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2" r:id="rId3"/>
    <p:sldId id="283" r:id="rId4"/>
    <p:sldId id="273" r:id="rId5"/>
    <p:sldId id="257" r:id="rId6"/>
    <p:sldId id="261" r:id="rId7"/>
    <p:sldId id="258" r:id="rId8"/>
    <p:sldId id="259" r:id="rId9"/>
    <p:sldId id="260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5" r:id="rId19"/>
    <p:sldId id="277" r:id="rId20"/>
    <p:sldId id="278" r:id="rId21"/>
    <p:sldId id="279" r:id="rId22"/>
    <p:sldId id="280" r:id="rId23"/>
    <p:sldId id="281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4F806-0FE2-4E4C-949A-1344F5C40F6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311BA-3C3D-4396-BFC6-CB3506682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83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E481F8-C2B7-41B1-AB68-9586E6C0F0E5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313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67AD5A-080E-42EF-8234-3E454C937632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57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2AAA062-E7B5-4D5B-8484-B6B694D6B2A2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25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94CD19-2B25-4906-986C-C73C3D52CB33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72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093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745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487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124954A-7F84-42BB-ACDB-93A71BB7C04B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689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782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231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050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192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170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386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17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0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2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6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3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9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6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6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2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3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71-AC27-4A32-8947-AD4411743DF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0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93871-AC27-4A32-8947-AD4411743DF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4B2A7-85BF-4139-9489-0AEEE3129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4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Advanced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7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2: Define the Connection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identify a given connection to a database, DBMS use a URL (Universal Resource Locator) address format. This address usually takes the form:</a:t>
            </a:r>
          </a:p>
          <a:p>
            <a:pPr lvl="1"/>
            <a:endParaRPr lang="en-US" dirty="0"/>
          </a:p>
          <a:p>
            <a:pPr lvl="1"/>
            <a:r>
              <a:rPr lang="en-US" sz="3200" dirty="0" err="1">
                <a:solidFill>
                  <a:srgbClr val="FF0000"/>
                </a:solidFill>
              </a:rPr>
              <a:t>jdbc:driver:database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756" y="2796381"/>
            <a:ext cx="64484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5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2E8137-B930-47C6-81AC-2FCCBA2F17AC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524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The Architecture of JDBC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066800"/>
            <a:ext cx="7343775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89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33550"/>
            <a:ext cx="5976938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077A35-7097-49EC-A633-5D33554FA782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85750"/>
            <a:ext cx="7772400" cy="781050"/>
          </a:xfrm>
        </p:spPr>
        <p:txBody>
          <a:bodyPr/>
          <a:lstStyle/>
          <a:p>
            <a:r>
              <a:rPr lang="en-US" altLang="en-US"/>
              <a:t>The JDBC Interfaces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839200" y="1752600"/>
            <a:ext cx="1676400" cy="3581400"/>
          </a:xfrm>
          <a:noFill/>
        </p:spPr>
        <p:txBody>
          <a:bodyPr/>
          <a:lstStyle/>
          <a:p>
            <a:pPr marL="117475" indent="-117475">
              <a:spcAft>
                <a:spcPts val="1200"/>
              </a:spcAft>
              <a:buNone/>
            </a:pPr>
            <a:r>
              <a:rPr lang="en-US" altLang="en-US" sz="2000"/>
              <a:t>Loading drivers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2000"/>
              <a:t>Establishing connections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2000"/>
              <a:t>Creating and executing statements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2000"/>
              <a:t>Processing ResultSet</a:t>
            </a:r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 flipH="1">
            <a:off x="6553200" y="1981200"/>
            <a:ext cx="2286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 flipH="1">
            <a:off x="7848600" y="2819400"/>
            <a:ext cx="990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 flipH="1">
            <a:off x="8458200" y="3733800"/>
            <a:ext cx="4572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 flipH="1">
            <a:off x="8458200" y="4724400"/>
            <a:ext cx="4572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5CD742-B880-4B95-BA75-848D9C10D49C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52450"/>
          </a:xfrm>
        </p:spPr>
        <p:txBody>
          <a:bodyPr>
            <a:normAutofit fontScale="90000"/>
          </a:bodyPr>
          <a:lstStyle/>
          <a:p>
            <a:r>
              <a:rPr lang="en-US" altLang="en-US" sz="3800"/>
              <a:t>Developing JDBC Programs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990600"/>
            <a:ext cx="1447800" cy="3581400"/>
          </a:xfrm>
        </p:spPr>
        <p:txBody>
          <a:bodyPr/>
          <a:lstStyle/>
          <a:p>
            <a:pPr marL="117475" indent="-117475">
              <a:spcAft>
                <a:spcPts val="1200"/>
              </a:spcAft>
              <a:buNone/>
            </a:pPr>
            <a:r>
              <a:rPr lang="en-US" altLang="en-US" sz="2000">
                <a:solidFill>
                  <a:srgbClr val="FFCC00"/>
                </a:solidFill>
                <a:cs typeface="Times New Roman" panose="02020603050405020304" pitchFamily="18" charset="0"/>
              </a:rPr>
              <a:t>Loading drivers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1800"/>
              <a:t>Establishing connections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1800"/>
              <a:t>Creating and executing statements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1800"/>
              <a:t>Processing ResultSet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3276600" y="990600"/>
            <a:ext cx="7315200" cy="548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Statement to load a driver: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Class.forName("JDBCDriverClass");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endParaRPr lang="en-US" altLang="en-US" sz="180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A driver is a class.  For example: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endParaRPr lang="en-US" altLang="en-US" sz="180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Database   Driver Class                                 Source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Access      sun.jdbc.odbc.JdbcOdbcDriver    Already in JDK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MySQL    com.mysql.jdbc.Driver                 Website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Oracle       oracle.jdbc.driver.OracleDriver   Website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endParaRPr lang="en-US" altLang="en-US" sz="180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                            The JDBC-ODBC driver for Access is bundled in JDK.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                   MySQL driver class is in mysqljdbc.jar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          Oracle driver class is in classes12.jar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endParaRPr lang="en-US" altLang="en-US" sz="180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To use the MySQL and Oracle drivers, you have to add mysqljdbc.jar and classes12.jar in the classpath using the following DOS command on Windows: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      classpath=%classpath%;c:\book\mysqljdbc.jar;c:\book\classes12.jar</a:t>
            </a:r>
          </a:p>
        </p:txBody>
      </p:sp>
      <p:sp>
        <p:nvSpPr>
          <p:cNvPr id="44038" name="Line 7"/>
          <p:cNvSpPr>
            <a:spLocks noChangeShapeType="1"/>
          </p:cNvSpPr>
          <p:nvPr/>
        </p:nvSpPr>
        <p:spPr bwMode="auto">
          <a:xfrm flipH="1">
            <a:off x="5638800" y="3048000"/>
            <a:ext cx="533400" cy="990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Line 8"/>
          <p:cNvSpPr>
            <a:spLocks noChangeShapeType="1"/>
          </p:cNvSpPr>
          <p:nvPr/>
        </p:nvSpPr>
        <p:spPr bwMode="auto">
          <a:xfrm flipH="1">
            <a:off x="4038600" y="3657600"/>
            <a:ext cx="609600" cy="990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9"/>
          <p:cNvSpPr>
            <a:spLocks noChangeShapeType="1"/>
          </p:cNvSpPr>
          <p:nvPr/>
        </p:nvSpPr>
        <p:spPr bwMode="auto">
          <a:xfrm flipH="1">
            <a:off x="4648200" y="3352800"/>
            <a:ext cx="609600" cy="990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Rectangle 10"/>
          <p:cNvSpPr>
            <a:spLocks noChangeArrowheads="1"/>
          </p:cNvSpPr>
          <p:nvPr/>
        </p:nvSpPr>
        <p:spPr bwMode="auto">
          <a:xfrm>
            <a:off x="4953000" y="4038600"/>
            <a:ext cx="5105400" cy="3048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42" name="Rectangle 11"/>
          <p:cNvSpPr>
            <a:spLocks noChangeArrowheads="1"/>
          </p:cNvSpPr>
          <p:nvPr/>
        </p:nvSpPr>
        <p:spPr bwMode="auto">
          <a:xfrm>
            <a:off x="4419600" y="4343400"/>
            <a:ext cx="3810000" cy="3048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43" name="Rectangle 12"/>
          <p:cNvSpPr>
            <a:spLocks noChangeArrowheads="1"/>
          </p:cNvSpPr>
          <p:nvPr/>
        </p:nvSpPr>
        <p:spPr bwMode="auto">
          <a:xfrm>
            <a:off x="3886200" y="4648200"/>
            <a:ext cx="3810000" cy="3048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60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1DC390-2549-4EF0-9277-9C9386AB39DB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52450"/>
          </a:xfrm>
        </p:spPr>
        <p:txBody>
          <a:bodyPr>
            <a:normAutofit fontScale="90000"/>
          </a:bodyPr>
          <a:lstStyle/>
          <a:p>
            <a:r>
              <a:rPr lang="en-US" altLang="en-US" sz="3800"/>
              <a:t>Developing JDBC Programs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990600"/>
            <a:ext cx="1600200" cy="3581400"/>
          </a:xfrm>
        </p:spPr>
        <p:txBody>
          <a:bodyPr/>
          <a:lstStyle/>
          <a:p>
            <a:pPr marL="117475" indent="-117475">
              <a:spcAft>
                <a:spcPts val="1200"/>
              </a:spcAft>
              <a:buNone/>
            </a:pPr>
            <a:r>
              <a:rPr lang="en-US" altLang="en-US" sz="1800"/>
              <a:t>Loading drivers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2000">
                <a:solidFill>
                  <a:srgbClr val="FFCC00"/>
                </a:solidFill>
                <a:cs typeface="Times New Roman" panose="02020603050405020304" pitchFamily="18" charset="0"/>
              </a:rPr>
              <a:t>Establishing connections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1800"/>
              <a:t>Creating and executing statements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1800"/>
              <a:t>Processing ResultSet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3276600" y="990600"/>
            <a:ext cx="7239000" cy="556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Connection connection = DriverManager.getConnection(databaseURL);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Database    URL Pattern                 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Access        jdbc:odbc:dataSource  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MySQL      jdbc:mysql://hostname/dbname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Oracle        jdbc:oracle:thin:@hostname:port#:oracleDBSID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solidFill>
                  <a:srgbClr val="FF0000"/>
                </a:solidFill>
                <a:cs typeface="Courier New" panose="02070309020205020404" pitchFamily="49" charset="0"/>
              </a:rPr>
              <a:t> </a:t>
            </a:r>
            <a:endParaRPr lang="en-US" altLang="en-US" sz="1800">
              <a:solidFill>
                <a:srgbClr val="FF0000"/>
              </a:solidFill>
              <a:latin typeface="Courier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Examples: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 b="1">
                <a:solidFill>
                  <a:srgbClr val="0070C0"/>
                </a:solidFill>
                <a:cs typeface="Times New Roman" panose="02020603050405020304" pitchFamily="18" charset="0"/>
              </a:rPr>
              <a:t>For Access: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Connection connection = DriverManager.getConnection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  ("jdbc:odbc:ExampleMDBDataSource");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en-US" sz="160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en-US" sz="1800" b="1">
                <a:solidFill>
                  <a:srgbClr val="0070C0"/>
                </a:solidFill>
                <a:cs typeface="Times New Roman" panose="02020603050405020304" pitchFamily="18" charset="0"/>
              </a:rPr>
              <a:t>For MySQL: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Connection connection = DriverManager.getConnection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  ("jdbc:mysql://localhost/test");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 u="sng">
                <a:solidFill>
                  <a:srgbClr val="FF0000"/>
                </a:solidFill>
                <a:cs typeface="Courier New" panose="02070309020205020404" pitchFamily="49" charset="0"/>
              </a:rPr>
              <a:t> </a:t>
            </a:r>
            <a:endParaRPr lang="en-US" altLang="en-US" sz="1800">
              <a:solidFill>
                <a:srgbClr val="FF0000"/>
              </a:solidFill>
              <a:latin typeface="Courier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1800" b="1">
                <a:solidFill>
                  <a:srgbClr val="0070C0"/>
                </a:solidFill>
                <a:cs typeface="Times New Roman" panose="02020603050405020304" pitchFamily="18" charset="0"/>
              </a:rPr>
              <a:t>For Oracle: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Connection connection = DriverManager.getConnection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  ("jdbc:oracle:thin:@liang.armstrong.edu:1521:orcl",  "scott", "tiger");</a:t>
            </a:r>
            <a:endParaRPr lang="en-US" altLang="en-US" sz="140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5062" name="Line 11"/>
          <p:cNvSpPr>
            <a:spLocks noChangeShapeType="1"/>
          </p:cNvSpPr>
          <p:nvPr/>
        </p:nvSpPr>
        <p:spPr bwMode="auto">
          <a:xfrm flipV="1">
            <a:off x="5943600" y="1295400"/>
            <a:ext cx="28956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" name="Line 12"/>
          <p:cNvSpPr>
            <a:spLocks noChangeShapeType="1"/>
          </p:cNvSpPr>
          <p:nvPr/>
        </p:nvSpPr>
        <p:spPr bwMode="auto">
          <a:xfrm flipV="1">
            <a:off x="6477000" y="1295400"/>
            <a:ext cx="2667000" cy="990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Line 13"/>
          <p:cNvSpPr>
            <a:spLocks noChangeShapeType="1"/>
          </p:cNvSpPr>
          <p:nvPr/>
        </p:nvSpPr>
        <p:spPr bwMode="auto">
          <a:xfrm flipV="1">
            <a:off x="7543800" y="1295400"/>
            <a:ext cx="1828800" cy="1295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3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050941-38C5-4B91-86E7-05D7891954C3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52450"/>
          </a:xfrm>
        </p:spPr>
        <p:txBody>
          <a:bodyPr>
            <a:normAutofit fontScale="90000"/>
          </a:bodyPr>
          <a:lstStyle/>
          <a:p>
            <a:r>
              <a:rPr lang="en-US" altLang="en-US" sz="3800"/>
              <a:t>Developing JDBC Programs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990600"/>
            <a:ext cx="1600200" cy="3581400"/>
          </a:xfrm>
        </p:spPr>
        <p:txBody>
          <a:bodyPr/>
          <a:lstStyle/>
          <a:p>
            <a:pPr marL="117475" indent="-117475">
              <a:spcAft>
                <a:spcPts val="1200"/>
              </a:spcAft>
              <a:buNone/>
            </a:pPr>
            <a:r>
              <a:rPr lang="en-US" altLang="en-US" sz="1800"/>
              <a:t>Loading drivers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1800"/>
              <a:t>Establishing connections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2000">
                <a:solidFill>
                  <a:srgbClr val="FFCC00"/>
                </a:solidFill>
                <a:cs typeface="Times New Roman" panose="02020603050405020304" pitchFamily="18" charset="0"/>
              </a:rPr>
              <a:t>Creating and executing statements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1800"/>
              <a:t>Processing ResultSet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3276600" y="990600"/>
            <a:ext cx="7239000" cy="556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Creating statement: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 Statement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statement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connection.createStatement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();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en-US" sz="18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Executing statement (for update, delete, insert):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 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statement.executeUpdate</a:t>
            </a:r>
            <a:endParaRPr lang="en-US" altLang="en-US" sz="18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    ("create table Temp (col1 char(5), col2 char(5))");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en-US" sz="18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Executing statement (for select):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00B050"/>
                </a:solidFill>
                <a:cs typeface="Times New Roman" panose="02020603050405020304" pitchFamily="18" charset="0"/>
              </a:rPr>
              <a:t>// Select the columns from the Student table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ResultSet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resultSet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statement.executeQuery</a:t>
            </a:r>
            <a:endParaRPr lang="en-US" altLang="en-US" sz="18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 ("select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firstName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, mi,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lastName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from Student where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lastName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"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   + " = 'Smith'");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en-US" sz="18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en-US" sz="16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en-US" sz="16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986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50F0E0-A182-44DD-B530-83876FE7E8C5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52450"/>
          </a:xfrm>
        </p:spPr>
        <p:txBody>
          <a:bodyPr>
            <a:normAutofit fontScale="90000"/>
          </a:bodyPr>
          <a:lstStyle/>
          <a:p>
            <a:r>
              <a:rPr lang="en-US" altLang="en-US" sz="3800"/>
              <a:t>Developing JDBC Programs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990600"/>
            <a:ext cx="1600200" cy="3581400"/>
          </a:xfrm>
        </p:spPr>
        <p:txBody>
          <a:bodyPr/>
          <a:lstStyle/>
          <a:p>
            <a:pPr marL="117475" indent="-117475">
              <a:spcAft>
                <a:spcPts val="1200"/>
              </a:spcAft>
              <a:buNone/>
            </a:pPr>
            <a:r>
              <a:rPr lang="en-US" altLang="en-US" sz="2000"/>
              <a:t>Loading drivers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2000"/>
              <a:t>Establishing connections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2000"/>
              <a:t>Creating and executing statements</a:t>
            </a:r>
          </a:p>
          <a:p>
            <a:pPr marL="117475" indent="-117475">
              <a:spcAft>
                <a:spcPts val="1200"/>
              </a:spcAft>
              <a:buNone/>
            </a:pPr>
            <a:r>
              <a:rPr lang="en-US" altLang="en-US" sz="2400">
                <a:solidFill>
                  <a:srgbClr val="FFCC00"/>
                </a:solidFill>
                <a:cs typeface="Times New Roman" panose="02020603050405020304" pitchFamily="18" charset="0"/>
              </a:rPr>
              <a:t>Processing ResultSet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3276600" y="990600"/>
            <a:ext cx="72390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Executing statement (for select):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00B050"/>
                </a:solidFill>
                <a:cs typeface="Times New Roman" panose="02020603050405020304" pitchFamily="18" charset="0"/>
              </a:rPr>
              <a:t>// Select the columns from the Student table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ResultSet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resultSet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stmt.executeQuery</a:t>
            </a:r>
            <a:endParaRPr lang="en-US" altLang="en-US" sz="18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 ("select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firstName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, mi,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lastName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from Student where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lastName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"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   + " = 'Smith'");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en-US" sz="18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Processing </a:t>
            </a:r>
            <a:r>
              <a:rPr lang="en-US" altLang="en-US" sz="20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ResultSet</a:t>
            </a:r>
            <a:r>
              <a:rPr lang="en-US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 (for select):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00B050"/>
                </a:solidFill>
                <a:cs typeface="Times New Roman" panose="02020603050405020304" pitchFamily="18" charset="0"/>
              </a:rPr>
              <a:t>// Iterate through the result and print the student names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while (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resultSet.next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())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System.out.println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resultSet.getString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(1) + " " +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resultSet.getString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(2)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   + ". " + 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resultSet.getString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(3));</a:t>
            </a:r>
            <a:endParaRPr lang="en-US" altLang="en-US" sz="16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en-US" sz="16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7110" name="Line 5"/>
          <p:cNvSpPr>
            <a:spLocks noChangeShapeType="1"/>
          </p:cNvSpPr>
          <p:nvPr/>
        </p:nvSpPr>
        <p:spPr bwMode="auto">
          <a:xfrm flipH="1" flipV="1">
            <a:off x="5410200" y="2209800"/>
            <a:ext cx="1295400" cy="1676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 flipH="1" flipV="1">
            <a:off x="5867400" y="2209800"/>
            <a:ext cx="3425092" cy="1676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Line 7"/>
          <p:cNvSpPr>
            <a:spLocks noChangeShapeType="1"/>
          </p:cNvSpPr>
          <p:nvPr/>
        </p:nvSpPr>
        <p:spPr bwMode="auto">
          <a:xfrm flipV="1">
            <a:off x="5562600" y="2209800"/>
            <a:ext cx="914400" cy="1905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70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99213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F9B6FB5-C95C-4471-B9DC-78ABB9251C7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1524000" y="76200"/>
            <a:ext cx="7620000" cy="678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java.sql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.*;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SimpleJdbc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args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throws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SQLException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ClassNotFoundException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// Load the JDBC driver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Class.forName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("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com.mysql.jdbc.Driver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("Driver loaded");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// Establish a connection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3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Connection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connection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DriverManager.getConnection</a:t>
            </a:r>
            <a:endParaRPr lang="en-US" altLang="en-US" sz="1300" dirty="0">
              <a:solidFill>
                <a:srgbClr val="0070C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("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jdbc:mysql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://localhost/test");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("Database connected");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// Create a statement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Statement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statement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connection.createStatement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// Execute a statement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ResultSet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resultSet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statement.executeQuery</a:t>
            </a:r>
            <a:endParaRPr lang="en-US" altLang="en-US" sz="1300" dirty="0">
              <a:solidFill>
                <a:srgbClr val="0070C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("select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firstName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mi,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lastName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from Student where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lastName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"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+ " = 'Smith'");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// Iterate through the result and print the student names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while (</a:t>
            </a:r>
            <a:r>
              <a:rPr lang="en-US" altLang="en-US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resultSet.next</a:t>
            </a:r>
            <a:r>
              <a:rPr lang="en-US" altLang="en-US" sz="13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resultSet.getString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(1) + "\t" +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resultSet.getString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(2) + "\t" +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resultSet.getString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(3));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// Close the connection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300" dirty="0" err="1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connection.close</a:t>
            </a: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300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1400" y="152400"/>
            <a:ext cx="1676400" cy="1600200"/>
          </a:xfrm>
        </p:spPr>
        <p:txBody>
          <a:bodyPr/>
          <a:lstStyle/>
          <a:p>
            <a:pPr>
              <a:defRPr/>
            </a:pPr>
            <a:r>
              <a:rPr lang="en-US" altLang="en-US" sz="3000">
                <a:solidFill>
                  <a:schemeClr val="bg2"/>
                </a:solidFill>
              </a:rPr>
              <a:t>Simple JDBC Example</a:t>
            </a:r>
          </a:p>
        </p:txBody>
      </p:sp>
    </p:spTree>
    <p:extLst>
      <p:ext uri="{BB962C8B-B14F-4D97-AF65-F5344CB8AC3E}">
        <p14:creationId xmlns:p14="http://schemas.microsoft.com/office/powerpoint/2010/main" val="1925775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 Code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48875" y="1422399"/>
            <a:ext cx="8456612" cy="4435598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2000" b="1" dirty="0">
                <a:solidFill>
                  <a:srgbClr val="993300"/>
                </a:solidFill>
              </a:rPr>
              <a:t>public static void </a:t>
            </a:r>
            <a:r>
              <a:rPr lang="en-US" altLang="en-US" sz="2000" b="1" dirty="0" err="1">
                <a:solidFill>
                  <a:srgbClr val="993300"/>
                </a:solidFill>
              </a:rPr>
              <a:t>JDBCexample</a:t>
            </a:r>
            <a:r>
              <a:rPr lang="en-US" altLang="en-US" sz="2000" b="1" dirty="0">
                <a:solidFill>
                  <a:srgbClr val="993300"/>
                </a:solidFill>
              </a:rPr>
              <a:t>(String </a:t>
            </a:r>
            <a:r>
              <a:rPr lang="en-US" altLang="en-US" sz="2000" b="1" dirty="0" err="1">
                <a:solidFill>
                  <a:srgbClr val="993300"/>
                </a:solidFill>
              </a:rPr>
              <a:t>dbid</a:t>
            </a:r>
            <a:r>
              <a:rPr lang="en-US" altLang="en-US" sz="2000" b="1" dirty="0">
                <a:solidFill>
                  <a:srgbClr val="993300"/>
                </a:solidFill>
              </a:rPr>
              <a:t>, String </a:t>
            </a:r>
            <a:r>
              <a:rPr lang="en-US" altLang="en-US" sz="2000" b="1" dirty="0" err="1">
                <a:solidFill>
                  <a:srgbClr val="993300"/>
                </a:solidFill>
              </a:rPr>
              <a:t>userid</a:t>
            </a:r>
            <a:r>
              <a:rPr lang="en-US" altLang="en-US" sz="2000" b="1" dirty="0">
                <a:solidFill>
                  <a:srgbClr val="993300"/>
                </a:solidFill>
              </a:rPr>
              <a:t>, String </a:t>
            </a:r>
            <a:r>
              <a:rPr lang="en-US" altLang="en-US" sz="2000" b="1" dirty="0" err="1">
                <a:solidFill>
                  <a:srgbClr val="993300"/>
                </a:solidFill>
              </a:rPr>
              <a:t>passwd</a:t>
            </a:r>
            <a:r>
              <a:rPr lang="en-US" altLang="en-US" sz="2000" b="1" dirty="0">
                <a:solidFill>
                  <a:srgbClr val="993300"/>
                </a:solidFill>
              </a:rPr>
              <a:t>) 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   { 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try { </a:t>
            </a:r>
          </a:p>
          <a:p>
            <a:pPr lvl="2">
              <a:buFont typeface="Webdings" panose="05030102010509060703" pitchFamily="18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</a:t>
            </a: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1600" b="1" dirty="0" err="1">
                <a:solidFill>
                  <a:schemeClr val="bg1">
                    <a:lumMod val="50000"/>
                  </a:schemeClr>
                </a:solidFill>
              </a:rPr>
              <a:t>Class.forName</a:t>
            </a: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1600" b="1" dirty="0">
                <a:solidFill>
                  <a:srgbClr val="993300"/>
                </a:solidFill>
              </a:rPr>
              <a:t>("</a:t>
            </a:r>
            <a:r>
              <a:rPr lang="en-US" altLang="en-US" sz="1600" b="1" dirty="0" err="1">
                <a:solidFill>
                  <a:srgbClr val="993300"/>
                </a:solidFill>
              </a:rPr>
              <a:t>oracle.jdbc.driver.OracleDriver</a:t>
            </a:r>
            <a:r>
              <a:rPr lang="en-US" altLang="en-US" sz="1600" b="1" dirty="0">
                <a:solidFill>
                  <a:srgbClr val="993300"/>
                </a:solidFill>
              </a:rPr>
              <a:t>"); </a:t>
            </a:r>
          </a:p>
          <a:p>
            <a:pPr lvl="2">
              <a:buFont typeface="Webdings" panose="05030102010509060703" pitchFamily="18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</a:t>
            </a: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</a:rPr>
              <a:t>Connection conn </a:t>
            </a:r>
            <a:r>
              <a:rPr lang="en-US" altLang="en-US" sz="1600" b="1" dirty="0">
                <a:solidFill>
                  <a:srgbClr val="993300"/>
                </a:solidFill>
              </a:rPr>
              <a:t>= </a:t>
            </a:r>
            <a:r>
              <a:rPr lang="en-US" altLang="en-US" sz="1600" b="1" dirty="0" err="1">
                <a:solidFill>
                  <a:srgbClr val="993300"/>
                </a:solidFill>
              </a:rPr>
              <a:t>DriverManager.getConnection</a:t>
            </a:r>
            <a:r>
              <a:rPr lang="en-US" altLang="en-US" sz="1600" b="1" dirty="0">
                <a:solidFill>
                  <a:srgbClr val="993300"/>
                </a:solidFill>
              </a:rPr>
              <a:t>(     </a:t>
            </a:r>
            <a:br>
              <a:rPr lang="en-US" altLang="en-US" sz="1600" b="1" dirty="0">
                <a:solidFill>
                  <a:srgbClr val="993300"/>
                </a:solidFill>
              </a:rPr>
            </a:br>
            <a:r>
              <a:rPr lang="en-US" altLang="en-US" sz="1600" b="1" dirty="0">
                <a:solidFill>
                  <a:srgbClr val="993300"/>
                </a:solidFill>
              </a:rPr>
              <a:t>       "</a:t>
            </a:r>
            <a:r>
              <a:rPr lang="en-US" altLang="en-US" sz="1600" b="1" dirty="0" err="1">
                <a:solidFill>
                  <a:srgbClr val="993300"/>
                </a:solidFill>
              </a:rPr>
              <a:t>jdbc:oracle:thin</a:t>
            </a:r>
            <a:r>
              <a:rPr lang="en-US" altLang="en-US" sz="1600" b="1" dirty="0">
                <a:solidFill>
                  <a:srgbClr val="993300"/>
                </a:solidFill>
              </a:rPr>
              <a:t>:</a:t>
            </a:r>
            <a:r>
              <a:rPr lang="en-US" altLang="en-US" sz="1600" dirty="0">
                <a:solidFill>
                  <a:srgbClr val="993300"/>
                </a:solidFill>
              </a:rPr>
              <a:t>@</a:t>
            </a:r>
            <a:r>
              <a:rPr lang="en-US" altLang="en-US" sz="1600" b="1" dirty="0">
                <a:solidFill>
                  <a:srgbClr val="993300"/>
                </a:solidFill>
              </a:rPr>
              <a:t>db.yale.edu:2000:univdb", </a:t>
            </a:r>
            <a:r>
              <a:rPr lang="en-US" altLang="en-US" sz="1600" b="1" dirty="0" err="1">
                <a:solidFill>
                  <a:srgbClr val="993300"/>
                </a:solidFill>
              </a:rPr>
              <a:t>userid</a:t>
            </a:r>
            <a:r>
              <a:rPr lang="en-US" altLang="en-US" sz="1600" b="1" dirty="0">
                <a:solidFill>
                  <a:srgbClr val="993300"/>
                </a:solidFill>
              </a:rPr>
              <a:t>, </a:t>
            </a:r>
            <a:r>
              <a:rPr lang="en-US" altLang="en-US" sz="1600" b="1" dirty="0" err="1">
                <a:solidFill>
                  <a:srgbClr val="993300"/>
                </a:solidFill>
              </a:rPr>
              <a:t>passwd</a:t>
            </a:r>
            <a:r>
              <a:rPr lang="en-US" altLang="en-US" sz="1600" b="1" dirty="0">
                <a:solidFill>
                  <a:srgbClr val="993300"/>
                </a:solidFill>
              </a:rPr>
              <a:t>); 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     </a:t>
            </a: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</a:rPr>
              <a:t>Statement </a:t>
            </a:r>
            <a:r>
              <a:rPr lang="en-US" altLang="en-US" sz="1600" b="1" dirty="0" err="1">
                <a:solidFill>
                  <a:schemeClr val="bg1">
                    <a:lumMod val="50000"/>
                  </a:schemeClr>
                </a:solidFill>
              </a:rPr>
              <a:t>stmt</a:t>
            </a: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1600" b="1" dirty="0">
                <a:solidFill>
                  <a:srgbClr val="993300"/>
                </a:solidFill>
              </a:rPr>
              <a:t>= </a:t>
            </a:r>
            <a:r>
              <a:rPr lang="en-US" altLang="en-US" sz="1600" b="1" dirty="0" err="1">
                <a:solidFill>
                  <a:srgbClr val="993300"/>
                </a:solidFill>
              </a:rPr>
              <a:t>conn.createStatement</a:t>
            </a:r>
            <a:r>
              <a:rPr lang="en-US" altLang="en-US" sz="1600" b="1" dirty="0">
                <a:solidFill>
                  <a:srgbClr val="993300"/>
                </a:solidFill>
              </a:rPr>
              <a:t>(); 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         … Do Actual Work ….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     </a:t>
            </a:r>
            <a:r>
              <a:rPr lang="en-US" altLang="en-US" sz="1600" b="1" dirty="0" err="1">
                <a:solidFill>
                  <a:srgbClr val="993300"/>
                </a:solidFill>
              </a:rPr>
              <a:t>stmt.close</a:t>
            </a:r>
            <a:r>
              <a:rPr lang="en-US" altLang="en-US" sz="1600" b="1" dirty="0">
                <a:solidFill>
                  <a:srgbClr val="993300"/>
                </a:solidFill>
              </a:rPr>
              <a:t>();	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     </a:t>
            </a:r>
            <a:r>
              <a:rPr lang="en-US" altLang="en-US" sz="1600" b="1" dirty="0" err="1">
                <a:solidFill>
                  <a:srgbClr val="993300"/>
                </a:solidFill>
              </a:rPr>
              <a:t>conn.close</a:t>
            </a:r>
            <a:r>
              <a:rPr lang="en-US" altLang="en-US" sz="1600" b="1" dirty="0">
                <a:solidFill>
                  <a:srgbClr val="993300"/>
                </a:solidFill>
              </a:rPr>
              <a:t>();	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}		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catch (</a:t>
            </a:r>
            <a:r>
              <a:rPr lang="en-US" altLang="en-US" sz="1600" b="1" dirty="0" err="1">
                <a:solidFill>
                  <a:srgbClr val="993300"/>
                </a:solidFill>
              </a:rPr>
              <a:t>SQLException</a:t>
            </a:r>
            <a:r>
              <a:rPr lang="en-US" altLang="en-US" sz="1600" b="1" dirty="0">
                <a:solidFill>
                  <a:srgbClr val="993300"/>
                </a:solidFill>
              </a:rPr>
              <a:t> </a:t>
            </a:r>
            <a:r>
              <a:rPr lang="en-US" altLang="en-US" sz="1600" b="1" dirty="0" err="1">
                <a:solidFill>
                  <a:srgbClr val="993300"/>
                </a:solidFill>
              </a:rPr>
              <a:t>sqle</a:t>
            </a:r>
            <a:r>
              <a:rPr lang="en-US" altLang="en-US" sz="1600" b="1" dirty="0">
                <a:solidFill>
                  <a:srgbClr val="993300"/>
                </a:solidFill>
              </a:rPr>
              <a:t>) { 		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     </a:t>
            </a:r>
            <a:r>
              <a:rPr lang="en-US" altLang="en-US" sz="1600" b="1" dirty="0" err="1">
                <a:solidFill>
                  <a:srgbClr val="993300"/>
                </a:solidFill>
              </a:rPr>
              <a:t>System.out.println</a:t>
            </a:r>
            <a:r>
              <a:rPr lang="en-US" altLang="en-US" sz="1600" b="1" dirty="0">
                <a:solidFill>
                  <a:srgbClr val="993300"/>
                </a:solidFill>
              </a:rPr>
              <a:t>("</a:t>
            </a:r>
            <a:r>
              <a:rPr lang="en-US" altLang="en-US" sz="1600" b="1" dirty="0" err="1">
                <a:solidFill>
                  <a:srgbClr val="993300"/>
                </a:solidFill>
              </a:rPr>
              <a:t>SQLException</a:t>
            </a:r>
            <a:r>
              <a:rPr lang="en-US" altLang="en-US" sz="1600" b="1" dirty="0">
                <a:solidFill>
                  <a:srgbClr val="993300"/>
                </a:solidFill>
              </a:rPr>
              <a:t> : " + </a:t>
            </a:r>
            <a:r>
              <a:rPr lang="en-US" altLang="en-US" sz="1600" b="1" dirty="0" err="1">
                <a:solidFill>
                  <a:srgbClr val="993300"/>
                </a:solidFill>
              </a:rPr>
              <a:t>sqle</a:t>
            </a:r>
            <a:r>
              <a:rPr lang="en-US" altLang="en-US" sz="1600" b="1" dirty="0">
                <a:solidFill>
                  <a:srgbClr val="993300"/>
                </a:solidFill>
              </a:rPr>
              <a:t>);		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}		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sz="1600" b="1" dirty="0">
                <a:solidFill>
                  <a:srgbClr val="993300"/>
                </a:solidFill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620439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0384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JDBC Code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7846" y="1135064"/>
            <a:ext cx="9557117" cy="534193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dirty="0"/>
              <a:t>Update to database</a:t>
            </a:r>
          </a:p>
          <a:p>
            <a:pPr lvl="1">
              <a:defRPr/>
            </a:pPr>
            <a:r>
              <a:rPr kumimoji="0" lang="en-US" altLang="en-US" b="1" dirty="0">
                <a:solidFill>
                  <a:srgbClr val="993300"/>
                </a:solidFill>
              </a:rPr>
              <a:t>try {</a:t>
            </a:r>
            <a:br>
              <a:rPr kumimoji="0" lang="en-US" altLang="en-US" b="1" dirty="0">
                <a:solidFill>
                  <a:srgbClr val="993300"/>
                </a:solidFill>
              </a:rPr>
            </a:br>
            <a:r>
              <a:rPr kumimoji="0" lang="en-US" altLang="en-US" b="1" dirty="0">
                <a:solidFill>
                  <a:srgbClr val="993300"/>
                </a:solidFill>
              </a:rPr>
              <a:t>     </a:t>
            </a:r>
            <a:r>
              <a:rPr kumimoji="0" lang="en-US" altLang="en-US" b="1" dirty="0" err="1">
                <a:solidFill>
                  <a:schemeClr val="bg1">
                    <a:lumMod val="50000"/>
                  </a:schemeClr>
                </a:solidFill>
              </a:rPr>
              <a:t>stmt.executeUpdate</a:t>
            </a:r>
            <a:r>
              <a:rPr kumimoji="0" lang="en-US" altLang="en-US" b="1" dirty="0">
                <a:solidFill>
                  <a:srgbClr val="993300"/>
                </a:solidFill>
              </a:rPr>
              <a:t> (</a:t>
            </a:r>
            <a:br>
              <a:rPr kumimoji="0" lang="en-US" altLang="en-US" b="1" dirty="0">
                <a:solidFill>
                  <a:srgbClr val="993300"/>
                </a:solidFill>
              </a:rPr>
            </a:br>
            <a:r>
              <a:rPr kumimoji="0" lang="en-US" altLang="en-US" b="1" dirty="0">
                <a:solidFill>
                  <a:srgbClr val="993300"/>
                </a:solidFill>
              </a:rPr>
              <a:t>          "insert into instructor values(’77987’, ’Kim’, ’Physics’, 98000)");</a:t>
            </a:r>
            <a:br>
              <a:rPr kumimoji="0" lang="en-US" altLang="en-US" b="1" dirty="0">
                <a:solidFill>
                  <a:srgbClr val="993300"/>
                </a:solidFill>
              </a:rPr>
            </a:br>
            <a:r>
              <a:rPr kumimoji="0" lang="en-US" altLang="en-US" b="1" dirty="0">
                <a:solidFill>
                  <a:srgbClr val="993300"/>
                </a:solidFill>
              </a:rPr>
              <a:t>} catch (</a:t>
            </a:r>
            <a:r>
              <a:rPr kumimoji="0" lang="en-US" altLang="en-US" b="1" dirty="0" err="1">
                <a:solidFill>
                  <a:srgbClr val="993300"/>
                </a:solidFill>
              </a:rPr>
              <a:t>SQLException</a:t>
            </a:r>
            <a:r>
              <a:rPr kumimoji="0" lang="en-US" altLang="en-US" b="1" dirty="0">
                <a:solidFill>
                  <a:srgbClr val="993300"/>
                </a:solidFill>
              </a:rPr>
              <a:t> </a:t>
            </a:r>
            <a:r>
              <a:rPr kumimoji="0" lang="en-US" altLang="en-US" b="1" dirty="0" err="1">
                <a:solidFill>
                  <a:srgbClr val="993300"/>
                </a:solidFill>
              </a:rPr>
              <a:t>sqle</a:t>
            </a:r>
            <a:r>
              <a:rPr kumimoji="0" lang="en-US" altLang="en-US" b="1" dirty="0">
                <a:solidFill>
                  <a:srgbClr val="993300"/>
                </a:solidFill>
              </a:rPr>
              <a:t>)</a:t>
            </a:r>
            <a:br>
              <a:rPr kumimoji="0" lang="en-US" altLang="en-US" b="1" dirty="0">
                <a:solidFill>
                  <a:srgbClr val="993300"/>
                </a:solidFill>
              </a:rPr>
            </a:br>
            <a:r>
              <a:rPr kumimoji="0" lang="en-US" altLang="en-US" b="1" dirty="0">
                <a:solidFill>
                  <a:srgbClr val="993300"/>
                </a:solidFill>
              </a:rPr>
              <a:t>{</a:t>
            </a:r>
            <a:br>
              <a:rPr kumimoji="0" lang="en-US" altLang="en-US" b="1" dirty="0">
                <a:solidFill>
                  <a:srgbClr val="993300"/>
                </a:solidFill>
              </a:rPr>
            </a:br>
            <a:r>
              <a:rPr kumimoji="0" lang="en-US" altLang="en-US" b="1" dirty="0">
                <a:solidFill>
                  <a:srgbClr val="993300"/>
                </a:solidFill>
              </a:rPr>
              <a:t>    </a:t>
            </a:r>
            <a:r>
              <a:rPr kumimoji="0" lang="en-US" altLang="en-US" b="1" dirty="0" err="1">
                <a:solidFill>
                  <a:srgbClr val="993300"/>
                </a:solidFill>
              </a:rPr>
              <a:t>System.out.println</a:t>
            </a:r>
            <a:r>
              <a:rPr kumimoji="0" lang="en-US" altLang="en-US" b="1" dirty="0">
                <a:solidFill>
                  <a:srgbClr val="993300"/>
                </a:solidFill>
              </a:rPr>
              <a:t>("Could not insert tuple. " + </a:t>
            </a:r>
            <a:r>
              <a:rPr kumimoji="0" lang="en-US" altLang="en-US" b="1" dirty="0" err="1">
                <a:solidFill>
                  <a:srgbClr val="993300"/>
                </a:solidFill>
              </a:rPr>
              <a:t>sqle</a:t>
            </a:r>
            <a:r>
              <a:rPr kumimoji="0" lang="en-US" altLang="en-US" b="1" dirty="0">
                <a:solidFill>
                  <a:srgbClr val="993300"/>
                </a:solidFill>
              </a:rPr>
              <a:t>);</a:t>
            </a:r>
            <a:br>
              <a:rPr kumimoji="0" lang="en-US" altLang="en-US" b="1" dirty="0">
                <a:solidFill>
                  <a:srgbClr val="993300"/>
                </a:solidFill>
              </a:rPr>
            </a:br>
            <a:r>
              <a:rPr kumimoji="0" lang="en-US" altLang="en-US" b="1" dirty="0">
                <a:solidFill>
                  <a:srgbClr val="993300"/>
                </a:solidFill>
              </a:rPr>
              <a:t>}</a:t>
            </a:r>
          </a:p>
          <a:p>
            <a:pPr>
              <a:defRPr/>
            </a:pPr>
            <a:r>
              <a:rPr lang="en-US" altLang="en-US" dirty="0"/>
              <a:t>Execute query and fetch and print results</a:t>
            </a:r>
          </a:p>
          <a:p>
            <a:pPr lvl="1">
              <a:buFont typeface="Monotype Sorts" charset="2"/>
              <a:buNone/>
              <a:defRPr/>
            </a:pPr>
            <a:r>
              <a:rPr kumimoji="0" lang="en-US" altLang="en-US" dirty="0"/>
              <a:t>     </a:t>
            </a:r>
            <a:r>
              <a:rPr kumimoji="0" lang="en-US" altLang="en-US" b="1" dirty="0" err="1">
                <a:solidFill>
                  <a:schemeClr val="bg1">
                    <a:lumMod val="50000"/>
                  </a:schemeClr>
                </a:solidFill>
              </a:rPr>
              <a:t>ResultSet</a:t>
            </a:r>
            <a:r>
              <a:rPr kumimoji="0" lang="en-US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0" lang="en-US" altLang="en-US" b="1" dirty="0" err="1">
                <a:solidFill>
                  <a:schemeClr val="bg1">
                    <a:lumMod val="50000"/>
                  </a:schemeClr>
                </a:solidFill>
              </a:rPr>
              <a:t>rset</a:t>
            </a:r>
            <a:r>
              <a:rPr kumimoji="0" lang="en-US" altLang="en-US" b="1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kumimoji="0" lang="en-US" altLang="en-US" b="1" dirty="0" err="1">
                <a:solidFill>
                  <a:schemeClr val="bg1">
                    <a:lumMod val="50000"/>
                  </a:schemeClr>
                </a:solidFill>
              </a:rPr>
              <a:t>stmt.executeQuery</a:t>
            </a:r>
            <a:r>
              <a:rPr kumimoji="0" lang="en-US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0" lang="en-US" altLang="en-US" b="1" dirty="0">
                <a:solidFill>
                  <a:srgbClr val="993300"/>
                </a:solidFill>
              </a:rPr>
              <a:t>(</a:t>
            </a:r>
            <a:br>
              <a:rPr kumimoji="0" lang="en-US" altLang="en-US" b="1" dirty="0">
                <a:solidFill>
                  <a:srgbClr val="993300"/>
                </a:solidFill>
              </a:rPr>
            </a:br>
            <a:r>
              <a:rPr kumimoji="0" lang="en-US" altLang="en-US" b="1" dirty="0">
                <a:solidFill>
                  <a:srgbClr val="993300"/>
                </a:solidFill>
              </a:rPr>
              <a:t>                                "select </a:t>
            </a:r>
            <a:r>
              <a:rPr kumimoji="0" lang="en-US" altLang="en-US" b="1" dirty="0" err="1">
                <a:solidFill>
                  <a:srgbClr val="993300"/>
                </a:solidFill>
              </a:rPr>
              <a:t>dept_name</a:t>
            </a:r>
            <a:r>
              <a:rPr kumimoji="0" lang="en-US" altLang="en-US" b="1" dirty="0">
                <a:solidFill>
                  <a:srgbClr val="993300"/>
                </a:solidFill>
              </a:rPr>
              <a:t>, </a:t>
            </a:r>
            <a:r>
              <a:rPr kumimoji="0" lang="en-US" altLang="en-US" b="1" dirty="0" err="1">
                <a:solidFill>
                  <a:srgbClr val="993300"/>
                </a:solidFill>
              </a:rPr>
              <a:t>avg</a:t>
            </a:r>
            <a:r>
              <a:rPr kumimoji="0" lang="en-US" altLang="en-US" b="1" dirty="0">
                <a:solidFill>
                  <a:srgbClr val="993300"/>
                </a:solidFill>
              </a:rPr>
              <a:t> (salary)</a:t>
            </a:r>
            <a:br>
              <a:rPr kumimoji="0" lang="en-US" altLang="en-US" b="1" dirty="0">
                <a:solidFill>
                  <a:srgbClr val="993300"/>
                </a:solidFill>
              </a:rPr>
            </a:br>
            <a:r>
              <a:rPr kumimoji="0" lang="en-US" altLang="en-US" b="1" dirty="0">
                <a:solidFill>
                  <a:srgbClr val="993300"/>
                </a:solidFill>
              </a:rPr>
              <a:t>                                 from instructor</a:t>
            </a:r>
            <a:br>
              <a:rPr kumimoji="0" lang="en-US" altLang="en-US" b="1" dirty="0">
                <a:solidFill>
                  <a:srgbClr val="993300"/>
                </a:solidFill>
              </a:rPr>
            </a:br>
            <a:r>
              <a:rPr kumimoji="0" lang="en-US" altLang="en-US" b="1" dirty="0">
                <a:solidFill>
                  <a:srgbClr val="993300"/>
                </a:solidFill>
              </a:rPr>
              <a:t>                                 group by </a:t>
            </a:r>
            <a:r>
              <a:rPr kumimoji="0" lang="en-US" altLang="en-US" b="1" dirty="0" err="1">
                <a:solidFill>
                  <a:srgbClr val="993300"/>
                </a:solidFill>
              </a:rPr>
              <a:t>dept_name</a:t>
            </a:r>
            <a:r>
              <a:rPr kumimoji="0" lang="en-US" altLang="en-US" b="1" dirty="0">
                <a:solidFill>
                  <a:srgbClr val="993300"/>
                </a:solidFill>
              </a:rPr>
              <a:t>");</a:t>
            </a:r>
            <a:br>
              <a:rPr kumimoji="0" lang="en-US" altLang="en-US" b="1" dirty="0">
                <a:solidFill>
                  <a:srgbClr val="993300"/>
                </a:solidFill>
              </a:rPr>
            </a:br>
            <a:r>
              <a:rPr kumimoji="0" lang="en-US" altLang="en-US" b="1" dirty="0">
                <a:solidFill>
                  <a:srgbClr val="993300"/>
                </a:solidFill>
              </a:rPr>
              <a:t>while (</a:t>
            </a:r>
            <a:r>
              <a:rPr kumimoji="0" lang="en-US" altLang="en-US" b="1" dirty="0" err="1">
                <a:solidFill>
                  <a:srgbClr val="993300"/>
                </a:solidFill>
              </a:rPr>
              <a:t>rset.next</a:t>
            </a:r>
            <a:r>
              <a:rPr kumimoji="0" lang="en-US" altLang="en-US" b="1" dirty="0">
                <a:solidFill>
                  <a:srgbClr val="993300"/>
                </a:solidFill>
              </a:rPr>
              <a:t>()) {</a:t>
            </a:r>
            <a:br>
              <a:rPr kumimoji="0" lang="en-US" altLang="en-US" b="1" dirty="0">
                <a:solidFill>
                  <a:srgbClr val="993300"/>
                </a:solidFill>
              </a:rPr>
            </a:br>
            <a:r>
              <a:rPr kumimoji="0" lang="en-US" altLang="en-US" b="1" dirty="0">
                <a:solidFill>
                  <a:srgbClr val="993300"/>
                </a:solidFill>
              </a:rPr>
              <a:t>       </a:t>
            </a:r>
            <a:r>
              <a:rPr kumimoji="0" lang="en-US" altLang="en-US" b="1" dirty="0" err="1">
                <a:solidFill>
                  <a:srgbClr val="993300"/>
                </a:solidFill>
              </a:rPr>
              <a:t>System.out.println</a:t>
            </a:r>
            <a:r>
              <a:rPr kumimoji="0" lang="en-US" altLang="en-US" b="1" dirty="0">
                <a:solidFill>
                  <a:srgbClr val="993300"/>
                </a:solidFill>
              </a:rPr>
              <a:t>(</a:t>
            </a:r>
            <a:r>
              <a:rPr kumimoji="0" lang="en-US" altLang="en-US" b="1" dirty="0" err="1">
                <a:solidFill>
                  <a:schemeClr val="bg1">
                    <a:lumMod val="50000"/>
                  </a:schemeClr>
                </a:solidFill>
              </a:rPr>
              <a:t>rset.getString</a:t>
            </a:r>
            <a:r>
              <a:rPr kumimoji="0" lang="en-US" altLang="en-US" b="1" dirty="0">
                <a:solidFill>
                  <a:srgbClr val="993300"/>
                </a:solidFill>
              </a:rPr>
              <a:t>("</a:t>
            </a:r>
            <a:r>
              <a:rPr kumimoji="0" lang="en-US" altLang="en-US" b="1" dirty="0" err="1">
                <a:solidFill>
                  <a:srgbClr val="993300"/>
                </a:solidFill>
              </a:rPr>
              <a:t>dept_name</a:t>
            </a:r>
            <a:r>
              <a:rPr kumimoji="0" lang="en-US" altLang="en-US" b="1" dirty="0">
                <a:solidFill>
                  <a:srgbClr val="993300"/>
                </a:solidFill>
              </a:rPr>
              <a:t>") + " " +</a:t>
            </a:r>
            <a:br>
              <a:rPr kumimoji="0" lang="en-US" altLang="en-US" b="1" dirty="0">
                <a:solidFill>
                  <a:srgbClr val="993300"/>
                </a:solidFill>
              </a:rPr>
            </a:br>
            <a:r>
              <a:rPr kumimoji="0" lang="en-US" altLang="en-US" b="1" dirty="0">
                <a:solidFill>
                  <a:srgbClr val="993300"/>
                </a:solidFill>
              </a:rPr>
              <a:t>                                              </a:t>
            </a:r>
            <a:r>
              <a:rPr kumimoji="0" lang="en-US" altLang="en-US" b="1" dirty="0" err="1">
                <a:solidFill>
                  <a:schemeClr val="bg1">
                    <a:lumMod val="50000"/>
                  </a:schemeClr>
                </a:solidFill>
              </a:rPr>
              <a:t>rset.getFloat</a:t>
            </a:r>
            <a:r>
              <a:rPr kumimoji="0" lang="en-US" altLang="en-US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0" lang="en-US" altLang="en-US" b="1" dirty="0">
                <a:solidFill>
                  <a:srgbClr val="993300"/>
                </a:solidFill>
              </a:rPr>
              <a:t>2));</a:t>
            </a:r>
            <a:br>
              <a:rPr kumimoji="0" lang="en-US" altLang="en-US" b="1" dirty="0">
                <a:solidFill>
                  <a:srgbClr val="993300"/>
                </a:solidFill>
              </a:rPr>
            </a:br>
            <a:r>
              <a:rPr kumimoji="0" lang="en-US" altLang="en-US" b="1" dirty="0">
                <a:solidFill>
                  <a:srgbClr val="993300"/>
                </a:solidFill>
              </a:rPr>
              <a:t>}</a:t>
            </a:r>
          </a:p>
          <a:p>
            <a:pPr>
              <a:defRPr/>
            </a:pPr>
            <a:endParaRPr lang="en-US" altLang="en-US" b="1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3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Accessing SQL From a Programming Language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sz="2000" dirty="0"/>
              <a:t>Dynamic SQL</a:t>
            </a:r>
            <a:endParaRPr lang="en-US" altLang="en-US" dirty="0"/>
          </a:p>
          <a:p>
            <a:pPr lvl="2"/>
            <a:r>
              <a:rPr lang="en-US" altLang="en-US" dirty="0"/>
              <a:t>JDBC and ODBC</a:t>
            </a:r>
          </a:p>
          <a:p>
            <a:pPr lvl="1"/>
            <a:r>
              <a:rPr lang="en-US" altLang="en-US" sz="2000" dirty="0"/>
              <a:t>Embedded SQL</a:t>
            </a:r>
            <a:endParaRPr lang="en-US" altLang="en-US" dirty="0"/>
          </a:p>
          <a:p>
            <a:r>
              <a:rPr lang="en-US" altLang="en-US" sz="2000" dirty="0"/>
              <a:t>SQL Data Types and Schemas</a:t>
            </a:r>
            <a:endParaRPr lang="en-US" altLang="en-US" dirty="0"/>
          </a:p>
          <a:p>
            <a:r>
              <a:rPr lang="en-US" altLang="en-US" sz="2000" dirty="0"/>
              <a:t>Functions and Procedural Constructs</a:t>
            </a:r>
            <a:endParaRPr lang="en-US" altLang="en-US" dirty="0"/>
          </a:p>
          <a:p>
            <a:r>
              <a:rPr lang="en-US" altLang="en-US" sz="2000" dirty="0"/>
              <a:t>Triggers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17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 Code Details      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8361" y="1525833"/>
            <a:ext cx="7661275" cy="4903787"/>
          </a:xfrm>
        </p:spPr>
        <p:txBody>
          <a:bodyPr/>
          <a:lstStyle/>
          <a:p>
            <a:pPr>
              <a:defRPr/>
            </a:pPr>
            <a:r>
              <a:rPr lang="en-US" altLang="en-US" sz="2000" dirty="0"/>
              <a:t>Getting result fields:</a:t>
            </a:r>
            <a:endParaRPr lang="en-US" altLang="en-US" dirty="0"/>
          </a:p>
          <a:p>
            <a:pPr lvl="1">
              <a:defRPr/>
            </a:pPr>
            <a:r>
              <a:rPr lang="en-US" altLang="en-US" sz="2000" b="1" dirty="0" err="1">
                <a:solidFill>
                  <a:srgbClr val="993300"/>
                </a:solidFill>
              </a:rPr>
              <a:t>rs.getString</a:t>
            </a:r>
            <a:r>
              <a:rPr lang="en-US" altLang="en-US" sz="2000" b="1" dirty="0">
                <a:solidFill>
                  <a:srgbClr val="993300"/>
                </a:solidFill>
              </a:rPr>
              <a:t>(“</a:t>
            </a:r>
            <a:r>
              <a:rPr lang="en-US" altLang="en-US" sz="2000" b="1" dirty="0" err="1">
                <a:solidFill>
                  <a:srgbClr val="993300"/>
                </a:solidFill>
              </a:rPr>
              <a:t>dept_name</a:t>
            </a:r>
            <a:r>
              <a:rPr lang="en-US" altLang="en-US" sz="2000" b="1" dirty="0">
                <a:solidFill>
                  <a:srgbClr val="993300"/>
                </a:solidFill>
              </a:rPr>
              <a:t>”)</a:t>
            </a:r>
            <a:r>
              <a:rPr lang="en-US" altLang="en-US" sz="2000" b="1" dirty="0"/>
              <a:t> and </a:t>
            </a:r>
            <a:r>
              <a:rPr lang="en-US" altLang="en-US" sz="2000" b="1" dirty="0" err="1">
                <a:solidFill>
                  <a:srgbClr val="993300"/>
                </a:solidFill>
              </a:rPr>
              <a:t>rs.getString</a:t>
            </a:r>
            <a:r>
              <a:rPr lang="en-US" altLang="en-US" sz="2000" b="1" dirty="0">
                <a:solidFill>
                  <a:srgbClr val="993300"/>
                </a:solidFill>
              </a:rPr>
              <a:t>(1)</a:t>
            </a:r>
            <a:r>
              <a:rPr lang="en-US" altLang="en-US" sz="2000" b="1" dirty="0"/>
              <a:t> equivalent if </a:t>
            </a:r>
            <a:r>
              <a:rPr lang="en-US" altLang="en-US" sz="2000" b="1" dirty="0" err="1"/>
              <a:t>dept_name</a:t>
            </a:r>
            <a:r>
              <a:rPr lang="en-US" altLang="en-US" sz="2000" b="1" dirty="0"/>
              <a:t> is the first argument of select result.</a:t>
            </a:r>
            <a:endParaRPr lang="en-US" altLang="en-US" b="1" dirty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Dealing with Null values</a:t>
            </a:r>
            <a:endParaRPr lang="en-US" altLang="en-US" dirty="0"/>
          </a:p>
          <a:p>
            <a:pPr lvl="1">
              <a:defRPr/>
            </a:pPr>
            <a:r>
              <a:rPr lang="en-US" altLang="en-US" sz="2000" b="1" dirty="0" err="1">
                <a:solidFill>
                  <a:srgbClr val="993300"/>
                </a:solidFill>
              </a:rPr>
              <a:t>int</a:t>
            </a:r>
            <a:r>
              <a:rPr lang="en-US" altLang="en-US" sz="2000" b="1" dirty="0">
                <a:solidFill>
                  <a:srgbClr val="993300"/>
                </a:solidFill>
              </a:rPr>
              <a:t> a = </a:t>
            </a:r>
            <a:r>
              <a:rPr lang="en-US" altLang="en-US" sz="2000" b="1" dirty="0" err="1">
                <a:solidFill>
                  <a:schemeClr val="bg1">
                    <a:lumMod val="50000"/>
                  </a:schemeClr>
                </a:solidFill>
              </a:rPr>
              <a:t>rs.getInt</a:t>
            </a:r>
            <a:r>
              <a:rPr lang="en-US" altLang="en-US" sz="2000" b="1" dirty="0">
                <a:solidFill>
                  <a:srgbClr val="993300"/>
                </a:solidFill>
              </a:rPr>
              <a:t>(“a”);</a:t>
            </a:r>
            <a:endParaRPr lang="en-US" altLang="en-US" b="1" dirty="0">
              <a:solidFill>
                <a:srgbClr val="993300"/>
              </a:solidFill>
            </a:endParaRPr>
          </a:p>
          <a:p>
            <a:pPr lvl="1">
              <a:buFont typeface="Monotype Sorts" charset="2"/>
              <a:buNone/>
              <a:defRPr/>
            </a:pPr>
            <a:r>
              <a:rPr lang="en-US" altLang="en-US" b="1" dirty="0">
                <a:solidFill>
                  <a:srgbClr val="993300"/>
                </a:solidFill>
              </a:rPr>
              <a:t>    </a:t>
            </a:r>
            <a:r>
              <a:rPr lang="en-US" altLang="en-US" sz="2000" b="1" dirty="0">
                <a:solidFill>
                  <a:srgbClr val="993300"/>
                </a:solidFill>
              </a:rPr>
              <a:t>if (</a:t>
            </a:r>
            <a:r>
              <a:rPr lang="en-US" altLang="en-US" sz="2000" b="1" dirty="0" err="1">
                <a:solidFill>
                  <a:schemeClr val="bg1">
                    <a:lumMod val="50000"/>
                  </a:schemeClr>
                </a:solidFill>
              </a:rPr>
              <a:t>rs.wasNull</a:t>
            </a:r>
            <a:r>
              <a:rPr lang="en-US" altLang="en-US" sz="2000" b="1" dirty="0">
                <a:solidFill>
                  <a:srgbClr val="993300"/>
                </a:solidFill>
              </a:rPr>
              <a:t>()) </a:t>
            </a:r>
            <a:r>
              <a:rPr lang="en-US" altLang="en-US" sz="2000" b="1" dirty="0" err="1">
                <a:solidFill>
                  <a:srgbClr val="993300"/>
                </a:solidFill>
              </a:rPr>
              <a:t>Systems.out.println</a:t>
            </a:r>
            <a:r>
              <a:rPr lang="en-US" altLang="en-US" sz="2000" b="1" dirty="0">
                <a:solidFill>
                  <a:srgbClr val="993300"/>
                </a:solidFill>
              </a:rPr>
              <a:t>(“Got null value”);</a:t>
            </a:r>
            <a:endParaRPr lang="en-US" altLang="en-US" b="1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41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846015" y="75956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Prepared Statement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31" y="1101969"/>
            <a:ext cx="9404595" cy="521469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PreparedStatement</a:t>
            </a:r>
            <a: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2000" dirty="0" err="1">
                <a:solidFill>
                  <a:srgbClr val="993300"/>
                </a:solidFill>
                <a:latin typeface="Arial" charset="0"/>
                <a:cs typeface="Arial" charset="0"/>
              </a:rPr>
              <a:t>pStmt</a:t>
            </a:r>
            <a: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  <a:t> = </a:t>
            </a:r>
            <a:r>
              <a:rPr lang="en-US" altLang="en-US" sz="2000" dirty="0" err="1">
                <a:solidFill>
                  <a:srgbClr val="993300"/>
                </a:solidFill>
                <a:latin typeface="Arial" charset="0"/>
                <a:cs typeface="Arial" charset="0"/>
              </a:rPr>
              <a:t>conn.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prepareStatemen</a:t>
            </a:r>
            <a:r>
              <a:rPr lang="en-US" altLang="en-US" sz="2000" dirty="0" err="1">
                <a:solidFill>
                  <a:srgbClr val="993300"/>
                </a:solidFill>
                <a:latin typeface="Arial" charset="0"/>
                <a:cs typeface="Arial" charset="0"/>
              </a:rPr>
              <a:t>t</a:t>
            </a:r>
            <a: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  <a:t>(</a:t>
            </a:r>
            <a:r>
              <a:rPr lang="en-US" altLang="en-US" dirty="0">
                <a:solidFill>
                  <a:srgbClr val="993300"/>
                </a:solidFill>
                <a:latin typeface="Arial" charset="0"/>
                <a:cs typeface="Arial" charset="0"/>
              </a:rPr>
              <a:t> </a:t>
            </a:r>
            <a:br>
              <a:rPr lang="en-US" altLang="en-US" dirty="0">
                <a:solidFill>
                  <a:srgbClr val="993300"/>
                </a:solidFill>
                <a:latin typeface="Arial" charset="0"/>
                <a:cs typeface="Arial" charset="0"/>
              </a:rPr>
            </a:br>
            <a:r>
              <a:rPr lang="en-US" altLang="en-US" dirty="0">
                <a:solidFill>
                  <a:srgbClr val="993300"/>
                </a:solidFill>
                <a:latin typeface="Arial" charset="0"/>
                <a:cs typeface="Arial" charset="0"/>
              </a:rPr>
              <a:t>                                               </a:t>
            </a:r>
            <a: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  <a:t>"insert into instructor values(?,?,?,?)");</a:t>
            </a:r>
            <a:b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</a:b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pStmt.setString</a:t>
            </a:r>
            <a: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  <a:t>(1, "88877");      </a:t>
            </a:r>
            <a:r>
              <a:rPr lang="en-US" altLang="en-US" sz="2000" dirty="0" err="1">
                <a:solidFill>
                  <a:srgbClr val="993300"/>
                </a:solidFill>
                <a:latin typeface="Arial" charset="0"/>
                <a:cs typeface="Arial" charset="0"/>
              </a:rPr>
              <a:t>pStmt.setString</a:t>
            </a:r>
            <a: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  <a:t>(2, "Perry");</a:t>
            </a:r>
            <a:b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</a:b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pStmt.setString</a:t>
            </a:r>
            <a: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  <a:t>(3, "Finance");   </a:t>
            </a:r>
            <a:r>
              <a:rPr lang="en-US" altLang="en-US" sz="2000" dirty="0" err="1">
                <a:solidFill>
                  <a:srgbClr val="993300"/>
                </a:solidFill>
                <a:latin typeface="Arial" charset="0"/>
                <a:cs typeface="Arial" charset="0"/>
              </a:rPr>
              <a:t>pStmt.setInt</a:t>
            </a:r>
            <a: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  <a:t>(4, 125000);</a:t>
            </a:r>
            <a:b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</a:br>
            <a:r>
              <a:rPr lang="en-US" altLang="en-US" sz="2000" b="1" dirty="0" err="1">
                <a:solidFill>
                  <a:srgbClr val="993300"/>
                </a:solidFill>
                <a:latin typeface="Arial" charset="0"/>
                <a:cs typeface="Arial" charset="0"/>
              </a:rPr>
              <a:t>pStmt.executeUpdate</a:t>
            </a:r>
            <a:r>
              <a:rPr lang="en-US" altLang="en-US" sz="2000" b="1" dirty="0">
                <a:solidFill>
                  <a:srgbClr val="993300"/>
                </a:solidFill>
                <a:latin typeface="Arial" charset="0"/>
                <a:cs typeface="Arial" charset="0"/>
              </a:rPr>
              <a:t>();    </a:t>
            </a:r>
            <a:r>
              <a:rPr lang="en-US" altLang="en-US" dirty="0">
                <a:solidFill>
                  <a:srgbClr val="993300"/>
                </a:solidFill>
                <a:latin typeface="Arial" charset="0"/>
                <a:cs typeface="Arial" charset="0"/>
              </a:rPr>
              <a:t/>
            </a:r>
            <a:br>
              <a:rPr lang="en-US" altLang="en-US" dirty="0">
                <a:solidFill>
                  <a:srgbClr val="993300"/>
                </a:solidFill>
                <a:latin typeface="Arial" charset="0"/>
                <a:cs typeface="Arial" charset="0"/>
              </a:rPr>
            </a:b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pStmt.setStrin</a:t>
            </a:r>
            <a:r>
              <a:rPr lang="en-US" altLang="en-US" sz="2000" dirty="0" err="1">
                <a:solidFill>
                  <a:srgbClr val="993300"/>
                </a:solidFill>
                <a:latin typeface="Arial" charset="0"/>
                <a:cs typeface="Arial" charset="0"/>
              </a:rPr>
              <a:t>g</a:t>
            </a:r>
            <a: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  <a:t>(1, "88878");</a:t>
            </a:r>
            <a:b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</a:b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pStmt.executeUpdate</a:t>
            </a:r>
            <a:r>
              <a:rPr lang="en-US" altLang="en-US" sz="2000" dirty="0">
                <a:solidFill>
                  <a:srgbClr val="993300"/>
                </a:solidFill>
                <a:latin typeface="Arial" charset="0"/>
                <a:cs typeface="Arial" charset="0"/>
              </a:rPr>
              <a:t>();</a:t>
            </a:r>
            <a:endParaRPr lang="en-US" altLang="en-US" dirty="0">
              <a:solidFill>
                <a:srgbClr val="993300"/>
              </a:solidFill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altLang="en-US" sz="2000" dirty="0">
                <a:latin typeface="Arial" charset="0"/>
                <a:cs typeface="Arial" charset="0"/>
              </a:rPr>
              <a:t>For queries, use </a:t>
            </a:r>
            <a:r>
              <a:rPr lang="en-US" altLang="en-US" sz="2000" dirty="0" err="1">
                <a:solidFill>
                  <a:srgbClr val="FF0000"/>
                </a:solidFill>
                <a:latin typeface="Arial" charset="0"/>
                <a:cs typeface="Arial" charset="0"/>
              </a:rPr>
              <a:t>pStmt.executeQuery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(), </a:t>
            </a:r>
            <a:r>
              <a:rPr lang="en-US" altLang="en-US" sz="2000" dirty="0">
                <a:latin typeface="Arial" charset="0"/>
                <a:cs typeface="Arial" charset="0"/>
              </a:rPr>
              <a:t>which returns a </a:t>
            </a:r>
            <a:r>
              <a:rPr lang="en-US" altLang="en-US" sz="2000" dirty="0" err="1">
                <a:latin typeface="Arial" charset="0"/>
                <a:cs typeface="Arial" charset="0"/>
              </a:rPr>
              <a:t>ResultSet</a:t>
            </a:r>
            <a:r>
              <a:rPr lang="en-US" altLang="en-US" dirty="0">
                <a:solidFill>
                  <a:srgbClr val="993300"/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defRPr/>
            </a:pPr>
            <a:r>
              <a:rPr lang="en-US" altLang="en-US" sz="2000" dirty="0"/>
              <a:t>WARNING: always use prepared statements </a:t>
            </a:r>
            <a:r>
              <a:rPr lang="en-US" altLang="en-US" sz="2000" b="1" dirty="0"/>
              <a:t>when taking an input from the user </a:t>
            </a:r>
            <a:r>
              <a:rPr lang="en-US" altLang="en-US" sz="2000" dirty="0"/>
              <a:t>and adding it to a query</a:t>
            </a:r>
            <a:endParaRPr lang="en-US" altLang="en-US" dirty="0"/>
          </a:p>
          <a:p>
            <a:pPr lvl="1">
              <a:defRPr/>
            </a:pPr>
            <a:r>
              <a:rPr lang="en-US" altLang="en-US" sz="2000" b="1" dirty="0">
                <a:solidFill>
                  <a:srgbClr val="CC0000"/>
                </a:solidFill>
              </a:rPr>
              <a:t>NEVER create a query by concatenating strings which you get as inputs</a:t>
            </a:r>
            <a:endParaRPr lang="en-US" altLang="en-US" dirty="0"/>
          </a:p>
          <a:p>
            <a:pPr lvl="1">
              <a:defRPr/>
            </a:pPr>
            <a:r>
              <a:rPr lang="en-US" altLang="en-US" sz="2000" dirty="0">
                <a:solidFill>
                  <a:schemeClr val="tx2"/>
                </a:solidFill>
                <a:latin typeface="Arial" charset="0"/>
                <a:cs typeface="Arial" charset="0"/>
              </a:rPr>
              <a:t>"insert into instructor values(</a:t>
            </a:r>
            <a:r>
              <a:rPr lang="en-US" altLang="en-US" sz="2000" b="1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’</a:t>
            </a:r>
            <a:r>
              <a:rPr lang="en-US" altLang="en-US" sz="2000" dirty="0">
                <a:solidFill>
                  <a:schemeClr val="tx2"/>
                </a:solidFill>
                <a:latin typeface="Arial" charset="0"/>
                <a:cs typeface="Arial" charset="0"/>
              </a:rPr>
              <a:t> " + ID + " ’, ’ " + name + " ’, " +</a:t>
            </a:r>
            <a:r>
              <a:rPr lang="en-US" alt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2000" dirty="0">
                <a:solidFill>
                  <a:schemeClr val="tx2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2000" dirty="0">
                <a:solidFill>
                  <a:schemeClr val="tx2"/>
                </a:solidFill>
                <a:latin typeface="Arial" charset="0"/>
                <a:cs typeface="Arial" charset="0"/>
              </a:rPr>
            </a:br>
            <a:r>
              <a:rPr lang="en-US" altLang="en-US" sz="2000" dirty="0">
                <a:solidFill>
                  <a:schemeClr val="tx2"/>
                </a:solidFill>
                <a:latin typeface="Arial" charset="0"/>
                <a:cs typeface="Arial" charset="0"/>
              </a:rPr>
              <a:t>                                            " ’ + </a:t>
            </a:r>
            <a:r>
              <a:rPr lang="en-US" altLang="en-US" sz="2000" dirty="0" err="1">
                <a:solidFill>
                  <a:schemeClr val="tx2"/>
                </a:solidFill>
                <a:latin typeface="Arial" charset="0"/>
                <a:cs typeface="Arial" charset="0"/>
              </a:rPr>
              <a:t>dept_name</a:t>
            </a:r>
            <a:r>
              <a:rPr lang="en-US" altLang="en-US" sz="2000" dirty="0">
                <a:solidFill>
                  <a:schemeClr val="tx2"/>
                </a:solidFill>
                <a:latin typeface="Arial" charset="0"/>
                <a:cs typeface="Arial" charset="0"/>
              </a:rPr>
              <a:t> + " ’, " ’ balance + ")“</a:t>
            </a:r>
            <a:endParaRPr lang="en-US" altLang="en-US" dirty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 lvl="1">
              <a:defRPr/>
            </a:pPr>
            <a:r>
              <a:rPr lang="en-US" altLang="en-US" sz="2000" dirty="0">
                <a:latin typeface="Arial" charset="0"/>
                <a:cs typeface="Arial" charset="0"/>
              </a:rPr>
              <a:t>What if name is “D’Souza”?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048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SQL Injection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619" y="1000005"/>
            <a:ext cx="7905750" cy="490378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000" dirty="0"/>
              <a:t>Suppose query is constructed using</a:t>
            </a:r>
            <a:endParaRPr lang="en-US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rgbClr val="993300"/>
                </a:solidFill>
              </a:rPr>
              <a:t>"select * from instructor where name =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en-US" altLang="en-US" sz="2000" dirty="0">
                <a:solidFill>
                  <a:srgbClr val="993300"/>
                </a:solidFill>
              </a:rPr>
              <a:t>" + name + "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en-US" altLang="en-US" sz="2000" dirty="0">
                <a:solidFill>
                  <a:srgbClr val="993300"/>
                </a:solidFill>
              </a:rPr>
              <a:t>"</a:t>
            </a:r>
            <a:endParaRPr lang="en-US" altLang="en-US" dirty="0">
              <a:solidFill>
                <a:srgbClr val="9933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000" dirty="0"/>
              <a:t>Suppose the user, instead of entering a name, enters:</a:t>
            </a:r>
            <a:endParaRPr lang="en-US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rgbClr val="000099"/>
                </a:solidFill>
              </a:rPr>
              <a:t>X’ or ’Y’ = ’Y</a:t>
            </a:r>
            <a:endParaRPr lang="en-US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sz="2000" dirty="0"/>
              <a:t>then the resulting statement becomes:</a:t>
            </a:r>
            <a:endParaRPr lang="en-US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rgbClr val="993300"/>
                </a:solidFill>
              </a:rPr>
              <a:t>"select * from instructor where name =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en-US" altLang="en-US" sz="2000" dirty="0">
                <a:solidFill>
                  <a:srgbClr val="993300"/>
                </a:solidFill>
              </a:rPr>
              <a:t>" + "X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en-US" altLang="en-US" sz="2000" dirty="0">
                <a:solidFill>
                  <a:srgbClr val="993300"/>
                </a:solidFill>
              </a:rPr>
              <a:t> or ’Y’ = ’Y" + "’"</a:t>
            </a:r>
            <a:endParaRPr lang="en-US" altLang="en-US" dirty="0">
              <a:solidFill>
                <a:srgbClr val="9933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which is:</a:t>
            </a:r>
            <a:endParaRPr lang="en-US" altLang="en-US" dirty="0"/>
          </a:p>
          <a:p>
            <a:pPr lvl="2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993300"/>
                </a:solidFill>
              </a:rPr>
              <a:t>select * from instructor where name = ’X’ or </a:t>
            </a:r>
            <a:r>
              <a:rPr lang="en-US" altLang="en-US" b="1" u="sng" dirty="0">
                <a:solidFill>
                  <a:srgbClr val="993300"/>
                </a:solidFill>
              </a:rPr>
              <a:t>’Y’ = ’Y’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User could have even used</a:t>
            </a:r>
            <a:endParaRPr lang="en-US" altLang="en-US" dirty="0"/>
          </a:p>
          <a:p>
            <a:pPr lvl="2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99"/>
                </a:solidFill>
              </a:rPr>
              <a:t>X’; update instructor set salary = salary + 10000; --</a:t>
            </a:r>
            <a:endParaRPr lang="en-US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sz="2000" dirty="0"/>
              <a:t>Prepared statement internally uses:</a:t>
            </a:r>
            <a:endParaRPr lang="en-US" altLang="en-US" dirty="0">
              <a:solidFill>
                <a:srgbClr val="9933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z="2000" b="1" dirty="0">
                <a:solidFill>
                  <a:srgbClr val="000099"/>
                </a:solidFill>
              </a:rPr>
              <a:t>Always use prepared statements, with user inputs as parameters</a:t>
            </a:r>
            <a:endParaRPr lang="en-US" altLang="en-US" b="1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6673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46" y="83771"/>
            <a:ext cx="10515600" cy="760291"/>
          </a:xfrm>
        </p:spPr>
        <p:txBody>
          <a:bodyPr/>
          <a:lstStyle/>
          <a:p>
            <a:r>
              <a:rPr lang="en-US" dirty="0"/>
              <a:t>Example JDBC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359368"/>
              </p:ext>
            </p:extLst>
          </p:nvPr>
        </p:nvGraphicFramePr>
        <p:xfrm>
          <a:off x="5861538" y="189278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61538" y="189278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195841"/>
              </p:ext>
            </p:extLst>
          </p:nvPr>
        </p:nvGraphicFramePr>
        <p:xfrm>
          <a:off x="3778739" y="189278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Packager Shell Object" showAsIcon="1" r:id="rId5" imgW="914400" imgH="771480" progId="Package">
                  <p:embed/>
                </p:oleObj>
              </mc:Choice>
              <mc:Fallback>
                <p:oleObj name="Packager Shell Object" showAsIcon="1" r:id="rId5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8739" y="189278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907243"/>
              </p:ext>
            </p:extLst>
          </p:nvPr>
        </p:nvGraphicFramePr>
        <p:xfrm>
          <a:off x="2168769" y="189278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Packager Shell Object" showAsIcon="1" r:id="rId7" imgW="914400" imgH="771480" progId="Package">
                  <p:embed/>
                </p:oleObj>
              </mc:Choice>
              <mc:Fallback>
                <p:oleObj name="Packager Shell Object" showAsIcon="1" r:id="rId7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68769" y="189278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3037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ODBC – 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>
                <a:solidFill>
                  <a:srgbClr val="993300"/>
                </a:solidFill>
              </a:rPr>
              <a:t>char </a:t>
            </a:r>
            <a:r>
              <a:rPr lang="en-US" altLang="en-US" dirty="0" err="1">
                <a:solidFill>
                  <a:srgbClr val="993300"/>
                </a:solidFill>
              </a:rPr>
              <a:t>deptname</a:t>
            </a:r>
            <a:r>
              <a:rPr lang="en-US" altLang="en-US" dirty="0">
                <a:solidFill>
                  <a:srgbClr val="993300"/>
                </a:solidFill>
              </a:rPr>
              <a:t>[80];</a:t>
            </a:r>
            <a:br>
              <a:rPr lang="en-US" altLang="en-US" dirty="0">
                <a:solidFill>
                  <a:srgbClr val="993300"/>
                </a:solidFill>
              </a:rPr>
            </a:br>
            <a:r>
              <a:rPr lang="en-US" altLang="en-US" dirty="0">
                <a:solidFill>
                  <a:srgbClr val="993300"/>
                </a:solidFill>
              </a:rPr>
              <a:t>float salary;</a:t>
            </a:r>
            <a:br>
              <a:rPr lang="en-US" altLang="en-US" dirty="0">
                <a:solidFill>
                  <a:srgbClr val="993300"/>
                </a:solidFill>
              </a:rPr>
            </a:br>
            <a:r>
              <a:rPr lang="en-US" altLang="en-US" dirty="0" err="1">
                <a:solidFill>
                  <a:srgbClr val="993300"/>
                </a:solidFill>
              </a:rPr>
              <a:t>int</a:t>
            </a:r>
            <a:r>
              <a:rPr lang="en-US" altLang="en-US" dirty="0">
                <a:solidFill>
                  <a:srgbClr val="993300"/>
                </a:solidFill>
              </a:rPr>
              <a:t> lenOut1, lenOut2;</a:t>
            </a:r>
            <a:br>
              <a:rPr lang="en-US" altLang="en-US" dirty="0">
                <a:solidFill>
                  <a:srgbClr val="993300"/>
                </a:solidFill>
              </a:rPr>
            </a:br>
            <a:r>
              <a:rPr lang="en-US" altLang="en-US" dirty="0">
                <a:solidFill>
                  <a:srgbClr val="993300"/>
                </a:solidFill>
              </a:rPr>
              <a:t>HSTMT </a:t>
            </a:r>
            <a:r>
              <a:rPr lang="en-US" altLang="en-US" dirty="0" err="1">
                <a:solidFill>
                  <a:srgbClr val="993300"/>
                </a:solidFill>
              </a:rPr>
              <a:t>stmt</a:t>
            </a:r>
            <a:r>
              <a:rPr lang="en-US" altLang="en-US" dirty="0">
                <a:solidFill>
                  <a:srgbClr val="993300"/>
                </a:solidFill>
              </a:rPr>
              <a:t>;</a:t>
            </a:r>
            <a:br>
              <a:rPr lang="en-US" altLang="en-US" dirty="0">
                <a:solidFill>
                  <a:srgbClr val="993300"/>
                </a:solidFill>
              </a:rPr>
            </a:b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char *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</a:rPr>
              <a:t>sqlquery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= "select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</a:rPr>
              <a:t>dept_name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, sum (salary)</a:t>
            </a:r>
            <a:br>
              <a:rPr lang="en-US" alt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                             from instructor</a:t>
            </a:r>
            <a:br>
              <a:rPr lang="en-US" alt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                             group by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</a:rPr>
              <a:t>dept_name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";</a:t>
            </a:r>
            <a:r>
              <a:rPr lang="en-US" altLang="en-US" dirty="0">
                <a:solidFill>
                  <a:srgbClr val="993300"/>
                </a:solidFill>
              </a:rPr>
              <a:t/>
            </a:r>
            <a:br>
              <a:rPr lang="en-US" altLang="en-US" dirty="0">
                <a:solidFill>
                  <a:srgbClr val="993300"/>
                </a:solidFill>
              </a:rPr>
            </a:br>
            <a:r>
              <a:rPr lang="en-US" altLang="en-US" dirty="0" err="1">
                <a:solidFill>
                  <a:srgbClr val="993300"/>
                </a:solidFill>
              </a:rPr>
              <a:t>SQLAllocStmt</a:t>
            </a:r>
            <a:r>
              <a:rPr lang="en-US" altLang="en-US" dirty="0">
                <a:solidFill>
                  <a:srgbClr val="993300"/>
                </a:solidFill>
              </a:rPr>
              <a:t>(conn, &amp;</a:t>
            </a:r>
            <a:r>
              <a:rPr lang="en-US" altLang="en-US" dirty="0" err="1">
                <a:solidFill>
                  <a:srgbClr val="993300"/>
                </a:solidFill>
              </a:rPr>
              <a:t>stmt</a:t>
            </a:r>
            <a:r>
              <a:rPr lang="en-US" altLang="en-US" dirty="0">
                <a:solidFill>
                  <a:srgbClr val="993300"/>
                </a:solidFill>
              </a:rPr>
              <a:t>);</a:t>
            </a:r>
            <a:br>
              <a:rPr lang="en-US" altLang="en-US" dirty="0">
                <a:solidFill>
                  <a:srgbClr val="993300"/>
                </a:solidFill>
              </a:rPr>
            </a:br>
            <a:r>
              <a:rPr lang="en-US" altLang="en-US" dirty="0">
                <a:solidFill>
                  <a:srgbClr val="993300"/>
                </a:solidFill>
              </a:rPr>
              <a:t>error =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</a:rPr>
              <a:t>SQLExecDirect</a:t>
            </a:r>
            <a:r>
              <a:rPr lang="en-US" altLang="en-US" dirty="0">
                <a:solidFill>
                  <a:srgbClr val="993300"/>
                </a:solidFill>
              </a:rPr>
              <a:t>(</a:t>
            </a:r>
            <a:r>
              <a:rPr lang="en-US" altLang="en-US" dirty="0" err="1">
                <a:solidFill>
                  <a:srgbClr val="993300"/>
                </a:solidFill>
              </a:rPr>
              <a:t>stmt</a:t>
            </a:r>
            <a:r>
              <a:rPr lang="en-US" altLang="en-US" dirty="0">
                <a:solidFill>
                  <a:srgbClr val="993300"/>
                </a:solidFill>
              </a:rPr>
              <a:t>, </a:t>
            </a:r>
            <a:r>
              <a:rPr lang="en-US" altLang="en-US" dirty="0" err="1">
                <a:solidFill>
                  <a:srgbClr val="993300"/>
                </a:solidFill>
              </a:rPr>
              <a:t>sqlquery</a:t>
            </a:r>
            <a:r>
              <a:rPr lang="en-US" altLang="en-US" dirty="0">
                <a:solidFill>
                  <a:srgbClr val="993300"/>
                </a:solidFill>
              </a:rPr>
              <a:t>, SQL_NTS);</a:t>
            </a:r>
            <a:br>
              <a:rPr lang="en-US" altLang="en-US" dirty="0">
                <a:solidFill>
                  <a:srgbClr val="993300"/>
                </a:solidFill>
              </a:rPr>
            </a:br>
            <a:r>
              <a:rPr lang="en-US" altLang="en-US" dirty="0">
                <a:solidFill>
                  <a:srgbClr val="993300"/>
                </a:solidFill>
              </a:rPr>
              <a:t>if (error == SQL SUCCESS) {</a:t>
            </a:r>
            <a:br>
              <a:rPr lang="en-US" altLang="en-US" dirty="0">
                <a:solidFill>
                  <a:srgbClr val="993300"/>
                </a:solidFill>
              </a:rPr>
            </a:br>
            <a:r>
              <a:rPr lang="en-US" altLang="en-US" dirty="0">
                <a:solidFill>
                  <a:srgbClr val="993300"/>
                </a:solidFill>
              </a:rPr>
              <a:t>       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</a:rPr>
              <a:t>SQLBindCo</a:t>
            </a:r>
            <a:r>
              <a:rPr lang="en-US" altLang="en-US" dirty="0" err="1">
                <a:solidFill>
                  <a:srgbClr val="993300"/>
                </a:solidFill>
              </a:rPr>
              <a:t>l</a:t>
            </a:r>
            <a:r>
              <a:rPr lang="en-US" altLang="en-US" dirty="0">
                <a:solidFill>
                  <a:srgbClr val="993300"/>
                </a:solidFill>
              </a:rPr>
              <a:t>(</a:t>
            </a:r>
            <a:r>
              <a:rPr lang="en-US" altLang="en-US" dirty="0" err="1">
                <a:solidFill>
                  <a:srgbClr val="993300"/>
                </a:solidFill>
              </a:rPr>
              <a:t>stmt</a:t>
            </a:r>
            <a:r>
              <a:rPr lang="en-US" altLang="en-US" dirty="0">
                <a:solidFill>
                  <a:srgbClr val="993300"/>
                </a:solidFill>
              </a:rPr>
              <a:t>, 1, SQL_C_CHAR, </a:t>
            </a:r>
            <a:r>
              <a:rPr lang="en-US" altLang="en-US" dirty="0" err="1">
                <a:solidFill>
                  <a:srgbClr val="993300"/>
                </a:solidFill>
              </a:rPr>
              <a:t>deptname</a:t>
            </a:r>
            <a:r>
              <a:rPr lang="en-US" altLang="en-US" dirty="0">
                <a:solidFill>
                  <a:srgbClr val="993300"/>
                </a:solidFill>
              </a:rPr>
              <a:t> , 80, &amp;lenOut1);</a:t>
            </a:r>
            <a:br>
              <a:rPr lang="en-US" altLang="en-US" dirty="0">
                <a:solidFill>
                  <a:srgbClr val="993300"/>
                </a:solidFill>
              </a:rPr>
            </a:br>
            <a:r>
              <a:rPr lang="en-US" altLang="en-US" dirty="0">
                <a:solidFill>
                  <a:srgbClr val="993300"/>
                </a:solidFill>
              </a:rPr>
              <a:t>        </a:t>
            </a:r>
            <a:r>
              <a:rPr lang="en-US" altLang="en-US" dirty="0" err="1">
                <a:solidFill>
                  <a:srgbClr val="993300"/>
                </a:solidFill>
              </a:rPr>
              <a:t>SQLBindCol</a:t>
            </a:r>
            <a:r>
              <a:rPr lang="en-US" altLang="en-US" dirty="0">
                <a:solidFill>
                  <a:srgbClr val="993300"/>
                </a:solidFill>
              </a:rPr>
              <a:t>(</a:t>
            </a:r>
            <a:r>
              <a:rPr lang="en-US" altLang="en-US" dirty="0" err="1">
                <a:solidFill>
                  <a:srgbClr val="993300"/>
                </a:solidFill>
              </a:rPr>
              <a:t>stmt</a:t>
            </a:r>
            <a:r>
              <a:rPr lang="en-US" altLang="en-US" dirty="0">
                <a:solidFill>
                  <a:srgbClr val="993300"/>
                </a:solidFill>
              </a:rPr>
              <a:t>, 2, SQL_C_FLOAT, &amp;salary, 0 , &amp;lenOut2);</a:t>
            </a:r>
            <a:br>
              <a:rPr lang="en-US" altLang="en-US" dirty="0">
                <a:solidFill>
                  <a:srgbClr val="993300"/>
                </a:solidFill>
              </a:rPr>
            </a:br>
            <a:r>
              <a:rPr lang="en-US" altLang="en-US" dirty="0">
                <a:solidFill>
                  <a:srgbClr val="993300"/>
                </a:solidFill>
              </a:rPr>
              <a:t>        while (</a:t>
            </a:r>
            <a:r>
              <a:rPr lang="en-US" altLang="en-US" dirty="0" err="1">
                <a:solidFill>
                  <a:srgbClr val="993300"/>
                </a:solidFill>
              </a:rPr>
              <a:t>SQLFetch</a:t>
            </a:r>
            <a:r>
              <a:rPr lang="en-US" altLang="en-US" dirty="0">
                <a:solidFill>
                  <a:srgbClr val="993300"/>
                </a:solidFill>
              </a:rPr>
              <a:t>(</a:t>
            </a:r>
            <a:r>
              <a:rPr lang="en-US" altLang="en-US" dirty="0" err="1">
                <a:solidFill>
                  <a:srgbClr val="993300"/>
                </a:solidFill>
              </a:rPr>
              <a:t>stmt</a:t>
            </a:r>
            <a:r>
              <a:rPr lang="en-US" altLang="en-US" dirty="0">
                <a:solidFill>
                  <a:srgbClr val="993300"/>
                </a:solidFill>
              </a:rPr>
              <a:t>) == SQL_SUCCESS) {</a:t>
            </a:r>
            <a:br>
              <a:rPr lang="en-US" altLang="en-US" dirty="0">
                <a:solidFill>
                  <a:srgbClr val="993300"/>
                </a:solidFill>
              </a:rPr>
            </a:br>
            <a:r>
              <a:rPr lang="en-US" altLang="en-US" dirty="0">
                <a:solidFill>
                  <a:srgbClr val="993300"/>
                </a:solidFill>
              </a:rPr>
              <a:t>              </a:t>
            </a:r>
            <a:r>
              <a:rPr lang="en-US" altLang="en-US" dirty="0" err="1">
                <a:solidFill>
                  <a:srgbClr val="993300"/>
                </a:solidFill>
              </a:rPr>
              <a:t>printf</a:t>
            </a:r>
            <a:r>
              <a:rPr lang="en-US" altLang="en-US" dirty="0">
                <a:solidFill>
                  <a:srgbClr val="993300"/>
                </a:solidFill>
              </a:rPr>
              <a:t> (" %s %g\n", </a:t>
            </a:r>
            <a:r>
              <a:rPr lang="en-US" altLang="en-US" dirty="0" err="1">
                <a:solidFill>
                  <a:srgbClr val="993300"/>
                </a:solidFill>
              </a:rPr>
              <a:t>deptname</a:t>
            </a:r>
            <a:r>
              <a:rPr lang="en-US" altLang="en-US" dirty="0">
                <a:solidFill>
                  <a:srgbClr val="993300"/>
                </a:solidFill>
              </a:rPr>
              <a:t>, salary);</a:t>
            </a:r>
            <a:br>
              <a:rPr lang="en-US" altLang="en-US" dirty="0">
                <a:solidFill>
                  <a:srgbClr val="993300"/>
                </a:solidFill>
              </a:rPr>
            </a:br>
            <a:r>
              <a:rPr lang="en-US" altLang="en-US" dirty="0">
                <a:solidFill>
                  <a:srgbClr val="993300"/>
                </a:solidFill>
              </a:rPr>
              <a:t>        }</a:t>
            </a:r>
            <a:br>
              <a:rPr lang="en-US" altLang="en-US" dirty="0">
                <a:solidFill>
                  <a:srgbClr val="993300"/>
                </a:solidFill>
              </a:rPr>
            </a:br>
            <a:r>
              <a:rPr lang="en-US" altLang="en-US" dirty="0">
                <a:solidFill>
                  <a:srgbClr val="993300"/>
                </a:solidFill>
              </a:rPr>
              <a:t>}</a:t>
            </a:r>
            <a:br>
              <a:rPr lang="en-US" altLang="en-US" dirty="0">
                <a:solidFill>
                  <a:srgbClr val="993300"/>
                </a:solidFill>
              </a:rPr>
            </a:br>
            <a:r>
              <a:rPr lang="en-US" altLang="en-US" dirty="0" err="1">
                <a:solidFill>
                  <a:srgbClr val="993300"/>
                </a:solidFill>
              </a:rPr>
              <a:t>SQLFreeStmt</a:t>
            </a:r>
            <a:r>
              <a:rPr lang="en-US" altLang="en-US" dirty="0">
                <a:solidFill>
                  <a:srgbClr val="993300"/>
                </a:solidFill>
              </a:rPr>
              <a:t>(</a:t>
            </a:r>
            <a:r>
              <a:rPr lang="en-US" altLang="en-US" dirty="0" err="1">
                <a:solidFill>
                  <a:srgbClr val="993300"/>
                </a:solidFill>
              </a:rPr>
              <a:t>stmt</a:t>
            </a:r>
            <a:r>
              <a:rPr lang="en-US" altLang="en-US" dirty="0">
                <a:solidFill>
                  <a:srgbClr val="993300"/>
                </a:solidFill>
              </a:rPr>
              <a:t>, SQL_DROP);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44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3310" y="0"/>
            <a:ext cx="105156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</a:rPr>
              <a:t>ADO.NET</a:t>
            </a:r>
            <a:endParaRPr lang="en-IN" altLang="en-US" dirty="0" smtClean="0">
              <a:effectLst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509" y="1063625"/>
            <a:ext cx="9848491" cy="5405438"/>
          </a:xfrm>
        </p:spPr>
        <p:txBody>
          <a:bodyPr/>
          <a:lstStyle/>
          <a:p>
            <a:r>
              <a:rPr lang="en-US" altLang="en-US" sz="2000" dirty="0"/>
              <a:t>API designed for Visual Basic .NET and C#, providing database access facilities similar to JDBC/ODBC</a:t>
            </a:r>
          </a:p>
          <a:p>
            <a:pPr lvl="1"/>
            <a:r>
              <a:rPr lang="en-IN" altLang="en-US" sz="2000" dirty="0"/>
              <a:t>Partial example of ADO.NET code in C#</a:t>
            </a:r>
            <a:br>
              <a:rPr lang="en-IN" altLang="en-US" sz="2000" dirty="0"/>
            </a:br>
            <a:r>
              <a:rPr lang="en-IN" altLang="en-US" sz="2000" dirty="0">
                <a:solidFill>
                  <a:srgbClr val="993300"/>
                </a:solidFill>
              </a:rPr>
              <a:t>using System, </a:t>
            </a:r>
            <a:r>
              <a:rPr lang="en-IN" altLang="en-US" sz="2000" dirty="0" err="1">
                <a:solidFill>
                  <a:srgbClr val="993300"/>
                </a:solidFill>
              </a:rPr>
              <a:t>System.Data</a:t>
            </a:r>
            <a:r>
              <a:rPr lang="en-IN" altLang="en-US" sz="2000" dirty="0">
                <a:solidFill>
                  <a:srgbClr val="993300"/>
                </a:solidFill>
              </a:rPr>
              <a:t>, </a:t>
            </a:r>
            <a:r>
              <a:rPr lang="en-IN" altLang="en-US" sz="2000" dirty="0" err="1">
                <a:solidFill>
                  <a:srgbClr val="993300"/>
                </a:solidFill>
              </a:rPr>
              <a:t>System.Data.SqlClient</a:t>
            </a:r>
            <a:r>
              <a:rPr lang="en-IN" altLang="en-US" sz="2000" dirty="0">
                <a:solidFill>
                  <a:srgbClr val="993300"/>
                </a:solidFill>
              </a:rPr>
              <a:t>; </a:t>
            </a:r>
            <a:br>
              <a:rPr lang="en-IN" altLang="en-US" sz="2000" dirty="0">
                <a:solidFill>
                  <a:srgbClr val="993300"/>
                </a:solidFill>
              </a:rPr>
            </a:br>
            <a:r>
              <a:rPr lang="en-IN" altLang="en-US" sz="2000" b="1" dirty="0" err="1">
                <a:solidFill>
                  <a:srgbClr val="00B050"/>
                </a:solidFill>
              </a:rPr>
              <a:t>SqlConnection</a:t>
            </a:r>
            <a:r>
              <a:rPr lang="en-IN" altLang="en-US" sz="2000" dirty="0">
                <a:solidFill>
                  <a:srgbClr val="00B050"/>
                </a:solidFill>
              </a:rPr>
              <a:t> </a:t>
            </a:r>
            <a:r>
              <a:rPr lang="en-IN" altLang="en-US" sz="2000" dirty="0">
                <a:solidFill>
                  <a:srgbClr val="993300"/>
                </a:solidFill>
              </a:rPr>
              <a:t>conn = new </a:t>
            </a:r>
            <a:r>
              <a:rPr lang="en-IN" altLang="en-US" sz="2000" dirty="0" err="1">
                <a:solidFill>
                  <a:srgbClr val="993300"/>
                </a:solidFill>
              </a:rPr>
              <a:t>SqlConnection</a:t>
            </a:r>
            <a:r>
              <a:rPr lang="en-IN" altLang="en-US" sz="2000" dirty="0">
                <a:solidFill>
                  <a:srgbClr val="993300"/>
                </a:solidFill>
              </a:rPr>
              <a:t>(</a:t>
            </a:r>
            <a:br>
              <a:rPr lang="en-IN" altLang="en-US" sz="2000" dirty="0">
                <a:solidFill>
                  <a:srgbClr val="993300"/>
                </a:solidFill>
              </a:rPr>
            </a:br>
            <a:r>
              <a:rPr lang="en-IN" altLang="en-US" sz="2000" dirty="0">
                <a:solidFill>
                  <a:srgbClr val="993300"/>
                </a:solidFill>
              </a:rPr>
              <a:t>                “Data Source=&lt;</a:t>
            </a:r>
            <a:r>
              <a:rPr lang="en-IN" altLang="en-US" sz="2000" dirty="0" err="1">
                <a:solidFill>
                  <a:srgbClr val="993300"/>
                </a:solidFill>
              </a:rPr>
              <a:t>IPaddr</a:t>
            </a:r>
            <a:r>
              <a:rPr lang="en-IN" altLang="en-US" sz="2000" dirty="0">
                <a:solidFill>
                  <a:srgbClr val="993300"/>
                </a:solidFill>
              </a:rPr>
              <a:t>&gt;, Initial </a:t>
            </a:r>
            <a:r>
              <a:rPr lang="en-IN" altLang="en-US" sz="2000" dirty="0" err="1">
                <a:solidFill>
                  <a:srgbClr val="993300"/>
                </a:solidFill>
              </a:rPr>
              <a:t>Catalog</a:t>
            </a:r>
            <a:r>
              <a:rPr lang="en-IN" altLang="en-US" sz="2000" dirty="0">
                <a:solidFill>
                  <a:srgbClr val="993300"/>
                </a:solidFill>
              </a:rPr>
              <a:t>=&lt;</a:t>
            </a:r>
            <a:r>
              <a:rPr lang="en-IN" altLang="en-US" sz="2000" dirty="0" err="1">
                <a:solidFill>
                  <a:srgbClr val="993300"/>
                </a:solidFill>
              </a:rPr>
              <a:t>Catalog</a:t>
            </a:r>
            <a:r>
              <a:rPr lang="en-IN" altLang="en-US" sz="2000" dirty="0">
                <a:solidFill>
                  <a:srgbClr val="993300"/>
                </a:solidFill>
              </a:rPr>
              <a:t>&gt;”);</a:t>
            </a:r>
            <a:br>
              <a:rPr lang="en-IN" altLang="en-US" sz="2000" dirty="0">
                <a:solidFill>
                  <a:srgbClr val="993300"/>
                </a:solidFill>
              </a:rPr>
            </a:br>
            <a:r>
              <a:rPr lang="en-IN" altLang="en-US" sz="2000" dirty="0" err="1">
                <a:solidFill>
                  <a:srgbClr val="993300"/>
                </a:solidFill>
              </a:rPr>
              <a:t>conn.Open</a:t>
            </a:r>
            <a:r>
              <a:rPr lang="en-IN" altLang="en-US" sz="2000" dirty="0">
                <a:solidFill>
                  <a:srgbClr val="993300"/>
                </a:solidFill>
              </a:rPr>
              <a:t>();</a:t>
            </a:r>
            <a:br>
              <a:rPr lang="en-IN" altLang="en-US" sz="2000" dirty="0">
                <a:solidFill>
                  <a:srgbClr val="993300"/>
                </a:solidFill>
              </a:rPr>
            </a:br>
            <a:r>
              <a:rPr lang="en-IN" altLang="en-US" sz="2000" b="1" dirty="0" err="1">
                <a:solidFill>
                  <a:srgbClr val="00B050"/>
                </a:solidFill>
              </a:rPr>
              <a:t>SqlCommand</a:t>
            </a:r>
            <a:r>
              <a:rPr lang="en-IN" altLang="en-US" sz="2000" dirty="0">
                <a:solidFill>
                  <a:srgbClr val="993300"/>
                </a:solidFill>
              </a:rPr>
              <a:t> </a:t>
            </a:r>
            <a:r>
              <a:rPr lang="en-IN" altLang="en-US" sz="2000" dirty="0" err="1">
                <a:solidFill>
                  <a:srgbClr val="993300"/>
                </a:solidFill>
              </a:rPr>
              <a:t>cmd</a:t>
            </a:r>
            <a:r>
              <a:rPr lang="en-IN" altLang="en-US" sz="2000" dirty="0">
                <a:solidFill>
                  <a:srgbClr val="993300"/>
                </a:solidFill>
              </a:rPr>
              <a:t> = new </a:t>
            </a:r>
            <a:r>
              <a:rPr lang="en-IN" altLang="en-US" sz="2000" dirty="0" err="1">
                <a:solidFill>
                  <a:srgbClr val="993300"/>
                </a:solidFill>
              </a:rPr>
              <a:t>SqlCommand</a:t>
            </a:r>
            <a:r>
              <a:rPr lang="en-IN" altLang="en-US" sz="2000" dirty="0">
                <a:solidFill>
                  <a:srgbClr val="993300"/>
                </a:solidFill>
              </a:rPr>
              <a:t>(“select * from students”, </a:t>
            </a:r>
            <a:br>
              <a:rPr lang="en-IN" altLang="en-US" sz="2000" dirty="0">
                <a:solidFill>
                  <a:srgbClr val="993300"/>
                </a:solidFill>
              </a:rPr>
            </a:br>
            <a:r>
              <a:rPr lang="en-IN" altLang="en-US" sz="2000" dirty="0">
                <a:solidFill>
                  <a:srgbClr val="993300"/>
                </a:solidFill>
              </a:rPr>
              <a:t>                                                                  conn);</a:t>
            </a:r>
            <a:br>
              <a:rPr lang="en-IN" altLang="en-US" sz="2000" dirty="0">
                <a:solidFill>
                  <a:srgbClr val="993300"/>
                </a:solidFill>
              </a:rPr>
            </a:br>
            <a:r>
              <a:rPr lang="en-IN" altLang="en-US" sz="2000" b="1" dirty="0" err="1">
                <a:solidFill>
                  <a:srgbClr val="00B050"/>
                </a:solidFill>
              </a:rPr>
              <a:t>SqlDataReader</a:t>
            </a:r>
            <a:r>
              <a:rPr lang="en-IN" altLang="en-US" sz="2000" dirty="0">
                <a:solidFill>
                  <a:srgbClr val="993300"/>
                </a:solidFill>
              </a:rPr>
              <a:t> </a:t>
            </a:r>
            <a:r>
              <a:rPr lang="en-IN" altLang="en-US" sz="2000" dirty="0" err="1">
                <a:solidFill>
                  <a:srgbClr val="993300"/>
                </a:solidFill>
              </a:rPr>
              <a:t>rdr</a:t>
            </a:r>
            <a:r>
              <a:rPr lang="en-IN" altLang="en-US" sz="2000" dirty="0">
                <a:solidFill>
                  <a:srgbClr val="993300"/>
                </a:solidFill>
              </a:rPr>
              <a:t> = </a:t>
            </a:r>
            <a:r>
              <a:rPr lang="en-IN" altLang="en-US" sz="2000" dirty="0" err="1">
                <a:solidFill>
                  <a:srgbClr val="993300"/>
                </a:solidFill>
              </a:rPr>
              <a:t>cmd.ExecuteReader</a:t>
            </a:r>
            <a:r>
              <a:rPr lang="en-IN" altLang="en-US" sz="2000" dirty="0">
                <a:solidFill>
                  <a:srgbClr val="993300"/>
                </a:solidFill>
              </a:rPr>
              <a:t>();</a:t>
            </a:r>
            <a:br>
              <a:rPr lang="en-IN" altLang="en-US" sz="2000" dirty="0">
                <a:solidFill>
                  <a:srgbClr val="993300"/>
                </a:solidFill>
              </a:rPr>
            </a:br>
            <a:r>
              <a:rPr lang="en-IN" altLang="en-US" sz="2000" dirty="0">
                <a:solidFill>
                  <a:srgbClr val="993300"/>
                </a:solidFill>
              </a:rPr>
              <a:t>while(</a:t>
            </a:r>
            <a:r>
              <a:rPr lang="en-IN" altLang="en-US" sz="2000" dirty="0" err="1">
                <a:solidFill>
                  <a:srgbClr val="993300"/>
                </a:solidFill>
              </a:rPr>
              <a:t>rdr.Read</a:t>
            </a:r>
            <a:r>
              <a:rPr lang="en-IN" altLang="en-US" sz="2000" dirty="0">
                <a:solidFill>
                  <a:srgbClr val="993300"/>
                </a:solidFill>
              </a:rPr>
              <a:t>()) {</a:t>
            </a:r>
            <a:br>
              <a:rPr lang="en-IN" altLang="en-US" sz="2000" dirty="0">
                <a:solidFill>
                  <a:srgbClr val="993300"/>
                </a:solidFill>
              </a:rPr>
            </a:br>
            <a:r>
              <a:rPr lang="en-IN" altLang="en-US" sz="2000" dirty="0">
                <a:solidFill>
                  <a:srgbClr val="993300"/>
                </a:solidFill>
              </a:rPr>
              <a:t>      </a:t>
            </a:r>
            <a:r>
              <a:rPr lang="en-IN" altLang="en-US" sz="2000" dirty="0" err="1">
                <a:solidFill>
                  <a:srgbClr val="993300"/>
                </a:solidFill>
              </a:rPr>
              <a:t>Console.WriteLine</a:t>
            </a:r>
            <a:r>
              <a:rPr lang="en-IN" altLang="en-US" sz="2000" dirty="0">
                <a:solidFill>
                  <a:srgbClr val="993300"/>
                </a:solidFill>
              </a:rPr>
              <a:t>(</a:t>
            </a:r>
            <a:r>
              <a:rPr lang="en-IN" altLang="en-US" sz="2000" dirty="0" err="1">
                <a:solidFill>
                  <a:srgbClr val="993300"/>
                </a:solidFill>
              </a:rPr>
              <a:t>rdr</a:t>
            </a:r>
            <a:r>
              <a:rPr lang="en-IN" altLang="en-US" sz="2000" dirty="0">
                <a:solidFill>
                  <a:srgbClr val="993300"/>
                </a:solidFill>
              </a:rPr>
              <a:t>[0], </a:t>
            </a:r>
            <a:r>
              <a:rPr lang="en-IN" altLang="en-US" sz="2000" dirty="0" err="1">
                <a:solidFill>
                  <a:srgbClr val="993300"/>
                </a:solidFill>
              </a:rPr>
              <a:t>rdr</a:t>
            </a:r>
            <a:r>
              <a:rPr lang="en-IN" altLang="en-US" sz="2000" dirty="0">
                <a:solidFill>
                  <a:srgbClr val="993300"/>
                </a:solidFill>
              </a:rPr>
              <a:t>[1]); /* Prints result attributes 1 &amp; 2 */</a:t>
            </a:r>
            <a:br>
              <a:rPr lang="en-IN" altLang="en-US" sz="2000" dirty="0">
                <a:solidFill>
                  <a:srgbClr val="993300"/>
                </a:solidFill>
              </a:rPr>
            </a:br>
            <a:r>
              <a:rPr lang="en-IN" altLang="en-US" sz="2000" dirty="0">
                <a:solidFill>
                  <a:srgbClr val="993300"/>
                </a:solidFill>
              </a:rPr>
              <a:t>}</a:t>
            </a:r>
            <a:br>
              <a:rPr lang="en-IN" altLang="en-US" sz="2000" dirty="0">
                <a:solidFill>
                  <a:srgbClr val="993300"/>
                </a:solidFill>
              </a:rPr>
            </a:br>
            <a:r>
              <a:rPr lang="en-IN" altLang="en-US" sz="2000" dirty="0" err="1">
                <a:solidFill>
                  <a:srgbClr val="993300"/>
                </a:solidFill>
              </a:rPr>
              <a:t>rdr.Close</a:t>
            </a:r>
            <a:r>
              <a:rPr lang="en-IN" altLang="en-US" sz="2000" dirty="0">
                <a:solidFill>
                  <a:srgbClr val="993300"/>
                </a:solidFill>
              </a:rPr>
              <a:t>(); </a:t>
            </a:r>
            <a:r>
              <a:rPr lang="en-IN" altLang="en-US" sz="2000" dirty="0" err="1">
                <a:solidFill>
                  <a:srgbClr val="993300"/>
                </a:solidFill>
              </a:rPr>
              <a:t>conn.Close</a:t>
            </a:r>
            <a:r>
              <a:rPr lang="en-IN" altLang="en-US" sz="2000" dirty="0">
                <a:solidFill>
                  <a:srgbClr val="993300"/>
                </a:solidFill>
              </a:rPr>
              <a:t>();</a:t>
            </a:r>
            <a:endParaRPr lang="en-US" altLang="en-US" sz="2000" dirty="0">
              <a:solidFill>
                <a:srgbClr val="993300"/>
              </a:solidFill>
            </a:endParaRPr>
          </a:p>
          <a:p>
            <a:r>
              <a:rPr lang="en-US" altLang="en-US" sz="2000" dirty="0"/>
              <a:t>Can also  access non-relational data sources such as </a:t>
            </a:r>
          </a:p>
          <a:p>
            <a:pPr lvl="1"/>
            <a:r>
              <a:rPr lang="en-US" altLang="en-US" sz="2000" dirty="0"/>
              <a:t>OLE-DB, XML data, Entity framework</a:t>
            </a:r>
            <a:endParaRPr lang="en-I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19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64079" y="137753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JDBC and ODBC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7377" y="1463316"/>
            <a:ext cx="10515600" cy="4351338"/>
          </a:xfrm>
        </p:spPr>
        <p:txBody>
          <a:bodyPr/>
          <a:lstStyle/>
          <a:p>
            <a:r>
              <a:rPr lang="en-US" altLang="en-US" sz="2000" dirty="0"/>
              <a:t>API (application-program interface) for a program to interact with a database server</a:t>
            </a:r>
          </a:p>
          <a:p>
            <a:endParaRPr lang="en-US" altLang="en-US" dirty="0" smtClean="0"/>
          </a:p>
          <a:p>
            <a:r>
              <a:rPr lang="en-US" altLang="en-US" sz="2000" dirty="0"/>
              <a:t>Application makes calls to</a:t>
            </a:r>
            <a:endParaRPr lang="en-US" altLang="en-US" dirty="0" smtClean="0"/>
          </a:p>
          <a:p>
            <a:pPr lvl="1"/>
            <a:r>
              <a:rPr lang="en-US" altLang="en-US" sz="2000" b="1" dirty="0"/>
              <a:t>Connect</a:t>
            </a:r>
            <a:r>
              <a:rPr lang="en-US" altLang="en-US" sz="2000" dirty="0"/>
              <a:t> with the database server</a:t>
            </a:r>
            <a:endParaRPr lang="en-US" altLang="en-US" dirty="0" smtClean="0"/>
          </a:p>
          <a:p>
            <a:pPr lvl="1"/>
            <a:r>
              <a:rPr lang="en-US" altLang="en-US" sz="2000" dirty="0"/>
              <a:t>Send SQL </a:t>
            </a:r>
            <a:r>
              <a:rPr lang="en-US" altLang="en-US" sz="2000" b="1" dirty="0"/>
              <a:t>commands</a:t>
            </a:r>
            <a:r>
              <a:rPr lang="en-US" altLang="en-US" sz="2000" dirty="0"/>
              <a:t> to the database server</a:t>
            </a:r>
            <a:endParaRPr lang="en-US" altLang="en-US" dirty="0" smtClean="0"/>
          </a:p>
          <a:p>
            <a:pPr lvl="1"/>
            <a:r>
              <a:rPr lang="en-US" altLang="en-US" sz="2000" b="1" dirty="0"/>
              <a:t>Fetch</a:t>
            </a:r>
            <a:r>
              <a:rPr lang="en-US" altLang="en-US" sz="2000" dirty="0"/>
              <a:t> tuples of result one-by-one into program variables</a:t>
            </a:r>
          </a:p>
          <a:p>
            <a:pPr lvl="1"/>
            <a:endParaRPr lang="en-US" altLang="en-US" dirty="0" smtClean="0"/>
          </a:p>
          <a:p>
            <a:r>
              <a:rPr lang="en-US" altLang="en-US" sz="2000" dirty="0"/>
              <a:t>ODBC (Open Database Connectivity) works with C, C++, C#, and Visual Basic</a:t>
            </a:r>
            <a:endParaRPr lang="en-US" altLang="en-US" dirty="0" smtClean="0"/>
          </a:p>
          <a:p>
            <a:pPr lvl="1"/>
            <a:r>
              <a:rPr lang="en-US" altLang="en-US" sz="2000" dirty="0"/>
              <a:t>Other API’s such as </a:t>
            </a:r>
            <a:r>
              <a:rPr lang="en-US" altLang="en-US" sz="2000" b="1" dirty="0"/>
              <a:t>ADO.NET</a:t>
            </a:r>
            <a:r>
              <a:rPr lang="en-US" altLang="en-US" sz="2000" dirty="0"/>
              <a:t> sit on top of ODBC</a:t>
            </a:r>
          </a:p>
          <a:p>
            <a:pPr lvl="1"/>
            <a:endParaRPr lang="en-US" altLang="en-US" dirty="0" smtClean="0"/>
          </a:p>
          <a:p>
            <a:r>
              <a:rPr lang="en-US" altLang="en-US" sz="2000" dirty="0"/>
              <a:t>JDBC (Java Database Connectivity) works with Java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545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5375" y="1135063"/>
            <a:ext cx="7848600" cy="4876800"/>
          </a:xfrm>
        </p:spPr>
        <p:txBody>
          <a:bodyPr/>
          <a:lstStyle/>
          <a:p>
            <a:r>
              <a:rPr lang="en-US" altLang="en-US" sz="2000" b="1">
                <a:solidFill>
                  <a:srgbClr val="000099"/>
                </a:solidFill>
              </a:rPr>
              <a:t>JDBC</a:t>
            </a:r>
            <a:r>
              <a:rPr lang="en-US" altLang="en-US" sz="2000"/>
              <a:t> is a Java API for communicating with database systems supporting SQL.</a:t>
            </a:r>
          </a:p>
          <a:p>
            <a:pPr lvl="1"/>
            <a:endParaRPr lang="en-US" altLang="en-US"/>
          </a:p>
          <a:p>
            <a:r>
              <a:rPr lang="en-US" altLang="en-US" sz="2000"/>
              <a:t>JDBC supports a variety of features for </a:t>
            </a:r>
            <a:r>
              <a:rPr lang="en-US" altLang="en-US" sz="2000" b="1"/>
              <a:t>querying</a:t>
            </a:r>
            <a:r>
              <a:rPr lang="en-US" altLang="en-US" sz="2000"/>
              <a:t> and </a:t>
            </a:r>
            <a:r>
              <a:rPr lang="en-US" altLang="en-US" sz="2000" b="1"/>
              <a:t>updating</a:t>
            </a:r>
            <a:r>
              <a:rPr lang="en-US" altLang="en-US" sz="2000"/>
              <a:t> data, and for retrieving query results.</a:t>
            </a:r>
            <a:endParaRPr lang="en-US" altLang="en-US"/>
          </a:p>
          <a:p>
            <a:r>
              <a:rPr lang="en-US" altLang="en-US" sz="2000"/>
              <a:t>JDBC also supports </a:t>
            </a:r>
            <a:r>
              <a:rPr lang="en-US" altLang="en-US" sz="2000" b="1"/>
              <a:t>metadata retrieval</a:t>
            </a:r>
            <a:r>
              <a:rPr lang="en-US" altLang="en-US" sz="2000"/>
              <a:t>, such as querying about relations present in the database and the names and types of relation attributes.</a:t>
            </a:r>
            <a:endParaRPr lang="en-US" altLang="en-US"/>
          </a:p>
          <a:p>
            <a:r>
              <a:rPr lang="en-US" altLang="en-US" sz="2000"/>
              <a:t>Model for communicating with the database:</a:t>
            </a:r>
            <a:endParaRPr lang="en-US" altLang="en-US"/>
          </a:p>
          <a:p>
            <a:pPr lvl="1"/>
            <a:r>
              <a:rPr lang="en-US" altLang="en-US" sz="2000"/>
              <a:t>Open a </a:t>
            </a:r>
            <a:r>
              <a:rPr lang="en-US" altLang="en-US" sz="2000" b="1"/>
              <a:t>connection</a:t>
            </a:r>
            <a:endParaRPr lang="en-US" altLang="en-US" b="1"/>
          </a:p>
          <a:p>
            <a:pPr lvl="1"/>
            <a:r>
              <a:rPr lang="en-US" altLang="en-US" sz="2000"/>
              <a:t>Create a “statement” object</a:t>
            </a:r>
            <a:endParaRPr lang="en-US" altLang="en-US"/>
          </a:p>
          <a:p>
            <a:pPr lvl="1"/>
            <a:r>
              <a:rPr lang="en-US" altLang="en-US" sz="2000"/>
              <a:t>Execute queries using the </a:t>
            </a:r>
            <a:r>
              <a:rPr lang="en-US" altLang="en-US" sz="2000" b="1"/>
              <a:t>Statement</a:t>
            </a:r>
            <a:r>
              <a:rPr lang="en-US" altLang="en-US" sz="2000"/>
              <a:t> object to send queries and fetch results</a:t>
            </a:r>
            <a:endParaRPr lang="en-US" altLang="en-US"/>
          </a:p>
          <a:p>
            <a:pPr lvl="1"/>
            <a:r>
              <a:rPr lang="en-US" altLang="en-US" sz="2000"/>
              <a:t>Exception mechanism to handle errors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66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4476"/>
            <a:ext cx="6421438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98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231"/>
            <a:ext cx="10515600" cy="92245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What is JDBC?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38200" y="1227015"/>
            <a:ext cx="10515600" cy="4949948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JDBC stands for Java Database Connectivity and provides a set of </a:t>
            </a:r>
            <a:r>
              <a:rPr lang="en-US" altLang="en-US" b="1" dirty="0">
                <a:ea typeface="ＭＳ Ｐゴシック" panose="020B0600070205080204" pitchFamily="34" charset="-128"/>
              </a:rPr>
              <a:t>Java API </a:t>
            </a:r>
            <a:r>
              <a:rPr lang="en-US" altLang="en-US" dirty="0">
                <a:ea typeface="ＭＳ Ｐゴシック" panose="020B0600070205080204" pitchFamily="34" charset="-128"/>
              </a:rPr>
              <a:t>for accessing the relational databases from Java program.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These Java APIs enables Java programs to execute SQL statements and interact with any SQL compliant database.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2560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4" y="2632076"/>
            <a:ext cx="6988175" cy="37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00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6877" cy="4351338"/>
          </a:xfrm>
        </p:spPr>
        <p:txBody>
          <a:bodyPr>
            <a:normAutofit/>
          </a:bodyPr>
          <a:lstStyle/>
          <a:p>
            <a:r>
              <a:rPr lang="en-US" b="1" dirty="0"/>
              <a:t>JDBC consists of two parts: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JDBC API, a purely Java-based API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JDBC Driver Manager ,which communicates with vendor-specific drivers that perform the real communication with the database.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Point: translation to vendor format is performed on the client </a:t>
            </a:r>
          </a:p>
          <a:p>
            <a:pPr lvl="3"/>
            <a:r>
              <a:rPr lang="en-US" dirty="0"/>
              <a:t>No changes needed to server</a:t>
            </a:r>
          </a:p>
          <a:p>
            <a:pPr lvl="3"/>
            <a:r>
              <a:rPr lang="en-US" dirty="0"/>
              <a:t>Driver (translator) needed on client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336" y="1128956"/>
            <a:ext cx="29146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Seven Basic Steps in using JDBC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Load the driver</a:t>
            </a:r>
          </a:p>
          <a:p>
            <a:pPr marL="0" indent="0">
              <a:buNone/>
            </a:pPr>
            <a:r>
              <a:rPr lang="en-US" b="1" dirty="0"/>
              <a:t>2. Define the Connection URL</a:t>
            </a:r>
          </a:p>
          <a:p>
            <a:pPr marL="0" indent="0">
              <a:buNone/>
            </a:pPr>
            <a:r>
              <a:rPr lang="en-US" b="1" dirty="0"/>
              <a:t>3. Establish the Connection</a:t>
            </a:r>
          </a:p>
          <a:p>
            <a:pPr marL="0" indent="0">
              <a:buNone/>
            </a:pPr>
            <a:r>
              <a:rPr lang="en-US" b="1" dirty="0"/>
              <a:t>4. Create a Statement object</a:t>
            </a:r>
          </a:p>
          <a:p>
            <a:pPr marL="0" indent="0">
              <a:buNone/>
            </a:pPr>
            <a:r>
              <a:rPr lang="en-US" b="1" dirty="0"/>
              <a:t>5. Execute a query</a:t>
            </a:r>
          </a:p>
          <a:p>
            <a:pPr marL="0" indent="0">
              <a:buNone/>
            </a:pPr>
            <a:r>
              <a:rPr lang="en-US" b="1" dirty="0"/>
              <a:t>6. Process the results</a:t>
            </a:r>
          </a:p>
          <a:p>
            <a:pPr marL="0" indent="0">
              <a:buNone/>
            </a:pPr>
            <a:r>
              <a:rPr lang="en-US" b="1" dirty="0"/>
              <a:t>7. Close the connection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Why JDBC?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 communicate with the different DBMS from JDBC, we need to use a </a:t>
            </a:r>
            <a:r>
              <a:rPr lang="en-US" i="1" dirty="0">
                <a:solidFill>
                  <a:srgbClr val="FF0000"/>
                </a:solidFill>
              </a:rPr>
              <a:t>driver </a:t>
            </a:r>
            <a:r>
              <a:rPr lang="en-US" dirty="0">
                <a:solidFill>
                  <a:srgbClr val="FF0000"/>
                </a:solidFill>
              </a:rPr>
              <a:t>to isolate the specific features of the DBMS and its communication protocol.</a:t>
            </a:r>
          </a:p>
        </p:txBody>
      </p:sp>
    </p:spTree>
    <p:extLst>
      <p:ext uri="{BB962C8B-B14F-4D97-AF65-F5344CB8AC3E}">
        <p14:creationId xmlns:p14="http://schemas.microsoft.com/office/powerpoint/2010/main" val="357661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Load the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use a JDBC driver, we must first register it in the JDBC </a:t>
            </a:r>
            <a:r>
              <a:rPr lang="en-US" dirty="0" err="1"/>
              <a:t>DriverManager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is usually done by loading the driver class using the </a:t>
            </a:r>
            <a:r>
              <a:rPr lang="en-US" dirty="0" err="1"/>
              <a:t>forName</a:t>
            </a:r>
            <a:r>
              <a:rPr lang="en-US" dirty="0"/>
              <a:t> method of the class called Class.</a:t>
            </a:r>
          </a:p>
          <a:p>
            <a:r>
              <a:rPr lang="en-US" b="1" dirty="0"/>
              <a:t>try {</a:t>
            </a:r>
          </a:p>
          <a:p>
            <a:pPr marL="457200" lvl="1" indent="0">
              <a:buNone/>
            </a:pPr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com.mysql.jdbc.Driver</a:t>
            </a:r>
            <a:r>
              <a:rPr lang="en-US" dirty="0"/>
              <a:t>");</a:t>
            </a:r>
          </a:p>
          <a:p>
            <a:pPr marL="457200" lvl="1" indent="0">
              <a:buNone/>
            </a:pPr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oracle.jdbc.driver.OracleDriver</a:t>
            </a:r>
            <a:r>
              <a:rPr lang="en-US" dirty="0"/>
              <a:t>");</a:t>
            </a:r>
          </a:p>
          <a:p>
            <a:pPr marL="457200" lvl="1" indent="0">
              <a:buNone/>
            </a:pPr>
            <a:r>
              <a:rPr lang="en-US" dirty="0"/>
              <a:t>} catch (</a:t>
            </a:r>
            <a:r>
              <a:rPr lang="en-US" dirty="0" err="1"/>
              <a:t>ClassNotFoundException</a:t>
            </a:r>
            <a:r>
              <a:rPr lang="en-US" dirty="0"/>
              <a:t> </a:t>
            </a:r>
            <a:r>
              <a:rPr lang="en-US" dirty="0" err="1"/>
              <a:t>cnfe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("Error loading driver: " + </a:t>
            </a:r>
            <a:r>
              <a:rPr lang="en-US" dirty="0" err="1"/>
              <a:t>cnfe</a:t>
            </a:r>
            <a:r>
              <a:rPr lang="en-US" dirty="0"/>
              <a:t>);</a:t>
            </a:r>
          </a:p>
          <a:p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4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1015</Words>
  <Application>Microsoft Office PowerPoint</Application>
  <PresentationFormat>Widescreen</PresentationFormat>
  <Paragraphs>249</Paragraphs>
  <Slides>25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MS PGothic</vt:lpstr>
      <vt:lpstr>MS PGothic</vt:lpstr>
      <vt:lpstr>Arial</vt:lpstr>
      <vt:lpstr>Calibri</vt:lpstr>
      <vt:lpstr>Calibri Light</vt:lpstr>
      <vt:lpstr>Courier</vt:lpstr>
      <vt:lpstr>Courier New</vt:lpstr>
      <vt:lpstr>Helvetica</vt:lpstr>
      <vt:lpstr>Monotype Sorts</vt:lpstr>
      <vt:lpstr>Times New Roman</vt:lpstr>
      <vt:lpstr>Webdings</vt:lpstr>
      <vt:lpstr>Office Theme</vt:lpstr>
      <vt:lpstr>Packager Shell Object</vt:lpstr>
      <vt:lpstr>JDBC</vt:lpstr>
      <vt:lpstr>Advanced SQL</vt:lpstr>
      <vt:lpstr>JDBC and ODBC</vt:lpstr>
      <vt:lpstr>JDBC</vt:lpstr>
      <vt:lpstr>PowerPoint Presentation</vt:lpstr>
      <vt:lpstr>What is JDBC?</vt:lpstr>
      <vt:lpstr>JDBC</vt:lpstr>
      <vt:lpstr>Seven Basic Steps in using JDBC</vt:lpstr>
      <vt:lpstr>Step 1: Load the Driver</vt:lpstr>
      <vt:lpstr>Step 2: Define the Connection URL</vt:lpstr>
      <vt:lpstr>The Architecture of JDBC</vt:lpstr>
      <vt:lpstr>The JDBC Interfaces</vt:lpstr>
      <vt:lpstr>Developing JDBC Programs</vt:lpstr>
      <vt:lpstr>Developing JDBC Programs</vt:lpstr>
      <vt:lpstr>Developing JDBC Programs</vt:lpstr>
      <vt:lpstr>Developing JDBC Programs</vt:lpstr>
      <vt:lpstr>Simple JDBC Example</vt:lpstr>
      <vt:lpstr>JDBC Code</vt:lpstr>
      <vt:lpstr>JDBC Code (Cont.)</vt:lpstr>
      <vt:lpstr>JDBC Code Details       </vt:lpstr>
      <vt:lpstr>Prepared Statement</vt:lpstr>
      <vt:lpstr>SQL Injection</vt:lpstr>
      <vt:lpstr>Example JDBC</vt:lpstr>
      <vt:lpstr>ODBC – C Language</vt:lpstr>
      <vt:lpstr>ADO.NET</vt:lpstr>
    </vt:vector>
  </TitlesOfParts>
  <Company>Office of Technology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CS Dept</dc:creator>
  <cp:lastModifiedBy>Administrator</cp:lastModifiedBy>
  <cp:revision>12</cp:revision>
  <dcterms:created xsi:type="dcterms:W3CDTF">2017-09-19T19:06:48Z</dcterms:created>
  <dcterms:modified xsi:type="dcterms:W3CDTF">2018-03-01T18:38:54Z</dcterms:modified>
</cp:coreProperties>
</file>