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Dosis Light"/>
      <p:regular r:id="rId27"/>
      <p:bold r:id="rId28"/>
    </p:embeddedFont>
    <p:embeddedFont>
      <p:font typeface="Source Sans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DosisLight-bold.fntdata"/><Relationship Id="rId27" Type="http://schemas.openxmlformats.org/officeDocument/2006/relationships/font" Target="fonts/Dosis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Sans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SansPro-italic.fntdata"/><Relationship Id="rId30" Type="http://schemas.openxmlformats.org/officeDocument/2006/relationships/font" Target="fonts/SourceSansPr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SourceSansPr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f3052544e_0_3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f3052544e_0_3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0950e56d6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0950e56d6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0950e56d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0950e56d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0950e56d6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0950e56d6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0950e56d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0950e56d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0950e56d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0950e56d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0950e56d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0950e56d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0950e56d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0950e56d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0950e56d6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0950e56d6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0950e56d6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0950e56d6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0950e56d6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0950e56d6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0945096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0945096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ce24de2a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ce24de2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0945096c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0945096c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Elon Musk only attended stanford for 2 days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Boom or dotcom bubble started in 1995 and crashed in 2002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0945096c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0945096c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945096c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945096c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 is community college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0945096c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0945096c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0950e56d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0950e56d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Blockbuster filed for bankrupcy in 2010 anc could have bought netflix for $50M in 2000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0950e56d6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0950e56d6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Blockbuster filed for bankrupcy in 2010 anc could have bought netflix for $50M in 2000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0950e56d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0950e56d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897625" y="4649963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253010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59363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004904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4240992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49316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03491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1"/>
            <a:ext cx="68490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593400" y="805714"/>
            <a:ext cx="1957200" cy="819900"/>
            <a:chOff x="3593400" y="1760085"/>
            <a:chExt cx="1957200" cy="109320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42095" y="653985"/>
            <a:ext cx="443400" cy="271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114800" y="202114"/>
            <a:ext cx="457200" cy="603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49075" y="564919"/>
            <a:ext cx="95100" cy="261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pcworld.com/article/3150700/computers/top-10-pc-technologies-and-trends-to-watch-in-2017.html" TargetMode="External"/><Relationship Id="rId10" Type="http://schemas.openxmlformats.org/officeDocument/2006/relationships/hyperlink" Target="https://www.technologyreview.com/lists/technologies/2017/" TargetMode="External"/><Relationship Id="rId13" Type="http://schemas.openxmlformats.org/officeDocument/2006/relationships/hyperlink" Target="https://www.keyideasinfotech.com/blog/impact-of-smartphone-on-society/" TargetMode="External"/><Relationship Id="rId12" Type="http://schemas.openxmlformats.org/officeDocument/2006/relationships/hyperlink" Target="https://www.technologyreview.com/lists/technologies/2013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computerhope.com/history/" TargetMode="External"/><Relationship Id="rId4" Type="http://schemas.openxmlformats.org/officeDocument/2006/relationships/hyperlink" Target="https://www.computerhistory.org/timeline/2011/" TargetMode="External"/><Relationship Id="rId9" Type="http://schemas.openxmlformats.org/officeDocument/2006/relationships/hyperlink" Target="https://210geeks.com/blogs/news/the-latest-computer-technology-in-2016" TargetMode="External"/><Relationship Id="rId15" Type="http://schemas.openxmlformats.org/officeDocument/2006/relationships/hyperlink" Target="https://home.bt.com/tech-gadgets/computing/windows-7/windows-7-windows-10-compared-11364050061832" TargetMode="External"/><Relationship Id="rId14" Type="http://schemas.openxmlformats.org/officeDocument/2006/relationships/hyperlink" Target="http://chromebooks.cps.edu/about-us.html" TargetMode="External"/><Relationship Id="rId5" Type="http://schemas.openxmlformats.org/officeDocument/2006/relationships/hyperlink" Target="https://www.computerhistory.org/timeline/2011/" TargetMode="External"/><Relationship Id="rId6" Type="http://schemas.openxmlformats.org/officeDocument/2006/relationships/hyperlink" Target="https://www.computerhope.com/history/2011.htm" TargetMode="External"/><Relationship Id="rId7" Type="http://schemas.openxmlformats.org/officeDocument/2006/relationships/hyperlink" Target="https://www.computerhope.com/history/2011.htm" TargetMode="External"/><Relationship Id="rId8" Type="http://schemas.openxmlformats.org/officeDocument/2006/relationships/hyperlink" Target="https://www.computerhope.com/history/2000today.ht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2577010" y="1991838"/>
            <a:ext cx="5807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2011-Present</a:t>
            </a:r>
            <a:endParaRPr sz="7200"/>
          </a:p>
        </p:txBody>
      </p:sp>
      <p:sp>
        <p:nvSpPr>
          <p:cNvPr id="71" name="Google Shape;71;p12"/>
          <p:cNvSpPr txBox="1"/>
          <p:nvPr/>
        </p:nvSpPr>
        <p:spPr>
          <a:xfrm>
            <a:off x="1801525" y="1207925"/>
            <a:ext cx="22938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rPr>
              <a:t>Team 1</a:t>
            </a:r>
            <a:endParaRPr sz="5000">
              <a:solidFill>
                <a:schemeClr val="accent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2012</a:t>
            </a:r>
            <a:endParaRPr sz="3000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Megaupload Crackdown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3d transistors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Intel vs Amd Battle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Cisco rejects SDNs and Openflow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2013</a:t>
            </a:r>
            <a:endParaRPr sz="3000"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React JavaScript (UI Building)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ChromeCast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Google </a:t>
            </a:r>
            <a:r>
              <a:rPr lang="en" sz="2400"/>
              <a:t>Glass and smart watches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Patreon</a:t>
            </a:r>
            <a:endParaRPr sz="2400"/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2013</a:t>
            </a:r>
            <a:endParaRPr sz="3000"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Big data on cheap phones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Intel quark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Self-destructing messages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Additive manufacturing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2014</a:t>
            </a:r>
            <a:endParaRPr sz="3000"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Swift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Babel (created js backwards compatibility)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Yoshitomo Imura </a:t>
            </a:r>
            <a:r>
              <a:rPr lang="en" sz="2400"/>
              <a:t>imprisoned</a:t>
            </a:r>
            <a:r>
              <a:rPr lang="en" sz="2400"/>
              <a:t> for 3D-printed gun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Agricultural Drones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DARPA’s ARGUS-IS streams 1EB/day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XP support ended (8 April)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2015</a:t>
            </a:r>
            <a:endParaRPr sz="3000"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Windows 10 Released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React Native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Ukrainian</a:t>
            </a:r>
            <a:r>
              <a:rPr lang="en" sz="2400"/>
              <a:t> power plant attack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825" y="2266250"/>
            <a:ext cx="3426450" cy="22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2016</a:t>
            </a:r>
            <a:endParaRPr sz="3000"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Cyber Security Attacks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Dropbox, Yahoo, Dyn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Norse created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Apple </a:t>
            </a:r>
            <a:r>
              <a:rPr lang="en" sz="2400"/>
              <a:t>discontinues</a:t>
            </a:r>
            <a:r>
              <a:rPr lang="en" sz="2400"/>
              <a:t> headphone jack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introducing AirPods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Google Assistant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10-series GTX Cards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2017</a:t>
            </a:r>
            <a:endParaRPr sz="3000"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Reinforcement Learning - AlphaGo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Reversing Paralysis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Using brain implants to restore movement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 sz="2400"/>
              <a:t>MS finally fixes their protocol exploits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Carbon nanotube CPUs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3D memory integration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Xbox controllers on pc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2018</a:t>
            </a:r>
            <a:endParaRPr sz="3000"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 sz="2400"/>
              <a:t>Q code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3D metal printing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Artificial embryos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Consumer AIs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Meltdown and Spectre (Speculative Execution)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Government System Backdoor movement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2019</a:t>
            </a:r>
            <a:endParaRPr sz="3000"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Commercial Quantum Computing by IBM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7nm GPUs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5G Networking?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PCI-e 4?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Close to finding the first SHA256 collision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Next-gen M.2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Sergey Brin and Larry Page</a:t>
            </a:r>
            <a:endParaRPr sz="3000"/>
          </a:p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Co-</a:t>
            </a:r>
            <a:r>
              <a:rPr lang="en" sz="2400"/>
              <a:t>founders</a:t>
            </a:r>
            <a:r>
              <a:rPr lang="en" sz="2400"/>
              <a:t> of Google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2011 - Page stepped up as CEO, Brin stepped down as president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2015 - cofounded Alphabet Inc.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American Multi-Industry Company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Parent company of google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Brin stepped up as President</a:t>
            </a:r>
            <a:endParaRPr/>
          </a:p>
        </p:txBody>
      </p:sp>
      <p:pic>
        <p:nvPicPr>
          <p:cNvPr descr="Image result for alphabet inc" id="78" name="Google Shape;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6200" y="3242325"/>
            <a:ext cx="3377799" cy="19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◎"/>
            </a:pP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https://www.computerhope.com/history/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◎"/>
            </a:pP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https://www.computerhistory.org/timeline/2011/</a:t>
            </a:r>
            <a:endParaRPr sz="12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  <a:hlinkClick r:id="rId5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◎"/>
            </a:pP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https://www.computerhope.com/history/2011.htm</a:t>
            </a:r>
            <a:endParaRPr sz="12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  <a:hlinkClick r:id="rId7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◎"/>
            </a:pP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https://www.computerhope.com/history/2000today.htm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◎"/>
            </a:pP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https://210geeks.com/blogs/news/the-latest-computer-technology-in-2016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◎"/>
            </a:pP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https://www.technologyreview.com/lists/technologies/2017/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◎"/>
            </a:pP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1"/>
              </a:rPr>
              <a:t>https://www.pcworld.com/article/3150700/computers/top-10-pc-technologies-and-trends-to-watch-in-2017.html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◎"/>
            </a:pP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2"/>
              </a:rPr>
              <a:t>https://www.technologyreview.com/lists/technologies/2013/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◎"/>
            </a:pP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3"/>
              </a:rPr>
              <a:t>https://www.keyideasinfotech.com/blog/impact-of-smartphone-on-society/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◎"/>
            </a:pP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4"/>
              </a:rPr>
              <a:t>http://chromebooks.cps.edu/about-us.html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◎"/>
            </a:pP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5"/>
              </a:rPr>
              <a:t>https://home.bt.com/tech-gadgets/computing/windows-7/windows-7-windows-10-compared-11364050061832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Elon Musk</a:t>
            </a:r>
            <a:endParaRPr sz="3000"/>
          </a:p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Transferred</a:t>
            </a:r>
            <a:r>
              <a:rPr lang="en" sz="2400"/>
              <a:t> from Queens U (Canada) -&gt; U Penn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Bachelors in Economics and Physics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Dropped PhD program at Stanford to join Internet Boom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2018- SpaceX Internet </a:t>
            </a:r>
            <a:r>
              <a:rPr lang="en" sz="2400"/>
              <a:t>Satellites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More accessible service in rural areas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Co-chair of OpenAI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Works on Artificial General 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Intelligence (AGI)</a:t>
            </a:r>
            <a:endParaRPr sz="2400"/>
          </a:p>
        </p:txBody>
      </p:sp>
      <p:pic>
        <p:nvPicPr>
          <p:cNvPr descr="Image result for elon musk" id="85" name="Google Shape;85;p14"/>
          <p:cNvPicPr preferRelativeResize="0"/>
          <p:nvPr/>
        </p:nvPicPr>
        <p:blipFill rotWithShape="1">
          <a:blip r:embed="rId3">
            <a:alphaModFix/>
          </a:blip>
          <a:srcRect b="0" l="17641" r="0" t="0"/>
          <a:stretch/>
        </p:blipFill>
        <p:spPr>
          <a:xfrm>
            <a:off x="6575700" y="3063675"/>
            <a:ext cx="2568299" cy="20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Eben Upton</a:t>
            </a:r>
            <a:endParaRPr sz="3000"/>
          </a:p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BA in Physics and Engineering from Cambridge (1999)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Diploma in Computer Science (2001)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PhD in Philosophy and an MBA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Director of Studies in CS: St John’s College, Cambridge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Visiting researcher at Intel, founder of IdeaWorks3D, and software engineer at IBM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2012 - CEO of </a:t>
            </a:r>
            <a:r>
              <a:rPr lang="en" sz="2400"/>
              <a:t>Raspberry</a:t>
            </a:r>
            <a:r>
              <a:rPr lang="en" sz="2400"/>
              <a:t> Pi 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Foundation in UK</a:t>
            </a:r>
            <a:endParaRPr sz="2400"/>
          </a:p>
        </p:txBody>
      </p:sp>
      <p:pic>
        <p:nvPicPr>
          <p:cNvPr descr="Image result for eben upton"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6575" y="3234200"/>
            <a:ext cx="3477425" cy="19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Edward Snowden</a:t>
            </a:r>
            <a:endParaRPr sz="3000"/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786150" y="1261700"/>
            <a:ext cx="77325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Studied computers at Maryland (‘99-’01 &amp; ‘04-’05)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Worked for both the CIA and NSA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2013- charged for leaking top secret info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Many security regulations today for government (OPSEC)</a:t>
            </a:r>
            <a:endParaRPr sz="2400"/>
          </a:p>
        </p:txBody>
      </p:sp>
      <p:pic>
        <p:nvPicPr>
          <p:cNvPr descr="Edward Snowden-2.jpg"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6150" y="2876875"/>
            <a:ext cx="2007850" cy="2266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7207846" y="2944034"/>
            <a:ext cx="14115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Evan Spiegel</a:t>
            </a:r>
            <a:endParaRPr sz="3000"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Studied at Arts College Center of Design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Studied Product Design at Stanford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2011- worked with Bobby Murphy and Reggie Brown to create ‘picaboo’, later named Snapchat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2015- named youngest </a:t>
            </a:r>
            <a:r>
              <a:rPr lang="en" sz="2400"/>
              <a:t>billionaire</a:t>
            </a:r>
            <a:r>
              <a:rPr lang="en" sz="2400"/>
              <a:t> in the world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descr="Evan Spiegel, founder of Snapchat.jpg"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400" y="2643285"/>
            <a:ext cx="1952600" cy="250021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7191392" y="2617747"/>
            <a:ext cx="15780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2011</a:t>
            </a:r>
            <a:endParaRPr sz="3000"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Chromebooks with Chrome OS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Netflix Video Streaming (</a:t>
            </a:r>
            <a:r>
              <a:rPr lang="en" sz="2400"/>
              <a:t>Cloud streaming)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Twitch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Siri &amp; </a:t>
            </a:r>
            <a:r>
              <a:rPr lang="en" sz="2400"/>
              <a:t>Gesture interfaces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Social network expansion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Li-Fi (~40Gb/s at 2.5m)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2011</a:t>
            </a:r>
            <a:endParaRPr sz="3000"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Graphene 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Smart transformers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Solid-state batteries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Homomorphic encryption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Crash-proof microkernel code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Software Defined Networking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2012</a:t>
            </a:r>
            <a:endParaRPr sz="3000"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Vine founded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Pinterest</a:t>
            </a:r>
            <a:r>
              <a:rPr lang="en" sz="2400"/>
              <a:t> made available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Raspberry Pi Released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Google Play and Drive</a:t>
            </a:r>
            <a:endParaRPr sz="2400"/>
          </a:p>
        </p:txBody>
      </p:sp>
      <p:pic>
        <p:nvPicPr>
          <p:cNvPr descr="Image result for raspberry pi"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025" y="876825"/>
            <a:ext cx="4231400" cy="299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