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9" r:id="rId2"/>
    <p:sldId id="281" r:id="rId3"/>
    <p:sldId id="290" r:id="rId4"/>
    <p:sldId id="261" r:id="rId5"/>
    <p:sldId id="282" r:id="rId6"/>
    <p:sldId id="307" r:id="rId7"/>
    <p:sldId id="283" r:id="rId8"/>
    <p:sldId id="368" r:id="rId9"/>
    <p:sldId id="288" r:id="rId10"/>
    <p:sldId id="292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81"/>
            <p14:sldId id="290"/>
            <p14:sldId id="261"/>
            <p14:sldId id="282"/>
            <p14:sldId id="307"/>
            <p14:sldId id="283"/>
            <p14:sldId id="368"/>
            <p14:sldId id="288"/>
            <p14:sldId id="292"/>
          </p14:sldIdLst>
        </p14:section>
        <p14:section name="Motivation" id="{6D9936A3-3945-4757-BC8B-B5C252D8E036}">
          <p14:sldIdLst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84034" autoAdjust="0"/>
  </p:normalViewPr>
  <p:slideViewPr>
    <p:cSldViewPr>
      <p:cViewPr varScale="1">
        <p:scale>
          <a:sx n="79" d="100"/>
          <a:sy n="79" d="100"/>
        </p:scale>
        <p:origin x="903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9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24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50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96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67FBD18-7B7B-4F60-806C-2773045CB7A7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8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08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70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0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Project Management for ITM</a:t>
            </a:r>
            <a:br>
              <a:rPr lang="en-US" dirty="0"/>
            </a:br>
            <a:r>
              <a:rPr lang="en-US" dirty="0" err="1"/>
              <a:t>ITM</a:t>
            </a:r>
            <a:r>
              <a:rPr lang="en-US" dirty="0"/>
              <a:t> 471/571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Dennis J. Hood</a:t>
            </a:r>
          </a:p>
          <a:p>
            <a:r>
              <a:rPr lang="en-US" dirty="0"/>
              <a:t>School of Applied Technology</a:t>
            </a:r>
          </a:p>
          <a:p>
            <a:r>
              <a:rPr lang="en-US" dirty="0"/>
              <a:t>Spring ‘14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Week 1 – Intro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homepages.cs.ncl.ac.uk/brian.randell/NATO/nato1968.PDF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hyperlink" Target="mailto:dhood@iit.edu" TargetMode="Externa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/>
              <a:t>Software Engineering</a:t>
            </a:r>
            <a:br>
              <a:rPr lang="en-US" dirty="0"/>
            </a:br>
            <a:r>
              <a:rPr lang="en-US" dirty="0"/>
              <a:t>CS 487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Dennis Hood</a:t>
            </a:r>
          </a:p>
          <a:p>
            <a:r>
              <a:rPr lang="en-US" sz="2400" dirty="0">
                <a:latin typeface="+mn-lt"/>
              </a:rPr>
              <a:t>Computer Science</a:t>
            </a:r>
          </a:p>
          <a:p>
            <a:r>
              <a:rPr lang="en-US" sz="2400" dirty="0">
                <a:latin typeface="+mn-lt"/>
              </a:rPr>
              <a:t>Summer ‘19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</p:spPr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Assignments (5 / 25%)</a:t>
            </a:r>
          </a:p>
          <a:p>
            <a:r>
              <a:rPr lang="en-US" dirty="0"/>
              <a:t>Individual Research Paper (20%)</a:t>
            </a:r>
          </a:p>
          <a:p>
            <a:r>
              <a:rPr lang="en-US" dirty="0"/>
              <a:t>Team Design Project (20%)</a:t>
            </a:r>
          </a:p>
          <a:p>
            <a:r>
              <a:rPr lang="en-US" dirty="0"/>
              <a:t>Final Exam (20%)</a:t>
            </a:r>
          </a:p>
          <a:p>
            <a:r>
              <a:rPr lang="en-US" dirty="0"/>
              <a:t>Participation (15%)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877197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sz="7200" dirty="0"/>
              <a:t>Motivation for Studying Software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3625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556625" cy="971550"/>
          </a:xfrm>
        </p:spPr>
        <p:txBody>
          <a:bodyPr/>
          <a:lstStyle/>
          <a:p>
            <a:r>
              <a:rPr lang="en-US" altLang="en-US" dirty="0"/>
              <a:t>Why Software Engineering?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8006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Reading: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  <a:hlinkClick r:id="rId2"/>
              </a:rPr>
              <a:t>Report on the 1968 NATO conference</a:t>
            </a:r>
            <a:r>
              <a:rPr lang="en-US" dirty="0">
                <a:ea typeface="ＭＳ Ｐゴシック" pitchFamily="-105" charset="-128"/>
              </a:rPr>
              <a:t> 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</a:rPr>
              <a:t>Section 7.1</a:t>
            </a:r>
          </a:p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Addressing the “software crisis”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</a:rPr>
              <a:t>Systems becoming larger and more complex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</a:rPr>
              <a:t>Projects taking too long, costing too much, and failing to deliver effective, reliable systems</a:t>
            </a:r>
          </a:p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The world is becoming increasingly dependent on software</a:t>
            </a:r>
          </a:p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Discipline is required to create systems that are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 pitchFamily="-105" charset="-128"/>
              </a:rPr>
              <a:t>Reliable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 pitchFamily="-105" charset="-128"/>
              </a:rPr>
              <a:t>Effective, etc.</a:t>
            </a:r>
          </a:p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Cost-effectiveness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 pitchFamily="-105" charset="-128"/>
              </a:rPr>
              <a:t>The software often costs more than the hardware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 pitchFamily="-105" charset="-128"/>
              </a:rPr>
              <a:t>Maintenance can easily cost more than development</a:t>
            </a:r>
          </a:p>
        </p:txBody>
      </p:sp>
    </p:spTree>
    <p:extLst>
      <p:ext uri="{BB962C8B-B14F-4D97-AF65-F5344CB8AC3E}">
        <p14:creationId xmlns:p14="http://schemas.microsoft.com/office/powerpoint/2010/main" val="3681957016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Software Crisis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43024-8EA8-4E01-BBD2-FB395843C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35" y="1219200"/>
            <a:ext cx="7761193" cy="1524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B48151-ABCC-4F57-9FD7-2733EF365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34" y="2971800"/>
            <a:ext cx="7761193" cy="1143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8A3404-C160-4E76-B3B1-86191F917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34" y="4343400"/>
            <a:ext cx="7761193" cy="22173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5649552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Automation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en-US" dirty="0"/>
              <a:t>Machines doing the work of humans</a:t>
            </a:r>
          </a:p>
          <a:p>
            <a:pPr lvl="1"/>
            <a:r>
              <a:rPr lang="en-US" altLang="en-US" dirty="0"/>
              <a:t>$$ Faster, cheaper, better $$</a:t>
            </a:r>
          </a:p>
          <a:p>
            <a:pPr lvl="1"/>
            <a:r>
              <a:rPr lang="en-US" altLang="en-US" dirty="0"/>
              <a:t>Repetitive tasks can be documented</a:t>
            </a:r>
          </a:p>
          <a:p>
            <a:pPr lvl="1"/>
            <a:r>
              <a:rPr lang="en-US" altLang="en-US" dirty="0"/>
              <a:t>Communication requires common language</a:t>
            </a:r>
          </a:p>
          <a:p>
            <a:r>
              <a:rPr lang="en-US" altLang="en-US" dirty="0"/>
              <a:t>Why not have machines do everything?</a:t>
            </a:r>
          </a:p>
          <a:p>
            <a:pPr lvl="1"/>
            <a:r>
              <a:rPr lang="en-US" altLang="en-US" dirty="0"/>
              <a:t>Exceptions happen</a:t>
            </a:r>
          </a:p>
          <a:p>
            <a:pPr lvl="1"/>
            <a:r>
              <a:rPr lang="en-US" altLang="en-US" dirty="0"/>
              <a:t>Circumstances change</a:t>
            </a:r>
          </a:p>
          <a:p>
            <a:pPr lvl="1"/>
            <a:r>
              <a:rPr lang="en-US" altLang="en-US" dirty="0"/>
              <a:t>Humans can handle nuance 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4092625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556625" cy="971550"/>
          </a:xfrm>
        </p:spPr>
        <p:txBody>
          <a:bodyPr/>
          <a:lstStyle/>
          <a:p>
            <a:r>
              <a:rPr lang="en-US" altLang="en-US"/>
              <a:t>Assessing Success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800600"/>
          </a:xfrm>
        </p:spPr>
        <p:txBody>
          <a:bodyPr/>
          <a:lstStyle/>
          <a:p>
            <a:r>
              <a:rPr lang="en-US" altLang="en-US"/>
              <a:t>Scope – it does what it’s supposed to</a:t>
            </a:r>
          </a:p>
          <a:p>
            <a:r>
              <a:rPr lang="en-US" altLang="en-US"/>
              <a:t>Quality – it does it well</a:t>
            </a:r>
          </a:p>
          <a:p>
            <a:r>
              <a:rPr lang="en-US" altLang="en-US"/>
              <a:t>Usable – users “get it”</a:t>
            </a:r>
          </a:p>
          <a:p>
            <a:r>
              <a:rPr lang="en-US" altLang="en-US"/>
              <a:t>Efficient – minimal impact on resources</a:t>
            </a:r>
          </a:p>
          <a:p>
            <a:r>
              <a:rPr lang="en-US" altLang="en-US"/>
              <a:t>Dependable, reliable, secure, etc.</a:t>
            </a:r>
          </a:p>
          <a:p>
            <a:r>
              <a:rPr lang="en-US" altLang="en-US"/>
              <a:t>Maintainable, portable, etc.</a:t>
            </a:r>
          </a:p>
        </p:txBody>
      </p:sp>
    </p:spTree>
    <p:extLst>
      <p:ext uri="{BB962C8B-B14F-4D97-AF65-F5344CB8AC3E}">
        <p14:creationId xmlns:p14="http://schemas.microsoft.com/office/powerpoint/2010/main" val="124032955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556625" cy="971550"/>
          </a:xfrm>
        </p:spPr>
        <p:txBody>
          <a:bodyPr/>
          <a:lstStyle/>
          <a:p>
            <a:r>
              <a:rPr lang="en-US" altLang="en-US"/>
              <a:t>Challenges to Success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800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Layers of inter-dependence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</a:rPr>
              <a:t>Lack of standardization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</a:rPr>
              <a:t>Lack of accountability</a:t>
            </a:r>
          </a:p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Rapid evolution of technology</a:t>
            </a:r>
          </a:p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Understanding user needs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</a:rPr>
              <a:t>Different languages and contexts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</a:rPr>
              <a:t>Users often don’t completely know themselves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</a:rPr>
              <a:t>Rapid evolution of user needs (competition)</a:t>
            </a:r>
          </a:p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“Build from scratch” mentality</a:t>
            </a:r>
          </a:p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Difficult to measure size, complexity, etc.</a:t>
            </a:r>
          </a:p>
        </p:txBody>
      </p:sp>
    </p:spTree>
    <p:extLst>
      <p:ext uri="{BB962C8B-B14F-4D97-AF65-F5344CB8AC3E}">
        <p14:creationId xmlns:p14="http://schemas.microsoft.com/office/powerpoint/2010/main" val="923609403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556625" cy="971550"/>
          </a:xfrm>
        </p:spPr>
        <p:txBody>
          <a:bodyPr/>
          <a:lstStyle/>
          <a:p>
            <a:r>
              <a:rPr lang="en-US" altLang="en-US"/>
              <a:t>Software Process and Models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800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A series of steps for designing and developing software systems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</a:rPr>
              <a:t>Analysis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</a:rPr>
              <a:t>Design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</a:rPr>
              <a:t>Implementation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</a:rPr>
              <a:t>Verification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</a:rPr>
              <a:t>Maintenance </a:t>
            </a:r>
          </a:p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Models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</a:rPr>
              <a:t>Waterfall</a:t>
            </a:r>
          </a:p>
          <a:p>
            <a:pPr lvl="1">
              <a:defRPr/>
            </a:pPr>
            <a:r>
              <a:rPr lang="en-US">
                <a:ea typeface="ＭＳ Ｐゴシック" pitchFamily="-105" charset="-128"/>
              </a:rPr>
              <a:t>Iterative</a:t>
            </a:r>
            <a:endParaRPr lang="en-US" dirty="0">
              <a:ea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901603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556625" cy="971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Ethics and Professional Responsibility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800600"/>
          </a:xfrm>
        </p:spPr>
        <p:txBody>
          <a:bodyPr/>
          <a:lstStyle/>
          <a:p>
            <a:r>
              <a:rPr lang="en-US" altLang="en-US"/>
              <a:t>Critical systems</a:t>
            </a:r>
          </a:p>
          <a:p>
            <a:r>
              <a:rPr lang="en-US" altLang="en-US"/>
              <a:t>Data privacy</a:t>
            </a:r>
          </a:p>
          <a:p>
            <a:r>
              <a:rPr lang="en-US" altLang="en-US"/>
              <a:t>Resource utilization</a:t>
            </a:r>
          </a:p>
          <a:p>
            <a:r>
              <a:rPr lang="en-US" altLang="en-US"/>
              <a:t>Useful life </a:t>
            </a:r>
          </a:p>
          <a:p>
            <a:r>
              <a:rPr lang="en-US" altLang="en-US"/>
              <a:t>Snooping and confidentiality</a:t>
            </a:r>
          </a:p>
          <a:p>
            <a:r>
              <a:rPr lang="en-US" altLang="en-US"/>
              <a:t>Intellectual property</a:t>
            </a:r>
          </a:p>
          <a:p>
            <a:r>
              <a:rPr lang="en-US" altLang="en-US"/>
              <a:t>Strive for perfection (e.g., usability)</a:t>
            </a:r>
          </a:p>
          <a:p>
            <a:r>
              <a:rPr lang="en-US" altLang="en-US"/>
              <a:t>Deliver what you promised </a:t>
            </a:r>
          </a:p>
        </p:txBody>
      </p:sp>
    </p:spTree>
    <p:extLst>
      <p:ext uri="{BB962C8B-B14F-4D97-AF65-F5344CB8AC3E}">
        <p14:creationId xmlns:p14="http://schemas.microsoft.com/office/powerpoint/2010/main" val="3287307144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Software Engineering vs.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229600" cy="4629150"/>
          </a:xfrm>
        </p:spPr>
        <p:txBody>
          <a:bodyPr/>
          <a:lstStyle/>
          <a:p>
            <a:r>
              <a:rPr lang="en-US" altLang="en-US"/>
              <a:t>Computer Science</a:t>
            </a:r>
          </a:p>
          <a:p>
            <a:pPr lvl="1"/>
            <a:r>
              <a:rPr lang="en-US" altLang="en-US"/>
              <a:t>Theory vs. practice</a:t>
            </a:r>
          </a:p>
          <a:p>
            <a:pPr lvl="1"/>
            <a:r>
              <a:rPr lang="en-US" altLang="en-US"/>
              <a:t>Similar to physics:electrical engineering</a:t>
            </a:r>
          </a:p>
          <a:p>
            <a:r>
              <a:rPr lang="en-US" altLang="en-US"/>
              <a:t>Systems Engineering</a:t>
            </a:r>
          </a:p>
          <a:p>
            <a:pPr lvl="1"/>
            <a:r>
              <a:rPr lang="en-US" altLang="en-US"/>
              <a:t>Software is an element of the system</a:t>
            </a:r>
          </a:p>
          <a:p>
            <a:pPr lvl="1"/>
            <a:r>
              <a:rPr lang="en-US" altLang="en-US"/>
              <a:t>Hardware, deployment, process, etc.</a:t>
            </a:r>
          </a:p>
        </p:txBody>
      </p:sp>
    </p:spTree>
    <p:extLst>
      <p:ext uri="{BB962C8B-B14F-4D97-AF65-F5344CB8AC3E}">
        <p14:creationId xmlns:p14="http://schemas.microsoft.com/office/powerpoint/2010/main" val="3513907991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Lecture 1</a:t>
            </a:r>
          </a:p>
          <a:p>
            <a:r>
              <a:rPr lang="en-US" sz="7200" dirty="0"/>
              <a:t>Introduction and Motivation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Instructor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4024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</p:spPr>
        <p:txBody>
          <a:bodyPr/>
          <a:lstStyle/>
          <a:p>
            <a:r>
              <a:rPr lang="en-US" dirty="0"/>
              <a:t>Dennis Hood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Teaching</a:t>
            </a:r>
          </a:p>
          <a:p>
            <a:pPr lvl="1"/>
            <a:r>
              <a:rPr lang="en-US" dirty="0"/>
              <a:t>Industry</a:t>
            </a:r>
          </a:p>
          <a:p>
            <a:pPr lvl="1"/>
            <a:r>
              <a:rPr lang="en-US" dirty="0"/>
              <a:t>Education</a:t>
            </a:r>
          </a:p>
          <a:p>
            <a:r>
              <a:rPr lang="en-US" dirty="0"/>
              <a:t>Contact</a:t>
            </a:r>
          </a:p>
          <a:p>
            <a:pPr lvl="1"/>
            <a:r>
              <a:rPr lang="en-US" dirty="0">
                <a:hlinkClick r:id="rId6"/>
              </a:rPr>
              <a:t>dhood@iit.edu</a:t>
            </a:r>
            <a:endParaRPr lang="en-US" dirty="0"/>
          </a:p>
          <a:p>
            <a:pPr lvl="1"/>
            <a:r>
              <a:rPr lang="en-US" dirty="0"/>
              <a:t>Office Hours </a:t>
            </a:r>
          </a:p>
          <a:p>
            <a:pPr lvl="2"/>
            <a:r>
              <a:rPr lang="en-US" dirty="0"/>
              <a:t>TR 11:30am – 1:00pm, SB209-B 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Objectives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To explore the discipline of software engineering and associated activities and processes</a:t>
            </a:r>
          </a:p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To understand its importance relative to computer science</a:t>
            </a:r>
          </a:p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To understand its role in business and society as a whole</a:t>
            </a:r>
          </a:p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To establish a level of proficiency in engineering software systems</a:t>
            </a:r>
          </a:p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To explore related ethical issues</a:t>
            </a:r>
          </a:p>
        </p:txBody>
      </p:sp>
    </p:spTree>
    <p:extLst>
      <p:ext uri="{BB962C8B-B14F-4D97-AF65-F5344CB8AC3E}">
        <p14:creationId xmlns:p14="http://schemas.microsoft.com/office/powerpoint/2010/main" val="405834857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Reading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Materials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620000" cy="4629150"/>
          </a:xfrm>
        </p:spPr>
        <p:txBody>
          <a:bodyPr/>
          <a:lstStyle/>
          <a:p>
            <a:r>
              <a:rPr lang="en-US" altLang="en-US" dirty="0"/>
              <a:t>Required textbook</a:t>
            </a:r>
          </a:p>
          <a:p>
            <a:pPr lvl="1"/>
            <a:r>
              <a:rPr lang="en-US" altLang="en-US" i="1" dirty="0"/>
              <a:t>Software Engineering (10</a:t>
            </a:r>
            <a:r>
              <a:rPr lang="en-US" altLang="en-US" i="1" baseline="30000" dirty="0"/>
              <a:t>th</a:t>
            </a:r>
            <a:r>
              <a:rPr lang="en-US" altLang="en-US" i="1" dirty="0"/>
              <a:t> edition)</a:t>
            </a:r>
            <a:r>
              <a:rPr lang="en-US" altLang="en-US" dirty="0"/>
              <a:t>, Sommerville</a:t>
            </a:r>
          </a:p>
          <a:p>
            <a:r>
              <a:rPr lang="en-US" altLang="en-US" dirty="0"/>
              <a:t>Articles, papers, etc. may be assigned to supplement the textbook</a:t>
            </a:r>
          </a:p>
        </p:txBody>
      </p:sp>
    </p:spTree>
    <p:extLst>
      <p:ext uri="{BB962C8B-B14F-4D97-AF65-F5344CB8AC3E}">
        <p14:creationId xmlns:p14="http://schemas.microsoft.com/office/powerpoint/2010/main" val="1469232061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Grading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01831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639</Words>
  <Application>Microsoft Office PowerPoint</Application>
  <PresentationFormat>On-screen Show (4:3)</PresentationFormat>
  <Paragraphs>133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ＭＳ Ｐゴシック</vt:lpstr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Software Engineering CS 487</vt:lpstr>
      <vt:lpstr>PowerPoint Presentation</vt:lpstr>
      <vt:lpstr>PowerPoint Presentation</vt:lpstr>
      <vt:lpstr>Dennis Hood</vt:lpstr>
      <vt:lpstr>PowerPoint Presentation</vt:lpstr>
      <vt:lpstr>Course Objectives</vt:lpstr>
      <vt:lpstr>PowerPoint Presentation</vt:lpstr>
      <vt:lpstr>Reading Materials</vt:lpstr>
      <vt:lpstr>PowerPoint Presentation</vt:lpstr>
      <vt:lpstr>Grading</vt:lpstr>
      <vt:lpstr>PowerPoint Presentation</vt:lpstr>
      <vt:lpstr>Why Software Engineering?</vt:lpstr>
      <vt:lpstr>The Software Crisis</vt:lpstr>
      <vt:lpstr>Automation</vt:lpstr>
      <vt:lpstr>Assessing Success</vt:lpstr>
      <vt:lpstr>Challenges to Success</vt:lpstr>
      <vt:lpstr>Software Process and Models</vt:lpstr>
      <vt:lpstr>Ethics and Professional Responsibility</vt:lpstr>
      <vt:lpstr>Software Engineering vs.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2019-07-02T17:33:38Z</dcterms:modified>
</cp:coreProperties>
</file>