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375" r:id="rId3"/>
    <p:sldId id="281" r:id="rId4"/>
    <p:sldId id="395" r:id="rId5"/>
    <p:sldId id="289" r:id="rId6"/>
    <p:sldId id="353" r:id="rId7"/>
    <p:sldId id="355" r:id="rId8"/>
    <p:sldId id="357" r:id="rId9"/>
    <p:sldId id="359" r:id="rId10"/>
    <p:sldId id="361" r:id="rId11"/>
    <p:sldId id="363" r:id="rId12"/>
    <p:sldId id="367" r:id="rId13"/>
    <p:sldId id="369" r:id="rId14"/>
    <p:sldId id="371" r:id="rId15"/>
    <p:sldId id="373" r:id="rId16"/>
    <p:sldId id="394" r:id="rId17"/>
    <p:sldId id="341" r:id="rId18"/>
    <p:sldId id="342" r:id="rId19"/>
    <p:sldId id="346" r:id="rId20"/>
    <p:sldId id="348" r:id="rId21"/>
    <p:sldId id="350" r:id="rId22"/>
    <p:sldId id="352" r:id="rId23"/>
    <p:sldId id="3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75"/>
          </p14:sldIdLst>
        </p14:section>
        <p14:section name="Software Processes" id="{ABA716BF-3A5C-4ADB-94C9-CFEF84EBA240}">
          <p14:sldIdLst>
            <p14:sldId id="281"/>
            <p14:sldId id="395"/>
          </p14:sldIdLst>
        </p14:section>
        <p14:section name="Software Processes" id="{6D9936A3-3945-4757-BC8B-B5C252D8E036}">
          <p14:sldIdLst>
            <p14:sldId id="289"/>
            <p14:sldId id="353"/>
            <p14:sldId id="355"/>
            <p14:sldId id="357"/>
            <p14:sldId id="359"/>
            <p14:sldId id="361"/>
            <p14:sldId id="363"/>
            <p14:sldId id="367"/>
            <p14:sldId id="369"/>
            <p14:sldId id="371"/>
            <p14:sldId id="373"/>
            <p14:sldId id="394"/>
          </p14:sldIdLst>
        </p14:section>
        <p14:section name="Agile Methods" id="{CF62409F-D35C-464F-8969-BB2E704549A7}">
          <p14:sldIdLst>
            <p14:sldId id="341"/>
            <p14:sldId id="342"/>
            <p14:sldId id="346"/>
            <p14:sldId id="348"/>
            <p14:sldId id="350"/>
            <p14:sldId id="352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4034" autoAdjust="0"/>
  </p:normalViewPr>
  <p:slideViewPr>
    <p:cSldViewPr>
      <p:cViewPr varScale="1">
        <p:scale>
          <a:sx n="79" d="100"/>
          <a:sy n="79" d="100"/>
        </p:scale>
        <p:origin x="93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3E6CE2-146E-46EB-9962-D9E8A35BAC1D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350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63A94F5-BBDF-4C0D-8826-9D9B5367B92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362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473F00-11AC-4623-8D11-B08DEC0655C2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095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8F54A0A-4288-4861-A4BA-348A3903DAA3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8189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9ACBB2-1652-4D08-B495-E94DB69A3C5C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00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768A75D-98C5-433B-BAB0-BB0604235407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1716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BC7AEF4-DF5B-49C3-A127-5D05CAED55D6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556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DD77CD-F577-4CCE-953E-D0503CC25AB6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231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BB5915-229F-4353-9F5D-1BB4BCD96093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210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815E90-C02D-40FA-9FD7-59473699197A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12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0C93C0-26C9-4C24-AD4D-C4C500415041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4217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0C93C0-26C9-4C24-AD4D-C4C500415041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931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E23EF-C8B3-4013-87DD-F9B6CDBE1242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1967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3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94C4498-3937-4A9B-A2EC-5466DA756AF0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11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DBA81C9-90D3-41E5-930B-7EC6856CFA5B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274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0AB296-A46E-4F87-907B-964E07B85143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97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5AF2F3-517A-4210-975F-FC76B43CA137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15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Summer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Reuse-Oriented SW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Focus is on reusing previously created system elements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Clearly faster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Defects are limited to points of integration and “inappropriately” applied components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Tradeoffs may be necessary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Existing components may not exactly match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Requires disciplined management of reusable components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Documentation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Version control, etc.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41186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Development Process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Each of these models addresses the following needs: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Specification of requirements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Identifying services to be provided and environmental constraints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Design and implementation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Transforming specification into working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Verification and validation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Showing that the system satisfies requirements and meets customer expectations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Evolution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Growing the system over time to accommodate environmental changes and new requirements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4059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Spiral 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Iterative, risk-driven approach developed by Barry Boehm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Four phases executed repeatedly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Objective setting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Risk assessment and reduction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Development and validation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Planning for the next iteration</a:t>
            </a:r>
          </a:p>
          <a:p>
            <a:pPr lvl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6806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5603" name="Picture 4" descr="2.11 Spiral-mode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986588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316825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Rational Unified Process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Hybrid model incorporating prototyping and incremental delivery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Based on UML and the Unified Software Development Process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Described from multiple perspectives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Dynamic: phases of the model over time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Static: process activities that are enacted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Practice: suggests good practices to be used during the process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RUP phases: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Inception, elaboration, construction, and transition</a:t>
            </a:r>
          </a:p>
        </p:txBody>
      </p:sp>
    </p:spTree>
    <p:extLst>
      <p:ext uri="{BB962C8B-B14F-4D97-AF65-F5344CB8AC3E}">
        <p14:creationId xmlns:p14="http://schemas.microsoft.com/office/powerpoint/2010/main" val="37737153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RUP Best Practices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Develop software iteratively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Manage requirements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Use component-based architectures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Visually model software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Verify software quality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Control changes to software</a:t>
            </a:r>
          </a:p>
        </p:txBody>
      </p:sp>
    </p:spTree>
    <p:extLst>
      <p:ext uri="{BB962C8B-B14F-4D97-AF65-F5344CB8AC3E}">
        <p14:creationId xmlns:p14="http://schemas.microsoft.com/office/powerpoint/2010/main" val="233293574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Change Happens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An iterative approach is beneficial because change is likely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Technology evolves rapidly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Competition drives customers to change requirements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Changes to economic conditions can affect strategic approaches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Minimizing time and scope also minimizes opportunity for change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Plan for relatively short, well-defined iterations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Customers can utilize incrementally delivered systems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8622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Agile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6941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Agile Methods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Software development evolving to keep up with the dynamic world it serves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Speed up delivery to hit the moving target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Involve users significantly and early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Extreme flexibility 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Agile characteristics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Interleaving of phases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Documentation effort is minimized (focus on essentials)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Frequent delivery of versions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Visual development tools to facilitate rapid, interactive UI development</a:t>
            </a:r>
          </a:p>
        </p:txBody>
      </p:sp>
    </p:spTree>
    <p:extLst>
      <p:ext uri="{BB962C8B-B14F-4D97-AF65-F5344CB8AC3E}">
        <p14:creationId xmlns:p14="http://schemas.microsoft.com/office/powerpoint/2010/main" val="5173418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Agile Approach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Flow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Get a basic idea, then jump into design and implementation cycles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Requirements gathering and V&amp;V are pulled into design and implementation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Frequently “surface” the evolving product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Growth is more organic than planned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Pros and Cons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The benefit is that progress drives discovery which drives more progress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The risk is the discovery is influenced by the working prototype and presence of the customer</a:t>
            </a:r>
          </a:p>
        </p:txBody>
      </p:sp>
    </p:spTree>
    <p:extLst>
      <p:ext uri="{BB962C8B-B14F-4D97-AF65-F5344CB8AC3E}">
        <p14:creationId xmlns:p14="http://schemas.microsoft.com/office/powerpoint/2010/main" val="25737905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Homework #1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Answer each of the following with respect to the software engineering process discussed in lecture: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Describe the purpose of each development phases: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Analysis; Design; Build; Verify; Release; Maintenance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True or False – Every development effort will have acceptance testing?  Explain your answer.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Analyze the effectiveness of the iterative approach 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Draw a flowchart with 3 iterations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Plot the estimated likelihood of “success” (vertical axis) at the end of each iteration (horizontal axis)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Explain your plot – 1) Why are the likelihoods changing?, 2) Is it “worth it” to add more iterations?, and 3) How would you prove that it is “worth it”?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Submit to Blackboard by 7/13/19 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35644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Extreme Programming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Best practices pushed to the extreme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Extremely rapid development and deployment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Extremely small teams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Extremely close user involvement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Extremely tight iterations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Requirements come as simple customer stories (scenarios)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Change is handled by frequently coding, testing and releasing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Simplicity is a goal to help manage the rapid pace</a:t>
            </a:r>
          </a:p>
        </p:txBody>
      </p:sp>
    </p:spTree>
    <p:extLst>
      <p:ext uri="{BB962C8B-B14F-4D97-AF65-F5344CB8AC3E}">
        <p14:creationId xmlns:p14="http://schemas.microsoft.com/office/powerpoint/2010/main" val="32296527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XP Testing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lack of a system specification makes it difficult to “hand off” testing to an independent verification team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Focus is on only bringing “clean” code into the current version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Develop the tests first, then the code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 some ways developing the tests is very similar to specifying functionality, designing the interface, etc.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Especially if the user writes the tests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Rely on automation</a:t>
            </a:r>
          </a:p>
        </p:txBody>
      </p:sp>
    </p:spTree>
    <p:extLst>
      <p:ext uri="{BB962C8B-B14F-4D97-AF65-F5344CB8AC3E}">
        <p14:creationId xmlns:p14="http://schemas.microsoft.com/office/powerpoint/2010/main" val="10924184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Agile Project Management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Project management has a generally bureaucratic feel to it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Agile methods require more flexibility and speed than what is normally associated with project management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The Scrum approach is an example of PM principles applied to short, tight iterations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Short, fixed timeframes (2-4 weeks)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Focus on prioritized, outstanding work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Frequent communication and assessment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Commitment to iterations</a:t>
            </a:r>
          </a:p>
        </p:txBody>
      </p:sp>
    </p:spTree>
    <p:extLst>
      <p:ext uri="{BB962C8B-B14F-4D97-AF65-F5344CB8AC3E}">
        <p14:creationId xmlns:p14="http://schemas.microsoft.com/office/powerpoint/2010/main" val="143944526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Scaling Agile Methods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Agile methods seem naturally suited for small development efforts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That would be disappointingly limiting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Scaling to larger development is possible with: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Focus on up-front analysis and design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Cross-team communication mechanisms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Continuous integration including whole-system builds every time anything is changed/added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PMs with experience with Agile methods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Organizations with a certain degree </a:t>
            </a:r>
            <a:r>
              <a:rPr lang="en-US">
                <a:ea typeface="ＭＳ Ｐゴシック" pitchFamily="34" charset="-128"/>
              </a:rPr>
              <a:t>of flexibility</a:t>
            </a:r>
          </a:p>
        </p:txBody>
      </p:sp>
    </p:spTree>
    <p:extLst>
      <p:ext uri="{BB962C8B-B14F-4D97-AF65-F5344CB8AC3E}">
        <p14:creationId xmlns:p14="http://schemas.microsoft.com/office/powerpoint/2010/main" val="3971150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Lecture 2</a:t>
            </a:r>
          </a:p>
          <a:p>
            <a:r>
              <a:rPr lang="en-US" sz="7200" dirty="0"/>
              <a:t>Software Processes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Lesson Overview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Software Processes and Agile Methods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2-3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Explore current software engineering approaches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the step-by-step approach to engineering software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Examine the roles of people and technology in the development and use of software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 Agile methods and related approaches</a:t>
            </a:r>
          </a:p>
        </p:txBody>
      </p:sp>
    </p:spTree>
    <p:extLst>
      <p:ext uri="{BB962C8B-B14F-4D97-AF65-F5344CB8AC3E}">
        <p14:creationId xmlns:p14="http://schemas.microsoft.com/office/powerpoint/2010/main" val="6214244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Software Processes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192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Software Process Models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Software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set of activities that leads to the production of a software product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e.g., analysis, design, build, verification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Generic models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Process frameworks meant to be tailored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Waterfall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Incremental Development</a:t>
            </a:r>
          </a:p>
          <a:p>
            <a:pPr lvl="2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Reuse-Oriented SW Engineering</a:t>
            </a:r>
          </a:p>
          <a:p>
            <a:pPr lvl="1">
              <a:lnSpc>
                <a:spcPct val="8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24450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Waterfall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566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Cascading from one phase to the next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Each phase ends with a “gate”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Signoff is required before a phase can be considered complete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Increases the likelihood of true completion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Makes it difficult to estimate completion time</a:t>
            </a:r>
          </a:p>
          <a:p>
            <a:pPr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In practice, any engineering effort follows this general approach, but also involves iteration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Iterations facilitate learning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It is difficult to estimate the required number of iterations</a:t>
            </a:r>
          </a:p>
          <a:p>
            <a:pPr lvl="1">
              <a:lnSpc>
                <a:spcPct val="80000"/>
              </a:lnSpc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33786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3315" name="Picture 3" descr="2.1.Waterfall-mode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1828800"/>
            <a:ext cx="7183437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460932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Iterative Development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Achieve a defined “sub-objective” with each iteration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product is evolved methodically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focus is on answering questions and resolving challenges</a:t>
            </a:r>
          </a:p>
          <a:p>
            <a:pPr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Often used to bridge the project team-customer gap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Produce a prototype and solicit feedback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Quickly and cheaply achieve critical understanding</a:t>
            </a:r>
          </a:p>
          <a:p>
            <a:pPr lvl="1">
              <a:lnSpc>
                <a:spcPct val="8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6737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1186</Words>
  <Application>Microsoft Office PowerPoint</Application>
  <PresentationFormat>On-screen Show (4:3)</PresentationFormat>
  <Paragraphs>194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MS PGothic</vt:lpstr>
      <vt:lpstr>MS PGothic</vt:lpstr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Homework #1</vt:lpstr>
      <vt:lpstr>PowerPoint Presentation</vt:lpstr>
      <vt:lpstr>Lesson Overview</vt:lpstr>
      <vt:lpstr>PowerPoint Presentation</vt:lpstr>
      <vt:lpstr>Software Process Models</vt:lpstr>
      <vt:lpstr>Waterfall</vt:lpstr>
      <vt:lpstr>PowerPoint Presentation</vt:lpstr>
      <vt:lpstr>Iterative Development</vt:lpstr>
      <vt:lpstr>Reuse-Oriented SW Engineering</vt:lpstr>
      <vt:lpstr>Development Process Objectives</vt:lpstr>
      <vt:lpstr>The Spiral Model</vt:lpstr>
      <vt:lpstr>PowerPoint Presentation</vt:lpstr>
      <vt:lpstr>The Rational Unified Process</vt:lpstr>
      <vt:lpstr>RUP Best Practices</vt:lpstr>
      <vt:lpstr>Change Happens</vt:lpstr>
      <vt:lpstr>PowerPoint Presentation</vt:lpstr>
      <vt:lpstr>Agile Methods</vt:lpstr>
      <vt:lpstr>The Agile Approach</vt:lpstr>
      <vt:lpstr>Extreme Programming</vt:lpstr>
      <vt:lpstr>XP Testing</vt:lpstr>
      <vt:lpstr>Agile Project Management</vt:lpstr>
      <vt:lpstr>Scaling Agile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2019-07-02T17:42:24Z</dcterms:modified>
</cp:coreProperties>
</file>