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9" r:id="rId2"/>
    <p:sldId id="281" r:id="rId3"/>
    <p:sldId id="375" r:id="rId4"/>
    <p:sldId id="289" r:id="rId5"/>
    <p:sldId id="340" r:id="rId6"/>
    <p:sldId id="342" r:id="rId7"/>
    <p:sldId id="344" r:id="rId8"/>
    <p:sldId id="346" r:id="rId9"/>
    <p:sldId id="373" r:id="rId10"/>
    <p:sldId id="348" r:id="rId11"/>
    <p:sldId id="350" r:id="rId12"/>
    <p:sldId id="352" r:id="rId13"/>
    <p:sldId id="354" r:id="rId14"/>
    <p:sldId id="356" r:id="rId15"/>
    <p:sldId id="374" r:id="rId16"/>
    <p:sldId id="358" r:id="rId17"/>
    <p:sldId id="360" r:id="rId18"/>
    <p:sldId id="362" r:id="rId19"/>
    <p:sldId id="364" r:id="rId20"/>
    <p:sldId id="370" r:id="rId21"/>
    <p:sldId id="3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Requirements Engineering" id="{ABA716BF-3A5C-4ADB-94C9-CFEF84EBA240}">
          <p14:sldIdLst>
            <p14:sldId id="281"/>
            <p14:sldId id="375"/>
          </p14:sldIdLst>
        </p14:section>
        <p14:section name="Requirements Defined" id="{6D9936A3-3945-4757-BC8B-B5C252D8E036}">
          <p14:sldIdLst>
            <p14:sldId id="289"/>
            <p14:sldId id="340"/>
            <p14:sldId id="342"/>
            <p14:sldId id="344"/>
            <p14:sldId id="346"/>
          </p14:sldIdLst>
        </p14:section>
        <p14:section name="Capturing Requirements" id="{6BDFF070-1A18-4FC2-B929-66884FBDC4BC}">
          <p14:sldIdLst>
            <p14:sldId id="373"/>
            <p14:sldId id="348"/>
            <p14:sldId id="350"/>
            <p14:sldId id="352"/>
            <p14:sldId id="354"/>
            <p14:sldId id="356"/>
          </p14:sldIdLst>
        </p14:section>
        <p14:section name="Requirements Engineering" id="{BFBB8BB1-18F1-4FBF-A7AC-12A837613D9A}">
          <p14:sldIdLst>
            <p14:sldId id="374"/>
            <p14:sldId id="358"/>
            <p14:sldId id="360"/>
            <p14:sldId id="362"/>
            <p14:sldId id="364"/>
            <p14:sldId id="370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84034" autoAdjust="0"/>
  </p:normalViewPr>
  <p:slideViewPr>
    <p:cSldViewPr>
      <p:cViewPr varScale="1">
        <p:scale>
          <a:sx n="79" d="100"/>
          <a:sy n="79" d="100"/>
        </p:scale>
        <p:origin x="933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23998E3-8AAC-4F3E-B49A-737A1F55D1D6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827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3AA42FA-1513-4F20-A018-D0CA6F865660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217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577A98A-E1AC-43C4-9EEF-D9511BE6EF40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449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ED7FADD-0FAC-4FF8-8744-B5833437FD17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850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0A477CE-B07D-4FCC-9017-E6088E3904FA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59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12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007AEFE-100C-44B0-A300-DBD14FFC9955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02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EAB179E-6306-4D93-909B-E7A48761C84A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410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1FC29A2-4ADB-4933-A3C8-39045A7C9428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1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1AAB3B3-C822-4FA0-AC71-18572C16260B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033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7F3B986-CE9E-4812-B6A6-E5519C87D379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44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E2825E2-A014-42E4-AF0B-86518C7DCA77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D0E23EF-C8B3-4013-87DD-F9B6CDBE1242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6064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3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4FBE11D-8A94-4343-B7D0-11C41E45105F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545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2524E93-85C6-4E2B-AC4F-7DB1E515002E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588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0F3702A-0B73-4BD1-8B7B-F093E9CC801E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660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B6714A1-F37B-4681-A3C8-202D547F577C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38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4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Project Management for ITM</a:t>
            </a:r>
            <a:br>
              <a:rPr lang="en-US" dirty="0"/>
            </a:br>
            <a:r>
              <a:rPr lang="en-US" dirty="0" err="1"/>
              <a:t>ITM</a:t>
            </a:r>
            <a:r>
              <a:rPr lang="en-US" dirty="0"/>
              <a:t> 471/571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Dennis J. Hood</a:t>
            </a:r>
          </a:p>
          <a:p>
            <a:r>
              <a:rPr lang="en-US" dirty="0"/>
              <a:t>School of Applied Technology</a:t>
            </a:r>
          </a:p>
          <a:p>
            <a:r>
              <a:rPr lang="en-US" dirty="0"/>
              <a:t>Spring ‘14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Week 1 – Intro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/>
              <a:t>Software Engineering</a:t>
            </a:r>
            <a:br>
              <a:rPr lang="en-US" dirty="0"/>
            </a:br>
            <a:r>
              <a:rPr lang="en-US" dirty="0"/>
              <a:t>CS 487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Dennis Hood</a:t>
            </a:r>
          </a:p>
          <a:p>
            <a:r>
              <a:rPr lang="en-US" sz="2400" dirty="0">
                <a:latin typeface="+mn-lt"/>
              </a:rPr>
              <a:t>Computer Science</a:t>
            </a:r>
          </a:p>
          <a:p>
            <a:r>
              <a:rPr lang="en-US" sz="2400" dirty="0">
                <a:latin typeface="+mn-lt"/>
              </a:rPr>
              <a:t>Summer ‘19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04225" cy="971550"/>
          </a:xfrm>
        </p:spPr>
        <p:txBody>
          <a:bodyPr/>
          <a:lstStyle/>
          <a:p>
            <a:r>
              <a:rPr lang="en-US" altLang="en-US"/>
              <a:t>Helpful Hints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Establish a standard format and adhere to it</a:t>
            </a:r>
          </a:p>
          <a:p>
            <a:pPr>
              <a:lnSpc>
                <a:spcPct val="80000"/>
              </a:lnSpc>
            </a:pPr>
            <a:r>
              <a:rPr lang="en-US" altLang="en-US"/>
              <a:t>Use language consistently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Mandatory requirements use “shall”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Desirable requirements use “should”</a:t>
            </a:r>
          </a:p>
          <a:p>
            <a:pPr>
              <a:lnSpc>
                <a:spcPct val="80000"/>
              </a:lnSpc>
            </a:pPr>
            <a:r>
              <a:rPr lang="en-US" altLang="en-US"/>
              <a:t>Highlight to distinguish key elements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Bold, italic, etc.</a:t>
            </a:r>
          </a:p>
          <a:p>
            <a:pPr>
              <a:lnSpc>
                <a:spcPct val="80000"/>
              </a:lnSpc>
            </a:pPr>
            <a:r>
              <a:rPr lang="en-US" altLang="en-US"/>
              <a:t>Resist the use of technical jargon</a:t>
            </a:r>
          </a:p>
        </p:txBody>
      </p:sp>
    </p:spTree>
    <p:extLst>
      <p:ext uri="{BB962C8B-B14F-4D97-AF65-F5344CB8AC3E}">
        <p14:creationId xmlns:p14="http://schemas.microsoft.com/office/powerpoint/2010/main" val="87775092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04225" cy="971550"/>
          </a:xfrm>
        </p:spPr>
        <p:txBody>
          <a:bodyPr/>
          <a:lstStyle/>
          <a:p>
            <a:r>
              <a:rPr lang="en-US" altLang="en-US"/>
              <a:t>System Requirements Challenges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Although undesirable, some design / implementation language may be necessary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For example, architecture, interoperability, etc.</a:t>
            </a:r>
          </a:p>
          <a:p>
            <a:pPr>
              <a:lnSpc>
                <a:spcPct val="80000"/>
              </a:lnSpc>
            </a:pPr>
            <a:r>
              <a:rPr lang="en-US" altLang="en-US"/>
              <a:t>Natural language is ambiguous </a:t>
            </a:r>
          </a:p>
          <a:p>
            <a:pPr>
              <a:lnSpc>
                <a:spcPct val="80000"/>
              </a:lnSpc>
            </a:pPr>
            <a:r>
              <a:rPr lang="en-US" altLang="en-US"/>
              <a:t>Natural language allows for saying the same thing in multiple distinct ways</a:t>
            </a:r>
          </a:p>
          <a:p>
            <a:pPr>
              <a:lnSpc>
                <a:spcPct val="80000"/>
              </a:lnSpc>
            </a:pPr>
            <a:r>
              <a:rPr lang="en-US" altLang="en-US"/>
              <a:t>Relating related requirements is difficult using natural language</a:t>
            </a:r>
          </a:p>
        </p:txBody>
      </p:sp>
    </p:spTree>
    <p:extLst>
      <p:ext uri="{BB962C8B-B14F-4D97-AF65-F5344CB8AC3E}">
        <p14:creationId xmlns:p14="http://schemas.microsoft.com/office/powerpoint/2010/main" val="208647880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04225" cy="971550"/>
          </a:xfrm>
        </p:spPr>
        <p:txBody>
          <a:bodyPr/>
          <a:lstStyle/>
          <a:p>
            <a:r>
              <a:rPr lang="en-US" altLang="en-US"/>
              <a:t>Specification Notations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Structure natural language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Human language with standard forms / templates</a:t>
            </a:r>
          </a:p>
          <a:p>
            <a:pPr>
              <a:lnSpc>
                <a:spcPct val="80000"/>
              </a:lnSpc>
            </a:pPr>
            <a:r>
              <a:rPr lang="en-US" altLang="en-US"/>
              <a:t>Design description languages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Similar to psuedo-code</a:t>
            </a:r>
          </a:p>
          <a:p>
            <a:pPr>
              <a:lnSpc>
                <a:spcPct val="80000"/>
              </a:lnSpc>
            </a:pPr>
            <a:r>
              <a:rPr lang="en-US" altLang="en-US"/>
              <a:t>Graphical notations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E.g., use-case and sequence diagrams</a:t>
            </a:r>
          </a:p>
          <a:p>
            <a:pPr>
              <a:lnSpc>
                <a:spcPct val="80000"/>
              </a:lnSpc>
            </a:pPr>
            <a:r>
              <a:rPr lang="en-US" altLang="en-US"/>
              <a:t>Mathematical specifications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Based on mathematical concepts such as finite-state machines or sets</a:t>
            </a:r>
          </a:p>
        </p:txBody>
      </p:sp>
    </p:spTree>
    <p:extLst>
      <p:ext uri="{BB962C8B-B14F-4D97-AF65-F5344CB8AC3E}">
        <p14:creationId xmlns:p14="http://schemas.microsoft.com/office/powerpoint/2010/main" val="314665452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04225" cy="971550"/>
          </a:xfrm>
        </p:spPr>
        <p:txBody>
          <a:bodyPr/>
          <a:lstStyle/>
          <a:p>
            <a:r>
              <a:rPr lang="en-US" altLang="en-US"/>
              <a:t>Interface Specification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Clearly define the boundaries and manner in which information / commands / requests will pass through</a:t>
            </a:r>
          </a:p>
          <a:p>
            <a:pPr>
              <a:lnSpc>
                <a:spcPct val="80000"/>
              </a:lnSpc>
            </a:pPr>
            <a:r>
              <a:rPr lang="en-US" altLang="en-US"/>
              <a:t>Procedural (APIs)</a:t>
            </a:r>
          </a:p>
          <a:p>
            <a:pPr>
              <a:lnSpc>
                <a:spcPct val="80000"/>
              </a:lnSpc>
            </a:pPr>
            <a:r>
              <a:rPr lang="en-US" altLang="en-US"/>
              <a:t>Data structures</a:t>
            </a:r>
          </a:p>
          <a:p>
            <a:pPr>
              <a:lnSpc>
                <a:spcPct val="80000"/>
              </a:lnSpc>
            </a:pPr>
            <a:r>
              <a:rPr lang="en-US" altLang="en-US"/>
              <a:t>Representations of data that have been established for an existing subsystem</a:t>
            </a:r>
          </a:p>
        </p:txBody>
      </p:sp>
    </p:spTree>
    <p:extLst>
      <p:ext uri="{BB962C8B-B14F-4D97-AF65-F5344CB8AC3E}">
        <p14:creationId xmlns:p14="http://schemas.microsoft.com/office/powerpoint/2010/main" val="141391006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04225" cy="971550"/>
          </a:xfrm>
        </p:spPr>
        <p:txBody>
          <a:bodyPr/>
          <a:lstStyle/>
          <a:p>
            <a:r>
              <a:rPr lang="en-US" altLang="en-US"/>
              <a:t>The Requirements Document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Preface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Introduction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Glossary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User requirements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System architecture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System requirements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System models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System evolution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Appendices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Index </a:t>
            </a:r>
          </a:p>
        </p:txBody>
      </p:sp>
    </p:spTree>
    <p:extLst>
      <p:ext uri="{BB962C8B-B14F-4D97-AF65-F5344CB8AC3E}">
        <p14:creationId xmlns:p14="http://schemas.microsoft.com/office/powerpoint/2010/main" val="252159735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4864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Requirements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1400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04225" cy="971550"/>
          </a:xfrm>
        </p:spPr>
        <p:txBody>
          <a:bodyPr/>
          <a:lstStyle/>
          <a:p>
            <a:r>
              <a:rPr lang="en-US" altLang="en-US"/>
              <a:t>Requirements Engineering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Process goal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To create and maintain a system requirements document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Process steps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Feasibility study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Requirements elicitation and analysis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Requirements specification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Requirements validation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Corresponding outputs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Feasibility report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System models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User and system requirements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Requirements document</a:t>
            </a:r>
          </a:p>
        </p:txBody>
      </p:sp>
    </p:spTree>
    <p:extLst>
      <p:ext uri="{BB962C8B-B14F-4D97-AF65-F5344CB8AC3E}">
        <p14:creationId xmlns:p14="http://schemas.microsoft.com/office/powerpoint/2010/main" val="332746471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04225" cy="971550"/>
          </a:xfrm>
        </p:spPr>
        <p:txBody>
          <a:bodyPr/>
          <a:lstStyle/>
          <a:p>
            <a:r>
              <a:rPr lang="en-US" altLang="en-US"/>
              <a:t>Feasibility Studies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Questions to be addressed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Should we build it?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Are we currently capable of building it?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Can we become capable of building it?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Will the resultant system integrate with existing systems?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Will we be able to maintain it?</a:t>
            </a:r>
          </a:p>
        </p:txBody>
      </p:sp>
    </p:spTree>
    <p:extLst>
      <p:ext uri="{BB962C8B-B14F-4D97-AF65-F5344CB8AC3E}">
        <p14:creationId xmlns:p14="http://schemas.microsoft.com/office/powerpoint/2010/main" val="382675151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04225" cy="971550"/>
          </a:xfrm>
        </p:spPr>
        <p:txBody>
          <a:bodyPr/>
          <a:lstStyle/>
          <a:p>
            <a:r>
              <a:rPr lang="en-US" altLang="en-US"/>
              <a:t>Elicitation and Analysis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Working with stakeholders to “discover” requirements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Challenges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Stakeholders don’t always know exactly what they want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The terminology gap may be huge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Different stakeholders have different needs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Lack of “ownership” may lead to politically-swayed requirements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Change happens (a lot)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The process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Discovery, classification, prioritization,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59710380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04225" cy="971550"/>
          </a:xfrm>
        </p:spPr>
        <p:txBody>
          <a:bodyPr/>
          <a:lstStyle/>
          <a:p>
            <a:r>
              <a:rPr lang="en-US" altLang="en-US"/>
              <a:t>Requirements Discovery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Understanding multiple viewpoints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Interactor viewpoints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Indirect viewpoints (influencers)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Domain viewpoints</a:t>
            </a:r>
          </a:p>
          <a:p>
            <a:pPr>
              <a:lnSpc>
                <a:spcPct val="80000"/>
              </a:lnSpc>
            </a:pPr>
            <a:r>
              <a:rPr lang="en-US" altLang="en-US"/>
              <a:t>Interviewing stakeholders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to learn their job, constraints, needs, etc.</a:t>
            </a:r>
          </a:p>
          <a:p>
            <a:pPr>
              <a:lnSpc>
                <a:spcPct val="80000"/>
              </a:lnSpc>
            </a:pPr>
            <a:r>
              <a:rPr lang="en-US" altLang="en-US"/>
              <a:t>Capturing scenarios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Real-life stories</a:t>
            </a:r>
          </a:p>
          <a:p>
            <a:pPr>
              <a:lnSpc>
                <a:spcPct val="80000"/>
              </a:lnSpc>
            </a:pPr>
            <a:r>
              <a:rPr lang="en-US" altLang="en-US"/>
              <a:t>Use-cases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Describing typical user interactions</a:t>
            </a:r>
          </a:p>
        </p:txBody>
      </p:sp>
    </p:spTree>
    <p:extLst>
      <p:ext uri="{BB962C8B-B14F-4D97-AF65-F5344CB8AC3E}">
        <p14:creationId xmlns:p14="http://schemas.microsoft.com/office/powerpoint/2010/main" val="191777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Lecture 3</a:t>
            </a:r>
          </a:p>
          <a:p>
            <a:r>
              <a:rPr lang="en-US" sz="7200" dirty="0"/>
              <a:t>Requirements Engineering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04225" cy="971550"/>
          </a:xfrm>
        </p:spPr>
        <p:txBody>
          <a:bodyPr/>
          <a:lstStyle/>
          <a:p>
            <a:r>
              <a:rPr lang="en-US" altLang="en-US"/>
              <a:t>Ethnography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An observational technique used to understand social and organizational requirements</a:t>
            </a:r>
          </a:p>
          <a:p>
            <a:pPr>
              <a:lnSpc>
                <a:spcPct val="80000"/>
              </a:lnSpc>
            </a:pPr>
            <a:r>
              <a:rPr lang="en-US" altLang="en-US"/>
              <a:t>Effective at discovering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Requirements that are derived from the way in which people </a:t>
            </a:r>
            <a:r>
              <a:rPr lang="en-US" altLang="en-US" i="1"/>
              <a:t>actually</a:t>
            </a:r>
            <a:r>
              <a:rPr lang="en-US" altLang="en-US"/>
              <a:t> work rather than how they are </a:t>
            </a:r>
            <a:r>
              <a:rPr lang="en-US" altLang="en-US" i="1"/>
              <a:t>supposed</a:t>
            </a:r>
            <a:r>
              <a:rPr lang="en-US" altLang="en-US"/>
              <a:t> to work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Requirements that are derived from cooperation and awareness of co-stakeholder’s activities</a:t>
            </a:r>
          </a:p>
        </p:txBody>
      </p:sp>
    </p:spTree>
    <p:extLst>
      <p:ext uri="{BB962C8B-B14F-4D97-AF65-F5344CB8AC3E}">
        <p14:creationId xmlns:p14="http://schemas.microsoft.com/office/powerpoint/2010/main" val="406597627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04225" cy="971550"/>
          </a:xfrm>
        </p:spPr>
        <p:txBody>
          <a:bodyPr/>
          <a:lstStyle/>
          <a:p>
            <a:r>
              <a:rPr lang="en-US" altLang="en-US"/>
              <a:t>Requirements Validation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A checkpoint for ensuring that the requirements as specified truly define the system the customer wants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A gate that should not be passed without a fight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Things to look for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Validity (necessary and sufficient)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Consistency (no conflicts)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Completeness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Realism (feasible relative to existing technologies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Verifiability (how will it be tested?)</a:t>
            </a:r>
          </a:p>
          <a:p>
            <a:pPr lvl="1">
              <a:lnSpc>
                <a:spcPct val="80000"/>
              </a:lnSpc>
              <a:defRPr/>
            </a:pPr>
            <a:endParaRPr lang="en-US" dirty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703077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Lesson Overview</a:t>
            </a:r>
          </a:p>
        </p:txBody>
      </p:sp>
      <p:sp>
        <p:nvSpPr>
          <p:cNvPr id="717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Requirements Engineering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Ch. 4 – Requirements Engineering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Objectives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Discuss the concept of requirements in the context of software engineering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Distinguish between functional and non-functional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Describe the relationship between requirements and testing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Analyze the communication processes at the core of requirements gathering and validation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Discuss opportunities for reuse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653095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4864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Requirements Defined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192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Requirements Defined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Purpose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Establish the needs of the user and the constraints of the environment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Formality and detail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Initially left open to interpretation (contract bids)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Progress to specify what the system must do and how it must do it (binding contract)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Perspectives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User – the functionality and performance expected by the user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System – precise specification of what is to be implemented</a:t>
            </a:r>
          </a:p>
          <a:p>
            <a:pPr lvl="1">
              <a:lnSpc>
                <a:spcPct val="80000"/>
              </a:lnSpc>
              <a:defRPr/>
            </a:pPr>
            <a:endParaRPr lang="en-US" dirty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28876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Requirements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Functional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Describe what the system should do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How the system should react to certain inputs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How the system should behave in certain situations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Non-functional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Constraints on the services or functions offered by the system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Often apply to the system as a whole, not directly concerned with specific functions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System performance, security, availability, etc.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Domain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Derived from the system’s domain</a:t>
            </a:r>
          </a:p>
        </p:txBody>
      </p:sp>
    </p:spTree>
    <p:extLst>
      <p:ext uri="{BB962C8B-B14F-4D97-AF65-F5344CB8AC3E}">
        <p14:creationId xmlns:p14="http://schemas.microsoft.com/office/powerpoint/2010/main" val="14740782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04225" cy="971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MS PGothic" pitchFamily="34" charset="-128"/>
              </a:rPr>
              <a:t>Types of Non-functional Requirements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Product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Execution speed, memory requirements, acceptable failure rate, portability, usability, etc.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Organizational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Policies and procedures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Process standards, programming languages, methodologies, tools, delivery timeframe, etc.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External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Interoperability with other systems, legal requirements, ethical requirements, etc.</a:t>
            </a:r>
          </a:p>
        </p:txBody>
      </p:sp>
    </p:spTree>
    <p:extLst>
      <p:ext uri="{BB962C8B-B14F-4D97-AF65-F5344CB8AC3E}">
        <p14:creationId xmlns:p14="http://schemas.microsoft.com/office/powerpoint/2010/main" val="335366560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04225" cy="971550"/>
          </a:xfrm>
        </p:spPr>
        <p:txBody>
          <a:bodyPr/>
          <a:lstStyle/>
          <a:p>
            <a:r>
              <a:rPr lang="en-US" altLang="en-US"/>
              <a:t>User Requirement Challenges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Ambiguity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Clarity is difficult to achieve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Especially since brevity is also desirable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Human language is different than user language is different than system language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Confusion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Functional vs. non-functional vs. system goals vs. design information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Confusion over how/where to capture requirements can lead to documentation issues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Amalgamation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A single stated requirement may actually contain several requirements  </a:t>
            </a:r>
          </a:p>
        </p:txBody>
      </p:sp>
    </p:spTree>
    <p:extLst>
      <p:ext uri="{BB962C8B-B14F-4D97-AF65-F5344CB8AC3E}">
        <p14:creationId xmlns:p14="http://schemas.microsoft.com/office/powerpoint/2010/main" val="231505795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4864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Capturing Requirements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95583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971</Words>
  <Application>Microsoft Office PowerPoint</Application>
  <PresentationFormat>On-screen Show (4:3)</PresentationFormat>
  <Paragraphs>189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MS PGothic</vt:lpstr>
      <vt:lpstr>MS PGothic</vt:lpstr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Software Engineering CS 487</vt:lpstr>
      <vt:lpstr>PowerPoint Presentation</vt:lpstr>
      <vt:lpstr>Lesson Overview</vt:lpstr>
      <vt:lpstr>PowerPoint Presentation</vt:lpstr>
      <vt:lpstr>Requirements Defined</vt:lpstr>
      <vt:lpstr>Types of Requirements</vt:lpstr>
      <vt:lpstr>Types of Non-functional Requirements</vt:lpstr>
      <vt:lpstr>User Requirement Challenges</vt:lpstr>
      <vt:lpstr>PowerPoint Presentation</vt:lpstr>
      <vt:lpstr>Helpful Hints</vt:lpstr>
      <vt:lpstr>System Requirements Challenges</vt:lpstr>
      <vt:lpstr>Specification Notations</vt:lpstr>
      <vt:lpstr>Interface Specification</vt:lpstr>
      <vt:lpstr>The Requirements Document</vt:lpstr>
      <vt:lpstr>PowerPoint Presentation</vt:lpstr>
      <vt:lpstr>Requirements Engineering</vt:lpstr>
      <vt:lpstr>Feasibility Studies</vt:lpstr>
      <vt:lpstr>Elicitation and Analysis</vt:lpstr>
      <vt:lpstr>Requirements Discovery</vt:lpstr>
      <vt:lpstr>Ethnography</vt:lpstr>
      <vt:lpstr>Requirements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2019-07-09T01:42:38Z</dcterms:modified>
</cp:coreProperties>
</file>