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9" r:id="rId2"/>
    <p:sldId id="387" r:id="rId3"/>
    <p:sldId id="397" r:id="rId4"/>
    <p:sldId id="281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369" r:id="rId21"/>
    <p:sldId id="414" r:id="rId22"/>
    <p:sldId id="371" r:id="rId23"/>
    <p:sldId id="415" r:id="rId24"/>
    <p:sldId id="373" r:id="rId25"/>
    <p:sldId id="416" r:id="rId26"/>
    <p:sldId id="375" r:id="rId27"/>
    <p:sldId id="376" r:id="rId28"/>
    <p:sldId id="377" r:id="rId29"/>
    <p:sldId id="417" r:id="rId30"/>
    <p:sldId id="379" r:id="rId31"/>
    <p:sldId id="418" r:id="rId32"/>
    <p:sldId id="381" r:id="rId33"/>
    <p:sldId id="419" r:id="rId34"/>
    <p:sldId id="383" r:id="rId35"/>
    <p:sldId id="420" r:id="rId36"/>
    <p:sldId id="385" r:id="rId37"/>
    <p:sldId id="42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87"/>
            <p14:sldId id="397"/>
          </p14:sldIdLst>
        </p14:section>
        <p14:section name="Software Testing" id="{ABA716BF-3A5C-4ADB-94C9-CFEF84EBA240}">
          <p14:sldIdLst>
            <p14:sldId id="281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369"/>
            <p14:sldId id="414"/>
            <p14:sldId id="371"/>
            <p14:sldId id="415"/>
            <p14:sldId id="373"/>
            <p14:sldId id="416"/>
            <p14:sldId id="375"/>
            <p14:sldId id="376"/>
            <p14:sldId id="377"/>
            <p14:sldId id="417"/>
            <p14:sldId id="379"/>
            <p14:sldId id="418"/>
            <p14:sldId id="381"/>
            <p14:sldId id="419"/>
            <p14:sldId id="383"/>
            <p14:sldId id="420"/>
            <p14:sldId id="385"/>
            <p14:sldId id="4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84034" autoAdjust="0"/>
  </p:normalViewPr>
  <p:slideViewPr>
    <p:cSldViewPr>
      <p:cViewPr varScale="1">
        <p:scale>
          <a:sx n="79" d="100"/>
          <a:sy n="79" d="100"/>
        </p:scale>
        <p:origin x="918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AEA716F-2A3C-4967-8085-16F8D65311C1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64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90B5D05-5EFC-47F4-99C0-DB8A5E5A8B4E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7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8C440BF-34CF-4413-9BE0-4E36D854CB30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7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F572BD8-965F-407C-8446-8CBE2193265D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84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57DA695-6270-4D8B-9765-F8727F721485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25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8751F75-F7AF-47FF-8A7D-B5ACABA5413D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26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113889A-EC2D-4086-892B-97EE0020BD09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125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A45D76F-700D-4E70-8076-063679DCAF35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04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BAE6F7-374B-41D2-BF16-01956050254F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42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EA5EE3-5499-4DCF-9422-05EB499B6311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8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D0E23EF-C8B3-4013-87DD-F9B6CDBE1242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8613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A9F538-25CB-4389-B0A0-2797E7475C7A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4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10F5E2F-EC00-4998-B79A-E87BC7BE47FA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96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179074-FA09-4275-873D-D94AC7B23AF8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6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9C6A7E-E87E-4FAE-80B2-58D393627576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9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5A9815-178F-4001-9591-87D2B21D0FF2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90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8FAD8DE-7237-4EA1-A9E6-8B2D27378A88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803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8381416-0517-444A-B613-DA82EA259CA8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604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7E19045-832F-46E1-8D39-70E4F6D94269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259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C41AAEF-3B21-4E47-845D-3C846032AD6B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968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F8BF155-1776-4BC2-83BE-120BB8809273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9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0815E90-C02D-40FA-9FD7-59473699197A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063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79C0583-E595-472C-B112-B3085CE4EAF2}" type="slidenum">
              <a:rPr lang="en-US" altLang="en-US" sz="1200"/>
              <a:pPr eaLnBrk="1" hangingPunct="1"/>
              <a:t>32</a:t>
            </a:fld>
            <a:endParaRPr lang="en-US" alt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601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F1FC335-4F3F-463C-855C-D80F0FE1C131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145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98BAB50-34DA-4ED5-918A-3E88A7985852}" type="slidenum">
              <a:rPr lang="en-US" altLang="en-US" sz="1200"/>
              <a:pPr eaLnBrk="1" hangingPunct="1"/>
              <a:t>37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75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D0E23EF-C8B3-4013-87DD-F9B6CDBE1242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8613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AFB4F8D-B25E-4C81-BF4C-9BF6276D8842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8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55D62A4-6D87-41B0-B1AD-C822C17D545C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97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B0CB903-C58A-4DA2-AB85-2EF12AF08A8E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43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0AAE8EB-3B0D-48AF-AF6B-E5E4A4663C78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00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Summer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Inspection Checks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Variable management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Flow control management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Input/output management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Interface management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Memory management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8097779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Development Testing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Testing done local to the development effort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Often done informally by the developer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Primarily for defect detection – “debugging”</a:t>
            </a:r>
          </a:p>
          <a:p>
            <a:pPr>
              <a:lnSpc>
                <a:spcPct val="80000"/>
              </a:lnSpc>
            </a:pPr>
            <a:r>
              <a:rPr lang="en-US" altLang="en-US"/>
              <a:t>Levels of granularity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Unit testing – exercise the functionality of logical units of the system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Component testing – verify proper operation of interacting entities such as objects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System testing – exercise the system as a whole for proper operation, exception handling, tolerance of load, etc.</a:t>
            </a:r>
          </a:p>
        </p:txBody>
      </p:sp>
    </p:spTree>
    <p:extLst>
      <p:ext uri="{BB962C8B-B14F-4D97-AF65-F5344CB8AC3E}">
        <p14:creationId xmlns:p14="http://schemas.microsoft.com/office/powerpoint/2010/main" val="302097198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Test-driven Development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Interleave testing and code development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Develop a portion of code and its associated test(s)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Move onto the next increment of code only when current increment passes testing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TDD approach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Forces partitioning of system into portions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Ensures “clean” code (in portions)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Utilize automated testing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Facilitates deeper understanding of the system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Provides a level of documentation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Needs to be supported by occasional “big picture” assessment</a:t>
            </a:r>
          </a:p>
        </p:txBody>
      </p:sp>
    </p:spTree>
    <p:extLst>
      <p:ext uri="{BB962C8B-B14F-4D97-AF65-F5344CB8AC3E}">
        <p14:creationId xmlns:p14="http://schemas.microsoft.com/office/powerpoint/2010/main" val="196598751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Release Testing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Establish a “fit for use” version of the system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Requires independent verification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Focus is on validation more than defect discovery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Usually “black-box” in nature (ins and outs)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Requirements testing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Requirements should be testable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Demonstrate proper implementation of system requirements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Scenario testing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Verify “realistic” operation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Performance or load testing</a:t>
            </a:r>
          </a:p>
        </p:txBody>
      </p:sp>
    </p:spTree>
    <p:extLst>
      <p:ext uri="{BB962C8B-B14F-4D97-AF65-F5344CB8AC3E}">
        <p14:creationId xmlns:p14="http://schemas.microsoft.com/office/powerpoint/2010/main" val="268196674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User Testing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User acceptance is the ultimate goal of systems development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User involvement is critical to successful development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Users should be involved in test planning and execution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Approaches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Alpha – within development process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Beta – “field” testing of a preliminary release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Acceptance – users determine “fitness”</a:t>
            </a:r>
          </a:p>
        </p:txBody>
      </p:sp>
    </p:spTree>
    <p:extLst>
      <p:ext uri="{BB962C8B-B14F-4D97-AF65-F5344CB8AC3E}">
        <p14:creationId xmlns:p14="http://schemas.microsoft.com/office/powerpoint/2010/main" val="178726707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Test Cases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Effectiveness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Efficiently discover defects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Credibly show proper operation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Efficiency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Repeatable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Self-documenting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Easy to develop and maintain</a:t>
            </a:r>
          </a:p>
          <a:p>
            <a:pPr>
              <a:lnSpc>
                <a:spcPct val="80000"/>
              </a:lnSpc>
            </a:pPr>
            <a:r>
              <a:rPr lang="en-US" altLang="en-US"/>
              <a:t>Strategies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Test normal AND abnormal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Use realistic data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Test boundaries</a:t>
            </a:r>
          </a:p>
        </p:txBody>
      </p:sp>
    </p:spTree>
    <p:extLst>
      <p:ext uri="{BB962C8B-B14F-4D97-AF65-F5344CB8AC3E}">
        <p14:creationId xmlns:p14="http://schemas.microsoft.com/office/powerpoint/2010/main" val="261055674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Interface Testing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Exercise the interface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Parameter passing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Return values and types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Synchronization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State management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Box testing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Predictable output for given input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“Correctly incorrect” output for given improper input</a:t>
            </a:r>
          </a:p>
        </p:txBody>
      </p:sp>
    </p:spTree>
    <p:extLst>
      <p:ext uri="{BB962C8B-B14F-4D97-AF65-F5344CB8AC3E}">
        <p14:creationId xmlns:p14="http://schemas.microsoft.com/office/powerpoint/2010/main" val="426581609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Test Planning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Testing process description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Requirements traceability </a:t>
            </a:r>
          </a:p>
          <a:p>
            <a:pPr>
              <a:lnSpc>
                <a:spcPct val="80000"/>
              </a:lnSpc>
            </a:pPr>
            <a:r>
              <a:rPr lang="en-US" altLang="en-US"/>
              <a:t>Items to be tested</a:t>
            </a:r>
          </a:p>
          <a:p>
            <a:pPr>
              <a:lnSpc>
                <a:spcPct val="80000"/>
              </a:lnSpc>
            </a:pPr>
            <a:r>
              <a:rPr lang="en-US" altLang="en-US"/>
              <a:t>Schedule</a:t>
            </a:r>
          </a:p>
          <a:p>
            <a:pPr>
              <a:lnSpc>
                <a:spcPct val="80000"/>
              </a:lnSpc>
            </a:pPr>
            <a:r>
              <a:rPr lang="en-US" altLang="en-US"/>
              <a:t>Results recording procedures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Required hardware and software </a:t>
            </a:r>
          </a:p>
          <a:p>
            <a:pPr>
              <a:lnSpc>
                <a:spcPct val="80000"/>
              </a:lnSpc>
            </a:pPr>
            <a:r>
              <a:rPr lang="en-US" altLang="en-US"/>
              <a:t>Constraints </a:t>
            </a:r>
          </a:p>
        </p:txBody>
      </p:sp>
    </p:spTree>
    <p:extLst>
      <p:ext uri="{BB962C8B-B14F-4D97-AF65-F5344CB8AC3E}">
        <p14:creationId xmlns:p14="http://schemas.microsoft.com/office/powerpoint/2010/main" val="122345299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Cleanroom Software Development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Target is zero-defect software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Keep the development environment “ultra clean”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Approach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Formally specify the system showing system response to stimuli (state transitions)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Utilize incremental development with significant user involvement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Rely on structured programming and limit the use of control and data abstraction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Rigorous software inspections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Statistical testing to </a:t>
            </a:r>
            <a:r>
              <a:rPr lang="en-US"/>
              <a:t>determine reliability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1248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Defined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r>
              <a:rPr lang="en-US"/>
              <a:t>Quality</a:t>
            </a:r>
          </a:p>
          <a:p>
            <a:pPr lvl="1"/>
            <a:r>
              <a:rPr lang="en-US"/>
              <a:t>The degree to which the project fulfills requirements</a:t>
            </a:r>
          </a:p>
          <a:p>
            <a:pPr lvl="1"/>
            <a:r>
              <a:rPr lang="en-US"/>
              <a:t>A degree of excellence</a:t>
            </a:r>
          </a:p>
          <a:p>
            <a:pPr lvl="1"/>
            <a:r>
              <a:rPr lang="en-US"/>
              <a:t>A critical yet understated requirement</a:t>
            </a:r>
          </a:p>
          <a:p>
            <a:r>
              <a:rPr lang="en-US"/>
              <a:t>Quality Management</a:t>
            </a:r>
          </a:p>
          <a:p>
            <a:pPr lvl="1"/>
            <a:r>
              <a:rPr lang="en-US"/>
              <a:t>Creating policies and procedures</a:t>
            </a:r>
          </a:p>
          <a:p>
            <a:pPr lvl="1"/>
            <a:r>
              <a:rPr lang="en-US"/>
              <a:t>Enforcing them to ensure compliance with project requirements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99454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Lesson Overview</a:t>
            </a:r>
          </a:p>
        </p:txBody>
      </p:sp>
      <p:sp>
        <p:nvSpPr>
          <p:cNvPr id="717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Testing and Quality Management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Reading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Ch. 8 – Software Testing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Ch. 24 – Quality Management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Objectives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Analyze testing as a critical life-cycle phase and quality as a critical goal of software engineering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Explore both the reactive (testing) and proactive (quality management) approaches for maximizing quality and likelihood of success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181584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QA vs. QC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Quality Assurance</a:t>
            </a:r>
          </a:p>
          <a:p>
            <a:pPr lvl="1">
              <a:lnSpc>
                <a:spcPct val="90000"/>
              </a:lnSpc>
            </a:pPr>
            <a:r>
              <a:rPr lang="en-US"/>
              <a:t>Prevent defects</a:t>
            </a:r>
          </a:p>
          <a:p>
            <a:pPr lvl="1">
              <a:lnSpc>
                <a:spcPct val="90000"/>
              </a:lnSpc>
            </a:pPr>
            <a:r>
              <a:rPr lang="en-US"/>
              <a:t>Improve the level of quality through an efficient set of activities performed throughout the life cycle</a:t>
            </a:r>
          </a:p>
          <a:p>
            <a:pPr>
              <a:lnSpc>
                <a:spcPct val="90000"/>
              </a:lnSpc>
            </a:pPr>
            <a:r>
              <a:rPr lang="en-US"/>
              <a:t>Quality Control</a:t>
            </a:r>
          </a:p>
          <a:p>
            <a:pPr lvl="1">
              <a:lnSpc>
                <a:spcPct val="90000"/>
              </a:lnSpc>
            </a:pPr>
            <a:r>
              <a:rPr lang="en-US"/>
              <a:t>Eliminate defective products</a:t>
            </a:r>
          </a:p>
          <a:p>
            <a:pPr lvl="1">
              <a:lnSpc>
                <a:spcPct val="90000"/>
              </a:lnSpc>
            </a:pPr>
            <a:r>
              <a:rPr lang="en-US"/>
              <a:t>Improve the rate of acceptable product delivery through an efficient set of defect detection activities, primarily late in the life cycle</a:t>
            </a:r>
          </a:p>
        </p:txBody>
      </p:sp>
    </p:spTree>
    <p:extLst>
      <p:ext uri="{BB962C8B-B14F-4D97-AF65-F5344CB8AC3E}">
        <p14:creationId xmlns:p14="http://schemas.microsoft.com/office/powerpoint/2010/main" val="3307699509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Goals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Prevent, discover and eliminate defects</a:t>
            </a:r>
          </a:p>
          <a:p>
            <a:pPr>
              <a:lnSpc>
                <a:spcPct val="90000"/>
              </a:lnSpc>
            </a:pPr>
            <a:r>
              <a:rPr lang="en-US"/>
              <a:t>Deliver customer satisfaction by representing the user in design and development</a:t>
            </a:r>
          </a:p>
          <a:p>
            <a:pPr>
              <a:lnSpc>
                <a:spcPct val="90000"/>
              </a:lnSpc>
            </a:pPr>
            <a:r>
              <a:rPr lang="en-US"/>
              <a:t>Enforce standards and process</a:t>
            </a:r>
          </a:p>
          <a:p>
            <a:pPr>
              <a:lnSpc>
                <a:spcPct val="90000"/>
              </a:lnSpc>
            </a:pPr>
            <a:r>
              <a:rPr lang="en-US"/>
              <a:t>Mind the gate</a:t>
            </a:r>
          </a:p>
          <a:p>
            <a:pPr>
              <a:lnSpc>
                <a:spcPct val="90000"/>
              </a:lnSpc>
            </a:pPr>
            <a:r>
              <a:rPr lang="en-US"/>
              <a:t>Improve processes</a:t>
            </a:r>
          </a:p>
          <a:p>
            <a:pPr>
              <a:lnSpc>
                <a:spcPct val="90000"/>
              </a:lnSpc>
            </a:pPr>
            <a:r>
              <a:rPr lang="en-US"/>
              <a:t>Review, audit, monitor, verify, validate and inspect</a:t>
            </a:r>
          </a:p>
        </p:txBody>
      </p:sp>
    </p:spTree>
    <p:extLst>
      <p:ext uri="{BB962C8B-B14F-4D97-AF65-F5344CB8AC3E}">
        <p14:creationId xmlns:p14="http://schemas.microsoft.com/office/powerpoint/2010/main" val="3049286970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Value of Quality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Quality increases customer satisfaction</a:t>
            </a:r>
          </a:p>
          <a:p>
            <a:pPr lvl="1">
              <a:lnSpc>
                <a:spcPct val="90000"/>
              </a:lnSpc>
            </a:pPr>
            <a:r>
              <a:rPr lang="en-US"/>
              <a:t>Credibility lasts and attracts new business</a:t>
            </a:r>
          </a:p>
          <a:p>
            <a:pPr>
              <a:lnSpc>
                <a:spcPct val="90000"/>
              </a:lnSpc>
            </a:pPr>
            <a:r>
              <a:rPr lang="en-US"/>
              <a:t>Lack of quality leads to rework</a:t>
            </a:r>
          </a:p>
          <a:p>
            <a:pPr lvl="1">
              <a:lnSpc>
                <a:spcPct val="90000"/>
              </a:lnSpc>
            </a:pPr>
            <a:r>
              <a:rPr lang="en-US"/>
              <a:t>Unscheduled work means unplanned expense and slipping schedules</a:t>
            </a:r>
          </a:p>
          <a:p>
            <a:pPr lvl="1">
              <a:lnSpc>
                <a:spcPct val="90000"/>
              </a:lnSpc>
            </a:pPr>
            <a:r>
              <a:rPr lang="en-US"/>
              <a:t>Work under duress increases the likelihood of more mistakes</a:t>
            </a:r>
          </a:p>
          <a:p>
            <a:pPr>
              <a:lnSpc>
                <a:spcPct val="90000"/>
              </a:lnSpc>
            </a:pPr>
            <a:r>
              <a:rPr lang="en-US"/>
              <a:t>Uptime and performance are largely determined by quality </a:t>
            </a:r>
          </a:p>
          <a:p>
            <a:pPr lvl="1">
              <a:lnSpc>
                <a:spcPct val="90000"/>
              </a:lnSpc>
            </a:pPr>
            <a:r>
              <a:rPr lang="en-US"/>
              <a:t>Lack of quality drives the need to change </a:t>
            </a:r>
          </a:p>
        </p:txBody>
      </p:sp>
    </p:spTree>
    <p:extLst>
      <p:ext uri="{BB962C8B-B14F-4D97-AF65-F5344CB8AC3E}">
        <p14:creationId xmlns:p14="http://schemas.microsoft.com/office/powerpoint/2010/main" val="985603422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QA Environment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Contractual conditions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Scope, time, budget, etc.</a:t>
            </a:r>
          </a:p>
          <a:p>
            <a:pPr>
              <a:lnSpc>
                <a:spcPct val="80000"/>
              </a:lnSpc>
            </a:pPr>
            <a:r>
              <a:rPr lang="en-US" sz="2800"/>
              <a:t>Customer-supplier relationship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Change management, acceptance, etc.</a:t>
            </a:r>
          </a:p>
          <a:p>
            <a:pPr>
              <a:lnSpc>
                <a:spcPct val="80000"/>
              </a:lnSpc>
            </a:pPr>
            <a:r>
              <a:rPr lang="en-US" sz="2800"/>
              <a:t>Teamwork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Variety of skills, parallel activities, etc.</a:t>
            </a:r>
          </a:p>
          <a:p>
            <a:pPr>
              <a:lnSpc>
                <a:spcPct val="80000"/>
              </a:lnSpc>
            </a:pPr>
            <a:r>
              <a:rPr lang="en-US" sz="2800"/>
              <a:t>Multiple project support</a:t>
            </a:r>
          </a:p>
          <a:p>
            <a:pPr>
              <a:lnSpc>
                <a:spcPct val="80000"/>
              </a:lnSpc>
            </a:pPr>
            <a:r>
              <a:rPr lang="en-US" sz="2800"/>
              <a:t>HCI / usability concerns</a:t>
            </a:r>
          </a:p>
          <a:p>
            <a:pPr>
              <a:lnSpc>
                <a:spcPct val="80000"/>
              </a:lnSpc>
            </a:pPr>
            <a:r>
              <a:rPr lang="en-US" sz="2800"/>
              <a:t>Turnover management</a:t>
            </a:r>
          </a:p>
          <a:p>
            <a:pPr>
              <a:lnSpc>
                <a:spcPct val="80000"/>
              </a:lnSpc>
            </a:pPr>
            <a:r>
              <a:rPr lang="en-US" sz="2800"/>
              <a:t>Maintenance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Enhancement and release management, troubleshooting, etc.</a:t>
            </a:r>
          </a:p>
        </p:txBody>
      </p:sp>
    </p:spTree>
    <p:extLst>
      <p:ext uri="{BB962C8B-B14F-4D97-AF65-F5344CB8AC3E}">
        <p14:creationId xmlns:p14="http://schemas.microsoft.com/office/powerpoint/2010/main" val="3696022303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Defect Classification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Incorrect specification of requirements</a:t>
            </a:r>
          </a:p>
          <a:p>
            <a:pPr>
              <a:lnSpc>
                <a:spcPct val="90000"/>
              </a:lnSpc>
            </a:pPr>
            <a:r>
              <a:rPr lang="en-US" sz="2800"/>
              <a:t>Misunderstanding of client’s needs</a:t>
            </a:r>
          </a:p>
          <a:p>
            <a:pPr>
              <a:lnSpc>
                <a:spcPct val="90000"/>
              </a:lnSpc>
            </a:pPr>
            <a:r>
              <a:rPr lang="en-US" sz="2800"/>
              <a:t>Deviation from requirements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Gold-plating, short-cutting, etc.</a:t>
            </a:r>
          </a:p>
          <a:p>
            <a:pPr>
              <a:lnSpc>
                <a:spcPct val="90000"/>
              </a:lnSpc>
            </a:pPr>
            <a:r>
              <a:rPr lang="en-US" sz="2800"/>
              <a:t>Design errors</a:t>
            </a:r>
          </a:p>
          <a:p>
            <a:pPr>
              <a:lnSpc>
                <a:spcPct val="90000"/>
              </a:lnSpc>
            </a:pPr>
            <a:r>
              <a:rPr lang="en-US" sz="2800"/>
              <a:t>Implementation errors</a:t>
            </a:r>
          </a:p>
          <a:p>
            <a:pPr>
              <a:lnSpc>
                <a:spcPct val="90000"/>
              </a:lnSpc>
            </a:pPr>
            <a:r>
              <a:rPr lang="en-US" sz="2800"/>
              <a:t>Violation of standards</a:t>
            </a:r>
          </a:p>
          <a:p>
            <a:pPr>
              <a:lnSpc>
                <a:spcPct val="90000"/>
              </a:lnSpc>
            </a:pPr>
            <a:r>
              <a:rPr lang="en-US" sz="2800"/>
              <a:t>Poor test coverage</a:t>
            </a:r>
          </a:p>
          <a:p>
            <a:pPr>
              <a:lnSpc>
                <a:spcPct val="90000"/>
              </a:lnSpc>
            </a:pPr>
            <a:r>
              <a:rPr lang="en-US" sz="2800"/>
              <a:t>User interface / usability errors</a:t>
            </a:r>
          </a:p>
          <a:p>
            <a:pPr>
              <a:lnSpc>
                <a:spcPct val="90000"/>
              </a:lnSpc>
            </a:pPr>
            <a:r>
              <a:rPr lang="en-US" sz="2800"/>
              <a:t>Documentation errors</a:t>
            </a:r>
          </a:p>
        </p:txBody>
      </p:sp>
    </p:spTree>
    <p:extLst>
      <p:ext uri="{BB962C8B-B14F-4D97-AF65-F5344CB8AC3E}">
        <p14:creationId xmlns:p14="http://schemas.microsoft.com/office/powerpoint/2010/main" val="3877847452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for Quality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Checkpoints supporting milestones</a:t>
            </a:r>
          </a:p>
          <a:p>
            <a:pPr>
              <a:lnSpc>
                <a:spcPct val="90000"/>
              </a:lnSpc>
            </a:pPr>
            <a:r>
              <a:rPr lang="en-US" sz="2800"/>
              <a:t>Independent verification</a:t>
            </a:r>
          </a:p>
          <a:p>
            <a:pPr>
              <a:lnSpc>
                <a:spcPct val="90000"/>
              </a:lnSpc>
            </a:pPr>
            <a:r>
              <a:rPr lang="en-US" sz="2800"/>
              <a:t>Build-test-fix-retest</a:t>
            </a:r>
          </a:p>
          <a:p>
            <a:pPr>
              <a:lnSpc>
                <a:spcPct val="90000"/>
              </a:lnSpc>
            </a:pPr>
            <a:r>
              <a:rPr lang="en-US" sz="2800"/>
              <a:t>Make it measurable/testable</a:t>
            </a:r>
          </a:p>
          <a:p>
            <a:pPr>
              <a:lnSpc>
                <a:spcPct val="90000"/>
              </a:lnSpc>
            </a:pPr>
            <a:r>
              <a:rPr lang="en-US" sz="2800"/>
              <a:t>Inspire the delivery of high-quality deliverables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Establish quality goals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Obtain commitment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Motivate performance</a:t>
            </a:r>
          </a:p>
          <a:p>
            <a:pPr>
              <a:lnSpc>
                <a:spcPct val="90000"/>
              </a:lnSpc>
            </a:pPr>
            <a:r>
              <a:rPr lang="en-US" sz="2800"/>
              <a:t>Collect the data/information required to improve over time</a:t>
            </a:r>
          </a:p>
        </p:txBody>
      </p:sp>
    </p:spTree>
    <p:extLst>
      <p:ext uri="{BB962C8B-B14F-4D97-AF65-F5344CB8AC3E}">
        <p14:creationId xmlns:p14="http://schemas.microsoft.com/office/powerpoint/2010/main" val="805285520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 Quality Control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Feedback loops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Measure the output of a process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As compared to expected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Understand the results (both good and bad)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Use that knowledge to improve the process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Root-cause analysis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Ask yourself what caused a problem to occur,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then ask what caused that cause, and so on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Histograms</a:t>
            </a:r>
            <a:r>
              <a:rPr lang="en-US" sz="2400" dirty="0"/>
              <a:t> and Pareto Charts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Frequency of problems by problem category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80% of the problems are due to 20% of the causes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Invest in eliminating the most problematic causes</a:t>
            </a:r>
          </a:p>
        </p:txBody>
      </p:sp>
    </p:spTree>
    <p:extLst>
      <p:ext uri="{BB962C8B-B14F-4D97-AF65-F5344CB8AC3E}">
        <p14:creationId xmlns:p14="http://schemas.microsoft.com/office/powerpoint/2010/main" val="3144667812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Focus on Quality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Commitment to quality must be part of the organizational culture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Improvement frameworks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Process maturity models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Six-Sigma, CMMI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agile approach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Rapid delivery of functionality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Customer responsiveness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Assess the quality of all deliverables and reward practices and behaviors that lead to high-quality results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Attention to detail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Extra effort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Defect removal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Proactive communication, etc.</a:t>
            </a:r>
          </a:p>
        </p:txBody>
      </p:sp>
    </p:spTree>
    <p:extLst>
      <p:ext uri="{BB962C8B-B14F-4D97-AF65-F5344CB8AC3E}">
        <p14:creationId xmlns:p14="http://schemas.microsoft.com/office/powerpoint/2010/main" val="97658609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Variability of Process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35660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Variety</a:t>
            </a:r>
          </a:p>
          <a:p>
            <a:pPr lvl="1">
              <a:defRPr/>
            </a:pPr>
            <a:r>
              <a:rPr lang="en-US" sz="2400" dirty="0"/>
              <a:t>The spice of life, but death to a production line</a:t>
            </a:r>
          </a:p>
          <a:p>
            <a:pPr lvl="1">
              <a:defRPr/>
            </a:pPr>
            <a:r>
              <a:rPr lang="en-US" sz="2400" dirty="0"/>
              <a:t>Managing variability requires knowledge of </a:t>
            </a:r>
          </a:p>
          <a:p>
            <a:pPr lvl="2">
              <a:defRPr/>
            </a:pPr>
            <a:r>
              <a:rPr lang="en-US" sz="2000" dirty="0"/>
              <a:t>The desired output and the degree of tolerance</a:t>
            </a:r>
          </a:p>
          <a:p>
            <a:pPr lvl="1">
              <a:defRPr/>
            </a:pPr>
            <a:r>
              <a:rPr lang="en-US" sz="2400" dirty="0"/>
              <a:t>Reducing variability (increasing predictability) takes effort ($)</a:t>
            </a:r>
          </a:p>
          <a:p>
            <a:pPr lvl="1">
              <a:defRPr/>
            </a:pPr>
            <a:r>
              <a:rPr lang="en-US" sz="2400" dirty="0"/>
              <a:t>Side benefits can be significant</a:t>
            </a:r>
          </a:p>
          <a:p>
            <a:pPr>
              <a:defRPr/>
            </a:pPr>
            <a:r>
              <a:rPr lang="en-US" sz="2800" dirty="0"/>
              <a:t>Focus on improvement</a:t>
            </a:r>
          </a:p>
          <a:p>
            <a:pPr lvl="1">
              <a:defRPr/>
            </a:pPr>
            <a:r>
              <a:rPr lang="en-US" sz="2400" dirty="0"/>
              <a:t>A focal point is essential to achieving significant, sustainable improvement</a:t>
            </a:r>
          </a:p>
          <a:p>
            <a:pPr>
              <a:defRPr/>
            </a:pPr>
            <a:r>
              <a:rPr lang="en-US" sz="2800" dirty="0"/>
              <a:t>Feedback provides the mechanism for assessment</a:t>
            </a:r>
          </a:p>
        </p:txBody>
      </p:sp>
    </p:spTree>
    <p:extLst>
      <p:ext uri="{BB962C8B-B14F-4D97-AF65-F5344CB8AC3E}">
        <p14:creationId xmlns:p14="http://schemas.microsoft.com/office/powerpoint/2010/main" val="3133992318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Configuration Management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Configuration Management (CM) supports the evolution of software systems through a progression of versions</a:t>
            </a:r>
          </a:p>
          <a:p>
            <a:pPr>
              <a:lnSpc>
                <a:spcPct val="80000"/>
              </a:lnSpc>
            </a:pPr>
            <a:r>
              <a:rPr lang="en-US" altLang="en-US"/>
              <a:t>Policies, processes and tools</a:t>
            </a:r>
          </a:p>
          <a:p>
            <a:pPr>
              <a:lnSpc>
                <a:spcPct val="80000"/>
              </a:lnSpc>
            </a:pPr>
            <a:r>
              <a:rPr lang="en-US" altLang="en-US"/>
              <a:t>CM activities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Change management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Version management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System building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Release management</a:t>
            </a:r>
          </a:p>
          <a:p>
            <a:pPr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4841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Homework #2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Consider an automated lecturer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Rewrite each of the following student needs as an unambiguous system requirement</a:t>
            </a:r>
          </a:p>
          <a:p>
            <a:pPr marL="1371600" lvl="2" indent="-514350">
              <a:lnSpc>
                <a:spcPct val="80000"/>
              </a:lnSpc>
              <a:buFont typeface="+mj-lt"/>
              <a:buAutoNum type="alphaLcPeriod"/>
            </a:pPr>
            <a:r>
              <a:rPr lang="en-US" altLang="en-US" dirty="0"/>
              <a:t>“We must be able to ask the instructor questions.”</a:t>
            </a:r>
          </a:p>
          <a:p>
            <a:pPr marL="1371600" lvl="2" indent="-514350">
              <a:lnSpc>
                <a:spcPct val="80000"/>
              </a:lnSpc>
              <a:buFont typeface="+mj-lt"/>
              <a:buAutoNum type="alphaLcPeriod"/>
            </a:pPr>
            <a:r>
              <a:rPr lang="en-US" altLang="en-US" dirty="0"/>
              <a:t>“The instructor must respond to questions quickly.”</a:t>
            </a:r>
          </a:p>
          <a:p>
            <a:pPr marL="1371600" lvl="2" indent="-514350">
              <a:lnSpc>
                <a:spcPct val="80000"/>
              </a:lnSpc>
              <a:buFont typeface="+mj-lt"/>
              <a:buAutoNum type="alphaLcPeriod"/>
            </a:pPr>
            <a:r>
              <a:rPr lang="en-US" altLang="en-US" dirty="0"/>
              <a:t>“The instructor must teach me the subject matter.”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Document tests to </a:t>
            </a:r>
            <a:r>
              <a:rPr lang="en-US" altLang="en-US" i="1" dirty="0"/>
              <a:t>prove</a:t>
            </a:r>
            <a:r>
              <a:rPr lang="en-US" altLang="en-US" dirty="0"/>
              <a:t> success for each requirement</a:t>
            </a:r>
          </a:p>
          <a:p>
            <a:pPr marL="971550" lvl="1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Propose a “defensive design” to allow a student to interrupt with a question – explain how your design minimizes the possibility of “false alarms”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Submit to Blackboard by 7/20/19  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325925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CM Activities</a:t>
            </a:r>
          </a:p>
        </p:txBody>
      </p:sp>
      <p:pic>
        <p:nvPicPr>
          <p:cNvPr id="6147" name="Content Placeholder 3" descr="25.1 CM_activities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47" b="-9547"/>
          <a:stretch>
            <a:fillRect/>
          </a:stretch>
        </p:blipFill>
        <p:spPr bwMode="auto">
          <a:xfrm>
            <a:off x="990600" y="1598613"/>
            <a:ext cx="7700963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90783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Change Management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Change happens, mainly for good</a:t>
            </a:r>
          </a:p>
          <a:p>
            <a:pPr>
              <a:lnSpc>
                <a:spcPct val="80000"/>
              </a:lnSpc>
            </a:pPr>
            <a:r>
              <a:rPr lang="en-US" altLang="en-US"/>
              <a:t>Change requests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Formality reduces risk (and dampens change)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Impact (time, effort, cost, risk, value, etc.)</a:t>
            </a:r>
          </a:p>
          <a:p>
            <a:pPr>
              <a:lnSpc>
                <a:spcPct val="80000"/>
              </a:lnSpc>
            </a:pPr>
            <a:r>
              <a:rPr lang="en-US" altLang="en-US"/>
              <a:t>Decision making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Change control board (CCB)</a:t>
            </a:r>
          </a:p>
          <a:p>
            <a:pPr>
              <a:lnSpc>
                <a:spcPct val="80000"/>
              </a:lnSpc>
            </a:pPr>
            <a:r>
              <a:rPr lang="en-US" altLang="en-US"/>
              <a:t>Implementation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Project planning and documentation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Timing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Cutover and rollback </a:t>
            </a:r>
          </a:p>
          <a:p>
            <a:pPr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78086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Version Management (VM)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Inevitable evolution often results of multiple “supported” versions</a:t>
            </a:r>
          </a:p>
          <a:p>
            <a:pPr>
              <a:lnSpc>
                <a:spcPct val="80000"/>
              </a:lnSpc>
            </a:pPr>
            <a:r>
              <a:rPr lang="en-US" altLang="en-US"/>
              <a:t>VM responsibilities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Version and release identification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Storage management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Tracking change history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Check out – modify – check in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Shared component modification management</a:t>
            </a:r>
          </a:p>
          <a:p>
            <a:pPr>
              <a:lnSpc>
                <a:spcPct val="80000"/>
              </a:lnSpc>
            </a:pPr>
            <a:r>
              <a:rPr lang="en-US" altLang="en-US"/>
              <a:t>Branching and merging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Branching allows for parallel development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Merging brings changes together</a:t>
            </a:r>
          </a:p>
          <a:p>
            <a:pPr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28327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Baselines</a:t>
            </a:r>
          </a:p>
        </p:txBody>
      </p:sp>
      <p:pic>
        <p:nvPicPr>
          <p:cNvPr id="9219" name="Content Placeholder 3" descr="25.6 CodeandBaselines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95" b="-1695"/>
          <a:stretch>
            <a:fillRect/>
          </a:stretch>
        </p:blipFill>
        <p:spPr bwMode="auto">
          <a:xfrm>
            <a:off x="762000" y="1752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728407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System Building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Compiling and linking the latest checked-in components into a version of the system</a:t>
            </a:r>
          </a:p>
          <a:p>
            <a:pPr>
              <a:lnSpc>
                <a:spcPct val="80000"/>
              </a:lnSpc>
            </a:pPr>
            <a:r>
              <a:rPr lang="en-US" altLang="en-US"/>
              <a:t>Tool support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Build script generation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VM system integration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Minimal recompilation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Executable system creation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Test automation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Reporting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Documentation generation</a:t>
            </a:r>
          </a:p>
          <a:p>
            <a:pPr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56789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1267" name="Content Placeholder 3" descr="25.10 Build Environment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71" b="-5771"/>
          <a:stretch>
            <a:fillRect/>
          </a:stretch>
        </p:blipFill>
        <p:spPr bwMode="auto">
          <a:xfrm>
            <a:off x="1371600" y="2133600"/>
            <a:ext cx="6689725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714361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Continuous Integration</a:t>
            </a:r>
          </a:p>
        </p:txBody>
      </p:sp>
      <p:pic>
        <p:nvPicPr>
          <p:cNvPr id="12291" name="Content Placeholder 3" descr="25.12 ContinIntegration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30" b="-3630"/>
          <a:stretch>
            <a:fillRect/>
          </a:stretch>
        </p:blipFill>
        <p:spPr bwMode="auto">
          <a:xfrm>
            <a:off x="1295400" y="2020888"/>
            <a:ext cx="72040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866243"/>
      </p:ext>
    </p:extLst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Release Management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 package for distribution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Major – significant new functionality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Minor – patches / fixes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Release planning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Current system quality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Platform changes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New-feature release followed by bug-fix release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Competition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Marketing commitments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Custom changes</a:t>
            </a:r>
          </a:p>
          <a:p>
            <a:pPr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20381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sz="7200" dirty="0"/>
              <a:t>Lecture 4</a:t>
            </a:r>
          </a:p>
          <a:p>
            <a:r>
              <a:rPr lang="en-US" sz="7200" dirty="0"/>
              <a:t>Testing and Quality Management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Lesson Overview</a:t>
            </a:r>
          </a:p>
        </p:txBody>
      </p:sp>
      <p:sp>
        <p:nvSpPr>
          <p:cNvPr id="717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Testing and Quality Management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Reading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Ch. 8 – Software Testing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Ch. 24 – Quality Management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Objectives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Analyze testing as a critical life-cycle phase and quality as a critical goal of software engineering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Explore both the reactive (testing) and proactive (quality management) approaches for maximizing quality and likelihood of success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389935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The Role of Testing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Goals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Demonstrate correctness, completeness, etc.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At least one test per requirement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Tests to fully exercise features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Discover any defects 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Or at least gain confidence that all have been discovered</a:t>
            </a:r>
          </a:p>
          <a:p>
            <a:pPr>
              <a:lnSpc>
                <a:spcPct val="80000"/>
              </a:lnSpc>
            </a:pPr>
            <a:r>
              <a:rPr lang="en-US" altLang="en-US"/>
              <a:t>V&amp;V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Validate that we are building the right product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Verify that we are building it right</a:t>
            </a:r>
          </a:p>
        </p:txBody>
      </p:sp>
    </p:spTree>
    <p:extLst>
      <p:ext uri="{BB962C8B-B14F-4D97-AF65-F5344CB8AC3E}">
        <p14:creationId xmlns:p14="http://schemas.microsoft.com/office/powerpoint/2010/main" val="334430902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Model</a:t>
            </a:r>
          </a:p>
        </p:txBody>
      </p:sp>
      <p:pic>
        <p:nvPicPr>
          <p:cNvPr id="23555" name="Content Placeholder 3" descr="8.1 IOModelofTesting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78" r="-14078"/>
          <a:stretch>
            <a:fillRect/>
          </a:stretch>
        </p:blipFill>
        <p:spPr bwMode="auto">
          <a:xfrm>
            <a:off x="1371600" y="2057400"/>
            <a:ext cx="7097713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369652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Fit for Purpose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The system is good enough for its intended use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Software purpose – the more critical the system, the more important that it is reliable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User expectations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Tolerance for defects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Sense of value in the system’s capabilities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Marketing environment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Competition can both drive organization’s to strive for greater quality OR motivate them to release systems without fully testing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User expectations of quality are related to price</a:t>
            </a:r>
          </a:p>
        </p:txBody>
      </p:sp>
    </p:spTree>
    <p:extLst>
      <p:ext uri="{BB962C8B-B14F-4D97-AF65-F5344CB8AC3E}">
        <p14:creationId xmlns:p14="http://schemas.microsoft.com/office/powerpoint/2010/main" val="2173787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657225"/>
            <a:ext cx="8480425" cy="971550"/>
          </a:xfrm>
        </p:spPr>
        <p:txBody>
          <a:bodyPr/>
          <a:lstStyle/>
          <a:p>
            <a:r>
              <a:rPr lang="en-US" altLang="en-US"/>
              <a:t>Inspections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5344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Static review of “readable” representations of the system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“</a:t>
            </a:r>
            <a:r>
              <a:rPr lang="en-US" dirty="0" err="1"/>
              <a:t>Executability</a:t>
            </a:r>
            <a:r>
              <a:rPr lang="en-US" dirty="0"/>
              <a:t>” is not a pre-condition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Source code, design documents, etc.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Inspected for adherence to specification and standards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Inspections vs. Testing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 testing, defects can “hide beneath” other defects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Testing requires a certain degree of completeness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Inspections can look at other important factors beyond correctness, such as portability, maintainability, efficiency, etc.</a:t>
            </a:r>
          </a:p>
        </p:txBody>
      </p:sp>
    </p:spTree>
    <p:extLst>
      <p:ext uri="{BB962C8B-B14F-4D97-AF65-F5344CB8AC3E}">
        <p14:creationId xmlns:p14="http://schemas.microsoft.com/office/powerpoint/2010/main" val="291696408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1735</Words>
  <Application>Microsoft Office PowerPoint</Application>
  <PresentationFormat>On-screen Show (4:3)</PresentationFormat>
  <Paragraphs>346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ＭＳ Ｐゴシック</vt:lpstr>
      <vt:lpstr>ＭＳ Ｐゴシック</vt:lpstr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Software Engineering CS 487</vt:lpstr>
      <vt:lpstr>Lesson Overview</vt:lpstr>
      <vt:lpstr>Homework #2</vt:lpstr>
      <vt:lpstr>PowerPoint Presentation</vt:lpstr>
      <vt:lpstr>Lesson Overview</vt:lpstr>
      <vt:lpstr>The Role of Testing</vt:lpstr>
      <vt:lpstr>Testing Model</vt:lpstr>
      <vt:lpstr>Fit for Purpose</vt:lpstr>
      <vt:lpstr>Inspections</vt:lpstr>
      <vt:lpstr>Inspection Checks</vt:lpstr>
      <vt:lpstr>Development Testing</vt:lpstr>
      <vt:lpstr>Test-driven Development</vt:lpstr>
      <vt:lpstr>Release Testing</vt:lpstr>
      <vt:lpstr>User Testing</vt:lpstr>
      <vt:lpstr>Test Cases</vt:lpstr>
      <vt:lpstr>Interface Testing</vt:lpstr>
      <vt:lpstr>Test Planning</vt:lpstr>
      <vt:lpstr>Cleanroom Software Development</vt:lpstr>
      <vt:lpstr>Quality Defined</vt:lpstr>
      <vt:lpstr>QA vs. QC</vt:lpstr>
      <vt:lpstr>Quality Goals</vt:lpstr>
      <vt:lpstr>The Value of Quality</vt:lpstr>
      <vt:lpstr>The QA Environment</vt:lpstr>
      <vt:lpstr>Defect Classification</vt:lpstr>
      <vt:lpstr>Planning for Quality</vt:lpstr>
      <vt:lpstr>Perform Quality Control</vt:lpstr>
      <vt:lpstr>Focus on Quality</vt:lpstr>
      <vt:lpstr>Variability of Process</vt:lpstr>
      <vt:lpstr>Configuration Management</vt:lpstr>
      <vt:lpstr>CM Activities</vt:lpstr>
      <vt:lpstr>Change Management</vt:lpstr>
      <vt:lpstr>Version Management (VM)</vt:lpstr>
      <vt:lpstr>Baselines</vt:lpstr>
      <vt:lpstr>System Building</vt:lpstr>
      <vt:lpstr>PowerPoint Presentation</vt:lpstr>
      <vt:lpstr>Continuous Integration</vt:lpstr>
      <vt:lpstr>Release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2019-07-11T04:42:19Z</dcterms:modified>
</cp:coreProperties>
</file>