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9" r:id="rId2"/>
    <p:sldId id="344" r:id="rId3"/>
    <p:sldId id="281" r:id="rId4"/>
    <p:sldId id="378" r:id="rId5"/>
    <p:sldId id="380" r:id="rId6"/>
    <p:sldId id="382" r:id="rId7"/>
    <p:sldId id="383" r:id="rId8"/>
    <p:sldId id="385" r:id="rId9"/>
    <p:sldId id="387" r:id="rId10"/>
    <p:sldId id="389" r:id="rId11"/>
    <p:sldId id="391" r:id="rId12"/>
    <p:sldId id="393" r:id="rId13"/>
    <p:sldId id="395" r:id="rId14"/>
    <p:sldId id="397" r:id="rId15"/>
    <p:sldId id="399" r:id="rId16"/>
    <p:sldId id="401" r:id="rId17"/>
    <p:sldId id="403" r:id="rId18"/>
    <p:sldId id="405" r:id="rId19"/>
    <p:sldId id="407" r:id="rId20"/>
    <p:sldId id="409" r:id="rId21"/>
    <p:sldId id="411" r:id="rId22"/>
    <p:sldId id="413" r:id="rId23"/>
    <p:sldId id="415" r:id="rId24"/>
    <p:sldId id="417" r:id="rId25"/>
    <p:sldId id="419" r:id="rId26"/>
    <p:sldId id="421" r:id="rId27"/>
    <p:sldId id="423" r:id="rId28"/>
    <p:sldId id="425" r:id="rId29"/>
    <p:sldId id="427" r:id="rId30"/>
    <p:sldId id="42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44"/>
          </p14:sldIdLst>
        </p14:section>
        <p14:section name="Modeling and Architecture" id="{ABA716BF-3A5C-4ADB-94C9-CFEF84EBA240}">
          <p14:sldIdLst>
            <p14:sldId id="281"/>
            <p14:sldId id="378"/>
            <p14:sldId id="380"/>
            <p14:sldId id="382"/>
            <p14:sldId id="383"/>
            <p14:sldId id="385"/>
            <p14:sldId id="387"/>
            <p14:sldId id="389"/>
            <p14:sldId id="391"/>
            <p14:sldId id="393"/>
            <p14:sldId id="395"/>
            <p14:sldId id="397"/>
            <p14:sldId id="399"/>
            <p14:sldId id="401"/>
            <p14:sldId id="403"/>
            <p14:sldId id="405"/>
            <p14:sldId id="407"/>
            <p14:sldId id="409"/>
            <p14:sldId id="411"/>
            <p14:sldId id="413"/>
            <p14:sldId id="415"/>
            <p14:sldId id="417"/>
            <p14:sldId id="419"/>
            <p14:sldId id="421"/>
            <p14:sldId id="423"/>
            <p14:sldId id="425"/>
            <p14:sldId id="427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84034" autoAdjust="0"/>
  </p:normalViewPr>
  <p:slideViewPr>
    <p:cSldViewPr>
      <p:cViewPr varScale="1">
        <p:scale>
          <a:sx n="79" d="100"/>
          <a:sy n="79" d="100"/>
        </p:scale>
        <p:origin x="91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9D1615E-7700-40EB-BB98-B7ABEC2F9356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85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0825D01-12AB-4283-A47A-ACB9E5563375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57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7F0A732-7C33-4D66-9A30-4651D32F2F46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57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E4B854F-F9F4-4B8F-995C-0C70B0DC6F97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475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8E5EABD-011D-4FAD-BE54-8D5757C7B9E3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04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6FF6C15-92A1-4418-8FD5-BC44076C6886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845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5A0363F-2A1D-4709-8ADB-174E96879AF9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86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C70EF08-2163-4945-B6F2-17B062B639A9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15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B03A61E-60B7-460A-9CF0-AD28F2C0D46B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8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4C00948-9A21-406D-B5B6-B5C58EF38B17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4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3AADEB5-5855-4C45-ABB1-924EF826D19F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3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3215CD3-266B-49D6-8F17-0140E39693D9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55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343E8DD-7926-4C61-BDD3-E3B7291265C8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3F090CA-5540-471D-BC83-67871893F816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820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7A1CD6C-B315-4B76-8704-F119B1D0BE78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67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2204735-636F-453D-9F83-605BA98DCF9D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34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Summer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Architectural Views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Multiple perspectives help bring complex into focus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Logical – the system as interacting objects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Process – interacting processes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Development – components to be developed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Physical – interacting hardware and software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Conceptual – the basis for decomposing high-level requirements</a:t>
            </a:r>
          </a:p>
        </p:txBody>
      </p:sp>
    </p:spTree>
    <p:extLst>
      <p:ext uri="{BB962C8B-B14F-4D97-AF65-F5344CB8AC3E}">
        <p14:creationId xmlns:p14="http://schemas.microsoft.com/office/powerpoint/2010/main" val="7723539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Architectural Patterns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Layered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Achieve separation and independence through layering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Hierarchical organization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Supports incremental development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Repository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Support the exchange of information between sub-systems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Use a central repository to manage shared data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Establish and maintain a separate database for each sub-system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Client-server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Organized as a set of services and associated servers, accessed by clients “calling” the services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Pipe-and-Filter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Workflow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Information </a:t>
            </a:r>
            <a:r>
              <a:rPr lang="en-US"/>
              <a:t>is transformed </a:t>
            </a:r>
            <a:r>
              <a:rPr lang="en-US" dirty="0"/>
              <a:t>as it flows through the system</a:t>
            </a:r>
          </a:p>
        </p:txBody>
      </p:sp>
    </p:spTree>
    <p:extLst>
      <p:ext uri="{BB962C8B-B14F-4D97-AF65-F5344CB8AC3E}">
        <p14:creationId xmlns:p14="http://schemas.microsoft.com/office/powerpoint/2010/main" val="17538343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Layered Architecture</a:t>
            </a:r>
          </a:p>
        </p:txBody>
      </p:sp>
      <p:pic>
        <p:nvPicPr>
          <p:cNvPr id="30723" name="Content Placeholder 3" descr="6.6 LayeredArch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1" r="-16081"/>
          <a:stretch>
            <a:fillRect/>
          </a:stretch>
        </p:blipFill>
        <p:spPr bwMode="auto">
          <a:xfrm>
            <a:off x="811213" y="1684338"/>
            <a:ext cx="81534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696418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Repository Architecture</a:t>
            </a:r>
          </a:p>
        </p:txBody>
      </p:sp>
      <p:pic>
        <p:nvPicPr>
          <p:cNvPr id="32771" name="Content Placeholder 3" descr="6.9 RepositoryIDE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86" b="-12286"/>
          <a:stretch>
            <a:fillRect/>
          </a:stretch>
        </p:blipFill>
        <p:spPr bwMode="auto">
          <a:xfrm>
            <a:off x="1219200" y="1905000"/>
            <a:ext cx="7243763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074321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Client-Server Architecture</a:t>
            </a:r>
          </a:p>
        </p:txBody>
      </p:sp>
      <p:pic>
        <p:nvPicPr>
          <p:cNvPr id="34819" name="Content Placeholder 3" descr="6.11 ClientServerFilmPhoto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2" r="-1062"/>
          <a:stretch>
            <a:fillRect/>
          </a:stretch>
        </p:blipFill>
        <p:spPr bwMode="auto">
          <a:xfrm>
            <a:off x="1295400" y="1981200"/>
            <a:ext cx="72040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81547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Pipe-and-Filter Architecture</a:t>
            </a:r>
          </a:p>
        </p:txBody>
      </p:sp>
      <p:pic>
        <p:nvPicPr>
          <p:cNvPr id="36867" name="Content Placeholder 3" descr="6.13 InvoiceProc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243" b="-46243"/>
          <a:stretch>
            <a:fillRect/>
          </a:stretch>
        </p:blipFill>
        <p:spPr bwMode="auto">
          <a:xfrm>
            <a:off x="762000" y="1371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650656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Architectures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Alternatives to system architectures that focus on the needs of the application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Data-processing applications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Transaction-processing applications</a:t>
            </a:r>
          </a:p>
          <a:p>
            <a:pPr>
              <a:lnSpc>
                <a:spcPct val="80000"/>
              </a:lnSpc>
            </a:pPr>
            <a:r>
              <a:rPr lang="en-US" altLang="en-US"/>
              <a:t>Event-processing systems</a:t>
            </a:r>
          </a:p>
          <a:p>
            <a:pPr>
              <a:lnSpc>
                <a:spcPct val="80000"/>
              </a:lnSpc>
            </a:pPr>
            <a:r>
              <a:rPr lang="en-US" altLang="en-US"/>
              <a:t>Language-processing systems</a:t>
            </a:r>
          </a:p>
        </p:txBody>
      </p:sp>
    </p:spTree>
    <p:extLst>
      <p:ext uri="{BB962C8B-B14F-4D97-AF65-F5344CB8AC3E}">
        <p14:creationId xmlns:p14="http://schemas.microsoft.com/office/powerpoint/2010/main" val="167490853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Modular Decomposition Styles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Deciding how best to decompose sub-systems down to modules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Object-oriented decomposition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Loosely coupled objects with well-defined interfaces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Classes are templates with attributes and operations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During execution, objects are instantiated from classes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Function-oriented pipelining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Data flow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Inputs are processed by transformational functions to produce outputs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The “real” world looks more like objects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Therefore, OO works best for reuse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However, work looks more like functions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Therefore, FO provides the best immediate fit</a:t>
            </a:r>
          </a:p>
        </p:txBody>
      </p:sp>
    </p:spTree>
    <p:extLst>
      <p:ext uri="{BB962C8B-B14F-4D97-AF65-F5344CB8AC3E}">
        <p14:creationId xmlns:p14="http://schemas.microsoft.com/office/powerpoint/2010/main" val="25933293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Styles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Deciding how best to control modules in operation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Centralized control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Design a sub-system whose primary function is to control the other sub-systems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vast majority of control is handled by this sub-system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Event-based control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Design each sub-system to “react” to events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Events can come from other sub-systems or the environment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Centralizing provides a single-point of design, implementation, etc. system focus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De-centralizing will often be a more logical fit for modeling the “real” world</a:t>
            </a:r>
          </a:p>
        </p:txBody>
      </p:sp>
    </p:spTree>
    <p:extLst>
      <p:ext uri="{BB962C8B-B14F-4D97-AF65-F5344CB8AC3E}">
        <p14:creationId xmlns:p14="http://schemas.microsoft.com/office/powerpoint/2010/main" val="16046677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Distributed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Spreading the processing load across multiple machines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Benefits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Shared and therefore better utilized resources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Open and therefore more standard-driven systems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Concurrency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Scalability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Fault tolerance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Disadvantages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Complexity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Vulnerable to security breaches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Difficult to manage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Unpredictability </a:t>
            </a:r>
          </a:p>
        </p:txBody>
      </p:sp>
    </p:spTree>
    <p:extLst>
      <p:ext uri="{BB962C8B-B14F-4D97-AF65-F5344CB8AC3E}">
        <p14:creationId xmlns:p14="http://schemas.microsoft.com/office/powerpoint/2010/main" val="27227065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Lesson Overview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Design: Modeling and Architecture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Reading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5 - System Modeling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6 - Architectural Design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Ch. 7 – Design and Implementation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Objectives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Explore the design phase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Understand the role of modeling in creating systems – a picture says a thousand words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Examine State-Transition Diagrams which can be used to model system behavior and plan the interface to the user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Discuss the concept of architecture in the context of software systems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Examine architectures to meet the demands of various structural challenges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Analyze the concept of design “patterns” – common solutions to common problems</a:t>
            </a:r>
          </a:p>
        </p:txBody>
      </p:sp>
    </p:spTree>
    <p:extLst>
      <p:ext uri="{BB962C8B-B14F-4D97-AF65-F5344CB8AC3E}">
        <p14:creationId xmlns:p14="http://schemas.microsoft.com/office/powerpoint/2010/main" val="306080500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Distributed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Multiprocessor architectures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operating system </a:t>
            </a:r>
            <a:r>
              <a:rPr lang="en-US" i="1" dirty="0"/>
              <a:t>can</a:t>
            </a:r>
            <a:r>
              <a:rPr lang="en-US" dirty="0"/>
              <a:t> distribute the processes of a software system across multiple processors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The processes must be capable of running independent of each other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Client-server architectures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 centralized server system “offers” services to 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de-centralized client processes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Thin-client systems are designed such that all but the presentation is housed at the server</a:t>
            </a:r>
          </a:p>
          <a:p>
            <a:pPr lvl="2">
              <a:lnSpc>
                <a:spcPct val="80000"/>
              </a:lnSpc>
              <a:defRPr/>
            </a:pPr>
            <a:r>
              <a:rPr lang="en-US" dirty="0"/>
              <a:t>Fat-client systems are designed such that all but the data management is housed at the clients</a:t>
            </a:r>
          </a:p>
        </p:txBody>
      </p:sp>
    </p:spTree>
    <p:extLst>
      <p:ext uri="{BB962C8B-B14F-4D97-AF65-F5344CB8AC3E}">
        <p14:creationId xmlns:p14="http://schemas.microsoft.com/office/powerpoint/2010/main" val="46510775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Client-Server Architecture</a:t>
            </a:r>
          </a:p>
        </p:txBody>
      </p:sp>
      <p:sp>
        <p:nvSpPr>
          <p:cNvPr id="4915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057400"/>
            <a:ext cx="847725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41989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3-tier C/S Architecture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35250"/>
            <a:ext cx="8320088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981074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Object Architectures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Less restrictive than client-server in that all objects can offer services to all other objects</a:t>
            </a:r>
          </a:p>
          <a:p>
            <a:pPr>
              <a:lnSpc>
                <a:spcPct val="80000"/>
              </a:lnSpc>
            </a:pPr>
            <a:r>
              <a:rPr lang="en-US" altLang="en-US"/>
              <a:t>Middleware, known as an object request broker, allow distributed objects to communicate across networked computers</a:t>
            </a:r>
          </a:p>
        </p:txBody>
      </p:sp>
    </p:spTree>
    <p:extLst>
      <p:ext uri="{BB962C8B-B14F-4D97-AF65-F5344CB8AC3E}">
        <p14:creationId xmlns:p14="http://schemas.microsoft.com/office/powerpoint/2010/main" val="50535657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Object Architecture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53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8153400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478944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Systems Patterns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Master-slave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Real-time systems requiring guaranteed response times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2-tier client-server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Centralized systems for security reasons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Multi-tier C/S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To support high-volume transaction processing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Distributed component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Supports combining resources from different systems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Peer-to-peer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Servers “introduce” peers who then work together locally</a:t>
            </a:r>
          </a:p>
        </p:txBody>
      </p:sp>
    </p:spTree>
    <p:extLst>
      <p:ext uri="{BB962C8B-B14F-4D97-AF65-F5344CB8AC3E}">
        <p14:creationId xmlns:p14="http://schemas.microsoft.com/office/powerpoint/2010/main" val="64963882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Master-Slave</a:t>
            </a:r>
          </a:p>
        </p:txBody>
      </p:sp>
      <p:pic>
        <p:nvPicPr>
          <p:cNvPr id="59395" name="Content Placeholder 3" descr="18.7 MasterSlaveArch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57" b="-16557"/>
          <a:stretch>
            <a:fillRect/>
          </a:stretch>
        </p:blipFill>
        <p:spPr bwMode="auto">
          <a:xfrm>
            <a:off x="685800" y="1447800"/>
            <a:ext cx="8458200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566541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2-tier Client-Server</a:t>
            </a:r>
          </a:p>
        </p:txBody>
      </p:sp>
      <p:pic>
        <p:nvPicPr>
          <p:cNvPr id="61443" name="Content Placeholder 3" descr="18.8 ThinFatClient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5" b="-8755"/>
          <a:stretch>
            <a:fillRect/>
          </a:stretch>
        </p:blipFill>
        <p:spPr bwMode="auto">
          <a:xfrm>
            <a:off x="1508125" y="2209800"/>
            <a:ext cx="6189663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735175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Multi-tier C/S</a:t>
            </a:r>
          </a:p>
        </p:txBody>
      </p:sp>
      <p:pic>
        <p:nvPicPr>
          <p:cNvPr id="63491" name="Content Placeholder 3" descr="18.10 InternetBanking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3" b="-1663"/>
          <a:stretch>
            <a:fillRect/>
          </a:stretch>
        </p:blipFill>
        <p:spPr bwMode="auto">
          <a:xfrm>
            <a:off x="914400" y="1673225"/>
            <a:ext cx="78486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0971230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Distributed Component</a:t>
            </a:r>
          </a:p>
        </p:txBody>
      </p:sp>
      <p:pic>
        <p:nvPicPr>
          <p:cNvPr id="65539" name="Content Placeholder 3" descr="18.12 DistribCompArch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9" b="-819"/>
          <a:stretch>
            <a:fillRect/>
          </a:stretch>
        </p:blipFill>
        <p:spPr bwMode="auto">
          <a:xfrm>
            <a:off x="1143000" y="1828800"/>
            <a:ext cx="7497763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786306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Lecture 5</a:t>
            </a:r>
          </a:p>
          <a:p>
            <a:r>
              <a:rPr lang="en-US" sz="7200" dirty="0"/>
              <a:t>Modeling and Architecture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Peer-to-Peer</a:t>
            </a:r>
          </a:p>
        </p:txBody>
      </p:sp>
      <p:pic>
        <p:nvPicPr>
          <p:cNvPr id="67587" name="Content Placeholder 3" descr="18.15 SemiCentralizedP2P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24" r="-19524"/>
          <a:stretch>
            <a:fillRect/>
          </a:stretch>
        </p:blipFill>
        <p:spPr bwMode="auto">
          <a:xfrm>
            <a:off x="1143000" y="1905000"/>
            <a:ext cx="7407275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201685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Patterns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Adopted from the (building) architecture community</a:t>
            </a:r>
          </a:p>
          <a:p>
            <a:pPr>
              <a:lnSpc>
                <a:spcPct val="80000"/>
              </a:lnSpc>
            </a:pPr>
            <a:r>
              <a:rPr lang="en-US" altLang="en-US"/>
              <a:t>Common solutions to common problems</a:t>
            </a:r>
          </a:p>
          <a:p>
            <a:pPr>
              <a:lnSpc>
                <a:spcPct val="80000"/>
              </a:lnSpc>
            </a:pPr>
            <a:r>
              <a:rPr lang="en-US" altLang="en-US"/>
              <a:t>“Why reinvent the wheel?”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Similar benefits as in component reuse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Already proven, already tested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Significant up-front time savings,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even greater potential benefit by avoiding the fix-retest cycle</a:t>
            </a:r>
          </a:p>
          <a:p>
            <a:pPr lvl="1"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0234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Ex. 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620000" cy="762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/>
              <a:t>Separate the display </a:t>
            </a:r>
            <a:r>
              <a:rPr lang="en-US" dirty="0"/>
              <a:t>of an object’s state from the object itself</a:t>
            </a:r>
          </a:p>
        </p:txBody>
      </p:sp>
      <p:pic>
        <p:nvPicPr>
          <p:cNvPr id="61444" name="Content Placeholder 3" descr="7.11 MultipleDisplays.eps"/>
          <p:cNvPicPr>
            <a:picLocks noGrp="1"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12" r="-7712"/>
          <a:stretch>
            <a:fillRect/>
          </a:stretch>
        </p:blipFill>
        <p:spPr bwMode="auto">
          <a:xfrm>
            <a:off x="990600" y="2362200"/>
            <a:ext cx="7848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737854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From Design to Implementation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Reuse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Abstract reuse via design patterns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Object-oriented design and development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Reusable components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Reusable systems (tailored COTS)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Configuration management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Version control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System build management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Issue management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Host-target development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Configure development host to match target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Simulate target for testing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444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Levels of abstraction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Program-level architecture (“small”)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System- or enterprise-level (“large”)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Designing the building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Solid foundation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Structure that meets basic needs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Support for aesthetic elements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Additional benefits of defined architecture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Means of communicating with stakeholders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Helps to complete the analysis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Facilitates large-scale reuse</a:t>
            </a:r>
          </a:p>
          <a:p>
            <a:pPr lvl="1">
              <a:lnSpc>
                <a:spcPct val="8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256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Requirements Satisfaction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Non-functional system requirements are largely met through architecture design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Performance optimization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Security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Safety 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Availability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Maintainability </a:t>
            </a:r>
          </a:p>
          <a:p>
            <a:pPr>
              <a:lnSpc>
                <a:spcPct val="80000"/>
              </a:lnSpc>
            </a:pPr>
            <a:r>
              <a:rPr lang="en-US" altLang="en-US"/>
              <a:t>Trade-offs are likely necessary due to conflicting priorities and/or overlaps in design elements</a:t>
            </a:r>
          </a:p>
        </p:txBody>
      </p:sp>
    </p:spTree>
    <p:extLst>
      <p:ext uri="{BB962C8B-B14F-4D97-AF65-F5344CB8AC3E}">
        <p14:creationId xmlns:p14="http://schemas.microsoft.com/office/powerpoint/2010/main" val="30128624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Decisions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56600" cy="4800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Can an existing generic application architecture be reused?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How will the system be distributed across multiple processors?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What are the appropriate architectural styles or patterns?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How will structural elements be decomposed into modules?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What is the strategy for controlling the operation of system units?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How will the architecture be evaluated?, documented?</a:t>
            </a:r>
          </a:p>
        </p:txBody>
      </p:sp>
    </p:spTree>
    <p:extLst>
      <p:ext uri="{BB962C8B-B14F-4D97-AF65-F5344CB8AC3E}">
        <p14:creationId xmlns:p14="http://schemas.microsoft.com/office/powerpoint/2010/main" val="170525289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1086</Words>
  <Application>Microsoft Office PowerPoint</Application>
  <PresentationFormat>On-screen Show (4:3)</PresentationFormat>
  <Paragraphs>203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MS PGothic</vt:lpstr>
      <vt:lpstr>MS PGothic</vt:lpstr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Lesson Overview</vt:lpstr>
      <vt:lpstr>PowerPoint Presentation</vt:lpstr>
      <vt:lpstr>Design Patterns</vt:lpstr>
      <vt:lpstr>Ex. Observer Pattern</vt:lpstr>
      <vt:lpstr>From Design to Implementation</vt:lpstr>
      <vt:lpstr>Architecture</vt:lpstr>
      <vt:lpstr>Requirements Satisfaction</vt:lpstr>
      <vt:lpstr>Design Decisions</vt:lpstr>
      <vt:lpstr>Architectural Views</vt:lpstr>
      <vt:lpstr>Architectural Patterns</vt:lpstr>
      <vt:lpstr>Generic Layered Architecture</vt:lpstr>
      <vt:lpstr>Ex. Repository Architecture</vt:lpstr>
      <vt:lpstr>Ex. Client-Server Architecture</vt:lpstr>
      <vt:lpstr>Ex. Pipe-and-Filter Architecture</vt:lpstr>
      <vt:lpstr>Application Architectures</vt:lpstr>
      <vt:lpstr>Modular Decomposition Styles</vt:lpstr>
      <vt:lpstr>Control Styles</vt:lpstr>
      <vt:lpstr>Designing Distributed Systems</vt:lpstr>
      <vt:lpstr>Types of Distributed Systems</vt:lpstr>
      <vt:lpstr>Client-Server Architecture</vt:lpstr>
      <vt:lpstr>3-tier C/S Architecture</vt:lpstr>
      <vt:lpstr>Distributed Object Architectures</vt:lpstr>
      <vt:lpstr>Distributed Object Architecture</vt:lpstr>
      <vt:lpstr>Distributed Systems Patterns</vt:lpstr>
      <vt:lpstr>Ex. Master-Slave</vt:lpstr>
      <vt:lpstr>Ex. 2-tier Client-Server</vt:lpstr>
      <vt:lpstr>Ex. Multi-tier C/S</vt:lpstr>
      <vt:lpstr>Ex. Distributed Component</vt:lpstr>
      <vt:lpstr>Ex. Peer-to-Peer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2019-07-15T19:28:49Z</dcterms:modified>
</cp:coreProperties>
</file>