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369" r:id="rId3"/>
    <p:sldId id="281" r:id="rId4"/>
    <p:sldId id="344" r:id="rId5"/>
    <p:sldId id="350" r:id="rId6"/>
    <p:sldId id="346" r:id="rId7"/>
    <p:sldId id="360" r:id="rId8"/>
    <p:sldId id="348" r:id="rId9"/>
    <p:sldId id="352" r:id="rId10"/>
    <p:sldId id="354" r:id="rId11"/>
    <p:sldId id="356" r:id="rId12"/>
    <p:sldId id="358" r:id="rId13"/>
    <p:sldId id="362" r:id="rId14"/>
    <p:sldId id="364" r:id="rId15"/>
    <p:sldId id="366" r:id="rId16"/>
    <p:sldId id="368" r:id="rId17"/>
    <p:sldId id="370" r:id="rId18"/>
    <p:sldId id="345" r:id="rId19"/>
    <p:sldId id="347" r:id="rId20"/>
    <p:sldId id="349" r:id="rId21"/>
    <p:sldId id="351" r:id="rId22"/>
    <p:sldId id="353" r:id="rId23"/>
    <p:sldId id="355" r:id="rId24"/>
    <p:sldId id="357" r:id="rId25"/>
    <p:sldId id="359" r:id="rId26"/>
    <p:sldId id="361" r:id="rId27"/>
    <p:sldId id="36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69"/>
          </p14:sldIdLst>
        </p14:section>
        <p14:section name="Dependability and Reliability" id="{ABA716BF-3A5C-4ADB-94C9-CFEF84EBA240}">
          <p14:sldIdLst>
            <p14:sldId id="281"/>
            <p14:sldId id="344"/>
            <p14:sldId id="350"/>
            <p14:sldId id="346"/>
            <p14:sldId id="360"/>
            <p14:sldId id="348"/>
            <p14:sldId id="352"/>
            <p14:sldId id="354"/>
            <p14:sldId id="356"/>
            <p14:sldId id="358"/>
            <p14:sldId id="362"/>
            <p14:sldId id="364"/>
            <p14:sldId id="366"/>
            <p14:sldId id="368"/>
            <p14:sldId id="370"/>
          </p14:sldIdLst>
        </p14:section>
        <p14:section name="Evolution" id="{B9AB2A16-4A4A-4CED-9121-A8AB9CCF7B01}">
          <p14:sldIdLst>
            <p14:sldId id="345"/>
            <p14:sldId id="347"/>
            <p14:sldId id="349"/>
            <p14:sldId id="351"/>
            <p14:sldId id="353"/>
            <p14:sldId id="355"/>
            <p14:sldId id="357"/>
            <p14:sldId id="359"/>
            <p14:sldId id="361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C429122-A431-417E-B7CC-A7C995AFFA90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39684E3-F66A-4FC3-80D5-C37384361CD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6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D80D20-F1BB-46E2-9E3A-CD3688AE6EFF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6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597D7D7-E3AD-4747-9F3E-C982F6384632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4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6149B7-6CCA-4BB2-8270-FE97313ED3EA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81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0EEC5E-6A0F-40CB-93E6-BA748F58325B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88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21C8AF-0A8E-4B51-BFC3-E9C767E22B69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1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F90EC5-BFE0-4FFC-946D-9E4F4C08D4B4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9D2D35-2F31-4973-AEA5-A8C0B4504971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1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C81D7FC-5BB0-434E-B5AB-7DFA4FFC0CC4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815E90-C02D-40FA-9FD7-59473699197A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18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8C1657-177F-47BB-A53B-874FF14E2377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88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948AF8F-0FBD-462B-B5C6-7FAF65C87323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7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37F41C-9669-44A9-B25B-7946CF06C360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88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179164-F441-4EE1-B983-4E65C79E7B6A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62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460C72-5FA8-47F1-9F6F-1F2832721E61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74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20A5E7-788C-4860-A5E6-BD9385D310B3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88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D76529-5C87-4D57-A52D-B33304454893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5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C00948-9A21-406D-B5B6-B5C58EF38B17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4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B7053A7-328F-4A7C-BC16-05307B607E12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6663DE-DE02-4E8F-AF8D-A98D26415A0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1F5371-2693-4733-8BC7-2A771C8471B1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2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9EC771-C8C1-4A29-846B-EFBA849E80F5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5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690EC9C-6426-464C-A4E3-4FE8BE5FA187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8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The Need for Security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Openness has many benefits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Data sharing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Remote user access,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But also introduces vulnerabilities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Unauthorized access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Denial of service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Exposure of sensitive data,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Security engineering attempts to develop systems that minimize the exposure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Application security is a software engineering problem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Infrastructure security is a systems engineering problem</a:t>
            </a:r>
          </a:p>
        </p:txBody>
      </p:sp>
    </p:spTree>
    <p:extLst>
      <p:ext uri="{BB962C8B-B14F-4D97-AF65-F5344CB8AC3E}">
        <p14:creationId xmlns:p14="http://schemas.microsoft.com/office/powerpoint/2010/main" val="35030419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Security Management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Access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User and permission management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Restrict users’ access 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Deployment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Control installation and configuration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Patching </a:t>
            </a:r>
          </a:p>
          <a:p>
            <a:pPr>
              <a:lnSpc>
                <a:spcPct val="80000"/>
              </a:lnSpc>
            </a:pPr>
            <a:r>
              <a:rPr lang="en-US" altLang="en-US"/>
              <a:t>Attacks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Monitoring, detection and recovery</a:t>
            </a:r>
          </a:p>
        </p:txBody>
      </p:sp>
    </p:spTree>
    <p:extLst>
      <p:ext uri="{BB962C8B-B14F-4D97-AF65-F5344CB8AC3E}">
        <p14:creationId xmlns:p14="http://schemas.microsoft.com/office/powerpoint/2010/main" val="41679964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Security Concepts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Asset – system resource that must be protected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Exposure – potential loss/harm</a:t>
            </a:r>
          </a:p>
          <a:p>
            <a:pPr>
              <a:lnSpc>
                <a:spcPct val="80000"/>
              </a:lnSpc>
            </a:pPr>
            <a:r>
              <a:rPr lang="en-US" altLang="en-US"/>
              <a:t>Vulnerability – exploitable weakness</a:t>
            </a:r>
          </a:p>
          <a:p>
            <a:pPr>
              <a:lnSpc>
                <a:spcPct val="80000"/>
              </a:lnSpc>
            </a:pPr>
            <a:r>
              <a:rPr lang="en-US" altLang="en-US"/>
              <a:t>Attack – exploitation of vulnerability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Threats – circumstances under which attacks can occur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Control – a protective measure that reduces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6183079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Design for Security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Architectural design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Protect critical assets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Distribute assets to minimize the effects of an attack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Analogous to a medieval castle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Design guidelines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Establish and adhere to policies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Minimize impact through distribution, redundancy, compartmentalization, etc.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Recoverability, failing securely, safe deployment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Maintain usability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Validate inputs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255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Design for Deployment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Include support for viewing and analyzing configurations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Minimize default privileges to only those that are essential</a:t>
            </a:r>
          </a:p>
          <a:p>
            <a:pPr>
              <a:lnSpc>
                <a:spcPct val="80000"/>
              </a:lnSpc>
            </a:pPr>
            <a:r>
              <a:rPr lang="en-US" altLang="en-US"/>
              <a:t>Localize configuration settings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Make it easy to fix vulnerabilities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897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Dependable Programming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Control the visibility of information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Check all inputs for validity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Handle all exceptions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Avoid error-prone code constructs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Provide recovery and restart capabilities </a:t>
            </a:r>
          </a:p>
          <a:p>
            <a:pPr>
              <a:lnSpc>
                <a:spcPct val="80000"/>
              </a:lnSpc>
            </a:pPr>
            <a:r>
              <a:rPr lang="en-US" altLang="en-US"/>
              <a:t>Check array bounds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Include timeouts when interfacing with external components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Name all constants that represent real-world values</a:t>
            </a:r>
          </a:p>
        </p:txBody>
      </p:sp>
    </p:spTree>
    <p:extLst>
      <p:ext uri="{BB962C8B-B14F-4D97-AF65-F5344CB8AC3E}">
        <p14:creationId xmlns:p14="http://schemas.microsoft.com/office/powerpoint/2010/main" val="5972315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Risky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Unconditional branching (go-</a:t>
            </a:r>
            <a:r>
              <a:rPr lang="en-US" dirty="0" err="1"/>
              <a:t>to’s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Floating point numbers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Pointers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Dynamic memory allocation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Parallelism 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Recursion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Interrupts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Inheritance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Aliasing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Unbounded arrays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Default input processing</a:t>
            </a:r>
          </a:p>
        </p:txBody>
      </p:sp>
    </p:spTree>
    <p:extLst>
      <p:ext uri="{BB962C8B-B14F-4D97-AF65-F5344CB8AC3E}">
        <p14:creationId xmlns:p14="http://schemas.microsoft.com/office/powerpoint/2010/main" val="42415068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Survivability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Design to minimize vulnerabilities and their effects, </a:t>
            </a:r>
          </a:p>
          <a:p>
            <a:pPr>
              <a:lnSpc>
                <a:spcPct val="80000"/>
              </a:lnSpc>
            </a:pPr>
            <a:r>
              <a:rPr lang="en-US" altLang="en-US"/>
              <a:t>but just in case, design to withstand attacks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This is critical for critical systems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Multiple strategies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Resistance to attacks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Recognition of the type of attack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Maintain adequate operation during an attack and then recover to full operation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3669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Software Evolution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Manage the inevitable change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Support and facilitate business growth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Take advantage of technology innovation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Evolve-release-evolve-release-…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  <p:pic>
        <p:nvPicPr>
          <p:cNvPr id="54276" name="Content Placeholder 3" descr="9.1 SpiralEvolution.eps"/>
          <p:cNvPicPr>
            <a:picLocks noGrp="1"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70" r="-7970"/>
          <a:stretch>
            <a:fillRect/>
          </a:stretch>
        </p:blipFill>
        <p:spPr bwMode="auto">
          <a:xfrm>
            <a:off x="1524000" y="3286125"/>
            <a:ext cx="63246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7988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Evolution Dynamics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Grow or progressively lose value (e.g., user satisfaction, perceived quality, etc.)</a:t>
            </a:r>
          </a:p>
          <a:p>
            <a:pPr>
              <a:lnSpc>
                <a:spcPct val="80000"/>
              </a:lnSpc>
            </a:pPr>
            <a:r>
              <a:rPr lang="en-US" altLang="en-US"/>
              <a:t>Evolution tends to increase complexity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Bigger systems tend to resist evolution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Organizational bureaucracy dampens evolution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The bigger the evolution the greater the number of associated problems</a:t>
            </a:r>
          </a:p>
        </p:txBody>
      </p:sp>
    </p:spTree>
    <p:extLst>
      <p:ext uri="{BB962C8B-B14F-4D97-AF65-F5344CB8AC3E}">
        <p14:creationId xmlns:p14="http://schemas.microsoft.com/office/powerpoint/2010/main" val="32304029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Homework #3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Consider a fish tank’s control system which: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Keeps the water within a user-set temperature range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Monitors the cleanliness of the water and initiates cleaning when necessary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Feeds the fish and turns the lights on/off according to user-set schedules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Interfaces with sensors and systems as needed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Deliverable requirements: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Draw a context model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Draw a state-transition diagram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Depict a user interface / control panel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Write pseudo-code to support your design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Write a set of test cases to verify proper operation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Submit to Blackboard by 7/27/19 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83169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Managed Change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Formal change requests/proposals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Purpose and priority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Cost and effort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Risk assessment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review and authorization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Change control board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implementation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Software engineering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Planning and management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release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Communication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Rollback planning</a:t>
            </a:r>
          </a:p>
        </p:txBody>
      </p:sp>
    </p:spTree>
    <p:extLst>
      <p:ext uri="{BB962C8B-B14F-4D97-AF65-F5344CB8AC3E}">
        <p14:creationId xmlns:p14="http://schemas.microsoft.com/office/powerpoint/2010/main" val="26385910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Program Evolution Dynamics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Change is inevitable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As long as the system is used there will be demand to correct imperfections, improve shortcomings and add functionality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increases complexity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Adding to an existing structure tends to degrade stability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New functionality may bring new defects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tends to be regulated by factors such as system and organization size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Big systems are more difficult to change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Bureaucracies impede change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4656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Maintenance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Development effort and discipline should reduce maintenance effort and cost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Better analysis will result in a better alignment with user needs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Better design and implementation will reduce defects (including user confusion, etc.)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More thorough QA will minimize defects in production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The evolutionary approach can result in higher maintenance costs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Adding functionality to an existing system is more difficult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This issue should be countered by planning evolutions well in advance where possible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Change should be managed with discipline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Defect removal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Enhancements </a:t>
            </a:r>
          </a:p>
        </p:txBody>
      </p:sp>
    </p:spTree>
    <p:extLst>
      <p:ext uri="{BB962C8B-B14F-4D97-AF65-F5344CB8AC3E}">
        <p14:creationId xmlns:p14="http://schemas.microsoft.com/office/powerpoint/2010/main" val="9205036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Drivers of Maintenance Activity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Interfaces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Number and complexity matter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User and system interfaces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Information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Number of data sources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Data structure complexity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Volatile requirements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Policies and procedures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Business rules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Technology 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Processes utilizing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more users, the more demand for change</a:t>
            </a:r>
          </a:p>
        </p:txBody>
      </p:sp>
    </p:spTree>
    <p:extLst>
      <p:ext uri="{BB962C8B-B14F-4D97-AF65-F5344CB8AC3E}">
        <p14:creationId xmlns:p14="http://schemas.microsoft.com/office/powerpoint/2010/main" val="15955408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Reengineering to Gain Understanding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190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Benefits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Creates a newer, more maintainable version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Faster and cheaper than building brand new</a:t>
            </a:r>
          </a:p>
        </p:txBody>
      </p:sp>
      <p:pic>
        <p:nvPicPr>
          <p:cNvPr id="66564" name="Content Placeholder 3" descr="9.11 Re-EngProcess.eps"/>
          <p:cNvPicPr>
            <a:picLocks noGrp="1"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5" b="-12695"/>
          <a:stretch>
            <a:fillRect/>
          </a:stretch>
        </p:blipFill>
        <p:spPr bwMode="auto">
          <a:xfrm>
            <a:off x="847725" y="2420938"/>
            <a:ext cx="8067675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225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Refactoring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Preventive maintenance thru occasional touching up to stave off degradation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Improve structure and performance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Reduce complexity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Improve understandability,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Improve what’s already there, don’t add new functionality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Targets for refactoring improvement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Removal of duplicate code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Decomposing long methods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Simplify or replace “switch” statements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Encapsulate recurring “clumps” of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Remove speculative generality</a:t>
            </a:r>
          </a:p>
        </p:txBody>
      </p:sp>
    </p:spTree>
    <p:extLst>
      <p:ext uri="{BB962C8B-B14F-4D97-AF65-F5344CB8AC3E}">
        <p14:creationId xmlns:p14="http://schemas.microsoft.com/office/powerpoint/2010/main" val="24432956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Legacy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Systems supporting critical business systems may hang around for a while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Change is risky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Need downtime to switch over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Domain knowledge seeps away over time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Possible next steps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Scrap it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Leave it as is and maintain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Reengineer it to improve maintainability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Replace all or at least some of it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Assess business value vs. system quality</a:t>
            </a:r>
          </a:p>
        </p:txBody>
      </p:sp>
    </p:spTree>
    <p:extLst>
      <p:ext uri="{BB962C8B-B14F-4D97-AF65-F5344CB8AC3E}">
        <p14:creationId xmlns:p14="http://schemas.microsoft.com/office/powerpoint/2010/main" val="4437918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Legacy System Evaluation</a:t>
            </a:r>
          </a:p>
        </p:txBody>
      </p:sp>
      <p:pic>
        <p:nvPicPr>
          <p:cNvPr id="72707" name="Content Placeholder 3" descr="9.13 LegacySysAs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6" r="-10966"/>
          <a:stretch>
            <a:fillRect/>
          </a:stretch>
        </p:blipFill>
        <p:spPr bwMode="auto">
          <a:xfrm>
            <a:off x="898525" y="1905000"/>
            <a:ext cx="771207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71463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Lecture 6</a:t>
            </a:r>
          </a:p>
          <a:p>
            <a:r>
              <a:rPr lang="en-US" sz="7200" dirty="0"/>
              <a:t>Dependability and Reliability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Dependability and Reliability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Reading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9 – Software Evolution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10 – Dependable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11 – Reliability Engineering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Objectives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Understand the concepts of dependability and reliability in the context of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Examine approaches for developing better systems, where better means dependable and reliable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Discuss assessment approaches for measuring these factors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system reengineering as a means for gaining insight into the design of legacy systems </a:t>
            </a:r>
          </a:p>
        </p:txBody>
      </p:sp>
    </p:spTree>
    <p:extLst>
      <p:ext uri="{BB962C8B-B14F-4D97-AF65-F5344CB8AC3E}">
        <p14:creationId xmlns:p14="http://schemas.microsoft.com/office/powerpoint/2010/main" val="30608050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Dependability Considerations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err="1"/>
              <a:t>Repairability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ability to recover from failure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Diagnosis, analysis, “surgical” repair,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Maintainability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Economical adaptation to new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Survivability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ability to withstand “attack”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Recognize, resist, and recover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Error tolerance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Avoid or at least tolerate user errors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Autocorrect if possible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Teach the user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511163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Specification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Types of specification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Risk-driven – avoid hazards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Reliability – measurable performance standards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Security – authorization and protection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Formal specification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Human communication is complex and error prone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Formality seeks to simplify and reduce the opportunity for error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Unfortunately formality has had limited effectiveness in practice to date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75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Risk Management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Assessment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Identify assets requiring protection and value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Identify threats and likelihood of occurence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Assess exposure (likelihood X impact)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Consider mitigation possibilities and costs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Mitigate where feasible </a:t>
            </a:r>
          </a:p>
          <a:p>
            <a:pPr>
              <a:lnSpc>
                <a:spcPct val="80000"/>
              </a:lnSpc>
            </a:pPr>
            <a:r>
              <a:rPr lang="en-US" altLang="en-US"/>
              <a:t>Life-cycle risk assessment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Secondary assessment following system and data architecture decisions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1093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Failure Categories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Hardware failure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Design errors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Component failure </a:t>
            </a:r>
          </a:p>
          <a:p>
            <a:pPr>
              <a:lnSpc>
                <a:spcPct val="80000"/>
              </a:lnSpc>
            </a:pPr>
            <a:r>
              <a:rPr lang="en-US" altLang="en-US"/>
              <a:t>Software failure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Requirements issues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Design errors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Coding defects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Operational failure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User misuse</a:t>
            </a:r>
          </a:p>
        </p:txBody>
      </p:sp>
    </p:spTree>
    <p:extLst>
      <p:ext uri="{BB962C8B-B14F-4D97-AF65-F5344CB8AC3E}">
        <p14:creationId xmlns:p14="http://schemas.microsoft.com/office/powerpoint/2010/main" val="18607673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Safety Critical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Primary safety-critical systems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Embedded system controllers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Failure of the controller leads to failure of the system it is controlling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Secondary safety-critical systems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Failure of this system will not directly cause harm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However such a failure could lead to harmful situations (e.g., CAD or CASE tools)</a:t>
            </a:r>
          </a:p>
        </p:txBody>
      </p:sp>
    </p:spTree>
    <p:extLst>
      <p:ext uri="{BB962C8B-B14F-4D97-AF65-F5344CB8AC3E}">
        <p14:creationId xmlns:p14="http://schemas.microsoft.com/office/powerpoint/2010/main" val="356125991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1334</Words>
  <Application>Microsoft Office PowerPoint</Application>
  <PresentationFormat>On-screen Show (4:3)</PresentationFormat>
  <Paragraphs>280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MS PGothic</vt:lpstr>
      <vt:lpstr>MS PGothic</vt:lpstr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Homework #3</vt:lpstr>
      <vt:lpstr>PowerPoint Presentation</vt:lpstr>
      <vt:lpstr>Lesson Overview</vt:lpstr>
      <vt:lpstr>Dependability Considerations</vt:lpstr>
      <vt:lpstr>Specification</vt:lpstr>
      <vt:lpstr>Risk Management</vt:lpstr>
      <vt:lpstr>Failure Categories</vt:lpstr>
      <vt:lpstr>Safety Critical Systems</vt:lpstr>
      <vt:lpstr>The Need for Security</vt:lpstr>
      <vt:lpstr>Security Management</vt:lpstr>
      <vt:lpstr>Security Concepts</vt:lpstr>
      <vt:lpstr>Design for Security</vt:lpstr>
      <vt:lpstr>Design for Deployment</vt:lpstr>
      <vt:lpstr>Dependable Programming</vt:lpstr>
      <vt:lpstr>Risky Programming</vt:lpstr>
      <vt:lpstr>Survivability </vt:lpstr>
      <vt:lpstr>Software Evolution</vt:lpstr>
      <vt:lpstr>Evolution Dynamics</vt:lpstr>
      <vt:lpstr>Managed Change</vt:lpstr>
      <vt:lpstr>Program Evolution Dynamics</vt:lpstr>
      <vt:lpstr>Maintenance</vt:lpstr>
      <vt:lpstr>Drivers of Maintenance Activity</vt:lpstr>
      <vt:lpstr>Reengineering to Gain Understanding</vt:lpstr>
      <vt:lpstr>Refactoring </vt:lpstr>
      <vt:lpstr>Legacy Systems</vt:lpstr>
      <vt:lpstr>Legacy System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2019-07-17T23:07:02Z</dcterms:modified>
</cp:coreProperties>
</file>