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handoutMasterIdLst>
    <p:handoutMasterId r:id="rId18"/>
  </p:handoutMasterIdLst>
  <p:sldIdLst>
    <p:sldId id="259" r:id="rId2"/>
    <p:sldId id="372" r:id="rId3"/>
    <p:sldId id="371" r:id="rId4"/>
    <p:sldId id="281" r:id="rId5"/>
    <p:sldId id="373" r:id="rId6"/>
    <p:sldId id="374" r:id="rId7"/>
    <p:sldId id="375" r:id="rId8"/>
    <p:sldId id="376" r:id="rId9"/>
    <p:sldId id="377" r:id="rId10"/>
    <p:sldId id="378" r:id="rId11"/>
    <p:sldId id="379" r:id="rId12"/>
    <p:sldId id="380" r:id="rId13"/>
    <p:sldId id="381" r:id="rId14"/>
    <p:sldId id="356" r:id="rId15"/>
    <p:sldId id="3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372"/>
            <p14:sldId id="371"/>
          </p14:sldIdLst>
        </p14:section>
        <p14:section name="OO SW Eng" id="{ABA716BF-3A5C-4ADB-94C9-CFEF84EBA240}">
          <p14:sldIdLst>
            <p14:sldId id="281"/>
            <p14:sldId id="373"/>
            <p14:sldId id="374"/>
            <p14:sldId id="375"/>
            <p14:sldId id="376"/>
            <p14:sldId id="377"/>
            <p14:sldId id="378"/>
            <p14:sldId id="379"/>
            <p14:sldId id="380"/>
            <p14:sldId id="381"/>
            <p14:sldId id="356"/>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84034" autoAdjust="0"/>
  </p:normalViewPr>
  <p:slideViewPr>
    <p:cSldViewPr>
      <p:cViewPr varScale="1">
        <p:scale>
          <a:sx n="79" d="100"/>
          <a:sy n="79" d="100"/>
        </p:scale>
        <p:origin x="918"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2682"/>
    </p:cViewPr>
  </p:sorterViewPr>
  <p:notesViewPr>
    <p:cSldViewPr>
      <p:cViewPr varScale="1">
        <p:scale>
          <a:sx n="59" d="100"/>
          <a:sy n="59" d="100"/>
        </p:scale>
        <p:origin x="-25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7/22/2019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740823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7/22/2019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46030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for presenting training materials in a group setting.</a:t>
            </a:r>
          </a:p>
          <a:p>
            <a:endParaRPr lang="en-US" dirty="0"/>
          </a:p>
          <a:p>
            <a:pPr lvl="0"/>
            <a:r>
              <a:rPr lang="en-US" sz="1200" b="1" dirty="0"/>
              <a:t>Sections</a:t>
            </a:r>
            <a:endParaRPr lang="en-US" sz="1200" b="0" dirty="0"/>
          </a:p>
          <a:p>
            <a:pPr lvl="0"/>
            <a:r>
              <a:rPr lang="en-US" sz="1200" b="0" dirty="0"/>
              <a:t>Right-click on a slide to add sections.</a:t>
            </a:r>
            <a:r>
              <a:rPr lang="en-US" sz="1200" b="0" baseline="0" dirty="0"/>
              <a:t> Sections can help to organize your slides or facilitate collaboration between multiple authors.</a:t>
            </a:r>
            <a:endParaRPr lang="en-US" sz="1200" b="0" dirty="0"/>
          </a:p>
          <a:p>
            <a:pPr lvl="0"/>
            <a:endParaRPr lang="en-US" sz="1200" b="1" dirty="0"/>
          </a:p>
          <a:p>
            <a:pPr lvl="0"/>
            <a:r>
              <a:rPr lang="en-US" sz="1200" b="1" dirty="0"/>
              <a:t>Notes</a:t>
            </a:r>
          </a:p>
          <a:p>
            <a:pPr lvl="0"/>
            <a:r>
              <a:rPr lang="en-US" sz="1200" dirty="0"/>
              <a:t>Use the Notes section for delivery notes or to provide additional details for the audience.</a:t>
            </a:r>
            <a:r>
              <a:rPr lang="en-US" sz="1200" baseline="0" dirty="0"/>
              <a:t> View these notes in Presentation View during your presentation. </a:t>
            </a:r>
          </a:p>
          <a:p>
            <a:pPr lvl="0">
              <a:buFontTx/>
              <a:buNone/>
            </a:pPr>
            <a:r>
              <a:rPr lang="en-US" sz="1200" dirty="0"/>
              <a:t>Keep in mind the font size (important for accessibility, visibility, videotaping, and online production)</a:t>
            </a:r>
          </a:p>
          <a:p>
            <a:pPr lvl="0"/>
            <a:endParaRPr lang="en-US" sz="1200" dirty="0"/>
          </a:p>
          <a:p>
            <a:pPr lvl="0">
              <a:buFontTx/>
              <a:buNone/>
            </a:pPr>
            <a:r>
              <a:rPr lang="en-US" sz="1200" b="1" dirty="0"/>
              <a:t>Coordinated colors </a:t>
            </a:r>
          </a:p>
          <a:p>
            <a:pPr lvl="0">
              <a:buFontTx/>
              <a:buNone/>
            </a:pPr>
            <a:r>
              <a:rPr lang="en-US" sz="1200" dirty="0"/>
              <a:t>Pay particular attention to the graphs, charts, and text boxes.</a:t>
            </a:r>
            <a:r>
              <a:rPr lang="en-US" sz="1200" baseline="0" dirty="0"/>
              <a:t> </a:t>
            </a:r>
            <a:endParaRPr lang="en-US" sz="1200" dirty="0"/>
          </a:p>
          <a:p>
            <a:pPr lvl="0"/>
            <a:r>
              <a:rPr lang="en-US" sz="1200" dirty="0"/>
              <a:t>Consider that attendees will print in black and white or </a:t>
            </a:r>
            <a:r>
              <a:rPr lang="en-US" sz="1200" dirty="0" err="1"/>
              <a:t>grayscale</a:t>
            </a:r>
            <a:r>
              <a:rPr lang="en-US" sz="1200" dirty="0"/>
              <a:t>. Run a test print to make sure your colors work when printed in pure black and white and </a:t>
            </a:r>
            <a:r>
              <a:rPr lang="en-US" sz="1200" dirty="0" err="1"/>
              <a:t>grayscale</a:t>
            </a:r>
            <a:r>
              <a:rPr lang="en-US" sz="1200" dirty="0"/>
              <a:t>.</a:t>
            </a:r>
          </a:p>
          <a:p>
            <a:pPr lvl="0">
              <a:buFontTx/>
              <a:buNone/>
            </a:pPr>
            <a:endParaRPr lang="en-US" sz="1200" dirty="0"/>
          </a:p>
          <a:p>
            <a:pPr lvl="0">
              <a:buFontTx/>
              <a:buNone/>
            </a:pPr>
            <a:r>
              <a:rPr lang="en-US" sz="1200" b="1" dirty="0"/>
              <a:t>Graphics, tables, and graphs</a:t>
            </a:r>
          </a:p>
          <a:p>
            <a:pPr lvl="0"/>
            <a:r>
              <a:rPr lang="en-US" sz="1200" dirty="0"/>
              <a:t>Keep it simple: If possible, use consistent, non-distracting styles and colors.</a:t>
            </a:r>
          </a:p>
          <a:p>
            <a:pPr lvl="0"/>
            <a:r>
              <a:rPr lang="en-US" sz="1200" dirty="0"/>
              <a:t>Label all graphs and tables.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3274533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F21CD8-B4D3-4D82-BBAE-A83817C73F0E}" type="slidenum">
              <a:rPr lang="en-US" altLang="en-US" sz="1200"/>
              <a:pPr eaLnBrk="1" hangingPunct="1"/>
              <a:t>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77573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F21CD8-B4D3-4D82-BBAE-A83817C73F0E}" type="slidenum">
              <a:rPr lang="en-US" altLang="en-US" sz="1200"/>
              <a:pPr eaLnBrk="1" hangingPunct="1"/>
              <a:t>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10656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F21CD8-B4D3-4D82-BBAE-A83817C73F0E}" type="slidenum">
              <a:rPr lang="en-US" altLang="en-US" sz="1200"/>
              <a:pPr eaLnBrk="1" hangingPunct="1"/>
              <a:t>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51423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F21CD8-B4D3-4D82-BBAE-A83817C73F0E}" type="slidenum">
              <a:rPr lang="en-US" altLang="en-US" sz="1200"/>
              <a:pPr eaLnBrk="1" hangingPunct="1"/>
              <a:t>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4433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35C9374-2CEB-4D6E-ACE9-C8D555A1B729}"/>
              </a:ext>
            </a:extLst>
          </p:cNvPr>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640AA5C-AAC1-4384-B4BD-D99A54E2BB4D}" type="slidenum">
              <a:rPr lang="en-US" altLang="en-US" sz="1200"/>
              <a:pPr eaLnBrk="1" hangingPunct="1"/>
              <a:t>14</a:t>
            </a:fld>
            <a:endParaRPr lang="en-US" altLang="en-US" sz="1200"/>
          </a:p>
        </p:txBody>
      </p:sp>
      <p:sp>
        <p:nvSpPr>
          <p:cNvPr id="28675" name="Rectangle 2">
            <a:extLst>
              <a:ext uri="{FF2B5EF4-FFF2-40B4-BE49-F238E27FC236}">
                <a16:creationId xmlns:a16="http://schemas.microsoft.com/office/drawing/2014/main" id="{01AB52A6-8643-4EC1-A56A-60F1A29DC2BE}"/>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C1744E14-67B8-4253-A197-A5F6BED389F8}"/>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9028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2E97DFD-8F02-428E-9A1F-7D7F45827B91}"/>
              </a:ext>
            </a:extLst>
          </p:cNvPr>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FFA3523-7974-49BD-891B-8C8DD7FBBB6C}" type="slidenum">
              <a:rPr lang="en-US" altLang="en-US" sz="1200"/>
              <a:pPr eaLnBrk="1" hangingPunct="1"/>
              <a:t>15</a:t>
            </a:fld>
            <a:endParaRPr lang="en-US" altLang="en-US" sz="1200"/>
          </a:p>
        </p:txBody>
      </p:sp>
      <p:sp>
        <p:nvSpPr>
          <p:cNvPr id="29699" name="Rectangle 2">
            <a:extLst>
              <a:ext uri="{FF2B5EF4-FFF2-40B4-BE49-F238E27FC236}">
                <a16:creationId xmlns:a16="http://schemas.microsoft.com/office/drawing/2014/main" id="{9FC43E5D-99CD-4E72-8CE9-FE85C777BBDA}"/>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6542D870-5B09-411B-82A6-27E3ECDED8B3}"/>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2629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31863"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31863"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31863"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31863"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C352946-FC61-4F0D-9C2B-295E1C4BD676}" type="slidenum">
              <a:rPr lang="en-US" altLang="en-US" sz="1200"/>
              <a:pPr eaLnBrk="1" hangingPunct="1"/>
              <a:t>2</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488066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186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186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186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186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D0E23EF-C8B3-4013-87DD-F9B6CDBE1242}" type="slidenum">
              <a:rPr lang="en-US" altLang="en-US" sz="1200"/>
              <a:pPr eaLnBrk="1" hangingPunct="1"/>
              <a:t>3</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25383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is another option</a:t>
            </a:r>
            <a:r>
              <a:rPr lang="en-US" sz="1200" baseline="0" dirty="0"/>
              <a:t> for an Overview slides using transitions.</a:t>
            </a:r>
            <a:endParaRPr lang="en-US" sz="1200" dirty="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extLst>
      <p:ext uri="{BB962C8B-B14F-4D97-AF65-F5344CB8AC3E}">
        <p14:creationId xmlns:p14="http://schemas.microsoft.com/office/powerpoint/2010/main" val="158356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F21CD8-B4D3-4D82-BBAE-A83817C73F0E}" type="slidenum">
              <a:rPr lang="en-US" altLang="en-US" sz="1200"/>
              <a:pPr eaLnBrk="1" hangingPunct="1"/>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7106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F21CD8-B4D3-4D82-BBAE-A83817C73F0E}" type="slidenum">
              <a:rPr lang="en-US" altLang="en-US" sz="1200"/>
              <a:pPr eaLnBrk="1" hangingPunct="1"/>
              <a:t>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42586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F21CD8-B4D3-4D82-BBAE-A83817C73F0E}" type="slidenum">
              <a:rPr lang="en-US" altLang="en-US" sz="1200"/>
              <a:pPr eaLnBrk="1" hangingPunct="1"/>
              <a:t>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0185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F21CD8-B4D3-4D82-BBAE-A83817C73F0E}" type="slidenum">
              <a:rPr lang="en-US" altLang="en-US" sz="1200"/>
              <a:pPr eaLnBrk="1" hangingPunct="1"/>
              <a:t>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0278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F21CD8-B4D3-4D82-BBAE-A83817C73F0E}" type="slidenum">
              <a:rPr lang="en-US" altLang="en-US" sz="1200"/>
              <a:pPr eaLnBrk="1" hangingPunct="1"/>
              <a:t>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41947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1860809" y="2286000"/>
            <a:ext cx="6910215" cy="1470025"/>
          </a:xfrm>
        </p:spPr>
        <p:txBody>
          <a:bodyPr anchor="t"/>
          <a:lstStyle>
            <a:lvl1pPr algn="r">
              <a:defRPr b="1" cap="small" baseline="0">
                <a:solidFill>
                  <a:srgbClr val="003300"/>
                </a:solidFill>
              </a:defRPr>
            </a:lvl1pPr>
          </a:lstStyle>
          <a:p>
            <a:r>
              <a:rPr lang="en-US" dirty="0"/>
              <a:t>Project Management for ITM</a:t>
            </a:r>
            <a:br>
              <a:rPr lang="en-US" dirty="0"/>
            </a:br>
            <a:r>
              <a:rPr lang="en-US" dirty="0" err="1"/>
              <a:t>ITM</a:t>
            </a:r>
            <a:r>
              <a:rPr lang="en-US" dirty="0"/>
              <a:t> 471/571</a:t>
            </a:r>
          </a:p>
        </p:txBody>
      </p:sp>
      <p:sp>
        <p:nvSpPr>
          <p:cNvPr id="3" name="Subtitle 2"/>
          <p:cNvSpPr>
            <a:spLocks noGrp="1"/>
          </p:cNvSpPr>
          <p:nvPr>
            <p:ph type="subTitle" idx="1" hasCustomPrompt="1"/>
          </p:nvPr>
        </p:nvSpPr>
        <p:spPr>
          <a:xfrm>
            <a:off x="3962400" y="4038600"/>
            <a:ext cx="4772528" cy="1447800"/>
          </a:xfrm>
        </p:spPr>
        <p:txBody>
          <a:bodyPr>
            <a:normAutofit/>
          </a:bodyPr>
          <a:lstStyle>
            <a:lvl1pPr marL="0" indent="0" algn="r">
              <a:buNone/>
              <a:defRPr sz="2000" b="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Dennis J. Hood</a:t>
            </a:r>
          </a:p>
          <a:p>
            <a:r>
              <a:rPr lang="en-US" dirty="0"/>
              <a:t>School of Applied Technology</a:t>
            </a:r>
          </a:p>
          <a:p>
            <a:r>
              <a:rPr lang="en-US" dirty="0"/>
              <a:t>Spring ‘14</a:t>
            </a: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82397" y="5562600"/>
            <a:ext cx="1828800" cy="990600"/>
          </a:xfrm>
        </p:spPr>
        <p:txBody>
          <a:bodyPr>
            <a:normAutofit/>
          </a:bodyPr>
          <a:lstStyle>
            <a:lvl1pPr marL="0" indent="0" algn="ctr">
              <a:buNone/>
              <a:defRPr sz="2000" baseline="0"/>
            </a:lvl1pPr>
          </a:lstStyle>
          <a:p>
            <a:r>
              <a:rPr lang="en-US" dirty="0"/>
              <a:t>Company Logo</a:t>
            </a:r>
          </a:p>
        </p:txBody>
      </p:sp>
      <p:pic>
        <p:nvPicPr>
          <p:cNvPr id="8" name="Picture 54" descr="iit_triangle"/>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92193" y="150813"/>
            <a:ext cx="7620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p:cNvSpPr txBox="1">
            <a:spLocks noChangeArrowheads="1"/>
          </p:cNvSpPr>
          <p:nvPr userDrawn="1"/>
        </p:nvSpPr>
        <p:spPr bwMode="auto">
          <a:xfrm>
            <a:off x="4228306" y="1252538"/>
            <a:ext cx="47386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600" b="1" i="1" dirty="0">
                <a:solidFill>
                  <a:srgbClr val="8C8A85"/>
                </a:solidFill>
                <a:latin typeface="Futura Lt BT" pitchFamily="34" charset="0"/>
              </a:rPr>
              <a:t>Transforming Lives. Inventing the Future. </a:t>
            </a:r>
            <a:r>
              <a:rPr lang="en-US" sz="1400" b="1" i="1" dirty="0">
                <a:solidFill>
                  <a:srgbClr val="F13131"/>
                </a:solidFill>
                <a:latin typeface="Futura Md BT" pitchFamily="34" charset="0"/>
              </a:rPr>
              <a:t>www.iit.edu</a:t>
            </a:r>
            <a:endParaRPr lang="en-US" sz="1600" b="1" i="1" dirty="0">
              <a:solidFill>
                <a:srgbClr val="F13131"/>
              </a:solidFill>
              <a:latin typeface="Futura Lt BT" pitchFamily="34" charset="0"/>
            </a:endParaRPr>
          </a:p>
        </p:txBody>
      </p:sp>
      <p:grpSp>
        <p:nvGrpSpPr>
          <p:cNvPr id="11" name="Group 10"/>
          <p:cNvGrpSpPr>
            <a:grpSpLocks/>
          </p:cNvGrpSpPr>
          <p:nvPr userDrawn="1"/>
        </p:nvGrpSpPr>
        <p:grpSpPr bwMode="auto">
          <a:xfrm>
            <a:off x="3840956" y="376238"/>
            <a:ext cx="3713162" cy="522288"/>
            <a:chOff x="405" y="248"/>
            <a:chExt cx="2339" cy="329"/>
          </a:xfrm>
        </p:grpSpPr>
        <p:sp>
          <p:nvSpPr>
            <p:cNvPr id="12" name="Rectangle 11"/>
            <p:cNvSpPr>
              <a:spLocks noChangeArrowheads="1"/>
            </p:cNvSpPr>
            <p:nvPr/>
          </p:nvSpPr>
          <p:spPr bwMode="auto">
            <a:xfrm>
              <a:off x="405" y="249"/>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a:solidFill>
                    <a:srgbClr val="8C8A85"/>
                  </a:solidFill>
                  <a:latin typeface="Futura Bk BT"/>
                </a:rPr>
                <a:t>I</a:t>
              </a:r>
            </a:p>
          </p:txBody>
        </p:sp>
        <p:sp>
          <p:nvSpPr>
            <p:cNvPr id="13" name="Rectangle 12"/>
            <p:cNvSpPr>
              <a:spLocks noChangeArrowheads="1"/>
            </p:cNvSpPr>
            <p:nvPr/>
          </p:nvSpPr>
          <p:spPr bwMode="auto">
            <a:xfrm>
              <a:off x="2511" y="249"/>
              <a:ext cx="2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a:solidFill>
                    <a:srgbClr val="8C8A85"/>
                  </a:solidFill>
                  <a:latin typeface="Futura Bk BT"/>
                </a:rPr>
                <a:t>E</a:t>
              </a:r>
              <a:endParaRPr lang="en-US" altLang="en-US" sz="2800">
                <a:solidFill>
                  <a:srgbClr val="8C8A85"/>
                </a:solidFill>
                <a:latin typeface="Futura Md BT"/>
              </a:endParaRPr>
            </a:p>
          </p:txBody>
        </p:sp>
        <p:sp>
          <p:nvSpPr>
            <p:cNvPr id="14" name="Text Box 13"/>
            <p:cNvSpPr txBox="1">
              <a:spLocks noChangeArrowheads="1"/>
            </p:cNvSpPr>
            <p:nvPr/>
          </p:nvSpPr>
          <p:spPr bwMode="auto">
            <a:xfrm>
              <a:off x="471" y="249"/>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L</a:t>
              </a:r>
              <a:endParaRPr lang="en-US" sz="2800">
                <a:solidFill>
                  <a:srgbClr val="8C8A85"/>
                </a:solidFill>
                <a:latin typeface="Futura Md BT" pitchFamily="34" charset="0"/>
              </a:endParaRPr>
            </a:p>
          </p:txBody>
        </p:sp>
        <p:sp>
          <p:nvSpPr>
            <p:cNvPr id="15" name="Text Box 14"/>
            <p:cNvSpPr txBox="1">
              <a:spLocks noChangeArrowheads="1"/>
            </p:cNvSpPr>
            <p:nvPr/>
          </p:nvSpPr>
          <p:spPr bwMode="auto">
            <a:xfrm>
              <a:off x="591" y="248"/>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L</a:t>
              </a:r>
              <a:endParaRPr lang="en-US" sz="2800">
                <a:solidFill>
                  <a:srgbClr val="8C8A85"/>
                </a:solidFill>
                <a:latin typeface="Futura Md BT" pitchFamily="34" charset="0"/>
              </a:endParaRPr>
            </a:p>
          </p:txBody>
        </p:sp>
        <p:sp>
          <p:nvSpPr>
            <p:cNvPr id="16" name="Rectangle 15"/>
            <p:cNvSpPr>
              <a:spLocks noChangeArrowheads="1"/>
            </p:cNvSpPr>
            <p:nvPr/>
          </p:nvSpPr>
          <p:spPr bwMode="auto">
            <a:xfrm>
              <a:off x="720" y="249"/>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a:solidFill>
                    <a:srgbClr val="8C8A85"/>
                  </a:solidFill>
                  <a:latin typeface="Futura Bk BT"/>
                </a:rPr>
                <a:t>I</a:t>
              </a:r>
            </a:p>
          </p:txBody>
        </p:sp>
        <p:sp>
          <p:nvSpPr>
            <p:cNvPr id="17" name="Text Box 16"/>
            <p:cNvSpPr txBox="1">
              <a:spLocks noChangeArrowheads="1"/>
            </p:cNvSpPr>
            <p:nvPr/>
          </p:nvSpPr>
          <p:spPr bwMode="auto">
            <a:xfrm>
              <a:off x="798" y="249"/>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dirty="0">
                  <a:solidFill>
                    <a:srgbClr val="8C8A85"/>
                  </a:solidFill>
                  <a:latin typeface="Futura Bk BT" pitchFamily="34" charset="0"/>
                </a:rPr>
                <a:t>N</a:t>
              </a:r>
            </a:p>
          </p:txBody>
        </p:sp>
        <p:sp>
          <p:nvSpPr>
            <p:cNvPr id="18" name="Text Box 17"/>
            <p:cNvSpPr txBox="1">
              <a:spLocks noChangeArrowheads="1"/>
            </p:cNvSpPr>
            <p:nvPr/>
          </p:nvSpPr>
          <p:spPr bwMode="auto">
            <a:xfrm>
              <a:off x="968" y="250"/>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O</a:t>
              </a:r>
            </a:p>
          </p:txBody>
        </p:sp>
        <p:sp>
          <p:nvSpPr>
            <p:cNvPr id="19" name="Rectangle 18"/>
            <p:cNvSpPr>
              <a:spLocks noChangeArrowheads="1"/>
            </p:cNvSpPr>
            <p:nvPr/>
          </p:nvSpPr>
          <p:spPr bwMode="auto">
            <a:xfrm>
              <a:off x="1173" y="249"/>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a:solidFill>
                    <a:srgbClr val="8C8A85"/>
                  </a:solidFill>
                  <a:latin typeface="Futura Bk BT"/>
                </a:rPr>
                <a:t>I</a:t>
              </a:r>
            </a:p>
          </p:txBody>
        </p:sp>
        <p:sp>
          <p:nvSpPr>
            <p:cNvPr id="20" name="Text Box 19"/>
            <p:cNvSpPr txBox="1">
              <a:spLocks noChangeArrowheads="1"/>
            </p:cNvSpPr>
            <p:nvPr/>
          </p:nvSpPr>
          <p:spPr bwMode="auto">
            <a:xfrm>
              <a:off x="1241" y="250"/>
              <a:ext cx="2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S</a:t>
              </a:r>
            </a:p>
          </p:txBody>
        </p:sp>
        <p:sp>
          <p:nvSpPr>
            <p:cNvPr id="21" name="Text Box 20"/>
            <p:cNvSpPr txBox="1">
              <a:spLocks noChangeArrowheads="1"/>
            </p:cNvSpPr>
            <p:nvPr/>
          </p:nvSpPr>
          <p:spPr bwMode="auto">
            <a:xfrm>
              <a:off x="1860" y="248"/>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dirty="0">
                  <a:solidFill>
                    <a:srgbClr val="8C8A85"/>
                  </a:solidFill>
                  <a:latin typeface="Futura Bk BT" pitchFamily="34" charset="0"/>
                </a:rPr>
                <a:t>T</a:t>
              </a:r>
            </a:p>
          </p:txBody>
        </p:sp>
        <p:sp>
          <p:nvSpPr>
            <p:cNvPr id="22" name="Text Box 21"/>
            <p:cNvSpPr txBox="1">
              <a:spLocks noChangeArrowheads="1"/>
            </p:cNvSpPr>
            <p:nvPr/>
          </p:nvSpPr>
          <p:spPr bwMode="auto">
            <a:xfrm>
              <a:off x="2205" y="248"/>
              <a:ext cx="2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U</a:t>
              </a:r>
            </a:p>
          </p:txBody>
        </p:sp>
        <p:sp>
          <p:nvSpPr>
            <p:cNvPr id="23" name="Rectangle 22"/>
            <p:cNvSpPr>
              <a:spLocks noChangeArrowheads="1"/>
            </p:cNvSpPr>
            <p:nvPr/>
          </p:nvSpPr>
          <p:spPr bwMode="auto">
            <a:xfrm>
              <a:off x="1458" y="249"/>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a:solidFill>
                    <a:srgbClr val="8C8A85"/>
                  </a:solidFill>
                  <a:latin typeface="Futura Bk BT"/>
                </a:rPr>
                <a:t>I</a:t>
              </a:r>
            </a:p>
          </p:txBody>
        </p:sp>
        <p:sp>
          <p:nvSpPr>
            <p:cNvPr id="24" name="Text Box 23"/>
            <p:cNvSpPr txBox="1">
              <a:spLocks noChangeArrowheads="1"/>
            </p:cNvSpPr>
            <p:nvPr/>
          </p:nvSpPr>
          <p:spPr bwMode="auto">
            <a:xfrm>
              <a:off x="1536" y="249"/>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N</a:t>
              </a:r>
            </a:p>
          </p:txBody>
        </p:sp>
        <p:sp>
          <p:nvSpPr>
            <p:cNvPr id="25" name="Text Box 24"/>
            <p:cNvSpPr txBox="1">
              <a:spLocks noChangeArrowheads="1"/>
            </p:cNvSpPr>
            <p:nvPr/>
          </p:nvSpPr>
          <p:spPr bwMode="auto">
            <a:xfrm>
              <a:off x="1724" y="250"/>
              <a:ext cx="2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S</a:t>
              </a:r>
            </a:p>
          </p:txBody>
        </p:sp>
        <p:sp>
          <p:nvSpPr>
            <p:cNvPr id="26" name="Text Box 25"/>
            <p:cNvSpPr txBox="1">
              <a:spLocks noChangeArrowheads="1"/>
            </p:cNvSpPr>
            <p:nvPr/>
          </p:nvSpPr>
          <p:spPr bwMode="auto">
            <a:xfrm>
              <a:off x="2076" y="248"/>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dirty="0">
                  <a:solidFill>
                    <a:srgbClr val="8C8A85"/>
                  </a:solidFill>
                  <a:latin typeface="Futura Bk BT" pitchFamily="34" charset="0"/>
                </a:rPr>
                <a:t>T</a:t>
              </a:r>
            </a:p>
          </p:txBody>
        </p:sp>
        <p:sp>
          <p:nvSpPr>
            <p:cNvPr id="27" name="Rectangle 26"/>
            <p:cNvSpPr>
              <a:spLocks noChangeArrowheads="1"/>
            </p:cNvSpPr>
            <p:nvPr/>
          </p:nvSpPr>
          <p:spPr bwMode="auto">
            <a:xfrm>
              <a:off x="1998" y="249"/>
              <a:ext cx="1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a:solidFill>
                    <a:srgbClr val="8C8A85"/>
                  </a:solidFill>
                  <a:latin typeface="Futura Bk BT"/>
                </a:rPr>
                <a:t>I</a:t>
              </a:r>
            </a:p>
          </p:txBody>
        </p:sp>
        <p:sp>
          <p:nvSpPr>
            <p:cNvPr id="28" name="Text Box 27"/>
            <p:cNvSpPr txBox="1">
              <a:spLocks noChangeArrowheads="1"/>
            </p:cNvSpPr>
            <p:nvPr/>
          </p:nvSpPr>
          <p:spPr bwMode="auto">
            <a:xfrm>
              <a:off x="2373" y="248"/>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T</a:t>
              </a:r>
            </a:p>
          </p:txBody>
        </p:sp>
      </p:grpSp>
      <p:grpSp>
        <p:nvGrpSpPr>
          <p:cNvPr id="29" name="Group 28"/>
          <p:cNvGrpSpPr>
            <a:grpSpLocks/>
          </p:cNvGrpSpPr>
          <p:nvPr userDrawn="1"/>
        </p:nvGrpSpPr>
        <p:grpSpPr bwMode="auto">
          <a:xfrm>
            <a:off x="5277643" y="766763"/>
            <a:ext cx="3409950" cy="519113"/>
            <a:chOff x="1310" y="494"/>
            <a:chExt cx="2148" cy="327"/>
          </a:xfrm>
        </p:grpSpPr>
        <p:sp>
          <p:nvSpPr>
            <p:cNvPr id="30" name="Text Box 29"/>
            <p:cNvSpPr txBox="1">
              <a:spLocks noChangeArrowheads="1"/>
            </p:cNvSpPr>
            <p:nvPr/>
          </p:nvSpPr>
          <p:spPr bwMode="auto">
            <a:xfrm>
              <a:off x="1310" y="49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O</a:t>
              </a:r>
            </a:p>
          </p:txBody>
        </p:sp>
        <p:sp>
          <p:nvSpPr>
            <p:cNvPr id="31" name="Text Box 30"/>
            <p:cNvSpPr txBox="1">
              <a:spLocks noChangeArrowheads="1"/>
            </p:cNvSpPr>
            <p:nvPr/>
          </p:nvSpPr>
          <p:spPr bwMode="auto">
            <a:xfrm>
              <a:off x="1508" y="494"/>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F</a:t>
              </a:r>
            </a:p>
          </p:txBody>
        </p:sp>
        <p:sp>
          <p:nvSpPr>
            <p:cNvPr id="32" name="Text Box 31"/>
            <p:cNvSpPr txBox="1">
              <a:spLocks noChangeArrowheads="1"/>
            </p:cNvSpPr>
            <p:nvPr/>
          </p:nvSpPr>
          <p:spPr bwMode="auto">
            <a:xfrm>
              <a:off x="1726" y="494"/>
              <a:ext cx="2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T</a:t>
              </a:r>
            </a:p>
          </p:txBody>
        </p:sp>
        <p:sp>
          <p:nvSpPr>
            <p:cNvPr id="33" name="Text Box 32"/>
            <p:cNvSpPr txBox="1">
              <a:spLocks noChangeArrowheads="1"/>
            </p:cNvSpPr>
            <p:nvPr/>
          </p:nvSpPr>
          <p:spPr bwMode="auto">
            <a:xfrm>
              <a:off x="1860" y="494"/>
              <a:ext cx="2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E</a:t>
              </a:r>
            </a:p>
          </p:txBody>
        </p:sp>
        <p:sp>
          <p:nvSpPr>
            <p:cNvPr id="34" name="Text Box 33"/>
            <p:cNvSpPr txBox="1">
              <a:spLocks noChangeArrowheads="1"/>
            </p:cNvSpPr>
            <p:nvPr/>
          </p:nvSpPr>
          <p:spPr bwMode="auto">
            <a:xfrm>
              <a:off x="1992" y="494"/>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C</a:t>
              </a:r>
            </a:p>
          </p:txBody>
        </p:sp>
        <p:sp>
          <p:nvSpPr>
            <p:cNvPr id="35" name="Text Box 34"/>
            <p:cNvSpPr txBox="1">
              <a:spLocks noChangeArrowheads="1"/>
            </p:cNvSpPr>
            <p:nvPr/>
          </p:nvSpPr>
          <p:spPr bwMode="auto">
            <a:xfrm>
              <a:off x="2166" y="494"/>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H</a:t>
              </a:r>
            </a:p>
          </p:txBody>
        </p:sp>
        <p:sp>
          <p:nvSpPr>
            <p:cNvPr id="36" name="Text Box 35"/>
            <p:cNvSpPr txBox="1">
              <a:spLocks noChangeArrowheads="1"/>
            </p:cNvSpPr>
            <p:nvPr/>
          </p:nvSpPr>
          <p:spPr bwMode="auto">
            <a:xfrm>
              <a:off x="2342" y="49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N</a:t>
              </a:r>
            </a:p>
          </p:txBody>
        </p:sp>
        <p:sp>
          <p:nvSpPr>
            <p:cNvPr id="37" name="Text Box 36"/>
            <p:cNvSpPr txBox="1">
              <a:spLocks noChangeArrowheads="1"/>
            </p:cNvSpPr>
            <p:nvPr/>
          </p:nvSpPr>
          <p:spPr bwMode="auto">
            <a:xfrm>
              <a:off x="2520" y="49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O</a:t>
              </a:r>
            </a:p>
          </p:txBody>
        </p:sp>
        <p:sp>
          <p:nvSpPr>
            <p:cNvPr id="38" name="Text Box 37"/>
            <p:cNvSpPr txBox="1">
              <a:spLocks noChangeArrowheads="1"/>
            </p:cNvSpPr>
            <p:nvPr/>
          </p:nvSpPr>
          <p:spPr bwMode="auto">
            <a:xfrm>
              <a:off x="2718" y="494"/>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L</a:t>
              </a:r>
            </a:p>
          </p:txBody>
        </p:sp>
        <p:sp>
          <p:nvSpPr>
            <p:cNvPr id="39" name="Text Box 38"/>
            <p:cNvSpPr txBox="1">
              <a:spLocks noChangeArrowheads="1"/>
            </p:cNvSpPr>
            <p:nvPr/>
          </p:nvSpPr>
          <p:spPr bwMode="auto">
            <a:xfrm>
              <a:off x="2826" y="49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dirty="0">
                  <a:solidFill>
                    <a:srgbClr val="8C8A85"/>
                  </a:solidFill>
                  <a:latin typeface="Futura Bk BT" pitchFamily="34" charset="0"/>
                </a:rPr>
                <a:t>O</a:t>
              </a:r>
            </a:p>
          </p:txBody>
        </p:sp>
        <p:sp>
          <p:nvSpPr>
            <p:cNvPr id="40" name="Text Box 39"/>
            <p:cNvSpPr txBox="1">
              <a:spLocks noChangeArrowheads="1"/>
            </p:cNvSpPr>
            <p:nvPr/>
          </p:nvSpPr>
          <p:spPr bwMode="auto">
            <a:xfrm>
              <a:off x="3020" y="49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a:solidFill>
                    <a:srgbClr val="8C8A85"/>
                  </a:solidFill>
                  <a:latin typeface="Futura Bk BT" pitchFamily="34" charset="0"/>
                </a:rPr>
                <a:t>G</a:t>
              </a:r>
            </a:p>
          </p:txBody>
        </p:sp>
        <p:sp>
          <p:nvSpPr>
            <p:cNvPr id="41" name="Text Box 40"/>
            <p:cNvSpPr txBox="1">
              <a:spLocks noChangeArrowheads="1"/>
            </p:cNvSpPr>
            <p:nvPr/>
          </p:nvSpPr>
          <p:spPr bwMode="auto">
            <a:xfrm>
              <a:off x="3214" y="494"/>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dirty="0">
                  <a:solidFill>
                    <a:srgbClr val="8C8A85"/>
                  </a:solidFill>
                  <a:latin typeface="Futura Bk BT" pitchFamily="34" charset="0"/>
                </a:rPr>
                <a:t>Y</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7/22/2019</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8" name="Footer Placeholder 7"/>
          <p:cNvSpPr>
            <a:spLocks noGrp="1"/>
          </p:cNvSpPr>
          <p:nvPr>
            <p:ph type="ftr" sz="quarter" idx="11"/>
          </p:nvPr>
        </p:nvSpPr>
        <p:spPr/>
        <p:txBody>
          <a:bodyPr/>
          <a:lstStyle/>
          <a:p>
            <a:r>
              <a:rPr lang="en-US"/>
              <a:t>Week 1 – Intro and Motivation</a:t>
            </a:r>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7/22/2019</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Week 1 – Intro and Motivation</a:t>
            </a: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524000" y="2286000"/>
            <a:ext cx="7247024" cy="1470025"/>
          </a:xfrm>
        </p:spPr>
        <p:txBody>
          <a:bodyPr>
            <a:normAutofit/>
          </a:bodyPr>
          <a:lstStyle/>
          <a:p>
            <a:r>
              <a:rPr lang="en-US" dirty="0"/>
              <a:t>Software Engineering</a:t>
            </a:r>
            <a:br>
              <a:rPr lang="en-US" dirty="0"/>
            </a:br>
            <a:r>
              <a:rPr lang="en-US" dirty="0"/>
              <a:t>CS 487</a:t>
            </a:r>
          </a:p>
        </p:txBody>
      </p:sp>
      <p:sp>
        <p:nvSpPr>
          <p:cNvPr id="3" name="Subtitle 2"/>
          <p:cNvSpPr>
            <a:spLocks noGrp="1"/>
          </p:cNvSpPr>
          <p:nvPr>
            <p:ph type="subTitle" idx="1"/>
            <p:custDataLst>
              <p:tags r:id="rId3"/>
            </p:custDataLst>
          </p:nvPr>
        </p:nvSpPr>
        <p:spPr>
          <a:xfrm>
            <a:off x="3962400" y="4800600"/>
            <a:ext cx="4772528" cy="1447800"/>
          </a:xfrm>
        </p:spPr>
        <p:txBody>
          <a:bodyPr>
            <a:normAutofit/>
          </a:bodyPr>
          <a:lstStyle/>
          <a:p>
            <a:r>
              <a:rPr lang="en-US" sz="2400" dirty="0">
                <a:latin typeface="+mn-lt"/>
              </a:rPr>
              <a:t>Dennis Hood</a:t>
            </a:r>
          </a:p>
          <a:p>
            <a:r>
              <a:rPr lang="en-US" sz="2400" dirty="0">
                <a:latin typeface="+mn-lt"/>
              </a:rPr>
              <a:t>Computer Science</a:t>
            </a:r>
          </a:p>
          <a:p>
            <a:r>
              <a:rPr lang="en-US" sz="2400" dirty="0">
                <a:latin typeface="+mn-lt"/>
              </a:rPr>
              <a:t>Summer ‘19</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Attributes </a:t>
            </a:r>
          </a:p>
        </p:txBody>
      </p:sp>
      <p:sp>
        <p:nvSpPr>
          <p:cNvPr id="5123" name="Rectangle 3"/>
          <p:cNvSpPr>
            <a:spLocks noGrp="1" noChangeArrowheads="1"/>
          </p:cNvSpPr>
          <p:nvPr>
            <p:ph type="body" idx="1"/>
          </p:nvPr>
        </p:nvSpPr>
        <p:spPr>
          <a:xfrm>
            <a:off x="609600" y="1676400"/>
            <a:ext cx="8356600" cy="4953000"/>
          </a:xfrm>
        </p:spPr>
        <p:txBody>
          <a:bodyPr>
            <a:normAutofit/>
          </a:bodyPr>
          <a:lstStyle/>
          <a:p>
            <a:r>
              <a:rPr lang="en-US" altLang="en-US" sz="2800" dirty="0"/>
              <a:t>The descriptive terms used by users to further explain the entities of their environment can be incorporated into class definitions as attributes</a:t>
            </a:r>
          </a:p>
          <a:p>
            <a:r>
              <a:rPr lang="en-US" altLang="en-US" sz="2800" dirty="0"/>
              <a:t>Attributes should be specified in a constrained way with respect to their purpose and limitations (type) </a:t>
            </a:r>
          </a:p>
          <a:p>
            <a:r>
              <a:rPr lang="en-US" altLang="en-US" sz="2800" dirty="0"/>
              <a:t>Access to attributes can be restricted in to hide detail, protect privacy, and maintain integrity</a:t>
            </a:r>
          </a:p>
          <a:p>
            <a:pPr lvl="1"/>
            <a:endParaRPr lang="en-US" altLang="en-US" dirty="0"/>
          </a:p>
        </p:txBody>
      </p:sp>
    </p:spTree>
    <p:extLst>
      <p:ext uri="{BB962C8B-B14F-4D97-AF65-F5344CB8AC3E}">
        <p14:creationId xmlns:p14="http://schemas.microsoft.com/office/powerpoint/2010/main" val="444145726"/>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Behavior</a:t>
            </a:r>
          </a:p>
        </p:txBody>
      </p:sp>
      <p:sp>
        <p:nvSpPr>
          <p:cNvPr id="5123" name="Rectangle 3"/>
          <p:cNvSpPr>
            <a:spLocks noGrp="1" noChangeArrowheads="1"/>
          </p:cNvSpPr>
          <p:nvPr>
            <p:ph type="body" idx="1"/>
          </p:nvPr>
        </p:nvSpPr>
        <p:spPr>
          <a:xfrm>
            <a:off x="609600" y="1676400"/>
            <a:ext cx="8356600" cy="4953000"/>
          </a:xfrm>
        </p:spPr>
        <p:txBody>
          <a:bodyPr>
            <a:normAutofit/>
          </a:bodyPr>
          <a:lstStyle/>
          <a:p>
            <a:r>
              <a:rPr lang="en-US" altLang="en-US" sz="2800" dirty="0"/>
              <a:t>The action words (verbs) used by the user in describing their environment indicate the behavior of the entities</a:t>
            </a:r>
          </a:p>
          <a:p>
            <a:r>
              <a:rPr lang="en-US" altLang="en-US" sz="2800" dirty="0"/>
              <a:t>Methods are included in class definitions to provide the means of simulating the behavior in instantiated objects</a:t>
            </a:r>
          </a:p>
          <a:p>
            <a:r>
              <a:rPr lang="en-US" altLang="en-US" sz="2800" dirty="0"/>
              <a:t>UML supports the modeling of user interactions (Use Cases) with objects as well as the flow of behavior (Sequence Diagrams)</a:t>
            </a:r>
          </a:p>
          <a:p>
            <a:pPr lvl="1"/>
            <a:endParaRPr lang="en-US" altLang="en-US" dirty="0"/>
          </a:p>
        </p:txBody>
      </p:sp>
    </p:spTree>
    <p:extLst>
      <p:ext uri="{BB962C8B-B14F-4D97-AF65-F5344CB8AC3E}">
        <p14:creationId xmlns:p14="http://schemas.microsoft.com/office/powerpoint/2010/main" val="2971314820"/>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Supporting Methods</a:t>
            </a:r>
          </a:p>
        </p:txBody>
      </p:sp>
      <p:sp>
        <p:nvSpPr>
          <p:cNvPr id="5123" name="Rectangle 3"/>
          <p:cNvSpPr>
            <a:spLocks noGrp="1" noChangeArrowheads="1"/>
          </p:cNvSpPr>
          <p:nvPr>
            <p:ph type="body" idx="1"/>
          </p:nvPr>
        </p:nvSpPr>
        <p:spPr>
          <a:xfrm>
            <a:off x="609600" y="1676400"/>
            <a:ext cx="8356600" cy="4953000"/>
          </a:xfrm>
        </p:spPr>
        <p:txBody>
          <a:bodyPr>
            <a:normAutofit/>
          </a:bodyPr>
          <a:lstStyle/>
          <a:p>
            <a:r>
              <a:rPr lang="en-US" altLang="en-US" sz="2800" dirty="0"/>
              <a:t>Class definitions must include methods which support behavior and thereby allow objects to more completely and accurately simulate entities </a:t>
            </a:r>
          </a:p>
          <a:p>
            <a:pPr lvl="1"/>
            <a:r>
              <a:rPr lang="en-US" altLang="en-US" sz="2400" dirty="0"/>
              <a:t>Constructors which instantiate objects by assigning values </a:t>
            </a:r>
          </a:p>
          <a:p>
            <a:pPr lvl="1"/>
            <a:r>
              <a:rPr lang="en-US" altLang="en-US" sz="2400" dirty="0"/>
              <a:t>Accessors which provide the ability to read the value of an object’s attributes</a:t>
            </a:r>
          </a:p>
          <a:p>
            <a:pPr lvl="1"/>
            <a:r>
              <a:rPr lang="en-US" altLang="en-US" sz="2400" dirty="0" err="1"/>
              <a:t>Mutators</a:t>
            </a:r>
            <a:r>
              <a:rPr lang="en-US" altLang="en-US" sz="2400" dirty="0"/>
              <a:t> which provide the ability to altering an object’s attributes in an acceptable manner</a:t>
            </a:r>
          </a:p>
          <a:p>
            <a:pPr lvl="1"/>
            <a:endParaRPr lang="en-US" altLang="en-US" dirty="0"/>
          </a:p>
        </p:txBody>
      </p:sp>
    </p:spTree>
    <p:extLst>
      <p:ext uri="{BB962C8B-B14F-4D97-AF65-F5344CB8AC3E}">
        <p14:creationId xmlns:p14="http://schemas.microsoft.com/office/powerpoint/2010/main" val="2963563363"/>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Things to Model</a:t>
            </a:r>
          </a:p>
        </p:txBody>
      </p:sp>
      <p:sp>
        <p:nvSpPr>
          <p:cNvPr id="5123" name="Rectangle 3"/>
          <p:cNvSpPr>
            <a:spLocks noGrp="1" noChangeArrowheads="1"/>
          </p:cNvSpPr>
          <p:nvPr>
            <p:ph type="body" idx="1"/>
          </p:nvPr>
        </p:nvSpPr>
        <p:spPr>
          <a:xfrm>
            <a:off x="609600" y="1676400"/>
            <a:ext cx="8356600" cy="4953000"/>
          </a:xfrm>
        </p:spPr>
        <p:txBody>
          <a:bodyPr>
            <a:normAutofit lnSpcReduction="10000"/>
          </a:bodyPr>
          <a:lstStyle/>
          <a:p>
            <a:r>
              <a:rPr lang="en-US" altLang="en-US" sz="2800" dirty="0"/>
              <a:t>Context Models</a:t>
            </a:r>
          </a:p>
          <a:p>
            <a:pPr lvl="1"/>
            <a:r>
              <a:rPr lang="en-US" altLang="en-US" sz="2400" dirty="0"/>
              <a:t>The relationships among system components</a:t>
            </a:r>
          </a:p>
          <a:p>
            <a:pPr lvl="1"/>
            <a:r>
              <a:rPr lang="en-US" altLang="en-US" sz="2400" dirty="0"/>
              <a:t>The “big picture” view of the user’s environment</a:t>
            </a:r>
          </a:p>
          <a:p>
            <a:r>
              <a:rPr lang="en-US" altLang="en-US" sz="2800" dirty="0"/>
              <a:t>Use Cases</a:t>
            </a:r>
          </a:p>
          <a:p>
            <a:pPr lvl="1"/>
            <a:r>
              <a:rPr lang="en-US" altLang="en-US" sz="2400" dirty="0"/>
              <a:t>A capture of user interactions with system components </a:t>
            </a:r>
          </a:p>
          <a:p>
            <a:r>
              <a:rPr lang="en-US" altLang="en-US" sz="2800" dirty="0"/>
              <a:t>Sequence Diagrams</a:t>
            </a:r>
          </a:p>
          <a:p>
            <a:pPr lvl="1"/>
            <a:r>
              <a:rPr lang="en-US" altLang="en-US" sz="2400" dirty="0"/>
              <a:t>The flow of interactions and transactions</a:t>
            </a:r>
          </a:p>
          <a:p>
            <a:r>
              <a:rPr lang="en-US" altLang="en-US" sz="2800" dirty="0"/>
              <a:t>State-Transition Diagrams</a:t>
            </a:r>
          </a:p>
          <a:p>
            <a:pPr lvl="1"/>
            <a:r>
              <a:rPr lang="en-US" altLang="en-US" sz="2400" dirty="0"/>
              <a:t>A capture of the states the environment can be in and the catalysts which cause the environment to change</a:t>
            </a:r>
          </a:p>
          <a:p>
            <a:pPr lvl="1"/>
            <a:r>
              <a:rPr lang="en-US" altLang="en-US" sz="2400" dirty="0"/>
              <a:t>Helps to identify and capture exceptions</a:t>
            </a:r>
          </a:p>
          <a:p>
            <a:pPr lvl="1"/>
            <a:endParaRPr lang="en-US" altLang="en-US" dirty="0"/>
          </a:p>
        </p:txBody>
      </p:sp>
    </p:spTree>
    <p:extLst>
      <p:ext uri="{BB962C8B-B14F-4D97-AF65-F5344CB8AC3E}">
        <p14:creationId xmlns:p14="http://schemas.microsoft.com/office/powerpoint/2010/main" val="3275819808"/>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47EC938-709B-451C-8C9F-24D84BBC1BDA}"/>
              </a:ext>
            </a:extLst>
          </p:cNvPr>
          <p:cNvSpPr>
            <a:spLocks noGrp="1" noChangeArrowheads="1"/>
          </p:cNvSpPr>
          <p:nvPr>
            <p:ph type="title"/>
          </p:nvPr>
        </p:nvSpPr>
        <p:spPr/>
        <p:txBody>
          <a:bodyPr/>
          <a:lstStyle/>
          <a:p>
            <a:r>
              <a:rPr lang="en-US" altLang="en-US"/>
              <a:t>Encapsulation </a:t>
            </a:r>
          </a:p>
        </p:txBody>
      </p:sp>
      <p:sp>
        <p:nvSpPr>
          <p:cNvPr id="10243" name="Rectangle 3">
            <a:extLst>
              <a:ext uri="{FF2B5EF4-FFF2-40B4-BE49-F238E27FC236}">
                <a16:creationId xmlns:a16="http://schemas.microsoft.com/office/drawing/2014/main" id="{5E3BA6FD-F9E2-45BA-BBC7-016D3EBD2355}"/>
              </a:ext>
            </a:extLst>
          </p:cNvPr>
          <p:cNvSpPr>
            <a:spLocks noGrp="1" noChangeArrowheads="1"/>
          </p:cNvSpPr>
          <p:nvPr>
            <p:ph type="body" idx="1"/>
          </p:nvPr>
        </p:nvSpPr>
        <p:spPr>
          <a:xfrm>
            <a:off x="609600" y="1676400"/>
            <a:ext cx="8356600" cy="4876800"/>
          </a:xfrm>
        </p:spPr>
        <p:txBody>
          <a:bodyPr/>
          <a:lstStyle/>
          <a:p>
            <a:pPr eaLnBrk="1" hangingPunct="1">
              <a:lnSpc>
                <a:spcPct val="90000"/>
              </a:lnSpc>
            </a:pPr>
            <a:r>
              <a:rPr lang="en-US" altLang="en-US" sz="2800"/>
              <a:t>Instance variables are usually declared to be </a:t>
            </a:r>
            <a:r>
              <a:rPr lang="en-US" altLang="en-US" sz="2800" i="1"/>
              <a:t>private</a:t>
            </a:r>
            <a:r>
              <a:rPr lang="en-US" altLang="en-US" sz="2800"/>
              <a:t>, which means that they cannot be accessed directly outside the class </a:t>
            </a:r>
          </a:p>
          <a:p>
            <a:pPr eaLnBrk="1" hangingPunct="1">
              <a:lnSpc>
                <a:spcPct val="90000"/>
              </a:lnSpc>
            </a:pPr>
            <a:r>
              <a:rPr lang="en-US" altLang="en-US" sz="2800"/>
              <a:t>Users (clients) of the class can only reference the private data of an object by calling methods of the class</a:t>
            </a:r>
          </a:p>
          <a:p>
            <a:pPr eaLnBrk="1" hangingPunct="1">
              <a:lnSpc>
                <a:spcPct val="90000"/>
              </a:lnSpc>
            </a:pPr>
            <a:r>
              <a:rPr lang="en-US" altLang="en-US" sz="2800"/>
              <a:t>In this way, the methods provide a protective shell around the data known as </a:t>
            </a:r>
            <a:r>
              <a:rPr lang="en-US" altLang="en-US" sz="2800" i="1"/>
              <a:t>encapsulation</a:t>
            </a:r>
          </a:p>
          <a:p>
            <a:pPr eaLnBrk="1" hangingPunct="1">
              <a:lnSpc>
                <a:spcPct val="90000"/>
              </a:lnSpc>
            </a:pPr>
            <a:r>
              <a:rPr lang="en-US" altLang="en-US" sz="2800"/>
              <a:t>Benefit: the class’ methods can ensure that the object data is always valid</a:t>
            </a:r>
            <a:endParaRPr lang="en-US" altLang="en-US" sz="2000"/>
          </a:p>
          <a:p>
            <a:pPr lvl="1"/>
            <a:endParaRPr lang="en-US" altLang="en-US"/>
          </a:p>
        </p:txBody>
      </p:sp>
    </p:spTree>
    <p:extLst>
      <p:ext uri="{BB962C8B-B14F-4D97-AF65-F5344CB8AC3E}">
        <p14:creationId xmlns:p14="http://schemas.microsoft.com/office/powerpoint/2010/main" val="148964651"/>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0012B40-6EF9-42E5-A5E8-885748A63EFC}"/>
              </a:ext>
            </a:extLst>
          </p:cNvPr>
          <p:cNvSpPr>
            <a:spLocks noGrp="1" noChangeArrowheads="1"/>
          </p:cNvSpPr>
          <p:nvPr>
            <p:ph type="title"/>
          </p:nvPr>
        </p:nvSpPr>
        <p:spPr/>
        <p:txBody>
          <a:bodyPr/>
          <a:lstStyle/>
          <a:p>
            <a:r>
              <a:rPr lang="en-US" altLang="en-US"/>
              <a:t>Reusability</a:t>
            </a:r>
          </a:p>
        </p:txBody>
      </p:sp>
      <p:sp>
        <p:nvSpPr>
          <p:cNvPr id="12291" name="Rectangle 3">
            <a:extLst>
              <a:ext uri="{FF2B5EF4-FFF2-40B4-BE49-F238E27FC236}">
                <a16:creationId xmlns:a16="http://schemas.microsoft.com/office/drawing/2014/main" id="{1FECE4D4-0F0F-4A61-9B6A-FEC15B9E5F81}"/>
              </a:ext>
            </a:extLst>
          </p:cNvPr>
          <p:cNvSpPr>
            <a:spLocks noGrp="1" noChangeArrowheads="1"/>
          </p:cNvSpPr>
          <p:nvPr>
            <p:ph type="body" idx="1"/>
          </p:nvPr>
        </p:nvSpPr>
        <p:spPr>
          <a:xfrm>
            <a:off x="609600" y="1676400"/>
            <a:ext cx="8356600" cy="4876800"/>
          </a:xfrm>
        </p:spPr>
        <p:txBody>
          <a:bodyPr/>
          <a:lstStyle/>
          <a:p>
            <a:pPr eaLnBrk="1" hangingPunct="1">
              <a:lnSpc>
                <a:spcPct val="90000"/>
              </a:lnSpc>
            </a:pPr>
            <a:r>
              <a:rPr lang="en-US" altLang="en-US" sz="2800"/>
              <a:t>Reuse has tremendous potential benefits</a:t>
            </a:r>
          </a:p>
          <a:p>
            <a:pPr lvl="1" eaLnBrk="1" hangingPunct="1">
              <a:lnSpc>
                <a:spcPct val="90000"/>
              </a:lnSpc>
            </a:pPr>
            <a:r>
              <a:rPr lang="en-US" altLang="en-US" sz="2400"/>
              <a:t>Designing, coding, debugging, etc. are difficult, time consuming, expensive, risky, etc.</a:t>
            </a:r>
          </a:p>
          <a:p>
            <a:pPr lvl="1" eaLnBrk="1" hangingPunct="1">
              <a:lnSpc>
                <a:spcPct val="90000"/>
              </a:lnSpc>
            </a:pPr>
            <a:r>
              <a:rPr lang="en-US" altLang="en-US" sz="2400"/>
              <a:t>Reuse gives us more return on that investment</a:t>
            </a:r>
          </a:p>
          <a:p>
            <a:pPr eaLnBrk="1" hangingPunct="1">
              <a:lnSpc>
                <a:spcPct val="90000"/>
              </a:lnSpc>
            </a:pPr>
            <a:r>
              <a:rPr lang="en-US" altLang="en-US" sz="2800"/>
              <a:t>Impact on new development</a:t>
            </a:r>
          </a:p>
          <a:p>
            <a:pPr lvl="1" eaLnBrk="1" hangingPunct="1">
              <a:lnSpc>
                <a:spcPct val="90000"/>
              </a:lnSpc>
            </a:pPr>
            <a:r>
              <a:rPr lang="en-US" altLang="en-US" sz="2400"/>
              <a:t>The time required to build a new application will be shortened if we can reuse existing components</a:t>
            </a:r>
          </a:p>
          <a:p>
            <a:pPr lvl="1" eaLnBrk="1" hangingPunct="1">
              <a:lnSpc>
                <a:spcPct val="90000"/>
              </a:lnSpc>
            </a:pPr>
            <a:r>
              <a:rPr lang="en-US" altLang="en-US" sz="2400"/>
              <a:t>Less time means lower cost</a:t>
            </a:r>
          </a:p>
          <a:p>
            <a:pPr lvl="1" eaLnBrk="1" hangingPunct="1">
              <a:lnSpc>
                <a:spcPct val="90000"/>
              </a:lnSpc>
            </a:pPr>
            <a:r>
              <a:rPr lang="en-US" altLang="en-US" sz="2400"/>
              <a:t>The code will be more reliable since the reused components have already been tested and used</a:t>
            </a:r>
          </a:p>
          <a:p>
            <a:pPr lvl="1" eaLnBrk="1" hangingPunct="1">
              <a:lnSpc>
                <a:spcPct val="90000"/>
              </a:lnSpc>
            </a:pPr>
            <a:r>
              <a:rPr lang="en-US" altLang="en-US" sz="2400"/>
              <a:t>Working with already designed classes helps with the understanding of requirements and design</a:t>
            </a:r>
          </a:p>
          <a:p>
            <a:pPr lvl="1" eaLnBrk="1" hangingPunct="1">
              <a:lnSpc>
                <a:spcPct val="90000"/>
              </a:lnSpc>
            </a:pPr>
            <a:endParaRPr lang="en-US" altLang="en-US" sz="2400"/>
          </a:p>
          <a:p>
            <a:pPr lvl="1"/>
            <a:endParaRPr lang="en-US" altLang="en-US" sz="2400"/>
          </a:p>
        </p:txBody>
      </p:sp>
    </p:spTree>
    <p:extLst>
      <p:ext uri="{BB962C8B-B14F-4D97-AF65-F5344CB8AC3E}">
        <p14:creationId xmlns:p14="http://schemas.microsoft.com/office/powerpoint/2010/main" val="3675061759"/>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t>Homework #4</a:t>
            </a:r>
          </a:p>
        </p:txBody>
      </p:sp>
      <p:sp>
        <p:nvSpPr>
          <p:cNvPr id="4099" name="Rectangle 3"/>
          <p:cNvSpPr>
            <a:spLocks noGrp="1" noChangeArrowheads="1"/>
          </p:cNvSpPr>
          <p:nvPr>
            <p:ph type="body" idx="1"/>
          </p:nvPr>
        </p:nvSpPr>
        <p:spPr>
          <a:xfrm>
            <a:off x="609600" y="1600200"/>
            <a:ext cx="8356600" cy="4800600"/>
          </a:xfrm>
        </p:spPr>
        <p:txBody>
          <a:bodyPr>
            <a:normAutofit fontScale="92500" lnSpcReduction="10000"/>
          </a:bodyPr>
          <a:lstStyle/>
          <a:p>
            <a:pPr>
              <a:lnSpc>
                <a:spcPct val="80000"/>
              </a:lnSpc>
              <a:defRPr/>
            </a:pPr>
            <a:r>
              <a:rPr lang="en-US" dirty="0"/>
              <a:t>Information Modeling</a:t>
            </a:r>
          </a:p>
          <a:p>
            <a:pPr lvl="1">
              <a:lnSpc>
                <a:spcPct val="80000"/>
              </a:lnSpc>
              <a:defRPr/>
            </a:pPr>
            <a:r>
              <a:rPr lang="en-US" dirty="0"/>
              <a:t>You are designing World Cup penalty kick simulator</a:t>
            </a:r>
          </a:p>
          <a:p>
            <a:pPr>
              <a:lnSpc>
                <a:spcPct val="80000"/>
              </a:lnSpc>
              <a:defRPr/>
            </a:pPr>
            <a:r>
              <a:rPr lang="en-US" dirty="0"/>
              <a:t>Deliverable – analysis and design of information </a:t>
            </a:r>
          </a:p>
          <a:p>
            <a:pPr lvl="1">
              <a:lnSpc>
                <a:spcPct val="80000"/>
              </a:lnSpc>
              <a:defRPr/>
            </a:pPr>
            <a:r>
              <a:rPr lang="en-US" dirty="0"/>
              <a:t>Briefly describe the penalty kick scenario:  focusing on 5 objects – kicker, goalie, ball, net, and scoreboard </a:t>
            </a:r>
          </a:p>
          <a:p>
            <a:pPr lvl="1">
              <a:lnSpc>
                <a:spcPct val="80000"/>
              </a:lnSpc>
              <a:defRPr/>
            </a:pPr>
            <a:r>
              <a:rPr lang="en-US" dirty="0"/>
              <a:t>Describe each object by listing its attributes (including data type) and methods (including parameters and return values)</a:t>
            </a:r>
          </a:p>
          <a:p>
            <a:pPr lvl="1">
              <a:lnSpc>
                <a:spcPct val="80000"/>
              </a:lnSpc>
              <a:defRPr/>
            </a:pPr>
            <a:r>
              <a:rPr lang="en-US" dirty="0"/>
              <a:t>Use pseudo-code to depict the scenario – be sure your code supports the interactions between your objects</a:t>
            </a:r>
          </a:p>
          <a:p>
            <a:pPr lvl="1">
              <a:lnSpc>
                <a:spcPct val="80000"/>
              </a:lnSpc>
              <a:defRPr/>
            </a:pPr>
            <a:r>
              <a:rPr lang="en-US" dirty="0"/>
              <a:t>Enhance the code to simulate a championship tie-breaker scenario (2 teams, 5+ rounds)</a:t>
            </a:r>
          </a:p>
          <a:p>
            <a:pPr>
              <a:lnSpc>
                <a:spcPct val="80000"/>
              </a:lnSpc>
              <a:defRPr/>
            </a:pPr>
            <a:r>
              <a:rPr lang="en-US" dirty="0"/>
              <a:t>Please submit by 8/1/19</a:t>
            </a:r>
          </a:p>
          <a:p>
            <a:pPr lvl="1">
              <a:lnSpc>
                <a:spcPct val="80000"/>
              </a:lnSpc>
              <a:defRPr/>
            </a:pPr>
            <a:endParaRPr lang="en-US" dirty="0"/>
          </a:p>
          <a:p>
            <a:pPr lvl="1">
              <a:lnSpc>
                <a:spcPct val="80000"/>
              </a:lnSpc>
              <a:defRPr/>
            </a:pPr>
            <a:endParaRPr lang="en-US" dirty="0"/>
          </a:p>
        </p:txBody>
      </p:sp>
    </p:spTree>
    <p:extLst>
      <p:ext uri="{BB962C8B-B14F-4D97-AF65-F5344CB8AC3E}">
        <p14:creationId xmlns:p14="http://schemas.microsoft.com/office/powerpoint/2010/main" val="10298048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Grp="1" noChangeArrowheads="1"/>
          </p:cNvSpPr>
          <p:nvPr>
            <p:ph type="title"/>
          </p:nvPr>
        </p:nvSpPr>
        <p:spPr/>
        <p:txBody>
          <a:bodyPr/>
          <a:lstStyle/>
          <a:p>
            <a:r>
              <a:rPr lang="en-US" altLang="en-US">
                <a:ea typeface="ＭＳ Ｐゴシック" panose="020B0600070205080204" pitchFamily="34" charset="-128"/>
              </a:rPr>
              <a:t>Lesson Overview</a:t>
            </a:r>
          </a:p>
        </p:txBody>
      </p:sp>
      <p:sp>
        <p:nvSpPr>
          <p:cNvPr id="7171" name="Rectangle 9"/>
          <p:cNvSpPr>
            <a:spLocks noGrp="1" noChangeArrowheads="1"/>
          </p:cNvSpPr>
          <p:nvPr>
            <p:ph type="body" idx="1"/>
          </p:nvPr>
        </p:nvSpPr>
        <p:spPr>
          <a:xfrm>
            <a:off x="609600" y="1676400"/>
            <a:ext cx="8356600" cy="4876800"/>
          </a:xfrm>
        </p:spPr>
        <p:txBody>
          <a:bodyPr>
            <a:normAutofit fontScale="92500" lnSpcReduction="10000"/>
          </a:bodyPr>
          <a:lstStyle/>
          <a:p>
            <a:r>
              <a:rPr lang="en-US" altLang="en-US" dirty="0">
                <a:ea typeface="ＭＳ Ｐゴシック" panose="020B0600070205080204" pitchFamily="34" charset="-128"/>
              </a:rPr>
              <a:t>Specification: Modeling the Object Space</a:t>
            </a:r>
          </a:p>
          <a:p>
            <a:pPr>
              <a:lnSpc>
                <a:spcPct val="80000"/>
              </a:lnSpc>
              <a:defRPr/>
            </a:pPr>
            <a:r>
              <a:rPr lang="en-US" dirty="0"/>
              <a:t>Reading</a:t>
            </a:r>
          </a:p>
          <a:p>
            <a:pPr lvl="1">
              <a:lnSpc>
                <a:spcPct val="80000"/>
              </a:lnSpc>
              <a:defRPr/>
            </a:pPr>
            <a:r>
              <a:rPr lang="en-US" dirty="0"/>
              <a:t>Ch. 12 – Safety Engineering</a:t>
            </a:r>
          </a:p>
          <a:p>
            <a:pPr lvl="1">
              <a:lnSpc>
                <a:spcPct val="80000"/>
              </a:lnSpc>
              <a:defRPr/>
            </a:pPr>
            <a:r>
              <a:rPr lang="en-US" dirty="0"/>
              <a:t>Ch. 13 – Security Engineering</a:t>
            </a:r>
          </a:p>
          <a:p>
            <a:pPr lvl="1">
              <a:lnSpc>
                <a:spcPct val="80000"/>
              </a:lnSpc>
              <a:defRPr/>
            </a:pPr>
            <a:r>
              <a:rPr lang="en-US" dirty="0"/>
              <a:t>Ch. 14 – Resilience Engineering</a:t>
            </a:r>
          </a:p>
          <a:p>
            <a:r>
              <a:rPr lang="en-US" altLang="en-US" dirty="0">
                <a:ea typeface="ＭＳ Ｐゴシック" panose="020B0600070205080204" pitchFamily="34" charset="-128"/>
              </a:rPr>
              <a:t>Objectives</a:t>
            </a:r>
          </a:p>
          <a:p>
            <a:pPr lvl="1"/>
            <a:r>
              <a:rPr lang="en-US" altLang="en-US" dirty="0">
                <a:ea typeface="ＭＳ Ｐゴシック" panose="020B0600070205080204" pitchFamily="34" charset="-128"/>
              </a:rPr>
              <a:t>Revisit the threat of ambiguity and the importance of clear, concise communication in successful software development</a:t>
            </a:r>
          </a:p>
          <a:p>
            <a:pPr lvl="1"/>
            <a:r>
              <a:rPr lang="en-US" altLang="en-US" dirty="0">
                <a:ea typeface="ＭＳ Ｐゴシック" panose="020B0600070205080204" pitchFamily="34" charset="-128"/>
              </a:rPr>
              <a:t>Examine object-oriented software engineering with respect to previous topics (e.g., modeling with state-transition diagrams, reuse, testing, evolution, etc.)</a:t>
            </a:r>
          </a:p>
        </p:txBody>
      </p:sp>
    </p:spTree>
    <p:extLst>
      <p:ext uri="{BB962C8B-B14F-4D97-AF65-F5344CB8AC3E}">
        <p14:creationId xmlns:p14="http://schemas.microsoft.com/office/powerpoint/2010/main" val="6214244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fontScale="92500" lnSpcReduction="10000"/>
          </a:bodyPr>
          <a:lstStyle/>
          <a:p>
            <a:r>
              <a:rPr lang="en-US" sz="7200" dirty="0"/>
              <a:t>Lecture 7</a:t>
            </a:r>
          </a:p>
          <a:p>
            <a:r>
              <a:rPr lang="en-US" sz="7200" dirty="0"/>
              <a:t>Object-oriented Software Engineering</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Object Orientation</a:t>
            </a:r>
          </a:p>
        </p:txBody>
      </p:sp>
      <p:sp>
        <p:nvSpPr>
          <p:cNvPr id="5123" name="Rectangle 3"/>
          <p:cNvSpPr>
            <a:spLocks noGrp="1" noChangeArrowheads="1"/>
          </p:cNvSpPr>
          <p:nvPr>
            <p:ph type="body" idx="1"/>
          </p:nvPr>
        </p:nvSpPr>
        <p:spPr>
          <a:xfrm>
            <a:off x="609600" y="1676400"/>
            <a:ext cx="8356600" cy="4953000"/>
          </a:xfrm>
        </p:spPr>
        <p:txBody>
          <a:bodyPr>
            <a:normAutofit fontScale="92500"/>
          </a:bodyPr>
          <a:lstStyle/>
          <a:p>
            <a:r>
              <a:rPr lang="en-US" altLang="en-US" sz="2800" dirty="0"/>
              <a:t>Developing software solutions involves two significant translations:</a:t>
            </a:r>
          </a:p>
          <a:p>
            <a:pPr lvl="1"/>
            <a:r>
              <a:rPr lang="en-US" altLang="en-US" sz="2400" dirty="0"/>
              <a:t>The user’s environment -&gt; a system design which models it</a:t>
            </a:r>
          </a:p>
          <a:p>
            <a:pPr lvl="1"/>
            <a:r>
              <a:rPr lang="en-US" altLang="en-US" sz="2400" dirty="0"/>
              <a:t>The system design -&gt; an executable application </a:t>
            </a:r>
          </a:p>
          <a:p>
            <a:r>
              <a:rPr lang="en-US" altLang="en-US" sz="2800" dirty="0"/>
              <a:t>Object-oriented analysis identifies the entities, referred to as objects, that make up the user’s environment</a:t>
            </a:r>
          </a:p>
          <a:p>
            <a:r>
              <a:rPr lang="en-US" altLang="en-US" sz="2800" dirty="0"/>
              <a:t>Object-oriented design then develops a model of these objects including their attributes and behaviors</a:t>
            </a:r>
          </a:p>
          <a:p>
            <a:pPr lvl="1"/>
            <a:r>
              <a:rPr lang="en-US" altLang="en-US" sz="2400" dirty="0"/>
              <a:t>This forms the basis of the system’s design</a:t>
            </a:r>
          </a:p>
          <a:p>
            <a:r>
              <a:rPr lang="en-US" altLang="en-US" sz="2800" dirty="0"/>
              <a:t>Object-oriented programming implements this design as an application (using a language such as Java)</a:t>
            </a:r>
          </a:p>
          <a:p>
            <a:pPr lvl="1"/>
            <a:endParaRPr lang="en-US" altLang="en-US" dirty="0"/>
          </a:p>
        </p:txBody>
      </p:sp>
    </p:spTree>
    <p:extLst>
      <p:ext uri="{BB962C8B-B14F-4D97-AF65-F5344CB8AC3E}">
        <p14:creationId xmlns:p14="http://schemas.microsoft.com/office/powerpoint/2010/main" val="498445103"/>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Analysis</a:t>
            </a:r>
          </a:p>
        </p:txBody>
      </p:sp>
      <p:sp>
        <p:nvSpPr>
          <p:cNvPr id="5123" name="Rectangle 3"/>
          <p:cNvSpPr>
            <a:spLocks noGrp="1" noChangeArrowheads="1"/>
          </p:cNvSpPr>
          <p:nvPr>
            <p:ph type="body" idx="1"/>
          </p:nvPr>
        </p:nvSpPr>
        <p:spPr>
          <a:xfrm>
            <a:off x="609600" y="1676400"/>
            <a:ext cx="8356600" cy="4953000"/>
          </a:xfrm>
        </p:spPr>
        <p:txBody>
          <a:bodyPr>
            <a:normAutofit/>
          </a:bodyPr>
          <a:lstStyle/>
          <a:p>
            <a:r>
              <a:rPr lang="en-US" altLang="en-US" sz="2800" dirty="0"/>
              <a:t>In analysis, the software engineer works to understand the perspective of the user</a:t>
            </a:r>
          </a:p>
          <a:p>
            <a:r>
              <a:rPr lang="en-US" altLang="en-US" sz="2800" dirty="0"/>
              <a:t>The goal is to capture what the application will be required to do and how it should do it</a:t>
            </a:r>
          </a:p>
          <a:p>
            <a:r>
              <a:rPr lang="en-US" altLang="en-US" sz="2800" dirty="0"/>
              <a:t>The end result historically has been a requirements specification</a:t>
            </a:r>
          </a:p>
          <a:p>
            <a:r>
              <a:rPr lang="en-US" altLang="en-US" sz="2800" dirty="0"/>
              <a:t>In object-oriented analysis (OOA), we seek to capture the entities which make up the user’s world and their interactions</a:t>
            </a:r>
          </a:p>
          <a:p>
            <a:pPr lvl="1"/>
            <a:endParaRPr lang="en-US" altLang="en-US" dirty="0"/>
          </a:p>
        </p:txBody>
      </p:sp>
    </p:spTree>
    <p:extLst>
      <p:ext uri="{BB962C8B-B14F-4D97-AF65-F5344CB8AC3E}">
        <p14:creationId xmlns:p14="http://schemas.microsoft.com/office/powerpoint/2010/main" val="189737912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Design</a:t>
            </a:r>
          </a:p>
        </p:txBody>
      </p:sp>
      <p:sp>
        <p:nvSpPr>
          <p:cNvPr id="5123" name="Rectangle 3"/>
          <p:cNvSpPr>
            <a:spLocks noGrp="1" noChangeArrowheads="1"/>
          </p:cNvSpPr>
          <p:nvPr>
            <p:ph type="body" idx="1"/>
          </p:nvPr>
        </p:nvSpPr>
        <p:spPr>
          <a:xfrm>
            <a:off x="609600" y="1676400"/>
            <a:ext cx="8356600" cy="4953000"/>
          </a:xfrm>
        </p:spPr>
        <p:txBody>
          <a:bodyPr>
            <a:normAutofit fontScale="92500"/>
          </a:bodyPr>
          <a:lstStyle/>
          <a:p>
            <a:r>
              <a:rPr lang="en-US" altLang="en-US" sz="2800" dirty="0"/>
              <a:t>In design, the software engineer works to structure a solution system which will meet the stated requirements</a:t>
            </a:r>
          </a:p>
          <a:p>
            <a:r>
              <a:rPr lang="en-US" altLang="en-US" sz="2800" dirty="0"/>
              <a:t>The goal is to create an architecture which will not only satisfy the requirements, but will do so with efficiency and facilitate future growth (increases in number of users, changes in other system components such as OS, etc.)</a:t>
            </a:r>
          </a:p>
          <a:p>
            <a:r>
              <a:rPr lang="en-US" altLang="en-US" sz="2800" dirty="0"/>
              <a:t>The end result historically has been a set of system models, with each capturing a perspective (UI, information architecture, workflow, state transitions, etc.)</a:t>
            </a:r>
          </a:p>
          <a:p>
            <a:r>
              <a:rPr lang="en-US" altLang="en-US" sz="2800" dirty="0"/>
              <a:t>Object-oriented design (OOD), uses diagrams and modeling languages similar to previous methodologies</a:t>
            </a:r>
          </a:p>
          <a:p>
            <a:pPr lvl="1"/>
            <a:endParaRPr lang="en-US" altLang="en-US" dirty="0"/>
          </a:p>
        </p:txBody>
      </p:sp>
    </p:spTree>
    <p:extLst>
      <p:ext uri="{BB962C8B-B14F-4D97-AF65-F5344CB8AC3E}">
        <p14:creationId xmlns:p14="http://schemas.microsoft.com/office/powerpoint/2010/main" val="4020261030"/>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Unified Modeling Language (UML)</a:t>
            </a:r>
          </a:p>
        </p:txBody>
      </p:sp>
      <p:sp>
        <p:nvSpPr>
          <p:cNvPr id="5123" name="Rectangle 3"/>
          <p:cNvSpPr>
            <a:spLocks noGrp="1" noChangeArrowheads="1"/>
          </p:cNvSpPr>
          <p:nvPr>
            <p:ph type="body" idx="1"/>
          </p:nvPr>
        </p:nvSpPr>
        <p:spPr>
          <a:xfrm>
            <a:off x="609600" y="1676400"/>
            <a:ext cx="8356600" cy="4953000"/>
          </a:xfrm>
        </p:spPr>
        <p:txBody>
          <a:bodyPr>
            <a:normAutofit/>
          </a:bodyPr>
          <a:lstStyle/>
          <a:p>
            <a:r>
              <a:rPr lang="en-US" altLang="en-US" sz="2800" dirty="0"/>
              <a:t>A system’s design is complex and abstract</a:t>
            </a:r>
          </a:p>
          <a:p>
            <a:r>
              <a:rPr lang="en-US" altLang="en-US" sz="2800" dirty="0"/>
              <a:t>Expressing it is difficult using “human” language (e.g., English) which presents a significant risk of misinterpretation</a:t>
            </a:r>
          </a:p>
          <a:p>
            <a:r>
              <a:rPr lang="en-US" altLang="en-US" sz="2800" dirty="0"/>
              <a:t>As software engineering has evolved as a discipline, various models have emerged to capture different system perspectives</a:t>
            </a:r>
          </a:p>
          <a:p>
            <a:r>
              <a:rPr lang="en-US" altLang="en-US" sz="2800" dirty="0"/>
              <a:t>The Unified Modeling Language (UML) tied together several of these models with a supporting language to allow engineers to specify design with greater clarity</a:t>
            </a:r>
          </a:p>
          <a:p>
            <a:pPr lvl="1"/>
            <a:endParaRPr lang="en-US" altLang="en-US" dirty="0"/>
          </a:p>
        </p:txBody>
      </p:sp>
    </p:spTree>
    <p:extLst>
      <p:ext uri="{BB962C8B-B14F-4D97-AF65-F5344CB8AC3E}">
        <p14:creationId xmlns:p14="http://schemas.microsoft.com/office/powerpoint/2010/main" val="293941527"/>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Classes</a:t>
            </a:r>
          </a:p>
        </p:txBody>
      </p:sp>
      <p:sp>
        <p:nvSpPr>
          <p:cNvPr id="5123" name="Rectangle 3"/>
          <p:cNvSpPr>
            <a:spLocks noGrp="1" noChangeArrowheads="1"/>
          </p:cNvSpPr>
          <p:nvPr>
            <p:ph type="body" idx="1"/>
          </p:nvPr>
        </p:nvSpPr>
        <p:spPr>
          <a:xfrm>
            <a:off x="609600" y="1676400"/>
            <a:ext cx="8356600" cy="4953000"/>
          </a:xfrm>
        </p:spPr>
        <p:txBody>
          <a:bodyPr>
            <a:normAutofit/>
          </a:bodyPr>
          <a:lstStyle/>
          <a:p>
            <a:r>
              <a:rPr lang="en-US" altLang="en-US" sz="2800" dirty="0"/>
              <a:t>The nouns and noun phrases found in the user’s description of their environment indicate entities which must “exist” in the application in order for the application to be both logical and useful</a:t>
            </a:r>
          </a:p>
          <a:p>
            <a:r>
              <a:rPr lang="en-US" altLang="en-US" sz="2800" dirty="0"/>
              <a:t>In object-oriented development, classes are templates which capture these entities </a:t>
            </a:r>
          </a:p>
          <a:p>
            <a:r>
              <a:rPr lang="en-US" altLang="en-US" sz="2800" dirty="0"/>
              <a:t>Objects are instances of a class which can then be made to behave in a manner which simulates the user’s operating environment</a:t>
            </a:r>
          </a:p>
          <a:p>
            <a:pPr lvl="1"/>
            <a:endParaRPr lang="en-US" altLang="en-US" dirty="0"/>
          </a:p>
        </p:txBody>
      </p:sp>
    </p:spTree>
    <p:extLst>
      <p:ext uri="{BB962C8B-B14F-4D97-AF65-F5344CB8AC3E}">
        <p14:creationId xmlns:p14="http://schemas.microsoft.com/office/powerpoint/2010/main" val="3216553071"/>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1177</Words>
  <Application>Microsoft Office PowerPoint</Application>
  <PresentationFormat>On-screen Show (4:3)</PresentationFormat>
  <Paragraphs>122</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MS PGothic</vt:lpstr>
      <vt:lpstr>MS PGothic</vt:lpstr>
      <vt:lpstr>Arial</vt:lpstr>
      <vt:lpstr>Calibri</vt:lpstr>
      <vt:lpstr>Futura Bk BT</vt:lpstr>
      <vt:lpstr>Futura Lt BT</vt:lpstr>
      <vt:lpstr>Futura Md BT</vt:lpstr>
      <vt:lpstr>Georgia</vt:lpstr>
      <vt:lpstr>Times New Roman</vt:lpstr>
      <vt:lpstr>Training</vt:lpstr>
      <vt:lpstr>Software Engineering CS 487</vt:lpstr>
      <vt:lpstr>Homework #4</vt:lpstr>
      <vt:lpstr>Lesson Overview</vt:lpstr>
      <vt:lpstr>PowerPoint Presentation</vt:lpstr>
      <vt:lpstr>Object Orientation</vt:lpstr>
      <vt:lpstr>Analysis</vt:lpstr>
      <vt:lpstr>Design</vt:lpstr>
      <vt:lpstr>Unified Modeling Language (UML)</vt:lpstr>
      <vt:lpstr>Classes</vt:lpstr>
      <vt:lpstr>Attributes </vt:lpstr>
      <vt:lpstr>Behavior</vt:lpstr>
      <vt:lpstr>Supporting Methods</vt:lpstr>
      <vt:lpstr>Things to Model</vt:lpstr>
      <vt:lpstr>Encapsulation </vt:lpstr>
      <vt:lpstr>Reusability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2014-01-06T17:59:55Z</dcterms:created>
  <dcterms:modified xsi:type="dcterms:W3CDTF">2019-07-22T18:47:21Z</dcterms:modified>
</cp:coreProperties>
</file>