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71" r:id="rId3"/>
    <p:sldId id="281" r:id="rId4"/>
    <p:sldId id="366" r:id="rId5"/>
    <p:sldId id="352" r:id="rId6"/>
    <p:sldId id="353" r:id="rId7"/>
    <p:sldId id="355" r:id="rId8"/>
    <p:sldId id="347" r:id="rId9"/>
    <p:sldId id="348" r:id="rId10"/>
    <p:sldId id="349" r:id="rId11"/>
    <p:sldId id="350" r:id="rId12"/>
    <p:sldId id="351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71"/>
          </p14:sldIdLst>
        </p14:section>
        <p14:section name="Automation and Reuse" id="{ABA716BF-3A5C-4ADB-94C9-CFEF84EBA240}">
          <p14:sldIdLst>
            <p14:sldId id="281"/>
            <p14:sldId id="366"/>
            <p14:sldId id="352"/>
            <p14:sldId id="353"/>
            <p14:sldId id="355"/>
            <p14:sldId id="347"/>
            <p14:sldId id="348"/>
            <p14:sldId id="349"/>
            <p14:sldId id="350"/>
            <p14:sldId id="351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719310-61CD-4B94-8869-0E13C6D1B179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4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67AD80B-5399-4FA5-8998-2994E3B9B63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5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701C6A7-647D-486C-A5DF-F1A780B6A4BA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85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6201BF-B0D4-43E5-8EB7-4AADE0DF10EE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7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3D3AF7-900E-4C11-9FAA-AE7E36A17ACF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89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C8DFD94-8EFF-4BE8-8703-46ED1600DDB5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27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9346B62-1C70-467D-B920-74FEB99CEEB8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4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EF78CAB-2218-4300-AC77-308EBB88759E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7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82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90D72C-8336-4E15-817E-A2272B921EC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82CB99-7073-409A-8CDA-B11A6C29CEBB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5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AA4BCC-4A0F-4DBE-A2B8-F462F9D88A7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9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352946-FC61-4F0D-9C2B-295E1C4BD67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28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1DE41B-B912-4B01-89E8-F65F9EB3AF72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1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1A40E9-70DE-4B73-BB6E-B0733D15C17E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unnyday.mit.edu/accidents/Ariane5accidentrepo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vs. Prototyping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Incremental development consists of a series of planned (relatively small) efforts designed to result in a complete system to user specification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Prototyping can be used to facilitate incremental development by incrementally improving the prototype into the finished 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Throw-away prototyping on the other hand is used to produce communication vehicles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Akin to R&amp;D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Can be “quick and dirty”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98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Principles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involvement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Incremental delivery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Exploit developers’ skills (over process)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Embrace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Keep it simple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Challenges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Users can be difficult to involve effectively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atmosphere can be pretty intense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Teamwork (cooperation) is key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Change is hard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Inherently difficult to manage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039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Approaches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Extreme Programming (XP)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Pair development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Rapid Application Development (RAD)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Prototyping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033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Borrowed from the world of architecture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Common solutions for common problems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Making it happen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Meaningful names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Describe the common problem clearly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Describe the common solution and how to apply it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State the consequences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930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Ex.: Model-View-Controller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Supports multiple presentations of an object and separate means of interaction with each presentation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819400"/>
            <a:ext cx="7772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231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ERP System Architecture</a:t>
            </a:r>
          </a:p>
        </p:txBody>
      </p:sp>
      <p:pic>
        <p:nvPicPr>
          <p:cNvPr id="22531" name="Content Placeholder 3" descr="16.12 ERP architecture.eps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43" b="-20743"/>
          <a:stretch>
            <a:fillRect/>
          </a:stretch>
        </p:blipFill>
        <p:spPr>
          <a:xfrm>
            <a:off x="1371600" y="1981200"/>
            <a:ext cx="6738938" cy="3706813"/>
          </a:xfrm>
        </p:spPr>
      </p:pic>
    </p:spTree>
    <p:extLst>
      <p:ext uri="{BB962C8B-B14F-4D97-AF65-F5344CB8AC3E}">
        <p14:creationId xmlns:p14="http://schemas.microsoft.com/office/powerpoint/2010/main" val="3179294479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/>
              <a:t>A number of modules to support different business functions. </a:t>
            </a:r>
          </a:p>
          <a:p>
            <a:pPr>
              <a:defRPr/>
            </a:pPr>
            <a:r>
              <a:rPr lang="en-GB" dirty="0"/>
              <a:t>A defined set of business processes, associated with each module, which relate to activities in that module. </a:t>
            </a:r>
          </a:p>
          <a:p>
            <a:pPr>
              <a:defRPr/>
            </a:pPr>
            <a:r>
              <a:rPr lang="en-GB" dirty="0"/>
              <a:t>A common database that maintains information about all related business functions. </a:t>
            </a:r>
          </a:p>
          <a:p>
            <a:pPr>
              <a:defRPr/>
            </a:pPr>
            <a:r>
              <a:rPr lang="en-GB" dirty="0"/>
              <a:t>A set of business rules that apply to all data in the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9877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ERP Configuration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800600"/>
          </a:xfrm>
        </p:spPr>
        <p:txBody>
          <a:bodyPr/>
          <a:lstStyle/>
          <a:p>
            <a:r>
              <a:rPr lang="en-GB" altLang="en-US" sz="2200"/>
              <a:t>Selecting the required functionality from the system.</a:t>
            </a:r>
          </a:p>
          <a:p>
            <a:r>
              <a:rPr lang="en-GB" altLang="en-US" sz="2200"/>
              <a:t>Establishing a data model that defines how the organization’s data will be structured in the system database.</a:t>
            </a:r>
          </a:p>
          <a:p>
            <a:r>
              <a:rPr lang="en-GB" altLang="en-US" sz="2200"/>
              <a:t>Defining business rules that apply to that data.</a:t>
            </a:r>
          </a:p>
          <a:p>
            <a:r>
              <a:rPr lang="en-GB" altLang="en-US" sz="2200"/>
              <a:t>Defining the expected interactions with external systems.</a:t>
            </a:r>
          </a:p>
          <a:p>
            <a:r>
              <a:rPr lang="en-GB" altLang="en-US" sz="2200"/>
              <a:t>Designing the input forms and the output reports generated by the system.</a:t>
            </a:r>
          </a:p>
          <a:p>
            <a:r>
              <a:rPr lang="en-GB" altLang="en-US" sz="2200"/>
              <a:t>Designing new business processes that conform to the underlying process model supported by the system.</a:t>
            </a:r>
          </a:p>
          <a:p>
            <a:r>
              <a:rPr lang="en-GB" altLang="en-US" sz="2200"/>
              <a:t>Setting parameters that define how the system is deployed on its underlying platform.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32603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Wrapper</a:t>
            </a:r>
          </a:p>
        </p:txBody>
      </p:sp>
      <p:pic>
        <p:nvPicPr>
          <p:cNvPr id="25603" name="Content Placeholder 3" descr="16.14 ServiceWrapper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1" r="-4301"/>
          <a:stretch>
            <a:fillRect/>
          </a:stretch>
        </p:blipFill>
        <p:spPr bwMode="auto">
          <a:xfrm>
            <a:off x="1371600" y="1981200"/>
            <a:ext cx="663575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4242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Component-based SW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By components we are referring to entities that are larger than objects but smaller than applications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Note that reuse is possible at all 3 of these levels and in truth at any level of granularity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Being this open-minded should help us realize better opportunities for 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 other words, sometimes objects are too small and specific, sometimes applications are too large and broad, and maybe sometimes components are just right (for marketing as reusable entities)  </a:t>
            </a:r>
          </a:p>
        </p:txBody>
      </p:sp>
    </p:spTree>
    <p:extLst>
      <p:ext uri="{BB962C8B-B14F-4D97-AF65-F5344CB8AC3E}">
        <p14:creationId xmlns:p14="http://schemas.microsoft.com/office/powerpoint/2010/main" val="10041446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Specification: Automation and Reuse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Case Study – 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Ariane 5 Failure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15 – Software Reuse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16 – Component-based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17 – Distributed Software Engineering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Revisit agility/flexibility in developing software as well as the benefits and challenges associated with such approaches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reuse in the software development process in more detail using the Ariane 5 case to better understand associated risks and ways to mitigate them</a:t>
            </a:r>
          </a:p>
        </p:txBody>
      </p:sp>
    </p:spTree>
    <p:extLst>
      <p:ext uri="{BB962C8B-B14F-4D97-AF65-F5344CB8AC3E}">
        <p14:creationId xmlns:p14="http://schemas.microsoft.com/office/powerpoint/2010/main" val="6214244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Reusable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Just as with the other levels, discipline is required to achieve reusability with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component should conform to a standardized model which enforces interfaces, documentation, deployment,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reusable component should be able to exist independent of other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Public access (methods, knowledge of attributes, etc.) must be available but also strictly controlled (defined interfaces)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Deployable as a standalone entity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Fully documented including syntax and semantics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Components are defined by their interfaces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Provides services to its clients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Requires services from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0085900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Component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Standards for implementation, documentation, and deployment to ensure interoperability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CORBA, Java Beans, COM+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Elements of the model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Interfaces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Operation names, parameters, exceptions, etc.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The appropriate interface definition language (IDL)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Information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Naming convention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Metadata (data about the component itself)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How to customize (configure) for a given deployment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Deployment 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How to package the component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3053990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Interfaces</a:t>
            </a:r>
          </a:p>
        </p:txBody>
      </p:sp>
      <p:pic>
        <p:nvPicPr>
          <p:cNvPr id="29699" name="Content Placeholder 3" descr="17.2 CompInterface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708" b="-89708"/>
          <a:stretch>
            <a:fillRect/>
          </a:stretch>
        </p:blipFill>
        <p:spPr bwMode="auto">
          <a:xfrm>
            <a:off x="1295400" y="1765300"/>
            <a:ext cx="7127875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960551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/>
          </a:bodyPr>
          <a:lstStyle/>
          <a:p>
            <a:r>
              <a:rPr lang="en-US" altLang="en-US" dirty="0"/>
              <a:t>Component-based Reuse Challenges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Complexity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Trust</a:t>
            </a:r>
          </a:p>
          <a:p>
            <a:pPr>
              <a:lnSpc>
                <a:spcPct val="80000"/>
              </a:lnSpc>
            </a:pPr>
            <a:r>
              <a:rPr lang="en-US" altLang="en-US"/>
              <a:t>Tight coupling with specific applications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As opposed to more stable business objects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Maintainability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Customization costs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Inconsistency </a:t>
            </a:r>
          </a:p>
        </p:txBody>
      </p:sp>
    </p:spTree>
    <p:extLst>
      <p:ext uri="{BB962C8B-B14F-4D97-AF65-F5344CB8AC3E}">
        <p14:creationId xmlns:p14="http://schemas.microsoft.com/office/powerpoint/2010/main" val="25523346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8</a:t>
            </a:r>
          </a:p>
          <a:p>
            <a:r>
              <a:rPr lang="en-US" sz="7200" dirty="0"/>
              <a:t>Automation and Reuse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Case Study: Ariane 5 Launcher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Reuse plan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Inertial reference software performed successfully in the </a:t>
            </a:r>
            <a:r>
              <a:rPr lang="en-US" dirty="0" err="1"/>
              <a:t>Ariane</a:t>
            </a:r>
            <a:r>
              <a:rPr lang="en-US" dirty="0"/>
              <a:t> 4, so it was reused in the </a:t>
            </a:r>
            <a:r>
              <a:rPr lang="en-US" dirty="0" err="1"/>
              <a:t>Ariane</a:t>
            </a:r>
            <a:r>
              <a:rPr lang="en-US" dirty="0"/>
              <a:t> 5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code contained “extras”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</a:t>
            </a:r>
            <a:r>
              <a:rPr lang="en-US" dirty="0" err="1"/>
              <a:t>Ariane</a:t>
            </a:r>
            <a:r>
              <a:rPr lang="en-US" dirty="0"/>
              <a:t> 5 had more powerful engines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Failure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Code (</a:t>
            </a:r>
            <a:r>
              <a:rPr lang="en-US" i="1" dirty="0"/>
              <a:t>that was not required</a:t>
            </a:r>
            <a:r>
              <a:rPr lang="en-US" dirty="0"/>
              <a:t>) attempted to convert a fixed-point number to an integer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Ariane 4 had never generated such a large number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code generated an exception and shut down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code was never tested since it wasn’t required for </a:t>
            </a:r>
            <a:r>
              <a:rPr lang="en-US" dirty="0" err="1"/>
              <a:t>Ariane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0271128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Benefits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Speed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Peace of mind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Reduced risk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Ease of maintenance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Challenges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Modules must be somewhat generic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Anticipation (of future need) is key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Drawbacks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“One size fits all” may not be best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Requires infrastructure (library, etc.) and process (check-in/check-out, etc.)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97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 Opportunities</a:t>
            </a:r>
          </a:p>
        </p:txBody>
      </p:sp>
      <p:pic>
        <p:nvPicPr>
          <p:cNvPr id="18435" name="Content Placeholder 3" descr="16.3 ReuseLandscap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8" b="-4288"/>
          <a:stretch>
            <a:fillRect/>
          </a:stretch>
        </p:blipFill>
        <p:spPr bwMode="auto">
          <a:xfrm>
            <a:off x="1219200" y="2209800"/>
            <a:ext cx="6705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60525" y="3160713"/>
            <a:ext cx="1282700" cy="568325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7988" y="3216275"/>
            <a:ext cx="2120900" cy="904875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8888" y="3144838"/>
            <a:ext cx="2279650" cy="568325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205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Reuse Approaches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Generator-based 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CASE tool support to recognize opportunities for reuse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COTS products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Application frameworks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Objects may be too specific to be an effective abstraction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collection of classes and the interfaces between them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Example frameworks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System infrastructure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Middleware integration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Enterprise application</a:t>
            </a:r>
          </a:p>
        </p:txBody>
      </p:sp>
    </p:spTree>
    <p:extLst>
      <p:ext uri="{BB962C8B-B14F-4D97-AF65-F5344CB8AC3E}">
        <p14:creationId xmlns:p14="http://schemas.microsoft.com/office/powerpoint/2010/main" val="7905923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Rapid Iteration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Reduce the opportunity for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Customer needs evolve over time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Business/competitive demands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Technology evolves rapidly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Focus on what is known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Complete understanding is difficult to achieve until we make significant progress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Implement what is understood while learning about what should come next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Everyone wants the system built quickly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Better opportunity to involve the user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Less business risk for everyone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231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of Rapid Iteration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Difficult to maintain discipline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perception is that formal processes take longer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Pressure to cut corners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Supported by the feeling that we can skip it now and catch it on a future iteration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Overly narrow focus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Each iteration necessarily focuses on the small, but planning is required to have the collection of iterations result in a “big picture”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New tools, approaches, skills, etc. may be called for, but who has time for that?!?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17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1224</Words>
  <Application>Microsoft Office PowerPoint</Application>
  <PresentationFormat>On-screen Show (4:3)</PresentationFormat>
  <Paragraphs>191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Lesson Overview</vt:lpstr>
      <vt:lpstr>PowerPoint Presentation</vt:lpstr>
      <vt:lpstr>Case Study: Ariane 5 Launcher </vt:lpstr>
      <vt:lpstr>Reuse</vt:lpstr>
      <vt:lpstr>Reuse Opportunities</vt:lpstr>
      <vt:lpstr>Other Reuse Approaches</vt:lpstr>
      <vt:lpstr>Benefits of Rapid Iteration</vt:lpstr>
      <vt:lpstr>Challenges of Rapid Iteration</vt:lpstr>
      <vt:lpstr>Incremental vs. Prototyping</vt:lpstr>
      <vt:lpstr>Agile Methods</vt:lpstr>
      <vt:lpstr>Agile Approaches</vt:lpstr>
      <vt:lpstr>Design Patterns</vt:lpstr>
      <vt:lpstr>Ex.: Model-View-Controller</vt:lpstr>
      <vt:lpstr>ERP System Architecture</vt:lpstr>
      <vt:lpstr>ERP Architecture</vt:lpstr>
      <vt:lpstr>ERP Configuration</vt:lpstr>
      <vt:lpstr>Application Wrapper</vt:lpstr>
      <vt:lpstr>Component-based SW Engineering</vt:lpstr>
      <vt:lpstr>Reusable Components</vt:lpstr>
      <vt:lpstr>Component Models</vt:lpstr>
      <vt:lpstr>Component Interfaces</vt:lpstr>
      <vt:lpstr>Component-based Reuse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2019-07-24T17:37:52Z</dcterms:modified>
</cp:coreProperties>
</file>