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400" r:id="rId3"/>
    <p:sldId id="371" r:id="rId4"/>
    <p:sldId id="281" r:id="rId5"/>
    <p:sldId id="348" r:id="rId6"/>
    <p:sldId id="349" r:id="rId7"/>
    <p:sldId id="350" r:id="rId8"/>
    <p:sldId id="358" r:id="rId9"/>
    <p:sldId id="359" r:id="rId10"/>
    <p:sldId id="351" r:id="rId11"/>
    <p:sldId id="352" r:id="rId12"/>
    <p:sldId id="360" r:id="rId13"/>
    <p:sldId id="353" r:id="rId14"/>
    <p:sldId id="354" r:id="rId15"/>
    <p:sldId id="361" r:id="rId16"/>
    <p:sldId id="355" r:id="rId17"/>
    <p:sldId id="357" r:id="rId18"/>
    <p:sldId id="362" r:id="rId19"/>
    <p:sldId id="364" r:id="rId20"/>
    <p:sldId id="366" r:id="rId21"/>
    <p:sldId id="368" r:id="rId22"/>
    <p:sldId id="370" r:id="rId23"/>
    <p:sldId id="372" r:id="rId24"/>
    <p:sldId id="374" r:id="rId25"/>
    <p:sldId id="376" r:id="rId26"/>
    <p:sldId id="378" r:id="rId27"/>
    <p:sldId id="380" r:id="rId28"/>
    <p:sldId id="3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400"/>
            <p14:sldId id="371"/>
          </p14:sldIdLst>
        </p14:section>
        <p14:section name="Service-Oriented Architecture" id="{ABA716BF-3A5C-4ADB-94C9-CFEF84EBA240}">
          <p14:sldIdLst>
            <p14:sldId id="281"/>
            <p14:sldId id="348"/>
            <p14:sldId id="349"/>
            <p14:sldId id="350"/>
            <p14:sldId id="358"/>
            <p14:sldId id="359"/>
            <p14:sldId id="351"/>
            <p14:sldId id="352"/>
            <p14:sldId id="360"/>
            <p14:sldId id="353"/>
            <p14:sldId id="354"/>
            <p14:sldId id="361"/>
            <p14:sldId id="355"/>
            <p14:sldId id="357"/>
            <p14:sldId id="362"/>
            <p14:sldId id="364"/>
            <p14:sldId id="366"/>
            <p14:sldId id="368"/>
            <p14:sldId id="370"/>
            <p14:sldId id="372"/>
            <p14:sldId id="374"/>
            <p14:sldId id="376"/>
            <p14:sldId id="378"/>
            <p14:sldId id="380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F4FE25D-E0EC-45E8-A245-5B6BCE81CDF3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0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EDE13E5-C617-437C-BDB8-E5A58A3E3157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78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EDE13E5-C617-437C-BDB8-E5A58A3E3157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88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D8509D4-33BC-4C85-B321-25F2202BC82A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8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CB7DC56-1680-4238-933F-672DC7B77671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14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24A1284-CA08-4E2F-B784-10490C73E39C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47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24A1284-CA08-4E2F-B784-10490C73E39C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30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24A1284-CA08-4E2F-B784-10490C73E39C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20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41E980-876B-435A-A4FD-A41050B962AB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17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41E980-876B-435A-A4FD-A41050B962AB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9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352946-FC61-4F0D-9C2B-295E1C4BD676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3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41E980-876B-435A-A4FD-A41050B962AB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7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0E23EF-C8B3-4013-87DD-F9B6CDBE1242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18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5838FEE-4014-4DEE-8589-AF4586B4B601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5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A44235-A23B-46BA-85FB-BBA2A980FFF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A44235-A23B-46BA-85FB-BBA2A980FFF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31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A44235-A23B-46BA-85FB-BBA2A980FFF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7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F4FE25D-E0EC-45E8-A245-5B6BCE81CDF3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0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Summer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Ex.: Car Information System</a:t>
            </a:r>
          </a:p>
        </p:txBody>
      </p:sp>
      <p:pic>
        <p:nvPicPr>
          <p:cNvPr id="7171" name="Content Placeholder 4" descr="19.3 In_CarInfo_System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98" r="-36398"/>
          <a:stretch>
            <a:fillRect/>
          </a:stretch>
        </p:blipFill>
        <p:spPr bwMode="auto">
          <a:xfrm>
            <a:off x="152400" y="1581150"/>
            <a:ext cx="89916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57156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Ex.: Car Info Systems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It is not necessary to decide when the system is programmed or deployed what service provider should be used or what specific services should be accessed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As the car moves around, the in-car software uses the service discovery service to find the most appropriate information service and binds to that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Because of the use of a translation service, it can move across borders and therefore make local information available to people who don’t speak the local language</a:t>
            </a:r>
          </a:p>
        </p:txBody>
      </p:sp>
    </p:spTree>
    <p:extLst>
      <p:ext uri="{BB962C8B-B14F-4D97-AF65-F5344CB8AC3E}">
        <p14:creationId xmlns:p14="http://schemas.microsoft.com/office/powerpoint/2010/main" val="32326599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Reusable Services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Once established, a service can be used by any number of “systems”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Well-defined interface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Consistent, reliable performance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Independent and loosely coupled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WSDL specification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What – the interface description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How – details of how to communicate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Where – the location of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2103790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WSDL Specification</a:t>
            </a:r>
          </a:p>
        </p:txBody>
      </p:sp>
      <p:pic>
        <p:nvPicPr>
          <p:cNvPr id="9219" name="Content Placeholder 3" descr="19.4 WSDL-Structure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35" b="-11935"/>
          <a:stretch>
            <a:fillRect/>
          </a:stretch>
        </p:blipFill>
        <p:spPr bwMode="auto">
          <a:xfrm>
            <a:off x="1219200" y="2057400"/>
            <a:ext cx="7097713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60438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Service Types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Utility services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General functionality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e.g., currency conversion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Business services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Associated with a specific business function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e.g., student registration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Coordination of process services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Support more general business processes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e.g., procurement process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3848989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Service Engineering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process of developing services for reuse in service-oriented applications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service has to be designed as a reusable abstraction that can be used in different systems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Generally useful functionality associated with that abstraction must be designed and the service must be robust and reliable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service must be documented so that it can be discovered and understood by potential users</a:t>
            </a:r>
          </a:p>
        </p:txBody>
      </p:sp>
    </p:spTree>
    <p:extLst>
      <p:ext uri="{BB962C8B-B14F-4D97-AF65-F5344CB8AC3E}">
        <p14:creationId xmlns:p14="http://schemas.microsoft.com/office/powerpoint/2010/main" val="12438793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Service Engineering</a:t>
            </a:r>
          </a:p>
        </p:txBody>
      </p:sp>
      <p:pic>
        <p:nvPicPr>
          <p:cNvPr id="11267" name="Content Placeholder 3" descr="19.6 ServiceEng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62" b="-17862"/>
          <a:stretch>
            <a:fillRect/>
          </a:stretch>
        </p:blipFill>
        <p:spPr bwMode="auto">
          <a:xfrm>
            <a:off x="1371600" y="1981200"/>
            <a:ext cx="7015163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510476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Service Testing Considerations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Control or even access to external services is determined by the service provider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An application may not always use the same service each time it is executed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Performance may differ under varying loads – loads which can vary greatly depending on the number and frequency of service requests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Testing of exception handling may depend on proper failure of dependent services</a:t>
            </a:r>
          </a:p>
        </p:txBody>
      </p:sp>
    </p:spTree>
    <p:extLst>
      <p:ext uri="{BB962C8B-B14F-4D97-AF65-F5344CB8AC3E}">
        <p14:creationId xmlns:p14="http://schemas.microsoft.com/office/powerpoint/2010/main" val="290721629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Embedded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Characteristics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Software embedded in hardware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Minimal user interface / interaction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Real-time response to environmental change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 product of the environment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Performance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Proper performance means a correct response within an acceptable time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Availability is expected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Safety and reliability issues are prominent in 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153571448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89628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Homework #5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Design the means of communication for the fish tank control system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/>
              <a:t>Describe each instance of communication:</a:t>
            </a:r>
          </a:p>
          <a:p>
            <a:pPr marL="1371600" lvl="2" indent="-514350">
              <a:lnSpc>
                <a:spcPct val="80000"/>
              </a:lnSpc>
              <a:defRPr/>
            </a:pPr>
            <a:r>
              <a:rPr lang="en-US" dirty="0"/>
              <a:t>Include both communication out from the controller and in to the controller</a:t>
            </a:r>
          </a:p>
          <a:p>
            <a:pPr marL="1371600" lvl="2" indent="-514350">
              <a:lnSpc>
                <a:spcPct val="80000"/>
              </a:lnSpc>
              <a:defRPr/>
            </a:pPr>
            <a:r>
              <a:rPr lang="en-US" dirty="0"/>
              <a:t>Explain the purpose of each</a:t>
            </a:r>
          </a:p>
          <a:p>
            <a:pPr marL="1371600" lvl="2" indent="-514350">
              <a:lnSpc>
                <a:spcPct val="80000"/>
              </a:lnSpc>
              <a:defRPr/>
            </a:pPr>
            <a:r>
              <a:rPr lang="en-US" dirty="0"/>
              <a:t>Describe any “parameters” which will be passed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dirty="0"/>
              <a:t>Define each instance as the command of your control system’s “language”</a:t>
            </a:r>
          </a:p>
          <a:p>
            <a:pPr marL="1371600" lvl="2" indent="-514350">
              <a:lnSpc>
                <a:spcPct val="80000"/>
              </a:lnSpc>
              <a:defRPr/>
            </a:pPr>
            <a:r>
              <a:rPr lang="en-US" dirty="0"/>
              <a:t>Use only 0’s and 1’s (binary language)</a:t>
            </a:r>
          </a:p>
          <a:p>
            <a:pPr marL="1371600" lvl="2" indent="-514350">
              <a:lnSpc>
                <a:spcPct val="80000"/>
              </a:lnSpc>
              <a:defRPr/>
            </a:pPr>
            <a:r>
              <a:rPr lang="en-US" dirty="0"/>
              <a:t>Minimize the length of each command</a:t>
            </a:r>
          </a:p>
          <a:p>
            <a:pPr marL="1371600" lvl="2" indent="-514350">
              <a:lnSpc>
                <a:spcPct val="80000"/>
              </a:lnSpc>
              <a:defRPr/>
            </a:pPr>
            <a:r>
              <a:rPr lang="en-US" dirty="0"/>
              <a:t>Be sure there is no ambiguity (commands must be unique)</a:t>
            </a:r>
          </a:p>
          <a:p>
            <a:pPr marL="1371600" lvl="2" indent="-514350">
              <a:lnSpc>
                <a:spcPct val="80000"/>
              </a:lnSpc>
              <a:defRPr/>
            </a:pPr>
            <a:r>
              <a:rPr lang="en-US" dirty="0"/>
              <a:t>Include error messages/codes </a:t>
            </a:r>
            <a:r>
              <a:rPr lang="en-US"/>
              <a:t>where necessary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Please submit by 8/4/19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2065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Design Considerations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Platform selection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Timing, power, environment, OS, etc.</a:t>
            </a:r>
          </a:p>
          <a:p>
            <a:pPr>
              <a:lnSpc>
                <a:spcPct val="80000"/>
              </a:lnSpc>
            </a:pPr>
            <a:r>
              <a:rPr lang="en-US" altLang="en-US"/>
              <a:t>Stimuli response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Periodic vs. aperiodic stimuli</a:t>
            </a:r>
          </a:p>
          <a:p>
            <a:pPr>
              <a:lnSpc>
                <a:spcPct val="80000"/>
              </a:lnSpc>
            </a:pPr>
            <a:r>
              <a:rPr lang="en-US" altLang="en-US"/>
              <a:t>Timing requirements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Process architecture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Aggregate stimuli and response processes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Algorithms to support computations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Data architecture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1235300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Process Coordination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Processes in a real-time system have to be coordinated and share information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Process coordination mechanisms ensure mutual exclusion to shared resources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When one process is modifying a shared resource, other processes should not be able to change that resource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When designing the information exchange between processes, you have to take into account the fact that these processes may be running at different speeds</a:t>
            </a:r>
          </a:p>
        </p:txBody>
      </p:sp>
    </p:spTree>
    <p:extLst>
      <p:ext uri="{BB962C8B-B14F-4D97-AF65-F5344CB8AC3E}">
        <p14:creationId xmlns:p14="http://schemas.microsoft.com/office/powerpoint/2010/main" val="358615225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Real-time System Modelling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effect of a stimulus in a real-time system may trigger a transition from one state to another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State models are therefore often used to describe embedded real-time systems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UML state diagrams may be used to show states and state transitions in a real-time system</a:t>
            </a:r>
          </a:p>
        </p:txBody>
      </p:sp>
    </p:spTree>
    <p:extLst>
      <p:ext uri="{BB962C8B-B14F-4D97-AF65-F5344CB8AC3E}">
        <p14:creationId xmlns:p14="http://schemas.microsoft.com/office/powerpoint/2010/main" val="252774548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9308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Real-time Design Patterns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Observe and React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Sensors are monitored and status displayed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Sensor change initiates handler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Environmental Control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Sensors monitor the environment and actuators adjust it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Sensor change initiates signals to actuators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Process Pipeline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Data transformation is required before processing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Separate processors to handle concurrent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7747711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68056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Timing Analysis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The correctness of a real-time system depends on both the correctness of the outputs as well as the time at which they are produced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Timing can be difficult with a mixture of periodic and aperiodic stimuli and responses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Key factors in analyzing timing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Deadlines – the time by which stimuli must be processed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Frequency – the number of times per second that a process must execute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Execution time – the time required to process a stimulus and produce a response (consider both average and worst-case)</a:t>
            </a:r>
          </a:p>
        </p:txBody>
      </p:sp>
    </p:spTree>
    <p:extLst>
      <p:ext uri="{BB962C8B-B14F-4D97-AF65-F5344CB8AC3E}">
        <p14:creationId xmlns:p14="http://schemas.microsoft.com/office/powerpoint/2010/main" val="365771683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Real-time Operating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Real-time applications often require a more efficient and responsive real-time operating systems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RTOS components: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real-time clock for periodic events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An interrupt handler for aperiodic requests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scheduler for examining and selecting processes for execution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resource manager for allocating system resources such as memory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dispatcher for starting the execution of processes</a:t>
            </a:r>
          </a:p>
        </p:txBody>
      </p:sp>
    </p:spTree>
    <p:extLst>
      <p:ext uri="{BB962C8B-B14F-4D97-AF65-F5344CB8AC3E}">
        <p14:creationId xmlns:p14="http://schemas.microsoft.com/office/powerpoint/2010/main" val="13770455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93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Lesson Overview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Service-Oriented Architecture and Embedded Systems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Reading: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18 – Service-oriented Software Engineering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19 – Systems Engineering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20 – Systems of Systems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Objectives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Discuss the benefits of service/provider relationships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Examine the issues involved in designing and implementing such architectures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Analyze embedded systems issues including: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CCI (computer-computer interfaces)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Exception handling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Timing, etc.</a:t>
            </a:r>
          </a:p>
        </p:txBody>
      </p:sp>
    </p:spTree>
    <p:extLst>
      <p:ext uri="{BB962C8B-B14F-4D97-AF65-F5344CB8AC3E}">
        <p14:creationId xmlns:p14="http://schemas.microsoft.com/office/powerpoint/2010/main" val="6214244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411355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en-US" sz="7200" dirty="0"/>
              <a:t>Lecture 9</a:t>
            </a:r>
          </a:p>
          <a:p>
            <a:r>
              <a:rPr lang="en-US" sz="7200" dirty="0"/>
              <a:t>Service-Oriented Architecture and Embedded Software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Service-Oriented Architecture (SOA)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Based on the notion of cooperating entities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Entities offer to perform services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Information can be made available in a controlled and managed way</a:t>
            </a:r>
          </a:p>
          <a:p>
            <a:pPr>
              <a:lnSpc>
                <a:spcPct val="80000"/>
              </a:lnSpc>
            </a:pPr>
            <a:r>
              <a:rPr lang="en-US" altLang="en-US"/>
              <a:t>Defined interfaces must be published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Allows for the creation of configurable, distributed, platform-independent systems</a:t>
            </a:r>
          </a:p>
        </p:txBody>
      </p:sp>
    </p:spTree>
    <p:extLst>
      <p:ext uri="{BB962C8B-B14F-4D97-AF65-F5344CB8AC3E}">
        <p14:creationId xmlns:p14="http://schemas.microsoft.com/office/powerpoint/2010/main" val="39951519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Service-Oriented Architecture</a:t>
            </a:r>
          </a:p>
        </p:txBody>
      </p:sp>
      <p:pic>
        <p:nvPicPr>
          <p:cNvPr id="5123" name="Content Placeholder 3" descr="19.1 SOA-Triangle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78" b="-3978"/>
          <a:stretch>
            <a:fillRect/>
          </a:stretch>
        </p:blipFill>
        <p:spPr bwMode="auto">
          <a:xfrm>
            <a:off x="1066800" y="1752600"/>
            <a:ext cx="7891463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099417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Web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 web service is an instance of a more general notion of a service:</a:t>
            </a:r>
          </a:p>
          <a:p>
            <a:pPr marL="857250" lvl="2" indent="0">
              <a:lnSpc>
                <a:spcPct val="80000"/>
              </a:lnSpc>
              <a:buNone/>
            </a:pPr>
            <a:r>
              <a:rPr lang="en-US" altLang="en-US" dirty="0"/>
              <a:t>“an act or performance offered by one party to another.  Although the process may be tied to a physical product, their performance is essentially intangible and does not normally result in ownership of any of the factors of production.”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provision of the service is independent of the application using the service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Service providers can develop specialized services and offer these to a range of service users from different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6324436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SOA-related Standards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SOAP – SOA Protocol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Message interchange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Supports communication between services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WSDL – Web Services Definition Language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Service interface definition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Establishes definition for service operations and bindings</a:t>
            </a:r>
          </a:p>
          <a:p>
            <a:pPr>
              <a:lnSpc>
                <a:spcPct val="80000"/>
              </a:lnSpc>
            </a:pPr>
            <a:r>
              <a:rPr lang="en-US" altLang="en-US"/>
              <a:t>WS-BPEL – Web Services Business Process Execution Language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Workflow language</a:t>
            </a:r>
          </a:p>
        </p:txBody>
      </p:sp>
    </p:spTree>
    <p:extLst>
      <p:ext uri="{BB962C8B-B14F-4D97-AF65-F5344CB8AC3E}">
        <p14:creationId xmlns:p14="http://schemas.microsoft.com/office/powerpoint/2010/main" val="35337021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Benefits of SOA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Services can be provided locally or outsourced to external providers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Services are language-independent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Investment in legacy systems can be preserved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Inter-organizational computing is facilitated through simplified information exchange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Reuse</a:t>
            </a:r>
          </a:p>
        </p:txBody>
      </p:sp>
    </p:spTree>
    <p:extLst>
      <p:ext uri="{BB962C8B-B14F-4D97-AF65-F5344CB8AC3E}">
        <p14:creationId xmlns:p14="http://schemas.microsoft.com/office/powerpoint/2010/main" val="333960786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1281</Words>
  <Application>Microsoft Office PowerPoint</Application>
  <PresentationFormat>On-screen Show (4:3)</PresentationFormat>
  <Paragraphs>187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Homework #5</vt:lpstr>
      <vt:lpstr>Lesson Overview</vt:lpstr>
      <vt:lpstr>PowerPoint Presentation</vt:lpstr>
      <vt:lpstr>Service-Oriented Architecture (SOA) </vt:lpstr>
      <vt:lpstr>Service-Oriented Architecture</vt:lpstr>
      <vt:lpstr>Web Services</vt:lpstr>
      <vt:lpstr>SOA-related Standards</vt:lpstr>
      <vt:lpstr>Benefits of SOA</vt:lpstr>
      <vt:lpstr>Ex.: Car Information System</vt:lpstr>
      <vt:lpstr>Ex.: Car Info Systems (cont.)</vt:lpstr>
      <vt:lpstr>Reusable Services</vt:lpstr>
      <vt:lpstr>WSDL Specification</vt:lpstr>
      <vt:lpstr>Service Types</vt:lpstr>
      <vt:lpstr>Service Engineering</vt:lpstr>
      <vt:lpstr>Service Engineering</vt:lpstr>
      <vt:lpstr>Service Testing Considerations</vt:lpstr>
      <vt:lpstr>Embedded Systems</vt:lpstr>
      <vt:lpstr>PowerPoint Presentation</vt:lpstr>
      <vt:lpstr>Design Considerations</vt:lpstr>
      <vt:lpstr>Process Coordination</vt:lpstr>
      <vt:lpstr>Real-time System Modelling </vt:lpstr>
      <vt:lpstr>PowerPoint Presentation</vt:lpstr>
      <vt:lpstr>Real-time Design Patterns</vt:lpstr>
      <vt:lpstr>PowerPoint Presentation</vt:lpstr>
      <vt:lpstr>Timing Analysis</vt:lpstr>
      <vt:lpstr>Real-time Operating Systems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2019-07-30T01:02:07Z</dcterms:modified>
</cp:coreProperties>
</file>