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i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i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ireeye.com/current-threats/anatomy-of-a-cyber-attack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dcanary.com/blog/microsoft-dde-exploit-email/" TargetMode="External"/><Relationship Id="rId3" Type="http://schemas.openxmlformats.org/officeDocument/2006/relationships/hyperlink" Target="https://www.malware-traffic-analysis.net/2019/01/16/index.html" TargetMode="External"/><Relationship Id="rId4" Type="http://schemas.openxmlformats.org/officeDocument/2006/relationships/hyperlink" Target="https://otx.alienvault.com/pulse/5a8d03bd54079f23240f15bc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curityintelligence.com/the-necurs-botnet-a-pandoras-box-of-malicious-spam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ull-byte.wonderhowto.com/how-to/create-obfuscate-virus-inside-microsoft-word-document-0167780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8b97e34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8b97e34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The cyber criminal, or threat actor, </a:t>
            </a: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gains entry</a:t>
            </a:r>
            <a:r>
              <a:rPr lang="en" sz="1050">
                <a:solidFill>
                  <a:srgbClr val="222222"/>
                </a:solidFill>
              </a:rPr>
              <a:t> through an email, network, file, or application vulnerability and inserts malware into an organization's network. The network is considered compromised, but not breached.</a:t>
            </a:r>
            <a:endParaRPr sz="1050">
              <a:solidFill>
                <a:srgbClr val="222222"/>
              </a:solidFill>
            </a:endParaRPr>
          </a:p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The advanced malware</a:t>
            </a: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 probes for additional network access and vulnerabilities or communicates with command-and-control (CnC) servers</a:t>
            </a:r>
            <a:r>
              <a:rPr lang="en" sz="1050">
                <a:solidFill>
                  <a:srgbClr val="222222"/>
                </a:solidFill>
              </a:rPr>
              <a:t> to receive additional instructions and/or malicious code.</a:t>
            </a:r>
            <a:endParaRPr sz="1050">
              <a:solidFill>
                <a:srgbClr val="222222"/>
              </a:solidFill>
            </a:endParaRPr>
          </a:p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The malware typically</a:t>
            </a: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 establishes additional points of compromise</a:t>
            </a:r>
            <a:r>
              <a:rPr lang="en" sz="1050">
                <a:solidFill>
                  <a:srgbClr val="222222"/>
                </a:solidFill>
              </a:rPr>
              <a:t> to ensure that the cyber attack can continue if one point is closed.</a:t>
            </a:r>
            <a:endParaRPr sz="1050">
              <a:solidFill>
                <a:srgbClr val="222222"/>
              </a:solidFill>
            </a:endParaRPr>
          </a:p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Once a threat actor determines that they have established reliable network access, they </a:t>
            </a: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gather target access data,</a:t>
            </a:r>
            <a:r>
              <a:rPr lang="en" sz="1050">
                <a:solidFill>
                  <a:srgbClr val="222222"/>
                </a:solidFill>
              </a:rPr>
              <a:t> such as account names and passwords. Even though passwords are often encrypted, encryption can be cracked. Once that happens, the threat actor can identify and access data.</a:t>
            </a:r>
            <a:endParaRPr sz="1050">
              <a:solidFill>
                <a:srgbClr val="222222"/>
              </a:solidFill>
            </a:endParaRPr>
          </a:p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The malware</a:t>
            </a: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 collects data on a staging server</a:t>
            </a:r>
            <a:r>
              <a:rPr lang="en" sz="1050">
                <a:solidFill>
                  <a:srgbClr val="222222"/>
                </a:solidFill>
              </a:rPr>
              <a:t>, then exfiltrates the data off the network and under the full control of the threat actor. At this point, the network is considered breached.</a:t>
            </a:r>
            <a:endParaRPr sz="1050">
              <a:solidFill>
                <a:srgbClr val="222222"/>
              </a:solidFill>
            </a:endParaRPr>
          </a:p>
          <a:p>
            <a:pPr indent="-295275" lvl="0" marL="69850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  <a:highlight>
                  <a:srgbClr val="FFFF00"/>
                </a:highlight>
              </a:rPr>
              <a:t>Evidence of the APT attack is removed, but the network remains compromised. </a:t>
            </a:r>
            <a:r>
              <a:rPr lang="en" sz="1050">
                <a:solidFill>
                  <a:srgbClr val="222222"/>
                </a:solidFill>
              </a:rPr>
              <a:t>The cyber criminal can return at any time to continue the data breach.</a:t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0c5f534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0c5f534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- Advanced Persistent threats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https://www.fireeye.com/current-threats/anatomy-of-a-cyber-attack.html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c5f534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0c5f534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c5f534b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c5f534b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c5f534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c5f534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c5f534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c5f534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c5f534b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c5f534b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Hancitor is a malspam  (classified as a banking trojan) that uses DDE or MS Office Macros delivers malware families: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Pony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Zeus Panda Banker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Connects to a server to steal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https://redcanary.com/blog/microsoft-dde-exploit-email/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https://www.malware-traffic-analysis.net/2019/01/16/index.html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https://otx.alienvault.com/pulse/5a8d03bd54079f23240f15bc/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8b97e3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8b97e3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https://securityintelligence.com/the-necurs-botnet-a-pandoras-box-of-malicious-spam/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c5f534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c5f534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0c5f534b8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0c5f534b8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0c5f534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0c5f534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destructs only if syntax errors updated on exec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https://null-byte.wonderhowto.com/how-to/create-obfuscate-virus-inside-microsoft-word-document-0167780/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8b97e34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8b97e34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5" name="Google Shape;195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04" name="Google Shape;204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ireeye.com/current-threats/anatomy-of-a-cyber-attack.html" TargetMode="External"/><Relationship Id="rId4" Type="http://schemas.openxmlformats.org/officeDocument/2006/relationships/hyperlink" Target="https://null-byte.wonderhowto.com/how-to/create-obfuscate-virus-inside-microsoft-word-document-0167780/" TargetMode="External"/><Relationship Id="rId5" Type="http://schemas.openxmlformats.org/officeDocument/2006/relationships/hyperlink" Target="https://redcanary.com/blog/microsoft-dde-exploit-email/" TargetMode="External"/><Relationship Id="rId6" Type="http://schemas.openxmlformats.org/officeDocument/2006/relationships/hyperlink" Target="https://www.malware-traffic-analysis.net/2019/01/16/index.html" TargetMode="External"/><Relationship Id="rId7" Type="http://schemas.openxmlformats.org/officeDocument/2006/relationships/hyperlink" Target="https://otx.alienvault.com/pulse/5a8d03bd54079f23240f15bc/" TargetMode="External"/><Relationship Id="rId8" Type="http://schemas.openxmlformats.org/officeDocument/2006/relationships/hyperlink" Target="https://securityintelligence.com/the-necurs-botnet-a-pandoras-box-of-malicious-spa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Dynamic Data Exchange for Malspam Distribution</a:t>
            </a:r>
            <a:endParaRPr sz="3000"/>
          </a:p>
        </p:txBody>
      </p:sp>
      <p:sp>
        <p:nvSpPr>
          <p:cNvPr id="230" name="Google Shape;230;p17"/>
          <p:cNvSpPr txBox="1"/>
          <p:nvPr>
            <p:ph idx="4294967295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Christopher Morcom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502" y="963925"/>
            <a:ext cx="3854175" cy="369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067095" y="1650550"/>
            <a:ext cx="3653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Normally 6 steps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Modern attacks use 12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Great against: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AVs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Firewalls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Weak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Inferences/Questions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 isn’t this patched yet?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Effectiveness of Social Engineering drastically affects success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Although simple, it has a striking similarity to Stuxnet but uses APT Anatomy as its Attack Process.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Project Improvements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exploit accessible in modern builds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Necurs (without breaking the bench!)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Evaluate against modern malspam success ratio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Evaluate some more defensive techniques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Draw More Conclusions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https://www.fireeye.com/current-threats/anatomy-of-a-cyber-attack.html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4"/>
              </a:rPr>
              <a:t>https://null-byte.wonderhowto.com/how-to/create-obfuscate-virus-inside-microsoft-word-document-0167780/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5"/>
              </a:rPr>
              <a:t>https://redcanary.com/blog/microsoft-dde-exploit-email/</a:t>
            </a:r>
            <a:r>
              <a:rPr lang="en" sz="1400">
                <a:solidFill>
                  <a:srgbClr val="3D85C6"/>
                </a:solidFill>
              </a:rPr>
              <a:t> 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6"/>
              </a:rPr>
              <a:t>https://www.malware-traffic-analysis.net/2019/01/16/index.html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7"/>
              </a:rPr>
              <a:t>https://otx.alienvault.com/pulse/5a8d03bd54079f23240f15bc/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8"/>
              </a:rPr>
              <a:t>https://securityintelligence.com/the-necurs-botnet-a-pandoras-box-of-malicious-spam/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Question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Related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Test Bench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Implementation Issues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Experiment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Future Progress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Current Inferences</a:t>
            </a:r>
            <a:endParaRPr/>
          </a:p>
        </p:txBody>
      </p:sp>
      <p:sp>
        <p:nvSpPr>
          <p:cNvPr id="236" name="Google Shape;236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4294967295" type="title"/>
          </p:nvPr>
        </p:nvSpPr>
        <p:spPr>
          <a:xfrm>
            <a:off x="1960950" y="1764450"/>
            <a:ext cx="52221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/>
              <a:t>How can we modify and distribute DDE attacks to infect hosts with botnets for exploitation and what are some defenses?</a:t>
            </a:r>
            <a:endParaRPr b="0" i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Hancitor Malspam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Phishing attack (binary)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Distributes</a:t>
            </a:r>
            <a:r>
              <a:rPr lang="en"/>
              <a:t> Banking Trojans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USA and Canada Only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Social Engineering Attack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52" y="613725"/>
            <a:ext cx="2772651" cy="1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50" y="3529925"/>
            <a:ext cx="3181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574" y="2750525"/>
            <a:ext cx="2772651" cy="207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Necurs Botnet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Damages estimated at $6T by 2021!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Metamorphic and </a:t>
            </a:r>
            <a:r>
              <a:rPr lang="en" sz="1800"/>
              <a:t>Resilient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DDoS capable (in 2017)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Ransomware Distribution (2012-2017)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Stock investment Spam (2017)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Social Engineering Attack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>
                <a:solidFill>
                  <a:schemeClr val="lt1"/>
                </a:solidFill>
              </a:rPr>
              <a:t>Kernel Mode-Rootkit</a:t>
            </a:r>
            <a:endParaRPr i="1" sz="1800">
              <a:solidFill>
                <a:schemeClr val="lt1"/>
              </a:solidFill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300" y="1617520"/>
            <a:ext cx="3003825" cy="21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955450" y="579850"/>
            <a:ext cx="34032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Benches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955450" y="1706950"/>
            <a:ext cx="31014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Oracle VM VirtualBox: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Win10 (Mar 2019 Build)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Kali Linux (Jan 2019)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MS Excel/Word (Office 365)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Hardware: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I7 8700K @ 4.7GHz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8GB RAM </a:t>
            </a:r>
            <a:r>
              <a:rPr lang="en" sz="1400">
                <a:solidFill>
                  <a:schemeClr val="lt1"/>
                </a:solidFill>
              </a:rPr>
              <a:t>(3200MHz)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IIT’s network (300Mbps)</a:t>
            </a:r>
            <a:endParaRPr sz="1400"/>
          </a:p>
        </p:txBody>
      </p:sp>
      <p:sp>
        <p:nvSpPr>
          <p:cNvPr id="264" name="Google Shape;264;p22"/>
          <p:cNvSpPr txBox="1"/>
          <p:nvPr>
            <p:ph idx="2" type="body"/>
          </p:nvPr>
        </p:nvSpPr>
        <p:spPr>
          <a:xfrm>
            <a:off x="4153500" y="1706950"/>
            <a:ext cx="31710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Attack 1 - Macro-Enabled Live Phishing: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Linux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Requires web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Requires </a:t>
            </a:r>
            <a:r>
              <a:rPr lang="en" sz="1400"/>
              <a:t>obfuscation for effectiveness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Attack 2 - Macroless Embedded DoS: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Easy to implement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Easy to Hide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sz="1400"/>
          </a:p>
        </p:txBody>
      </p:sp>
      <p:sp>
        <p:nvSpPr>
          <p:cNvPr id="265" name="Google Shape;265;p22"/>
          <p:cNvSpPr txBox="1"/>
          <p:nvPr>
            <p:ph type="title"/>
          </p:nvPr>
        </p:nvSpPr>
        <p:spPr>
          <a:xfrm>
            <a:off x="4153500" y="579850"/>
            <a:ext cx="34032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75" y="1468600"/>
            <a:ext cx="4680203" cy="3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1067100" y="1650550"/>
            <a:ext cx="31206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VBA Script Obfuscation not possible in MS Word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Restricted privileges prevent accessibility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has to be easily duped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works well on old OS versions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Implementation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Self-destructing (in Excel only)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Can change registry values (.docm only)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Automated </a:t>
            </a:r>
            <a:r>
              <a:rPr lang="en" sz="1200"/>
              <a:t>Obfuscation </a:t>
            </a:r>
            <a:r>
              <a:rPr lang="en" sz="1200"/>
              <a:t>in Java (casting int to char in C)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Keylogger developed in Python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 VBA scripts in macro editor</a:t>
            </a:r>
            <a:endParaRPr sz="1200"/>
          </a:p>
        </p:txBody>
      </p:sp>
      <p:sp>
        <p:nvSpPr>
          <p:cNvPr id="279" name="Google Shape;279;p24"/>
          <p:cNvSpPr txBox="1"/>
          <p:nvPr/>
        </p:nvSpPr>
        <p:spPr>
          <a:xfrm>
            <a:off x="1422675" y="2297850"/>
            <a:ext cx="6281700" cy="54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MSEXCEL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\..\..\..\Windows\System32\cmd.exe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/c &lt;exepath&gt; &lt;opt&gt;'!_xlbgnm.&lt;CELL NUM&gt;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00" y="3902725"/>
            <a:ext cx="5499275" cy="12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36325" y="1076700"/>
            <a:ext cx="5574600" cy="28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seems kind of familiar...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