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Titillium Web"/>
      <p:regular r:id="rId12"/>
      <p:bold r:id="rId13"/>
      <p:italic r:id="rId14"/>
      <p:boldItalic r:id="rId15"/>
    </p:embeddedFont>
    <p:embeddedFont>
      <p:font typeface="Titillium Web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itilliumWeb-bold.fntdata"/><Relationship Id="rId12" Type="http://schemas.openxmlformats.org/officeDocument/2006/relationships/font" Target="fonts/TitilliumWe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itilliumWeb-boldItalic.fntdata"/><Relationship Id="rId14" Type="http://schemas.openxmlformats.org/officeDocument/2006/relationships/font" Target="fonts/TitilliumWeb-italic.fntdata"/><Relationship Id="rId17" Type="http://schemas.openxmlformats.org/officeDocument/2006/relationships/font" Target="fonts/TitilliumWebLight-bold.fntdata"/><Relationship Id="rId16" Type="http://schemas.openxmlformats.org/officeDocument/2006/relationships/font" Target="fonts/TitilliumWeb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Light-boldItalic.fntdata"/><Relationship Id="rId6" Type="http://schemas.openxmlformats.org/officeDocument/2006/relationships/slide" Target="slides/slide1.xml"/><Relationship Id="rId18" Type="http://schemas.openxmlformats.org/officeDocument/2006/relationships/font" Target="fonts/TitilliumWeb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1c8da98c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1c8da98c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1c8da98c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1c8da98c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1c8da98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1c8da98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1e4704e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1e4704e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1e4704e5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1e4704e5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e4704e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1e4704e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icrosoft.com/en-us/bingmaps/articles/bing-maps-tile-syste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0" y="278700"/>
            <a:ext cx="8378700" cy="16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HW</a:t>
            </a:r>
            <a:r>
              <a:rPr lang="en" sz="4800"/>
              <a:t>3: Aerial/</a:t>
            </a:r>
            <a:r>
              <a:rPr lang="en" sz="4800"/>
              <a:t>Satellite</a:t>
            </a:r>
            <a:r>
              <a:rPr lang="en" sz="4800"/>
              <a:t> Imagery Retrieval</a:t>
            </a:r>
            <a:endParaRPr sz="4800"/>
          </a:p>
        </p:txBody>
      </p:sp>
      <p:sp>
        <p:nvSpPr>
          <p:cNvPr id="59" name="Google Shape;59;p12"/>
          <p:cNvSpPr txBox="1"/>
          <p:nvPr>
            <p:ph idx="4294967295" type="subTitle"/>
          </p:nvPr>
        </p:nvSpPr>
        <p:spPr>
          <a:xfrm>
            <a:off x="311700" y="2547200"/>
            <a:ext cx="3706200" cy="9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CS 513 - Brianna Bransfield and Christopher Morcom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57200" y="1428750"/>
            <a:ext cx="69702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Use the </a:t>
            </a:r>
            <a:r>
              <a:rPr lang="en" sz="1800"/>
              <a:t>Bing maps tile system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download aerial imagery 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compose one image of the exact bounding box region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tillium Web"/>
              <a:buChar char="○"/>
            </a:pP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Use </a:t>
            </a: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highest resolution available (19-20)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 Bing Maps Tile System </a:t>
            </a:r>
            <a:r>
              <a:rPr lang="en" sz="1800" u="sng">
                <a:hlinkClick r:id="rId3"/>
              </a:rPr>
              <a:t>https://docs.microsoft.com/en-us/bingmaps/articles/bing-maps-tile-system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57200" y="1428750"/>
            <a:ext cx="64446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Given </a:t>
            </a:r>
            <a:r>
              <a:rPr lang="en" sz="1800"/>
              <a:t>- two latitude/longitude coordinates (and level of detail)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Order the given and generate tile coordinates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Generate Tile </a:t>
            </a:r>
            <a:r>
              <a:rPr lang="en" sz="1800"/>
              <a:t>Quadkeys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Download metadata for map tiles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Extract JSON and Synthesize Tile URL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Save Tiles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 Python Image Library (PIL) to join tiles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Save the new Map image</a:t>
            </a:r>
            <a:endParaRPr sz="1800"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Aerial View of IIT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used latitude, longitude while Bing maps uses longitude, latitude - (x,y) vs (y,x)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process the map as we process the tile (saves RAM)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5717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Tiles ordered using relative tile position on map</a:t>
            </a:r>
            <a:endParaRPr sz="1800"/>
          </a:p>
          <a:p>
            <a:pPr indent="0" lvl="0" marL="257175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File names are written : “</a:t>
            </a:r>
            <a:r>
              <a:rPr lang="en" sz="1800"/>
              <a:t>&lt;X&gt;</a:t>
            </a:r>
            <a:r>
              <a:rPr lang="en" sz="1800"/>
              <a:t>-&lt;Y&gt;.jpeg”</a:t>
            </a:r>
            <a:endParaRPr sz="18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100" y="152400"/>
            <a:ext cx="2356500" cy="471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47" y="2503088"/>
            <a:ext cx="1152511" cy="1152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50" y="3714598"/>
            <a:ext cx="1152511" cy="1152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6414" y="3714591"/>
            <a:ext cx="1152511" cy="1152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6425" y="2503095"/>
            <a:ext cx="1152511" cy="115251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7073625" y="4577550"/>
            <a:ext cx="454800" cy="420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>
            <a:stCxn id="83" idx="1"/>
          </p:cNvCxnSpPr>
          <p:nvPr/>
        </p:nvCxnSpPr>
        <p:spPr>
          <a:xfrm rot="10800000">
            <a:off x="3031425" y="4280400"/>
            <a:ext cx="4042200" cy="507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IIT Map Details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Example: IIT Bounding Box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-87.629563, 41.831082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-87.623598, 41.839606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Each tile is 256x256 pixels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Map Resolution: 4352x8074 pixels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Level of detail - 20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57200" y="1428750"/>
            <a:ext cx="45852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Python’s PIL has a memory allocation limit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Too many tiles == doesn’t work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Our limit: </a:t>
            </a:r>
            <a:r>
              <a:rPr lang="en" sz="1800"/>
              <a:t>2</a:t>
            </a:r>
            <a:r>
              <a:rPr baseline="30000" lang="en" sz="1800"/>
              <a:t>13</a:t>
            </a:r>
            <a:r>
              <a:rPr lang="en" sz="1800"/>
              <a:t>x2</a:t>
            </a:r>
            <a:r>
              <a:rPr baseline="30000" lang="en" sz="1800"/>
              <a:t>13</a:t>
            </a:r>
            <a:r>
              <a:rPr lang="en" sz="1800"/>
              <a:t> or 8192x8192 pixels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Threaded Performance: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Good for High Level of detail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Requires lots of memory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Increase detail-level from 19 or 20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currently have to know the detail-level of your bounding box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