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5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ABC8-5F6A-454E-A0BA-2B75EFE56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A8EE6-5C09-406A-A2E2-C784BC1A9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F408-B80B-4A4F-A4F0-A3AD6D16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A712-CD79-447C-AF71-6EE3DF7F5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AB3BD-EBA4-4D7E-955D-B5661373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E047-C9E1-4E8D-8FC7-83BEFC4F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F253-01CC-4494-A770-36D549FA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0AE8-9008-45CC-9AA1-C8ADF2DB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4EAB-D254-4329-AED1-801E3CDE4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4A076-901A-4E46-8427-E8E45041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A712-CD79-447C-AF71-6EE3DF7F5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5789-94F4-46DA-B65D-AFCA2D7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3D5A6-09AE-4A70-853C-3D4BDF2C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F253-01CC-4494-A770-36D549FA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7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2E4EB-4874-4634-866A-7CCD55A9D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57148-8811-416A-A855-515FACE51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4927F-5F52-44BC-906E-13C09911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A712-CD79-447C-AF71-6EE3DF7F5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D8090-B814-4D88-8FFF-CB2A697B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7B91-243F-4CFC-8499-FE73301F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F253-01CC-4494-A770-36D549FA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2E81-7597-4B17-BCD0-1D4CA87B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5BA1-B6EF-4BB3-B9BA-3FA05B29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747C-2F29-494B-9653-C839CA5D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A712-CD79-447C-AF71-6EE3DF7F5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FFE56-16C8-4A15-80C2-14975614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1E970-02AF-4E22-AE75-AAE4CC89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F253-01CC-4494-A770-36D549FA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69A7-50BA-48A5-AA41-D8F242C4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C0BCF-DB26-4E25-924B-4189CA52B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DEC0-8D3B-494D-9D37-9BF2D176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A712-CD79-447C-AF71-6EE3DF7F5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D9F9-1E7D-4935-AEDA-3DAB31FB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968C-2BA0-4276-9DAC-C1D13800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F253-01CC-4494-A770-36D549FA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0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6E57-9FD4-4359-97F0-F3ADB02F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EB9E-1DE1-49D6-9838-0408A335B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670C5-8D80-417C-B668-F09F41D9B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A196C-00C5-4BFB-ACF1-95BCD54B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A712-CD79-447C-AF71-6EE3DF7F5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A16F0-3D5A-4150-8480-BCCAE41D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33E19-DF07-4C17-A11B-B970AC25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F253-01CC-4494-A770-36D549FA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2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B85F-CF0B-48D8-B9A0-75E1A1FC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0F475-AF6D-4D17-83A2-7CAB92DD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9582D-2270-4EBB-B760-1E14B89C4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E5CAE-B3BD-45AF-B3C6-059DFF7C0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70395-23BA-40EE-8862-179852664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EEBB9-6CDA-44D0-A518-13E38246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A712-CD79-447C-AF71-6EE3DF7F5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086A9-758F-4280-93E6-4E8BB953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40C7D-763D-4F02-8721-1B3ECAA2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F253-01CC-4494-A770-36D549FA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2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9F22-B4C4-4145-AD24-04206C88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7B2D8-0AEF-49F8-A97C-3F1B9507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A712-CD79-447C-AF71-6EE3DF7F5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1A2EF-3033-4204-8615-5A1823B2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BACC5-E8D2-453B-B935-0F0830E0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F253-01CC-4494-A770-36D549FA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07564-C12D-4484-AF2F-690DD30D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A712-CD79-447C-AF71-6EE3DF7F5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5B340-EA24-4BF6-8262-7C2099FA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AD877-34BC-4FA2-B9E6-ABF4DA4A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F253-01CC-4494-A770-36D549FA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21FC-9D1B-4FFA-875B-B53ACE91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BC32-96EB-4B95-83B2-4FA5CE1AF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78068-6E5D-4002-AEA6-EBB26C7B5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FF905-60F6-4536-9252-CEFAE4DB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A712-CD79-447C-AF71-6EE3DF7F5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80992-B596-47D6-A25D-8BE14586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4B0EA-B1ED-466A-8689-C5778D78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F253-01CC-4494-A770-36D549FA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1EAE-2315-4FBC-9031-DCE94BDF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E7B6E-AED2-4214-9262-D2F7FCE9F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B9BE9-0973-4EAE-B4FB-A60495E6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86102-9097-4003-8DBA-ED6A6168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A712-CD79-447C-AF71-6EE3DF7F5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66678-CE0A-45DC-82DB-31102F2A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DBF95-A04A-4ECF-A612-1A300496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F253-01CC-4494-A770-36D549FA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4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B7EA2-FFF7-445B-AE12-085366EB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FDF5D-90D8-46A2-ADD6-5857F19E1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CC7F9-CE2E-489D-B97F-0757BDEE2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A712-CD79-447C-AF71-6EE3DF7F5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30E8-5B7F-48DA-A431-5FD191F5E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AEDE6-857F-43EC-81BA-12EBF2726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8F253-01CC-4494-A770-36D549FA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0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C698B04-54B4-414D-AD62-E56B86FB4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298262"/>
              </p:ext>
            </p:extLst>
          </p:nvPr>
        </p:nvGraphicFramePr>
        <p:xfrm>
          <a:off x="647700" y="1634067"/>
          <a:ext cx="104346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69">
                  <a:extLst>
                    <a:ext uri="{9D8B030D-6E8A-4147-A177-3AD203B41FA5}">
                      <a16:colId xmlns:a16="http://schemas.microsoft.com/office/drawing/2014/main" val="3305573201"/>
                    </a:ext>
                  </a:extLst>
                </a:gridCol>
                <a:gridCol w="3047990">
                  <a:extLst>
                    <a:ext uri="{9D8B030D-6E8A-4147-A177-3AD203B41FA5}">
                      <a16:colId xmlns:a16="http://schemas.microsoft.com/office/drawing/2014/main" val="3770989673"/>
                    </a:ext>
                  </a:extLst>
                </a:gridCol>
                <a:gridCol w="2914790">
                  <a:extLst>
                    <a:ext uri="{9D8B030D-6E8A-4147-A177-3AD203B41FA5}">
                      <a16:colId xmlns:a16="http://schemas.microsoft.com/office/drawing/2014/main" val="1556175071"/>
                    </a:ext>
                  </a:extLst>
                </a:gridCol>
                <a:gridCol w="2914790">
                  <a:extLst>
                    <a:ext uri="{9D8B030D-6E8A-4147-A177-3AD203B41FA5}">
                      <a16:colId xmlns:a16="http://schemas.microsoft.com/office/drawing/2014/main" val="3245431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K=9 (Adj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2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0.7101375670699078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0.7110013579741475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0.7237004327996567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1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0.4346850329159785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0.4331253015602313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0.43505821563495195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5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0.34473398252048015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0.41107447055793794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0.3732456163796626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2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0.36757373907140656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0.36937936872741456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0.3708393801497519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48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0.1594092701611137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0.16584241530720034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0.17592345230450118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9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0.007835667649324184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0.008315838325366053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0.008008158848788752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700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A21DC6-2D0F-4F0A-871D-5369C2DD8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05207"/>
              </p:ext>
            </p:extLst>
          </p:nvPr>
        </p:nvGraphicFramePr>
        <p:xfrm>
          <a:off x="566741" y="5407288"/>
          <a:ext cx="10515598" cy="448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545">
                  <a:extLst>
                    <a:ext uri="{9D8B030D-6E8A-4147-A177-3AD203B41FA5}">
                      <a16:colId xmlns:a16="http://schemas.microsoft.com/office/drawing/2014/main" val="3598976359"/>
                    </a:ext>
                  </a:extLst>
                </a:gridCol>
                <a:gridCol w="519545">
                  <a:extLst>
                    <a:ext uri="{9D8B030D-6E8A-4147-A177-3AD203B41FA5}">
                      <a16:colId xmlns:a16="http://schemas.microsoft.com/office/drawing/2014/main" val="636169619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45992823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676879839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144820581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3323728004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751737923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791087310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87790983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1340526926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1789520024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1793619888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3735490640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3133584582"/>
                    </a:ext>
                  </a:extLst>
                </a:gridCol>
              </a:tblGrid>
              <a:tr h="1496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32635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7658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8960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8540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1648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1705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ctr"/>
                </a:tc>
                <a:extLst>
                  <a:ext uri="{0D108BD9-81ED-4DB2-BD59-A6C34878D82A}">
                    <a16:rowId xmlns:a16="http://schemas.microsoft.com/office/drawing/2014/main" val="3053541175"/>
                  </a:ext>
                </a:extLst>
              </a:tr>
              <a:tr h="1496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'Subject Focus'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'Eyes'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'Face'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'Near'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'Action'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'Accessory'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'Group'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'Collage'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'Human'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'Occlusion'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'Info'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'Blur'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extLst>
                  <a:ext uri="{0D108BD9-81ED-4DB2-BD59-A6C34878D82A}">
                    <a16:rowId xmlns:a16="http://schemas.microsoft.com/office/drawing/2014/main" val="2279776895"/>
                  </a:ext>
                </a:extLst>
              </a:tr>
              <a:tr h="1496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Adj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0.008395894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0.234656044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0.274551861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0.261682243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0.003033553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0.02059139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0.039282978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0.015075839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0.050497932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0.052244523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0.018599663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0.02138808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7" marR="3117" marT="3117" marB="0" anchor="b"/>
                </a:tc>
                <a:extLst>
                  <a:ext uri="{0D108BD9-81ED-4DB2-BD59-A6C34878D82A}">
                    <a16:rowId xmlns:a16="http://schemas.microsoft.com/office/drawing/2014/main" val="1254455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18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FD6B804-1947-4B0E-BE59-5A6EC6B8C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24038"/>
              </p:ext>
            </p:extLst>
          </p:nvPr>
        </p:nvGraphicFramePr>
        <p:xfrm>
          <a:off x="295103" y="504706"/>
          <a:ext cx="11625347" cy="5954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383">
                  <a:extLst>
                    <a:ext uri="{9D8B030D-6E8A-4147-A177-3AD203B41FA5}">
                      <a16:colId xmlns:a16="http://schemas.microsoft.com/office/drawing/2014/main" val="1549123634"/>
                    </a:ext>
                  </a:extLst>
                </a:gridCol>
                <a:gridCol w="1927784">
                  <a:extLst>
                    <a:ext uri="{9D8B030D-6E8A-4147-A177-3AD203B41FA5}">
                      <a16:colId xmlns:a16="http://schemas.microsoft.com/office/drawing/2014/main" val="2228221230"/>
                    </a:ext>
                  </a:extLst>
                </a:gridCol>
                <a:gridCol w="1994545">
                  <a:extLst>
                    <a:ext uri="{9D8B030D-6E8A-4147-A177-3AD203B41FA5}">
                      <a16:colId xmlns:a16="http://schemas.microsoft.com/office/drawing/2014/main" val="1508644449"/>
                    </a:ext>
                  </a:extLst>
                </a:gridCol>
                <a:gridCol w="1994545">
                  <a:extLst>
                    <a:ext uri="{9D8B030D-6E8A-4147-A177-3AD203B41FA5}">
                      <a16:colId xmlns:a16="http://schemas.microsoft.com/office/drawing/2014/main" val="2424923728"/>
                    </a:ext>
                  </a:extLst>
                </a:gridCol>
                <a:gridCol w="1994545">
                  <a:extLst>
                    <a:ext uri="{9D8B030D-6E8A-4147-A177-3AD203B41FA5}">
                      <a16:colId xmlns:a16="http://schemas.microsoft.com/office/drawing/2014/main" val="1592178655"/>
                    </a:ext>
                  </a:extLst>
                </a:gridCol>
                <a:gridCol w="1994545">
                  <a:extLst>
                    <a:ext uri="{9D8B030D-6E8A-4147-A177-3AD203B41FA5}">
                      <a16:colId xmlns:a16="http://schemas.microsoft.com/office/drawing/2014/main" val="435658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 (Using New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Scale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Scale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Scale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Scale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Scale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8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KNN (k=9)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0.7221585931034439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0.46732568463220353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0.4153729470835422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0.3994351176424011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0.20369004599023197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7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BernoulliNB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0.6995545093109174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0.3827375466059408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0.38699328665978183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0.35943531532049455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0.1782627716170566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3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MultinomialNB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0.7294884256670239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0.46101479549555274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0.40550711838991416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0.385131432883749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0.19889422709580085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1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GaussianNB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0.7431560778585475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0.43076387104512126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0.26452264399061476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0.24256135770726184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0.08451262997683431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9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0.7456156571237389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0.4750788815080421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0.4321313059958879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0.40265310769678164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0.21717970100742184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5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DecisionTreeClassifier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0.7267112713227708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0.48352625634697727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0.4207882841443314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0.37905883678646185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0.20542761982611238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1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RandomForestClassifier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0.7497312362849147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0.506979781511527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0.4199766541053637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0.4026626758499844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0.21678623330678393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8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AdaBoostClassifier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0.7077878806353369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0.4957521851173089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0.38010071822142255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0.35943531532049455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0.18296979657549253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0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svm.LinearSVC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0.7462301287477798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0.47030606207176834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0.43232262540021227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0.40457248462530865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0.21695743276149096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59942"/>
                  </a:ext>
                </a:extLst>
              </a:tr>
              <a:tr h="4512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svm.SVC</a:t>
                      </a:r>
                      <a:r>
                        <a:rPr lang="en-US" sz="1200" dirty="0"/>
                        <a:t>(kernel="poly“)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0.7390464635317013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0.47757634251282627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0.44041971287556086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0.41231877674610873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0.2106748389607841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9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svm.SVC</a:t>
                      </a:r>
                      <a:r>
                        <a:rPr lang="en-US" sz="1200" dirty="0"/>
                        <a:t>(kernel="</a:t>
                      </a:r>
                      <a:r>
                        <a:rPr lang="en-US" sz="1200" dirty="0" err="1"/>
                        <a:t>rbf</a:t>
                      </a:r>
                      <a:r>
                        <a:rPr lang="en-US" sz="1200" dirty="0"/>
                        <a:t>“)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0.7279773519630485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0.4728385233257737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0.4315765100207354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0.40813321445890766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0.21637658508249327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11710"/>
                  </a:ext>
                </a:extLst>
              </a:tr>
              <a:tr h="4230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svm.SVC</a:t>
                      </a:r>
                      <a:r>
                        <a:rPr lang="en-US" sz="1200" dirty="0"/>
                        <a:t>(kernel="linear"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0.7305975574407493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0.462882004304889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0.40434414117230033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0.388175835249604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0.2017562101613773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5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MLPClassifier</a:t>
                      </a:r>
                      <a:r>
                        <a:rPr lang="en-US" sz="1200" dirty="0"/>
                        <a:t> (NN)</a:t>
                      </a:r>
                    </a:p>
                    <a:p>
                      <a:pPr algn="ctr"/>
                      <a:r>
                        <a:rPr lang="en-US" sz="1200" dirty="0"/>
                        <a:t>(20,20,20)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0.7120088816414571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0.46798273577790606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0.4323870864493302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0.4037645002218544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0.20175751235647402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4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MLPClassifier</a:t>
                      </a:r>
                      <a:r>
                        <a:rPr lang="en-US" sz="1200" dirty="0"/>
                        <a:t> (NN)</a:t>
                      </a:r>
                    </a:p>
                    <a:p>
                      <a:pPr algn="ctr"/>
                      <a:r>
                        <a:rPr lang="en-US" sz="1200" dirty="0"/>
                        <a:t>(100,100,100)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0.7224232639086609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0.4748147981457058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0.41206468064734486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0.3870277645660342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0.21290383032800658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9874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3842CD-D22D-40C8-9668-002101EF4570}"/>
              </a:ext>
            </a:extLst>
          </p:cNvPr>
          <p:cNvSpPr txBox="1"/>
          <p:nvPr/>
        </p:nvSpPr>
        <p:spPr>
          <a:xfrm>
            <a:off x="2547851" y="135374"/>
            <a:ext cx="8170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F1_Score (472 Features Used) </a:t>
            </a:r>
          </a:p>
        </p:txBody>
      </p:sp>
    </p:spTree>
    <p:extLst>
      <p:ext uri="{BB962C8B-B14F-4D97-AF65-F5344CB8AC3E}">
        <p14:creationId xmlns:p14="http://schemas.microsoft.com/office/powerpoint/2010/main" val="62355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F86848-2CEA-4696-B0CC-2EDFB3038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3" y="157163"/>
            <a:ext cx="3059507" cy="3209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73E01B-9BE1-4DA5-8209-2B04E47FE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609" y="157163"/>
            <a:ext cx="3059507" cy="3172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2FEBDF-CF3E-4E36-AF0A-4950D77A1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394" y="157163"/>
            <a:ext cx="3884436" cy="3995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0123A4-6B1E-4E08-8727-AF45B6290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39" y="3490913"/>
            <a:ext cx="3096487" cy="32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E5392-E4F0-4484-B92E-6527F1D7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86" y="364331"/>
            <a:ext cx="6037939" cy="612933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778573E-0DDA-4D07-9BBD-E12899A79587}"/>
              </a:ext>
            </a:extLst>
          </p:cNvPr>
          <p:cNvSpPr/>
          <p:nvPr/>
        </p:nvSpPr>
        <p:spPr>
          <a:xfrm rot="2388324">
            <a:off x="3201301" y="4392587"/>
            <a:ext cx="3610972" cy="12906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BB4B7-D9D6-427B-AF73-C22B8F79ADD8}"/>
              </a:ext>
            </a:extLst>
          </p:cNvPr>
          <p:cNvSpPr txBox="1"/>
          <p:nvPr/>
        </p:nvSpPr>
        <p:spPr>
          <a:xfrm>
            <a:off x="3614738" y="2466975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OLD SLIDES</a:t>
            </a:r>
          </a:p>
        </p:txBody>
      </p:sp>
    </p:spTree>
    <p:extLst>
      <p:ext uri="{BB962C8B-B14F-4D97-AF65-F5344CB8AC3E}">
        <p14:creationId xmlns:p14="http://schemas.microsoft.com/office/powerpoint/2010/main" val="310314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EB76F-988F-4A3D-B776-E12A452ED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55" y="419100"/>
            <a:ext cx="2927056" cy="31051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D7005A-7EE3-4296-8BCB-D0DC5DB41772}"/>
              </a:ext>
            </a:extLst>
          </p:cNvPr>
          <p:cNvCxnSpPr/>
          <p:nvPr/>
        </p:nvCxnSpPr>
        <p:spPr>
          <a:xfrm flipV="1">
            <a:off x="934855" y="1762125"/>
            <a:ext cx="0" cy="71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BBC509-5D61-4215-9851-DF4E52375435}"/>
              </a:ext>
            </a:extLst>
          </p:cNvPr>
          <p:cNvCxnSpPr/>
          <p:nvPr/>
        </p:nvCxnSpPr>
        <p:spPr>
          <a:xfrm>
            <a:off x="2238375" y="1495425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68D3C2-2DC2-4593-B971-F7A70927F733}"/>
              </a:ext>
            </a:extLst>
          </p:cNvPr>
          <p:cNvCxnSpPr/>
          <p:nvPr/>
        </p:nvCxnSpPr>
        <p:spPr>
          <a:xfrm flipV="1">
            <a:off x="2005013" y="1652588"/>
            <a:ext cx="890587" cy="8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E4DE8-EB69-485D-B448-C76E47A2A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986" y="266700"/>
            <a:ext cx="2743539" cy="2918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50670C-74BF-461C-95B2-E05F7D273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309" y="219075"/>
            <a:ext cx="3504593" cy="37195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EB33EB-4F49-413C-94A7-276676F99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692" y="3184952"/>
            <a:ext cx="3424997" cy="355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8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B9267-A80E-48CE-A5D7-5EB2355A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3" y="304800"/>
            <a:ext cx="5599484" cy="5848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C9453C-DB11-4CE2-B65D-F1234E5B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296" y="1317097"/>
            <a:ext cx="4568023" cy="39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4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246</Words>
  <Application>Microsoft Office PowerPoint</Application>
  <PresentationFormat>Widescreen</PresentationFormat>
  <Paragraphs>164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MORENO</dc:creator>
  <cp:lastModifiedBy>CARLOS MORENO</cp:lastModifiedBy>
  <cp:revision>12</cp:revision>
  <dcterms:created xsi:type="dcterms:W3CDTF">2021-10-19T19:35:38Z</dcterms:created>
  <dcterms:modified xsi:type="dcterms:W3CDTF">2021-10-24T22:17:48Z</dcterms:modified>
</cp:coreProperties>
</file>