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6670" y="110716"/>
            <a:ext cx="182646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8" y="2622"/>
            <a:ext cx="5757377" cy="721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7504" y="628460"/>
            <a:ext cx="67945" cy="59055"/>
          </a:xfrm>
          <a:custGeom>
            <a:avLst/>
            <a:gdLst/>
            <a:ahLst/>
            <a:cxnLst/>
            <a:rect l="l" t="t" r="r" b="b"/>
            <a:pathLst>
              <a:path w="67945" h="59054">
                <a:moveTo>
                  <a:pt x="42000" y="0"/>
                </a:moveTo>
                <a:lnTo>
                  <a:pt x="24000" y="12000"/>
                </a:lnTo>
                <a:lnTo>
                  <a:pt x="18000" y="21040"/>
                </a:lnTo>
                <a:lnTo>
                  <a:pt x="0" y="55520"/>
                </a:lnTo>
                <a:lnTo>
                  <a:pt x="49504" y="58560"/>
                </a:lnTo>
                <a:lnTo>
                  <a:pt x="67504" y="28560"/>
                </a:lnTo>
                <a:lnTo>
                  <a:pt x="4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1145" y="47457"/>
            <a:ext cx="1332178" cy="307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58510"/>
            <a:ext cx="4957445" cy="1202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slide" Target="slide19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slide" Target="slide8.xml"/><Relationship Id="rId6" Type="http://schemas.openxmlformats.org/officeDocument/2006/relationships/image" Target="../media/image4.png"/><Relationship Id="rId7" Type="http://schemas.openxmlformats.org/officeDocument/2006/relationships/slide" Target="slide13.xml"/><Relationship Id="rId8" Type="http://schemas.openxmlformats.org/officeDocument/2006/relationships/image" Target="../media/image5.png"/><Relationship Id="rId9" Type="http://schemas.openxmlformats.org/officeDocument/2006/relationships/slide" Target="slide18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9193" y="835735"/>
            <a:ext cx="5193030" cy="770255"/>
            <a:chOff x="309193" y="835735"/>
            <a:chExt cx="5193030" cy="770255"/>
          </a:xfrm>
        </p:grpSpPr>
        <p:sp>
          <p:nvSpPr>
            <p:cNvPr id="3" name="object 3" descr=""/>
            <p:cNvSpPr/>
            <p:nvPr/>
          </p:nvSpPr>
          <p:spPr>
            <a:xfrm>
              <a:off x="309193" y="835735"/>
              <a:ext cx="5142230" cy="82550"/>
            </a:xfrm>
            <a:custGeom>
              <a:avLst/>
              <a:gdLst/>
              <a:ahLst/>
              <a:cxnLst/>
              <a:rect l="l" t="t" r="r" b="b"/>
              <a:pathLst>
                <a:path w="5142230" h="82550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141666" y="82384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B78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59994" y="898986"/>
              <a:ext cx="5142230" cy="706755"/>
            </a:xfrm>
            <a:custGeom>
              <a:avLst/>
              <a:gdLst/>
              <a:ahLst/>
              <a:cxnLst/>
              <a:rect l="l" t="t" r="r" b="b"/>
              <a:pathLst>
                <a:path w="5142230" h="706755">
                  <a:moveTo>
                    <a:pt x="5141666" y="0"/>
                  </a:moveTo>
                  <a:lnTo>
                    <a:pt x="0" y="0"/>
                  </a:lnTo>
                  <a:lnTo>
                    <a:pt x="0" y="706434"/>
                  </a:lnTo>
                  <a:lnTo>
                    <a:pt x="5141666" y="706434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9193" y="880149"/>
              <a:ext cx="5142230" cy="675005"/>
            </a:xfrm>
            <a:custGeom>
              <a:avLst/>
              <a:gdLst/>
              <a:ahLst/>
              <a:cxnLst/>
              <a:rect l="l" t="t" r="r" b="b"/>
              <a:pathLst>
                <a:path w="5142230" h="675005">
                  <a:moveTo>
                    <a:pt x="5141666" y="0"/>
                  </a:moveTo>
                  <a:lnTo>
                    <a:pt x="0" y="0"/>
                  </a:lnTo>
                  <a:lnTo>
                    <a:pt x="0" y="623669"/>
                  </a:lnTo>
                  <a:lnTo>
                    <a:pt x="4008" y="643394"/>
                  </a:lnTo>
                  <a:lnTo>
                    <a:pt x="14922" y="659547"/>
                  </a:lnTo>
                  <a:lnTo>
                    <a:pt x="31075" y="670461"/>
                  </a:lnTo>
                  <a:lnTo>
                    <a:pt x="50800" y="674470"/>
                  </a:lnTo>
                  <a:lnTo>
                    <a:pt x="5090865" y="674470"/>
                  </a:lnTo>
                  <a:lnTo>
                    <a:pt x="5110590" y="670461"/>
                  </a:lnTo>
                  <a:lnTo>
                    <a:pt x="5126743" y="659547"/>
                  </a:lnTo>
                  <a:lnTo>
                    <a:pt x="5137657" y="643394"/>
                  </a:lnTo>
                  <a:lnTo>
                    <a:pt x="5141666" y="623669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B78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9994" y="898986"/>
            <a:ext cx="5142230" cy="706755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554480" marR="345440" indent="-1303655">
              <a:lnSpc>
                <a:spcPct val="106700"/>
              </a:lnSpc>
              <a:spcBef>
                <a:spcPts val="390"/>
              </a:spcBef>
            </a:pPr>
            <a:r>
              <a:rPr dirty="0"/>
              <a:t>Prediction</a:t>
            </a:r>
            <a:r>
              <a:rPr dirty="0" spc="105"/>
              <a:t> </a:t>
            </a:r>
            <a:r>
              <a:rPr dirty="0"/>
              <a:t>of</a:t>
            </a:r>
            <a:r>
              <a:rPr dirty="0" spc="105"/>
              <a:t> </a:t>
            </a:r>
            <a:r>
              <a:rPr dirty="0"/>
              <a:t>Long-Distance</a:t>
            </a:r>
            <a:r>
              <a:rPr dirty="0" spc="105"/>
              <a:t> </a:t>
            </a:r>
            <a:r>
              <a:rPr dirty="0"/>
              <a:t>Running</a:t>
            </a:r>
            <a:r>
              <a:rPr dirty="0" spc="110"/>
              <a:t> </a:t>
            </a:r>
            <a:r>
              <a:rPr dirty="0"/>
              <a:t>Performance</a:t>
            </a:r>
            <a:r>
              <a:rPr dirty="0" spc="105"/>
              <a:t> </a:t>
            </a:r>
            <a:r>
              <a:rPr dirty="0" spc="-10"/>
              <a:t>using </a:t>
            </a:r>
            <a:r>
              <a:rPr dirty="0"/>
              <a:t>Aerobic</a:t>
            </a:r>
            <a:r>
              <a:rPr dirty="0" spc="5"/>
              <a:t> </a:t>
            </a:r>
            <a:r>
              <a:rPr dirty="0"/>
              <a:t>Training</a:t>
            </a:r>
            <a:r>
              <a:rPr dirty="0" spc="10"/>
              <a:t> </a:t>
            </a:r>
            <a:r>
              <a:rPr dirty="0" spc="-10"/>
              <a:t>Indices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306741" y="1770391"/>
            <a:ext cx="3147060" cy="847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CDT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Creighton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Morgenfeld,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Dr.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Margaret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Reynolds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MA389: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United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States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Military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Academy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April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10,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2023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87622" y="110716"/>
            <a:ext cx="16256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Mechanistic</a:t>
            </a:r>
            <a:r>
              <a:rPr dirty="0" sz="1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281" y="1165877"/>
            <a:ext cx="4403725" cy="11645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700" marR="5080" indent="-635">
              <a:lnSpc>
                <a:spcPts val="2990"/>
              </a:lnSpc>
              <a:spcBef>
                <a:spcPts val="195"/>
              </a:spcBef>
            </a:pPr>
            <a:r>
              <a:rPr dirty="0" sz="2500">
                <a:latin typeface="Arial"/>
                <a:cs typeface="Arial"/>
              </a:rPr>
              <a:t>Rely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on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10" b="1">
                <a:latin typeface="Arial"/>
                <a:cs typeface="Arial"/>
              </a:rPr>
              <a:t>“mechanics”</a:t>
            </a:r>
            <a:r>
              <a:rPr dirty="0" sz="2500" spc="-50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of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a </a:t>
            </a:r>
            <a:r>
              <a:rPr dirty="0" sz="2500">
                <a:latin typeface="Arial"/>
                <a:cs typeface="Arial"/>
              </a:rPr>
              <a:t>phenomenon</a:t>
            </a:r>
            <a:r>
              <a:rPr dirty="0" sz="2500" spc="-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craft</a:t>
            </a:r>
            <a:r>
              <a:rPr dirty="0" sz="2500" spc="-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 spc="-10" b="1">
                <a:latin typeface="Arial"/>
                <a:cs typeface="Arial"/>
              </a:rPr>
              <a:t>general </a:t>
            </a:r>
            <a:r>
              <a:rPr dirty="0" sz="2500" spc="-10">
                <a:latin typeface="Arial"/>
                <a:cs typeface="Arial"/>
              </a:rPr>
              <a:t>model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Keller’s</a:t>
            </a:r>
            <a:r>
              <a:rPr dirty="0" spc="-45"/>
              <a:t> </a:t>
            </a:r>
            <a:r>
              <a:rPr dirty="0" spc="-10"/>
              <a:t>Problem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802092"/>
            <a:ext cx="1224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Given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94217" y="1217891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 h="0">
                <a:moveTo>
                  <a:pt x="0" y="0"/>
                </a:moveTo>
                <a:lnTo>
                  <a:pt x="16056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081517" y="1007553"/>
            <a:ext cx="462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2745" algn="l"/>
              </a:tabLst>
            </a:pPr>
            <a:r>
              <a:rPr dirty="0" sz="1100" spc="-25" i="1">
                <a:latin typeface="Arial"/>
                <a:cs typeface="Arial"/>
              </a:rPr>
              <a:t>dv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5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454490" y="1217891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0" y="0"/>
                </a:moveTo>
                <a:lnTo>
                  <a:pt x="7702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195675" y="1101279"/>
            <a:ext cx="511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f</a:t>
            </a:r>
            <a:r>
              <a:rPr dirty="0" sz="1100" spc="-15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)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936775" y="155756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52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24075" y="1324721"/>
            <a:ext cx="194945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-27305">
              <a:lnSpc>
                <a:spcPct val="112599"/>
              </a:lnSpc>
              <a:spcBef>
                <a:spcPts val="100"/>
              </a:spcBef>
            </a:pPr>
            <a:r>
              <a:rPr dirty="0" sz="1100" spc="-25" i="1">
                <a:latin typeface="Arial"/>
                <a:cs typeface="Arial"/>
              </a:rPr>
              <a:t>dE</a:t>
            </a:r>
            <a:r>
              <a:rPr dirty="0" sz="1100" spc="-25" i="1">
                <a:latin typeface="Arial"/>
                <a:cs typeface="Arial"/>
              </a:rPr>
              <a:t> 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72398" y="1101279"/>
            <a:ext cx="1035685" cy="799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7878" sz="1650" i="1">
                <a:latin typeface="Arial"/>
                <a:cs typeface="Arial"/>
              </a:rPr>
              <a:t>dt</a:t>
            </a:r>
            <a:r>
              <a:rPr dirty="0" baseline="-37878" sz="1650" spc="405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+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baseline="-37878" sz="1650" spc="89" b="0" i="1">
                <a:latin typeface="Bookman Old Style"/>
                <a:cs typeface="Bookman Old Style"/>
              </a:rPr>
              <a:t>τ</a:t>
            </a:r>
            <a:r>
              <a:rPr dirty="0" baseline="-37878" sz="1650" spc="-127" b="0" i="1">
                <a:latin typeface="Bookman Old Style"/>
                <a:cs typeface="Bookman Old Style"/>
              </a:rPr>
              <a:t> </a:t>
            </a:r>
            <a:r>
              <a:rPr dirty="0" sz="1100" i="1">
                <a:latin typeface="Arial"/>
                <a:cs typeface="Arial"/>
              </a:rPr>
              <a:t>v</a:t>
            </a:r>
            <a:r>
              <a:rPr dirty="0" sz="1100" spc="10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=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0" i="1">
                <a:latin typeface="Arial"/>
                <a:cs typeface="Arial"/>
              </a:rPr>
              <a:t>f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-210" i="1">
                <a:latin typeface="Arial"/>
                <a:cs typeface="Arial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r>
              <a:rPr dirty="0" sz="1100" spc="-25" b="0" i="1">
                <a:latin typeface="Bookman Old Style"/>
                <a:cs typeface="Bookman Old Style"/>
              </a:rPr>
              <a:t>,</a:t>
            </a:r>
            <a:endParaRPr sz="1100">
              <a:latin typeface="Bookman Old Style"/>
              <a:cs typeface="Bookman Old Style"/>
            </a:endParaRPr>
          </a:p>
          <a:p>
            <a:pPr marL="100330">
              <a:lnSpc>
                <a:spcPct val="100000"/>
              </a:lnSpc>
              <a:spcBef>
                <a:spcPts val="1355"/>
              </a:spcBef>
            </a:pPr>
            <a:r>
              <a:rPr dirty="0" sz="1100">
                <a:latin typeface="Lucida Sans Unicode"/>
                <a:cs typeface="Lucida Sans Unicode"/>
              </a:rPr>
              <a:t>=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b="0" i="1">
                <a:latin typeface="Bookman Old Style"/>
                <a:cs typeface="Bookman Old Style"/>
              </a:rPr>
              <a:t>σ</a:t>
            </a:r>
            <a:r>
              <a:rPr dirty="0" sz="1100" spc="-10" b="0" i="1">
                <a:latin typeface="Bookman Old Style"/>
                <a:cs typeface="Bookman Old Style"/>
              </a:rPr>
              <a:t> </a:t>
            </a:r>
            <a:r>
              <a:rPr dirty="0" sz="1100" spc="195" i="1">
                <a:latin typeface="Arial"/>
                <a:cs typeface="Arial"/>
              </a:rPr>
              <a:t>−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f</a:t>
            </a:r>
            <a:r>
              <a:rPr dirty="0" sz="1100" spc="-14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i="1">
                <a:latin typeface="Arial"/>
                <a:cs typeface="Arial"/>
              </a:rPr>
              <a:t>v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r>
              <a:rPr dirty="0" sz="1100" spc="-25" b="0" i="1">
                <a:latin typeface="Bookman Old Style"/>
                <a:cs typeface="Bookman Old Style"/>
              </a:rPr>
              <a:t>,</a:t>
            </a:r>
            <a:endParaRPr sz="1100">
              <a:latin typeface="Bookman Old Style"/>
              <a:cs typeface="Bookman Old Style"/>
            </a:endParaRPr>
          </a:p>
          <a:p>
            <a:pPr marL="617220">
              <a:lnSpc>
                <a:spcPct val="100000"/>
              </a:lnSpc>
              <a:spcBef>
                <a:spcPts val="785"/>
              </a:spcBef>
            </a:pPr>
            <a:r>
              <a:rPr dirty="0" sz="1100" spc="-10" i="1">
                <a:latin typeface="Arial"/>
                <a:cs typeface="Arial"/>
              </a:rPr>
              <a:t>T</a:t>
            </a:r>
            <a:r>
              <a:rPr dirty="0" sz="1100" spc="-130" i="1">
                <a:latin typeface="Arial"/>
                <a:cs typeface="Arial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,</a:t>
            </a:r>
            <a:r>
              <a:rPr dirty="0" sz="1100" spc="-110" b="0" i="1">
                <a:latin typeface="Bookman Old Style"/>
                <a:cs typeface="Bookman Old Style"/>
              </a:rPr>
              <a:t> </a:t>
            </a:r>
            <a:r>
              <a:rPr dirty="0" sz="1100" b="0" i="1">
                <a:latin typeface="Bookman Old Style"/>
                <a:cs typeface="Bookman Old Style"/>
              </a:rPr>
              <a:t>τ,</a:t>
            </a:r>
            <a:r>
              <a:rPr dirty="0" sz="1100" spc="-114" b="0" i="1">
                <a:latin typeface="Bookman Old Style"/>
                <a:cs typeface="Bookman Old Style"/>
              </a:rPr>
              <a:t> </a:t>
            </a:r>
            <a:r>
              <a:rPr dirty="0" sz="1100" spc="-50" b="0" i="1">
                <a:latin typeface="Bookman Old Style"/>
                <a:cs typeface="Bookman Old Style"/>
              </a:rPr>
              <a:t>σ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70275" y="1440953"/>
            <a:ext cx="700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E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=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-25" i="1">
                <a:latin typeface="Arial"/>
                <a:cs typeface="Arial"/>
              </a:rPr>
              <a:t>E</a:t>
            </a:r>
            <a:r>
              <a:rPr dirty="0" baseline="-13888" sz="1200" spc="-37">
                <a:latin typeface="Arial"/>
                <a:cs typeface="Arial"/>
              </a:rPr>
              <a:t>0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7294" y="1981935"/>
            <a:ext cx="647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Maximize: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56510" y="2220708"/>
            <a:ext cx="876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94407" y="2211081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95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03843" y="2399663"/>
            <a:ext cx="866775" cy="398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4820" algn="l"/>
              </a:tabLst>
            </a:pPr>
            <a:r>
              <a:rPr dirty="0" sz="1100" i="1">
                <a:latin typeface="Arial"/>
                <a:cs typeface="Arial"/>
              </a:rPr>
              <a:t>D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=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)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25" i="1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  <a:p>
            <a:pPr algn="ctr" marR="174625">
              <a:lnSpc>
                <a:spcPct val="100000"/>
              </a:lnSpc>
              <a:spcBef>
                <a:spcPts val="670"/>
              </a:spcBef>
            </a:pPr>
            <a:r>
              <a:rPr dirty="0" sz="800" spc="-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403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35"/>
              </a:spcBef>
            </a:pPr>
            <a:r>
              <a:rPr dirty="0"/>
              <a:t>Keller’s</a:t>
            </a:r>
            <a:r>
              <a:rPr dirty="0" spc="-4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6525" y="906067"/>
            <a:ext cx="414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)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83524" y="580490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83524" y="74674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65146" y="693291"/>
            <a:ext cx="2482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latin typeface="Arial"/>
                <a:cs typeface="Arial"/>
              </a:rPr>
              <a:t>−t</a:t>
            </a:r>
            <a:r>
              <a:rPr dirty="0" sz="800" spc="50" i="1">
                <a:latin typeface="Trebuchet MS"/>
                <a:cs typeface="Trebuchet MS"/>
              </a:rPr>
              <a:t>/τ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83524" y="706245"/>
            <a:ext cx="1040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4085" algn="l"/>
              </a:tabLst>
            </a:pPr>
            <a:r>
              <a:rPr dirty="0" sz="1100" spc="90">
                <a:latin typeface="Arial"/>
                <a:cs typeface="Arial"/>
              </a:rPr>
              <a:t></a:t>
            </a:r>
            <a:r>
              <a:rPr dirty="0" sz="1100" spc="90" i="1">
                <a:latin typeface="Arial"/>
                <a:cs typeface="Arial"/>
              </a:rPr>
              <a:t>F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60" b="0" i="1">
                <a:latin typeface="Bookman Old Style"/>
                <a:cs typeface="Bookman Old Style"/>
              </a:rPr>
              <a:t>τ</a:t>
            </a:r>
            <a:r>
              <a:rPr dirty="0" sz="1100" spc="-200" b="0" i="1">
                <a:latin typeface="Bookman Old Style"/>
                <a:cs typeface="Bookman Old Styl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95" i="1">
                <a:latin typeface="Arial"/>
                <a:cs typeface="Arial"/>
              </a:rPr>
              <a:t>−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e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r>
              <a:rPr dirty="0" sz="1100" spc="-25" b="0" i="1">
                <a:latin typeface="Bookman Old Style"/>
                <a:cs typeface="Bookman Old Style"/>
              </a:rPr>
              <a:t>,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12032" y="706245"/>
            <a:ext cx="668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0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95" i="1">
                <a:latin typeface="Arial"/>
                <a:cs typeface="Arial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t</a:t>
            </a:r>
            <a:r>
              <a:rPr dirty="0" baseline="-13888" sz="1200" spc="-37">
                <a:latin typeface="Arial"/>
                <a:cs typeface="Arial"/>
              </a:rPr>
              <a:t>1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81276" y="912734"/>
            <a:ext cx="2736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068195" algn="l"/>
              </a:tabLst>
            </a:pPr>
            <a:r>
              <a:rPr dirty="0" sz="1100" spc="-20" b="0" i="1">
                <a:latin typeface="Bookman Old Style"/>
                <a:cs typeface="Bookman Old Style"/>
              </a:rPr>
              <a:t>τ/λ,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179">
                <a:latin typeface="Arial"/>
                <a:cs typeface="Arial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t</a:t>
            </a:r>
            <a:r>
              <a:rPr dirty="0" baseline="-13888" sz="1200" spc="-37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957933" y="1143126"/>
            <a:ext cx="1715770" cy="0"/>
          </a:xfrm>
          <a:custGeom>
            <a:avLst/>
            <a:gdLst/>
            <a:ahLst/>
            <a:cxnLst/>
            <a:rect l="l" t="t" r="r" b="b"/>
            <a:pathLst>
              <a:path w="1715770" h="0">
                <a:moveTo>
                  <a:pt x="0" y="0"/>
                </a:moveTo>
                <a:lnTo>
                  <a:pt x="17151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58124" y="1119224"/>
            <a:ext cx="2836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91385" algn="l"/>
              </a:tabLst>
            </a:pPr>
            <a:r>
              <a:rPr dirty="0" baseline="47979" sz="1650">
                <a:latin typeface="Arial"/>
                <a:cs typeface="Arial"/>
              </a:rPr>
              <a:t></a:t>
            </a:r>
            <a:r>
              <a:rPr dirty="0" baseline="32828" sz="1650">
                <a:latin typeface="Arial"/>
                <a:cs typeface="Arial"/>
              </a:rPr>
              <a:t></a:t>
            </a:r>
            <a:r>
              <a:rPr dirty="0" baseline="50505" sz="1650">
                <a:latin typeface="Arial"/>
                <a:cs typeface="Arial"/>
              </a:rPr>
              <a:t>J</a:t>
            </a:r>
            <a:r>
              <a:rPr dirty="0" sz="1100" b="0" i="1">
                <a:latin typeface="Bookman Old Style"/>
                <a:cs typeface="Bookman Old Style"/>
              </a:rPr>
              <a:t>στ</a:t>
            </a:r>
            <a:r>
              <a:rPr dirty="0" sz="1100" spc="195" b="0" i="1">
                <a:latin typeface="Bookman Old Style"/>
                <a:cs typeface="Bookman Old Styl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+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[</a:t>
            </a:r>
            <a:r>
              <a:rPr dirty="0" sz="1100" spc="-35" i="1">
                <a:latin typeface="Arial"/>
                <a:cs typeface="Arial"/>
              </a:rPr>
              <a:t>v</a:t>
            </a:r>
            <a:r>
              <a:rPr dirty="0" sz="1100" spc="-145" i="1">
                <a:latin typeface="Arial"/>
                <a:cs typeface="Arial"/>
              </a:rPr>
              <a:t> </a:t>
            </a:r>
            <a:r>
              <a:rPr dirty="0" baseline="20833" sz="1200">
                <a:latin typeface="Arial"/>
                <a:cs typeface="Arial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(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195" i="1">
                <a:latin typeface="Arial"/>
                <a:cs typeface="Arial"/>
              </a:rPr>
              <a:t>−</a:t>
            </a:r>
            <a:r>
              <a:rPr dirty="0" sz="1100" spc="40" i="1">
                <a:latin typeface="Arial"/>
                <a:cs typeface="Arial"/>
              </a:rPr>
              <a:t> </a:t>
            </a:r>
            <a:r>
              <a:rPr dirty="0" sz="1100" spc="60" b="0" i="1">
                <a:latin typeface="Bookman Old Style"/>
                <a:cs typeface="Bookman Old Style"/>
              </a:rPr>
              <a:t>στ</a:t>
            </a:r>
            <a:r>
              <a:rPr dirty="0" sz="1100" spc="-155" b="0" i="1">
                <a:latin typeface="Bookman Old Style"/>
                <a:cs typeface="Bookman Old Styl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r>
              <a:rPr dirty="0" sz="1100" i="1">
                <a:latin typeface="Arial"/>
                <a:cs typeface="Arial"/>
              </a:rPr>
              <a:t>e</a:t>
            </a:r>
            <a:r>
              <a:rPr dirty="0" baseline="20833" sz="1200" i="1">
                <a:latin typeface="Arial"/>
                <a:cs typeface="Arial"/>
              </a:rPr>
              <a:t>−</a:t>
            </a:r>
            <a:r>
              <a:rPr dirty="0" baseline="20833" sz="1200">
                <a:latin typeface="Arial"/>
                <a:cs typeface="Arial"/>
              </a:rPr>
              <a:t>2</a:t>
            </a:r>
            <a:r>
              <a:rPr dirty="0" baseline="20833" sz="1200">
                <a:latin typeface="Stencil"/>
                <a:cs typeface="Stencil"/>
              </a:rPr>
              <a:t>(</a:t>
            </a:r>
            <a:r>
              <a:rPr dirty="0" baseline="20833" sz="1200" i="1">
                <a:latin typeface="Arial"/>
                <a:cs typeface="Arial"/>
              </a:rPr>
              <a:t>t</a:t>
            </a:r>
            <a:r>
              <a:rPr dirty="0" baseline="13888" sz="900">
                <a:latin typeface="Arial"/>
                <a:cs typeface="Arial"/>
              </a:rPr>
              <a:t>2</a:t>
            </a:r>
            <a:r>
              <a:rPr dirty="0" baseline="20833" sz="1200" i="1">
                <a:latin typeface="Arial"/>
                <a:cs typeface="Arial"/>
              </a:rPr>
              <a:t>−t</a:t>
            </a:r>
            <a:r>
              <a:rPr dirty="0" baseline="20833" sz="1200" spc="-187" i="1">
                <a:latin typeface="Arial"/>
                <a:cs typeface="Arial"/>
              </a:rPr>
              <a:t> </a:t>
            </a:r>
            <a:r>
              <a:rPr dirty="0" baseline="20833" sz="1200">
                <a:latin typeface="Stencil"/>
                <a:cs typeface="Stencil"/>
              </a:rPr>
              <a:t>)</a:t>
            </a:r>
            <a:r>
              <a:rPr dirty="0" baseline="20833" sz="1200" i="1">
                <a:latin typeface="Trebuchet MS"/>
                <a:cs typeface="Trebuchet MS"/>
              </a:rPr>
              <a:t>/τ</a:t>
            </a:r>
            <a:r>
              <a:rPr dirty="0" baseline="20833" sz="1200" spc="-60" i="1">
                <a:latin typeface="Trebuchet MS"/>
                <a:cs typeface="Trebuchet MS"/>
              </a:rPr>
              <a:t> </a:t>
            </a:r>
            <a:r>
              <a:rPr dirty="0" sz="1100" spc="-50" b="0" i="1">
                <a:latin typeface="Bookman Old Style"/>
                <a:cs typeface="Bookman Old Style"/>
              </a:rPr>
              <a:t>,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79">
                <a:latin typeface="Arial"/>
                <a:cs typeface="Arial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240" i="1">
                <a:latin typeface="Arial"/>
                <a:cs typeface="Arial"/>
              </a:rPr>
              <a:t>≤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04" y="1439976"/>
            <a:ext cx="2268016" cy="170101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7474" y="1495057"/>
            <a:ext cx="2025014" cy="162649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Links</a:t>
            </a:r>
            <a:r>
              <a:rPr dirty="0" spc="80"/>
              <a:t> </a:t>
            </a:r>
            <a:r>
              <a:rPr dirty="0"/>
              <a:t>between</a:t>
            </a:r>
            <a:r>
              <a:rPr dirty="0" spc="85"/>
              <a:t> </a:t>
            </a:r>
            <a:r>
              <a:rPr dirty="0" spc="-10"/>
              <a:t>Models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6534" y="1443099"/>
            <a:ext cx="492696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hybrid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approach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lends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both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groundedness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generalizability</a:t>
            </a:r>
            <a:r>
              <a:rPr dirty="0" sz="1100" spc="-10">
                <a:latin typeface="Arial"/>
                <a:cs typeface="Arial"/>
              </a:rPr>
              <a:t>, </a:t>
            </a:r>
            <a:r>
              <a:rPr dirty="0" sz="1100">
                <a:latin typeface="Arial"/>
                <a:cs typeface="Arial"/>
              </a:rPr>
              <a:t>while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also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informing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estimates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linking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past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performance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future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predictions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86670" y="110716"/>
            <a:ext cx="18262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403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35"/>
              </a:spcBef>
            </a:pPr>
            <a:r>
              <a:rPr dirty="0"/>
              <a:t>Basis</a:t>
            </a:r>
            <a:r>
              <a:rPr dirty="0" spc="50"/>
              <a:t> </a:t>
            </a:r>
            <a:r>
              <a:rPr dirty="0"/>
              <a:t>of</a:t>
            </a:r>
            <a:r>
              <a:rPr dirty="0" spc="50"/>
              <a:t> </a:t>
            </a:r>
            <a:r>
              <a:rPr dirty="0" spc="-20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1957" y="1093100"/>
            <a:ext cx="2153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02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Arial"/>
                <a:cs typeface="Arial"/>
              </a:rPr>
              <a:t>Grounded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Keller’s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work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[</a:t>
            </a:r>
            <a:r>
              <a:rPr dirty="0" sz="1100" spc="-10">
                <a:solidFill>
                  <a:srgbClr val="00FF00"/>
                </a:solidFill>
                <a:latin typeface="Arial"/>
                <a:cs typeface="Arial"/>
                <a:hlinkClick r:id="rId2" action="ppaction://hlinksldjump"/>
              </a:rPr>
              <a:t>1</a:t>
            </a:r>
            <a:r>
              <a:rPr dirty="0" sz="1100" spc="-10">
                <a:latin typeface="Arial"/>
                <a:cs typeface="Arial"/>
              </a:rPr>
              <a:t>,</a:t>
            </a:r>
            <a:r>
              <a:rPr dirty="0" sz="1100" spc="-165"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00FF00"/>
                </a:solidFill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1100" spc="-25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1957" y="1717256"/>
            <a:ext cx="2388235" cy="5435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87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Arial"/>
                <a:cs typeface="Arial"/>
              </a:rPr>
              <a:t>Minimize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tests,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training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indices</a:t>
            </a:r>
            <a:endParaRPr sz="11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dirty="0" baseline="8333" sz="1500">
                <a:solidFill>
                  <a:srgbClr val="B78E51"/>
                </a:solidFill>
                <a:latin typeface="Lucida Sans Unicode"/>
                <a:cs typeface="Lucida Sans Unicode"/>
              </a:rPr>
              <a:t>▶</a:t>
            </a:r>
            <a:r>
              <a:rPr dirty="0" baseline="8333" sz="1500" spc="247">
                <a:solidFill>
                  <a:srgbClr val="B78E51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Arial"/>
                <a:cs typeface="Arial"/>
              </a:rPr>
              <a:t>Sub-</a:t>
            </a:r>
            <a:r>
              <a:rPr dirty="0" sz="1000">
                <a:latin typeface="Arial"/>
                <a:cs typeface="Arial"/>
              </a:rPr>
              <a:t>maximal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VO</a:t>
            </a:r>
            <a:r>
              <a:rPr dirty="0" baseline="-11904" sz="1050">
                <a:latin typeface="Arial"/>
                <a:cs typeface="Arial"/>
              </a:rPr>
              <a:t>2</a:t>
            </a:r>
            <a:r>
              <a:rPr dirty="0" baseline="-11904" sz="1050" spc="1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estimate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[</a:t>
            </a:r>
            <a:r>
              <a:rPr dirty="0" sz="1000" spc="-25">
                <a:solidFill>
                  <a:srgbClr val="00FF00"/>
                </a:solidFill>
                <a:latin typeface="Arial"/>
                <a:cs typeface="Arial"/>
                <a:hlinkClick r:id="rId2" action="ppaction://hlinksldjump"/>
              </a:rPr>
              <a:t>3</a:t>
            </a:r>
            <a:r>
              <a:rPr dirty="0" sz="1000" spc="-25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  <a:p>
            <a:pPr marL="324485">
              <a:lnSpc>
                <a:spcPts val="1200"/>
              </a:lnSpc>
            </a:pPr>
            <a:r>
              <a:rPr dirty="0" baseline="8333" sz="1500">
                <a:solidFill>
                  <a:srgbClr val="B78E51"/>
                </a:solidFill>
                <a:latin typeface="Lucida Sans Unicode"/>
                <a:cs typeface="Lucida Sans Unicode"/>
              </a:rPr>
              <a:t>▶</a:t>
            </a:r>
            <a:r>
              <a:rPr dirty="0" baseline="8333" sz="1500" spc="284">
                <a:solidFill>
                  <a:srgbClr val="B78E51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latin typeface="Arial"/>
                <a:cs typeface="Arial"/>
              </a:rPr>
              <a:t>3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sprints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(50m,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100m,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150m)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4901" y="110716"/>
            <a:ext cx="10979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Contributions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17686" y="1044141"/>
            <a:ext cx="725170" cy="1287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326900"/>
              </a:lnSpc>
            </a:pPr>
            <a:r>
              <a:rPr dirty="0" sz="1100" spc="-10" b="1">
                <a:latin typeface="Arial"/>
                <a:cs typeface="Arial"/>
              </a:rPr>
              <a:t>Effective Applicable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403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Contributions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6555" y="1004771"/>
            <a:ext cx="1849120" cy="1244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0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b="1">
                <a:latin typeface="Arial"/>
                <a:cs typeface="Arial"/>
              </a:rPr>
              <a:t>Ease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understanding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95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b="1">
                <a:latin typeface="Arial"/>
                <a:cs typeface="Arial"/>
              </a:rPr>
              <a:t>Effective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communication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17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b="1">
                <a:latin typeface="Arial"/>
                <a:cs typeface="Arial"/>
              </a:rPr>
              <a:t>Applicable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world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017" y="1106737"/>
            <a:ext cx="1373280" cy="13732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52863" y="2361170"/>
            <a:ext cx="21482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14427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Placeholder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QR </a:t>
            </a:r>
            <a:r>
              <a:rPr dirty="0" sz="1100">
                <a:latin typeface="Arial"/>
                <a:cs typeface="Arial"/>
              </a:rPr>
              <a:t>–&gt;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link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webpage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w/tool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403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35"/>
              </a:spcBef>
            </a:pPr>
            <a:r>
              <a:rPr dirty="0"/>
              <a:t>Way</a:t>
            </a:r>
            <a:r>
              <a:rPr dirty="0" spc="-45"/>
              <a:t> </a:t>
            </a:r>
            <a:r>
              <a:rPr dirty="0" spc="-10"/>
              <a:t>Ahead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017" y="1127501"/>
            <a:ext cx="1373280" cy="13732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3855" y="1025536"/>
            <a:ext cx="5250180" cy="17202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2729" marR="3434079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09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Arial"/>
                <a:cs typeface="Arial"/>
              </a:rPr>
              <a:t>Strengthen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links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between approaches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02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Arial"/>
                <a:cs typeface="Arial"/>
              </a:rPr>
              <a:t>Utilize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variations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base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model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[</a:t>
            </a:r>
            <a:r>
              <a:rPr dirty="0" sz="1100" spc="-25">
                <a:solidFill>
                  <a:srgbClr val="00FF00"/>
                </a:solidFill>
                <a:latin typeface="Arial"/>
                <a:cs typeface="Arial"/>
                <a:hlinkClick r:id="rId3" action="ppaction://hlinksldjump"/>
              </a:rPr>
              <a:t>4</a:t>
            </a:r>
            <a:r>
              <a:rPr dirty="0" sz="1100" spc="-25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25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Arial"/>
                <a:cs typeface="Arial"/>
              </a:rPr>
              <a:t>Refine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communication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3101340" marR="17780" indent="1144270">
              <a:lnSpc>
                <a:spcPct val="102699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Placeholder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QR </a:t>
            </a:r>
            <a:r>
              <a:rPr dirty="0" sz="1100">
                <a:latin typeface="Arial"/>
                <a:cs typeface="Arial"/>
              </a:rPr>
              <a:t>–&gt;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link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webpage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w/tool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403" rIns="0" bIns="0" rtlCol="0" vert="horz">
            <a:spAutoFit/>
          </a:bodyPr>
          <a:lstStyle/>
          <a:p>
            <a:pPr marL="39243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515"/>
              </a:spcBef>
              <a:buFont typeface="Arial"/>
              <a:buAutoNum type="arabicPlain"/>
              <a:tabLst>
                <a:tab pos="196850" algn="l"/>
              </a:tabLst>
            </a:pPr>
            <a:r>
              <a:rPr dirty="0"/>
              <a:t>Joseph</a:t>
            </a:r>
            <a:r>
              <a:rPr dirty="0" spc="-15"/>
              <a:t> </a:t>
            </a:r>
            <a:r>
              <a:rPr dirty="0"/>
              <a:t>B.</a:t>
            </a:r>
            <a:r>
              <a:rPr dirty="0" spc="-15"/>
              <a:t> </a:t>
            </a:r>
            <a:r>
              <a:rPr dirty="0" spc="-10"/>
              <a:t>Keller,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theory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of</a:t>
            </a:r>
            <a:r>
              <a:rPr dirty="0" spc="-10" i="1">
                <a:latin typeface="Arial"/>
                <a:cs typeface="Arial"/>
              </a:rPr>
              <a:t> competitive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running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10"/>
              <a:t>Physics </a:t>
            </a:r>
            <a:r>
              <a:rPr dirty="0" spc="-30"/>
              <a:t>Today</a:t>
            </a:r>
            <a:r>
              <a:rPr dirty="0" spc="-15"/>
              <a:t> </a:t>
            </a:r>
            <a:r>
              <a:rPr dirty="0" b="1">
                <a:latin typeface="Arial"/>
                <a:cs typeface="Arial"/>
              </a:rPr>
              <a:t>26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/>
              <a:t>(1973),</a:t>
            </a:r>
            <a:r>
              <a:rPr dirty="0" spc="-10"/>
              <a:t> 43–47.</a:t>
            </a:r>
          </a:p>
          <a:p>
            <a:pPr marL="139700" marR="285750" indent="-127635">
              <a:lnSpc>
                <a:spcPct val="101499"/>
              </a:lnSpc>
              <a:spcBef>
                <a:spcPts val="395"/>
              </a:spcBef>
              <a:buAutoNum type="arabicPlain"/>
              <a:tabLst>
                <a:tab pos="196215" algn="l"/>
                <a:tab pos="556260" algn="l"/>
              </a:tabLst>
            </a:pPr>
            <a:r>
              <a:rPr dirty="0" spc="195"/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/>
              <a:t>,</a:t>
            </a:r>
            <a:r>
              <a:rPr dirty="0" spc="-35"/>
              <a:t> </a:t>
            </a:r>
            <a:r>
              <a:rPr dirty="0" i="1">
                <a:latin typeface="Arial"/>
                <a:cs typeface="Arial"/>
              </a:rPr>
              <a:t>Optimal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velocity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in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race</a:t>
            </a:r>
            <a:r>
              <a:rPr dirty="0"/>
              <a:t>,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American</a:t>
            </a:r>
            <a:r>
              <a:rPr dirty="0" spc="-30"/>
              <a:t> </a:t>
            </a:r>
            <a:r>
              <a:rPr dirty="0"/>
              <a:t>Mathematical</a:t>
            </a:r>
            <a:r>
              <a:rPr dirty="0" spc="-35"/>
              <a:t> </a:t>
            </a:r>
            <a:r>
              <a:rPr dirty="0"/>
              <a:t>Monthly</a:t>
            </a:r>
            <a:r>
              <a:rPr dirty="0" spc="-30"/>
              <a:t> </a:t>
            </a:r>
            <a:r>
              <a:rPr dirty="0" b="1">
                <a:latin typeface="Arial"/>
                <a:cs typeface="Arial"/>
              </a:rPr>
              <a:t>81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/>
              <a:t>(1974),</a:t>
            </a:r>
            <a:r>
              <a:rPr dirty="0" spc="-30"/>
              <a:t> </a:t>
            </a:r>
            <a:r>
              <a:rPr dirty="0"/>
              <a:t>no.</a:t>
            </a:r>
            <a:r>
              <a:rPr dirty="0" spc="-35"/>
              <a:t> </a:t>
            </a:r>
            <a:r>
              <a:rPr dirty="0" spc="-25"/>
              <a:t>5, </a:t>
            </a:r>
            <a:r>
              <a:rPr dirty="0" spc="-25"/>
              <a:t>	</a:t>
            </a:r>
            <a:r>
              <a:rPr dirty="0" spc="-10"/>
              <a:t>474–480.</a:t>
            </a:r>
          </a:p>
          <a:p>
            <a:pPr marL="196215" marR="13970" indent="-184150">
              <a:lnSpc>
                <a:spcPct val="101499"/>
              </a:lnSpc>
              <a:spcBef>
                <a:spcPts val="400"/>
              </a:spcBef>
              <a:buAutoNum type="arabicPlain"/>
              <a:tabLst>
                <a:tab pos="196850" algn="l"/>
              </a:tabLst>
            </a:pPr>
            <a:r>
              <a:rPr dirty="0"/>
              <a:t>W</a:t>
            </a:r>
            <a:r>
              <a:rPr dirty="0" spc="-35"/>
              <a:t> </a:t>
            </a:r>
            <a:r>
              <a:rPr dirty="0" spc="-20"/>
              <a:t>D. </a:t>
            </a:r>
            <a:r>
              <a:rPr dirty="0" spc="-25"/>
              <a:t>Taylor,</a:t>
            </a:r>
            <a:r>
              <a:rPr dirty="0" spc="-20"/>
              <a:t> </a:t>
            </a:r>
            <a:r>
              <a:rPr dirty="0"/>
              <a:t>J</a:t>
            </a:r>
            <a:r>
              <a:rPr dirty="0" spc="-20"/>
              <a:t> D. </a:t>
            </a:r>
            <a:r>
              <a:rPr dirty="0"/>
              <a:t>George,</a:t>
            </a:r>
            <a:r>
              <a:rPr dirty="0" spc="-20"/>
              <a:t> </a:t>
            </a:r>
            <a:r>
              <a:rPr dirty="0"/>
              <a:t>P</a:t>
            </a:r>
            <a:r>
              <a:rPr dirty="0" spc="-20"/>
              <a:t> </a:t>
            </a:r>
            <a:r>
              <a:rPr dirty="0"/>
              <a:t>E.</a:t>
            </a:r>
            <a:r>
              <a:rPr dirty="0" spc="-20"/>
              <a:t> </a:t>
            </a:r>
            <a:r>
              <a:rPr dirty="0"/>
              <a:t>Allsen,</a:t>
            </a:r>
            <a:r>
              <a:rPr dirty="0" spc="-20"/>
              <a:t> </a:t>
            </a:r>
            <a:r>
              <a:rPr dirty="0"/>
              <a:t>P</a:t>
            </a:r>
            <a:r>
              <a:rPr dirty="0" spc="-20"/>
              <a:t> </a:t>
            </a:r>
            <a:r>
              <a:rPr dirty="0"/>
              <a:t>R.</a:t>
            </a:r>
            <a:r>
              <a:rPr dirty="0" spc="-15"/>
              <a:t> </a:t>
            </a:r>
            <a:r>
              <a:rPr dirty="0" spc="-10"/>
              <a:t>Vehrs,</a:t>
            </a:r>
            <a:r>
              <a:rPr dirty="0" spc="-20"/>
              <a:t> </a:t>
            </a:r>
            <a:r>
              <a:rPr dirty="0"/>
              <a:t>R</a:t>
            </a:r>
            <a:r>
              <a:rPr dirty="0" spc="-20"/>
              <a:t> </a:t>
            </a:r>
            <a:r>
              <a:rPr dirty="0"/>
              <a:t>L.</a:t>
            </a:r>
            <a:r>
              <a:rPr dirty="0" spc="-20"/>
              <a:t> </a:t>
            </a:r>
            <a:r>
              <a:rPr dirty="0"/>
              <a:t>Hager,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M</a:t>
            </a:r>
            <a:r>
              <a:rPr dirty="0" spc="-20"/>
              <a:t> </a:t>
            </a:r>
            <a:r>
              <a:rPr dirty="0" spc="-95"/>
              <a:t>P.</a:t>
            </a:r>
            <a:r>
              <a:rPr dirty="0" spc="-5"/>
              <a:t> </a:t>
            </a:r>
            <a:r>
              <a:rPr dirty="0"/>
              <a:t>Roberts,</a:t>
            </a:r>
            <a:r>
              <a:rPr dirty="0" spc="-20"/>
              <a:t> </a:t>
            </a:r>
            <a:r>
              <a:rPr dirty="0" i="1">
                <a:latin typeface="Arial"/>
                <a:cs typeface="Arial"/>
              </a:rPr>
              <a:t>Estimation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25" i="1">
                <a:latin typeface="Arial"/>
                <a:cs typeface="Arial"/>
              </a:rPr>
              <a:t>of</a:t>
            </a:r>
            <a:r>
              <a:rPr dirty="0" spc="-2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VO2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max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from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1.5-</a:t>
            </a:r>
            <a:r>
              <a:rPr dirty="0" i="1">
                <a:latin typeface="Arial"/>
                <a:cs typeface="Arial"/>
              </a:rPr>
              <a:t>Mile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Endurance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Test</a:t>
            </a:r>
            <a:r>
              <a:rPr dirty="0" spc="35" i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35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/>
              <a:t>(2003),</a:t>
            </a:r>
            <a:r>
              <a:rPr dirty="0" spc="-30"/>
              <a:t> </a:t>
            </a:r>
            <a:r>
              <a:rPr dirty="0"/>
              <a:t>no.</a:t>
            </a:r>
            <a:r>
              <a:rPr dirty="0" spc="-35"/>
              <a:t> </a:t>
            </a:r>
            <a:r>
              <a:rPr dirty="0" spc="-25"/>
              <a:t>5.</a:t>
            </a:r>
          </a:p>
          <a:p>
            <a:pPr marL="196215" marR="5080" indent="-184150">
              <a:lnSpc>
                <a:spcPct val="101499"/>
              </a:lnSpc>
              <a:spcBef>
                <a:spcPts val="400"/>
              </a:spcBef>
              <a:buAutoNum type="arabicPlain"/>
              <a:tabLst>
                <a:tab pos="196850" algn="l"/>
              </a:tabLst>
            </a:pPr>
            <a:r>
              <a:rPr dirty="0"/>
              <a:t>William</a:t>
            </a:r>
            <a:r>
              <a:rPr dirty="0" spc="-30"/>
              <a:t> </a:t>
            </a:r>
            <a:r>
              <a:rPr dirty="0" spc="-10"/>
              <a:t>Woodside,</a:t>
            </a:r>
            <a:r>
              <a:rPr dirty="0" spc="-30"/>
              <a:t> </a:t>
            </a:r>
            <a:r>
              <a:rPr dirty="0" i="1">
                <a:latin typeface="Arial"/>
                <a:cs typeface="Arial"/>
              </a:rPr>
              <a:t>The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optimal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strategy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for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running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race</a:t>
            </a:r>
            <a:r>
              <a:rPr dirty="0" spc="-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(a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mathematical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model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for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world</a:t>
            </a:r>
            <a:r>
              <a:rPr dirty="0" spc="-1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records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from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50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to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275</a:t>
            </a:r>
            <a:r>
              <a:rPr dirty="0" spc="-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km)</a:t>
            </a:r>
            <a:r>
              <a:rPr dirty="0"/>
              <a:t>,</a:t>
            </a:r>
            <a:r>
              <a:rPr dirty="0" spc="-30"/>
              <a:t> </a:t>
            </a:r>
            <a:r>
              <a:rPr dirty="0"/>
              <a:t>Mathematical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Computer</a:t>
            </a:r>
            <a:r>
              <a:rPr dirty="0" spc="-30"/>
              <a:t> </a:t>
            </a:r>
            <a:r>
              <a:rPr dirty="0"/>
              <a:t>Modelling</a:t>
            </a:r>
            <a:r>
              <a:rPr dirty="0" spc="-25"/>
              <a:t> </a:t>
            </a:r>
            <a:r>
              <a:rPr dirty="0" b="1">
                <a:latin typeface="Arial"/>
                <a:cs typeface="Arial"/>
              </a:rPr>
              <a:t>15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/>
              <a:t>(1991),</a:t>
            </a:r>
            <a:r>
              <a:rPr dirty="0" spc="-30"/>
              <a:t> </a:t>
            </a:r>
            <a:r>
              <a:rPr dirty="0"/>
              <a:t>no.</a:t>
            </a:r>
            <a:r>
              <a:rPr dirty="0" spc="-30"/>
              <a:t> </a:t>
            </a:r>
            <a:r>
              <a:rPr dirty="0"/>
              <a:t>10,</a:t>
            </a:r>
            <a:r>
              <a:rPr dirty="0" spc="-30"/>
              <a:t> </a:t>
            </a:r>
            <a:r>
              <a:rPr dirty="0" spc="-10"/>
              <a:t>1–12.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59274" y="110716"/>
            <a:ext cx="6540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Agenda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031" y="853363"/>
            <a:ext cx="188391" cy="1883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5384" y="869694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7F3E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6557" y="847025"/>
            <a:ext cx="760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CEA05B"/>
                </a:solidFill>
                <a:latin typeface="Arial"/>
                <a:cs typeface="Arial"/>
                <a:hlinkClick r:id="rId3" action="ppaction://hlinksldjump"/>
              </a:rPr>
              <a:t>Background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031" y="1354251"/>
            <a:ext cx="188391" cy="18839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55384" y="13705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7F3E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6557" y="1347913"/>
            <a:ext cx="1095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CEA05B"/>
                </a:solidFill>
                <a:latin typeface="Arial"/>
                <a:cs typeface="Arial"/>
                <a:hlinkClick r:id="rId5" action="ppaction://hlinksldjump"/>
              </a:rPr>
              <a:t>Literature</a:t>
            </a:r>
            <a:r>
              <a:rPr dirty="0" sz="1100" spc="-70">
                <a:solidFill>
                  <a:srgbClr val="CEA05B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10">
                <a:solidFill>
                  <a:srgbClr val="CEA05B"/>
                </a:solidFill>
                <a:latin typeface="Arial"/>
                <a:cs typeface="Arial"/>
                <a:hlinkClick r:id="rId5" action="ppaction://hlinksldjump"/>
              </a:rPr>
              <a:t>Review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031" y="1855139"/>
            <a:ext cx="188391" cy="18839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55384" y="187042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7F3E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6557" y="1848801"/>
            <a:ext cx="133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CEA05B"/>
                </a:solidFill>
                <a:latin typeface="Arial"/>
                <a:cs typeface="Arial"/>
                <a:hlinkClick r:id="rId7" action="ppaction://hlinksldjump"/>
              </a:rPr>
              <a:t>Contributions</a:t>
            </a:r>
            <a:r>
              <a:rPr dirty="0" sz="1100" spc="15">
                <a:solidFill>
                  <a:srgbClr val="CEA05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>
                <a:solidFill>
                  <a:srgbClr val="CEA05B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dirty="0" sz="1100" spc="20">
                <a:solidFill>
                  <a:srgbClr val="CEA05B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10">
                <a:solidFill>
                  <a:srgbClr val="CEA05B"/>
                </a:solidFill>
                <a:latin typeface="Arial"/>
                <a:cs typeface="Arial"/>
                <a:hlinkClick r:id="rId7" action="ppaction://hlinksldjump"/>
              </a:rPr>
              <a:t>Field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031" y="2356027"/>
            <a:ext cx="188391" cy="18839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55384" y="2372358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7F3E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6557" y="2349689"/>
            <a:ext cx="1009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CEA05B"/>
                </a:solidFill>
                <a:latin typeface="Arial"/>
                <a:cs typeface="Arial"/>
                <a:hlinkClick r:id="rId9" action="ppaction://hlinksldjump"/>
              </a:rPr>
              <a:t>Upcoming</a:t>
            </a:r>
            <a:r>
              <a:rPr dirty="0" sz="1100" spc="-55">
                <a:solidFill>
                  <a:srgbClr val="CEA05B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20">
                <a:solidFill>
                  <a:srgbClr val="CEA05B"/>
                </a:solidFill>
                <a:latin typeface="Arial"/>
                <a:cs typeface="Arial"/>
                <a:hlinkClick r:id="rId9" action="ppaction://hlinksldjump"/>
              </a:rPr>
              <a:t>Work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61598" y="110716"/>
            <a:ext cx="8515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Motivation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1957" y="903311"/>
            <a:ext cx="3275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0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Popularity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marathon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long-</a:t>
            </a:r>
            <a:r>
              <a:rPr dirty="0" sz="1100">
                <a:latin typeface="Arial"/>
                <a:cs typeface="Arial"/>
              </a:rPr>
              <a:t>distance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running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987425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257" y="903311"/>
            <a:ext cx="4986655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0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Popularity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marathon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long-</a:t>
            </a:r>
            <a:r>
              <a:rPr dirty="0" sz="1100">
                <a:latin typeface="Arial"/>
                <a:cs typeface="Arial"/>
              </a:rPr>
              <a:t>distance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running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7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Well-</a:t>
            </a:r>
            <a:r>
              <a:rPr dirty="0" sz="1100" spc="-10">
                <a:latin typeface="Arial"/>
                <a:cs typeface="Arial"/>
              </a:rPr>
              <a:t>established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predictors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performance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(VO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max,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lactate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threshold,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987425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6557" y="903311"/>
            <a:ext cx="5012055" cy="1330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0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Popularity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marathon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long-</a:t>
            </a:r>
            <a:r>
              <a:rPr dirty="0" sz="1100">
                <a:latin typeface="Arial"/>
                <a:cs typeface="Arial"/>
              </a:rPr>
              <a:t>distance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running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7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Well-</a:t>
            </a:r>
            <a:r>
              <a:rPr dirty="0" sz="1100" spc="-10">
                <a:latin typeface="Arial"/>
                <a:cs typeface="Arial"/>
              </a:rPr>
              <a:t>established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predictors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performance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(VO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max,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lactate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threshold,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25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Expensive,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consuming,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difficult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tests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403" rIns="0" bIns="0" rtlCol="0" vert="horz">
            <a:spAutoFit/>
          </a:bodyPr>
          <a:lstStyle/>
          <a:p>
            <a:pPr marL="492759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857" y="903311"/>
            <a:ext cx="5037455" cy="1899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0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Popularity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marathon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long-</a:t>
            </a:r>
            <a:r>
              <a:rPr dirty="0" sz="1100">
                <a:latin typeface="Arial"/>
                <a:cs typeface="Arial"/>
              </a:rPr>
              <a:t>distance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running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7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Well-</a:t>
            </a:r>
            <a:r>
              <a:rPr dirty="0" sz="1100" spc="-10">
                <a:latin typeface="Arial"/>
                <a:cs typeface="Arial"/>
              </a:rPr>
              <a:t>established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predictors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performance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(VO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max,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lactate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threshold,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25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Expensive,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consuming,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difficult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tests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baseline="5050" sz="1650">
                <a:solidFill>
                  <a:srgbClr val="E5B266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79">
                <a:solidFill>
                  <a:srgbClr val="E5B2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 b="1">
                <a:latin typeface="Arial"/>
                <a:cs typeface="Arial"/>
              </a:rPr>
              <a:t>Training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indices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bridge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gap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(distance,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pace,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training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sessions,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61598" y="110716"/>
            <a:ext cx="8515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Motivation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69829" y="110716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dirty="0" sz="14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4695" y="1293957"/>
            <a:ext cx="4791075" cy="7848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70815" marR="5080" indent="-158750">
              <a:lnSpc>
                <a:spcPts val="2990"/>
              </a:lnSpc>
              <a:spcBef>
                <a:spcPts val="195"/>
              </a:spcBef>
            </a:pPr>
            <a:r>
              <a:rPr dirty="0" sz="2500">
                <a:latin typeface="Arial"/>
                <a:cs typeface="Arial"/>
              </a:rPr>
              <a:t>Draw</a:t>
            </a:r>
            <a:r>
              <a:rPr dirty="0" sz="2500" spc="-9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conclusions</a:t>
            </a:r>
            <a:r>
              <a:rPr dirty="0" sz="2500" spc="-9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from</a:t>
            </a:r>
            <a:r>
              <a:rPr dirty="0" sz="2500" spc="-95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real</a:t>
            </a:r>
            <a:r>
              <a:rPr dirty="0" sz="2500" spc="-95" b="1">
                <a:latin typeface="Arial"/>
                <a:cs typeface="Arial"/>
              </a:rPr>
              <a:t> </a:t>
            </a:r>
            <a:r>
              <a:rPr dirty="0" sz="2500" spc="-10" b="1">
                <a:latin typeface="Arial"/>
                <a:cs typeface="Arial"/>
              </a:rPr>
              <a:t>world </a:t>
            </a:r>
            <a:r>
              <a:rPr dirty="0" sz="2500" b="1">
                <a:latin typeface="Arial"/>
                <a:cs typeface="Arial"/>
              </a:rPr>
              <a:t>data</a:t>
            </a:r>
            <a:r>
              <a:rPr dirty="0" sz="2500" spc="-55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create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specific</a:t>
            </a:r>
            <a:r>
              <a:rPr dirty="0" sz="2500" spc="-55" b="1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model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23435" y="110716"/>
            <a:ext cx="1189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Tanda’s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70037" y="842922"/>
            <a:ext cx="2210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baseline="-10416" sz="1200" spc="232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=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17</a:t>
            </a:r>
            <a:r>
              <a:rPr dirty="0" sz="1100" spc="-20" b="0" i="1">
                <a:latin typeface="Bookman Old Style"/>
                <a:cs typeface="Bookman Old Style"/>
              </a:rPr>
              <a:t>.</a:t>
            </a:r>
            <a:r>
              <a:rPr dirty="0" sz="1100" spc="-20">
                <a:latin typeface="Arial"/>
                <a:cs typeface="Arial"/>
              </a:rPr>
              <a:t>1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+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Arial"/>
                <a:cs typeface="Arial"/>
              </a:rPr>
              <a:t>140</a:t>
            </a:r>
            <a:r>
              <a:rPr dirty="0" sz="1100" i="1">
                <a:latin typeface="Arial"/>
                <a:cs typeface="Arial"/>
              </a:rPr>
              <a:t>e</a:t>
            </a:r>
            <a:r>
              <a:rPr dirty="0" baseline="27777" sz="1200" i="1">
                <a:latin typeface="Arial"/>
                <a:cs typeface="Arial"/>
              </a:rPr>
              <a:t>−</a:t>
            </a:r>
            <a:r>
              <a:rPr dirty="0" baseline="27777" sz="1200">
                <a:latin typeface="Arial"/>
                <a:cs typeface="Arial"/>
              </a:rPr>
              <a:t>0</a:t>
            </a:r>
            <a:r>
              <a:rPr dirty="0" baseline="27777" sz="1200" i="1">
                <a:latin typeface="Trebuchet MS"/>
                <a:cs typeface="Trebuchet MS"/>
              </a:rPr>
              <a:t>.</a:t>
            </a:r>
            <a:r>
              <a:rPr dirty="0" baseline="27777" sz="1200">
                <a:latin typeface="Arial"/>
                <a:cs typeface="Arial"/>
              </a:rPr>
              <a:t>0053</a:t>
            </a:r>
            <a:r>
              <a:rPr dirty="0" baseline="27777" sz="1200" i="1">
                <a:latin typeface="Arial"/>
                <a:cs typeface="Arial"/>
              </a:rPr>
              <a:t>K</a:t>
            </a:r>
            <a:r>
              <a:rPr dirty="0" baseline="27777" sz="1200" spc="292" i="1">
                <a:latin typeface="Arial"/>
                <a:cs typeface="Arial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+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Arial"/>
                <a:cs typeface="Arial"/>
              </a:rPr>
              <a:t>0</a:t>
            </a:r>
            <a:r>
              <a:rPr dirty="0" sz="1100" spc="-20" b="0" i="1">
                <a:latin typeface="Bookman Old Style"/>
                <a:cs typeface="Bookman Old Style"/>
              </a:rPr>
              <a:t>.</a:t>
            </a:r>
            <a:r>
              <a:rPr dirty="0" sz="1100" spc="-20">
                <a:latin typeface="Arial"/>
                <a:cs typeface="Arial"/>
              </a:rPr>
              <a:t>55</a:t>
            </a:r>
            <a:r>
              <a:rPr dirty="0" sz="1100" spc="-20" i="1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1027598"/>
            <a:ext cx="2520048" cy="189003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CDT Creighton Morgenfeld, Dr. Margaret Reynolds</dc:creator>
  <dc:title>Prediction of Long-Distance Running Performance using Aerobic Training Indices</dc:title>
  <dcterms:created xsi:type="dcterms:W3CDTF">2023-04-07T07:51:14Z</dcterms:created>
  <dcterms:modified xsi:type="dcterms:W3CDTF">2023-04-07T07:51:14Z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