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4B808B-7894-48DA-84F8-6EF8CD0DFED4}">
  <a:tblStyle styleId="{8B4B808B-7894-48DA-84F8-6EF8CD0DFE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5.xml"/><Relationship Id="rId33" Type="http://schemas.openxmlformats.org/officeDocument/2006/relationships/font" Target="fonts/Merriweather-boldItalic.fntdata"/><Relationship Id="rId10" Type="http://schemas.openxmlformats.org/officeDocument/2006/relationships/slide" Target="slides/slide4.xml"/><Relationship Id="rId32"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f2edd83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f2edd83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f2edd835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f2edd835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f2edd835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f2edd835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f2edd835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f2edd835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f2edd835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f2edd835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f2edd835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f2edd835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f2edd835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f2edd835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f2edd835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f2edd835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f2edd835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f2edd835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f2edd835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f2edd835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f2edd835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f2edd835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f2edd835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f2edd835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f2edd835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f2edd835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f2edd83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f2edd83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f2edd835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f2edd835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f2edd835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f2edd835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f2edd835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f2edd835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f2edd835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f2edd835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Epic Games Assessment</a:t>
            </a:r>
            <a:endParaRPr/>
          </a:p>
        </p:txBody>
      </p:sp>
      <p:sp>
        <p:nvSpPr>
          <p:cNvPr id="65" name="Google Shape;65;p13"/>
          <p:cNvSpPr txBox="1"/>
          <p:nvPr>
            <p:ph idx="1" type="subTitle"/>
          </p:nvPr>
        </p:nvSpPr>
        <p:spPr>
          <a:xfrm>
            <a:off x="311700" y="2053735"/>
            <a:ext cx="4242600" cy="738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n" sz="980"/>
              <a:t>Role: Marketing Performance Manager</a:t>
            </a:r>
            <a:endParaRPr sz="980"/>
          </a:p>
          <a:p>
            <a:pPr indent="0" lvl="0" marL="0" rtl="0" algn="l">
              <a:lnSpc>
                <a:spcPct val="80000"/>
              </a:lnSpc>
              <a:spcBef>
                <a:spcPts val="0"/>
              </a:spcBef>
              <a:spcAft>
                <a:spcPts val="0"/>
              </a:spcAft>
              <a:buSzPts val="605"/>
              <a:buNone/>
            </a:pPr>
            <a:r>
              <a:t/>
            </a:r>
            <a:endParaRPr sz="980"/>
          </a:p>
          <a:p>
            <a:pPr indent="0" lvl="0" marL="0" rtl="0" algn="l">
              <a:lnSpc>
                <a:spcPct val="80000"/>
              </a:lnSpc>
              <a:spcBef>
                <a:spcPts val="0"/>
              </a:spcBef>
              <a:spcAft>
                <a:spcPts val="0"/>
              </a:spcAft>
              <a:buSzPts val="605"/>
              <a:buNone/>
            </a:pPr>
            <a:r>
              <a:rPr lang="en" sz="980"/>
              <a:t>Applicant: Casey Moroney</a:t>
            </a:r>
            <a:endParaRPr sz="980"/>
          </a:p>
          <a:p>
            <a:pPr indent="0" lvl="0" marL="0" rtl="0" algn="l">
              <a:lnSpc>
                <a:spcPct val="80000"/>
              </a:lnSpc>
              <a:spcBef>
                <a:spcPts val="0"/>
              </a:spcBef>
              <a:spcAft>
                <a:spcPts val="0"/>
              </a:spcAft>
              <a:buSzPts val="605"/>
              <a:buNone/>
            </a:pPr>
            <a:r>
              <a:t/>
            </a:r>
            <a:endParaRPr sz="980"/>
          </a:p>
          <a:p>
            <a:pPr indent="0" lvl="0" marL="0" rtl="0" algn="l">
              <a:lnSpc>
                <a:spcPct val="80000"/>
              </a:lnSpc>
              <a:spcBef>
                <a:spcPts val="0"/>
              </a:spcBef>
              <a:spcAft>
                <a:spcPts val="0"/>
              </a:spcAft>
              <a:buSzPts val="605"/>
              <a:buNone/>
            </a:pPr>
            <a:r>
              <a:rPr lang="en" sz="980"/>
              <a:t>10/24/2024</a:t>
            </a:r>
            <a:endParaRPr sz="9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Exercise 3</a:t>
            </a:r>
            <a:endParaRPr/>
          </a:p>
        </p:txBody>
      </p:sp>
      <p:sp>
        <p:nvSpPr>
          <p:cNvPr id="143" name="Google Shape;143;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Prompt:</a:t>
            </a:r>
            <a:endParaRPr b="1"/>
          </a:p>
          <a:p>
            <a:pPr indent="0" lvl="0" marL="0" rtl="0" algn="l">
              <a:spcBef>
                <a:spcPts val="1200"/>
              </a:spcBef>
              <a:spcAft>
                <a:spcPts val="1200"/>
              </a:spcAft>
              <a:buNone/>
            </a:pPr>
            <a:r>
              <a:rPr i="1" lang="en"/>
              <a:t>“</a:t>
            </a:r>
            <a:r>
              <a:rPr i="1" lang="en"/>
              <a:t>You are a Data Scientist at a company that runs a simple game where players can compete in matches. In the normal course of a match, the match is started when all the players are ready, and it is completed for a given player when they are eliminated or when they win. Players can choose to play as much as they like. When they win, players earn points, which they can spend on cosmetics to personalize their characters. These cosmetics do not grant a competitive advantage against other players.”</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Exercise 3, </a:t>
            </a:r>
            <a:r>
              <a:rPr lang="en" sz="1920"/>
              <a:t>Part 1: How is the game doing?</a:t>
            </a:r>
            <a:endParaRPr sz="1920"/>
          </a:p>
        </p:txBody>
      </p:sp>
      <p:sp>
        <p:nvSpPr>
          <p:cNvPr id="149" name="Google Shape;149;p23"/>
          <p:cNvSpPr txBox="1"/>
          <p:nvPr>
            <p:ph idx="1" type="body"/>
          </p:nvPr>
        </p:nvSpPr>
        <p:spPr>
          <a:xfrm>
            <a:off x="311700" y="1505700"/>
            <a:ext cx="6017400" cy="3076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 sz="1200"/>
              <a:t>Assumptions/Notes:</a:t>
            </a:r>
            <a:endParaRPr b="1" sz="1200"/>
          </a:p>
          <a:p>
            <a:pPr indent="-304800" lvl="0" marL="457200" rtl="0" algn="l">
              <a:lnSpc>
                <a:spcPct val="105000"/>
              </a:lnSpc>
              <a:spcBef>
                <a:spcPts val="1200"/>
              </a:spcBef>
              <a:spcAft>
                <a:spcPts val="0"/>
              </a:spcAft>
              <a:buSzPts val="1200"/>
              <a:buChar char="●"/>
            </a:pPr>
            <a:r>
              <a:rPr lang="en" sz="1200"/>
              <a:t>Data provided is based on 100 sampled users per month based on install date and USER_ID.</a:t>
            </a:r>
            <a:endParaRPr sz="1200"/>
          </a:p>
          <a:p>
            <a:pPr indent="-304800" lvl="0" marL="457200" rtl="0" algn="l">
              <a:lnSpc>
                <a:spcPct val="105000"/>
              </a:lnSpc>
              <a:spcBef>
                <a:spcPts val="0"/>
              </a:spcBef>
              <a:spcAft>
                <a:spcPts val="0"/>
              </a:spcAft>
              <a:buSzPts val="1200"/>
              <a:buChar char="●"/>
            </a:pPr>
            <a:r>
              <a:rPr lang="en" sz="1200"/>
              <a:t>As the sample is limited to 100 new users per month, new users are not factored into success metrics. </a:t>
            </a:r>
            <a:endParaRPr sz="1200"/>
          </a:p>
          <a:p>
            <a:pPr indent="-304800" lvl="0" marL="457200" rtl="0" algn="l">
              <a:lnSpc>
                <a:spcPct val="105000"/>
              </a:lnSpc>
              <a:spcBef>
                <a:spcPts val="0"/>
              </a:spcBef>
              <a:spcAft>
                <a:spcPts val="0"/>
              </a:spcAft>
              <a:buSzPts val="1200"/>
              <a:buChar char="●"/>
            </a:pPr>
            <a:r>
              <a:rPr lang="en" sz="1200"/>
              <a:t>As no revenue data is provided, revenue is not factored into success metrics.</a:t>
            </a:r>
            <a:endParaRPr sz="1200"/>
          </a:p>
          <a:p>
            <a:pPr indent="-304800" lvl="0" marL="457200" rtl="0" algn="l">
              <a:lnSpc>
                <a:spcPct val="105000"/>
              </a:lnSpc>
              <a:spcBef>
                <a:spcPts val="0"/>
              </a:spcBef>
              <a:spcAft>
                <a:spcPts val="0"/>
              </a:spcAft>
              <a:buSzPts val="1200"/>
              <a:buChar char="●"/>
            </a:pPr>
            <a:r>
              <a:rPr lang="en" sz="1200"/>
              <a:t>An “active” user is defined by a user that plays or completes a match (more on this in next section). </a:t>
            </a:r>
            <a:endParaRPr sz="1200"/>
          </a:p>
          <a:p>
            <a:pPr indent="-304800" lvl="0" marL="457200" rtl="0" algn="l">
              <a:lnSpc>
                <a:spcPct val="105000"/>
              </a:lnSpc>
              <a:spcBef>
                <a:spcPts val="0"/>
              </a:spcBef>
              <a:spcAft>
                <a:spcPts val="0"/>
              </a:spcAft>
              <a:buSzPts val="1200"/>
              <a:buChar char="●"/>
            </a:pPr>
            <a:r>
              <a:rPr lang="en" sz="1200"/>
              <a:t>Install data is incomplete - analysis window will be truncated to 1/1/2021 - 12/31/2023.</a:t>
            </a:r>
            <a:endParaRPr sz="1200"/>
          </a:p>
          <a:p>
            <a:pPr indent="-304800" lvl="0" marL="457200" rtl="0" algn="l">
              <a:lnSpc>
                <a:spcPct val="105000"/>
              </a:lnSpc>
              <a:spcBef>
                <a:spcPts val="0"/>
              </a:spcBef>
              <a:spcAft>
                <a:spcPts val="0"/>
              </a:spcAft>
              <a:buSzPts val="1200"/>
              <a:buChar char="●"/>
            </a:pPr>
            <a:r>
              <a:rPr lang="en" sz="1200"/>
              <a:t>Datestamps in both files provided are in a common timezone and not local based on the user’s country code.</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Exercise 3, Part 1: How is the game doing? (cont.) </a:t>
            </a:r>
            <a:endParaRPr sz="1920"/>
          </a:p>
        </p:txBody>
      </p:sp>
      <p:sp>
        <p:nvSpPr>
          <p:cNvPr id="155" name="Google Shape;155;p24"/>
          <p:cNvSpPr txBox="1"/>
          <p:nvPr>
            <p:ph idx="1" type="body"/>
          </p:nvPr>
        </p:nvSpPr>
        <p:spPr>
          <a:xfrm>
            <a:off x="311700" y="1505700"/>
            <a:ext cx="8325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User </a:t>
            </a:r>
            <a:r>
              <a:rPr b="1" lang="en"/>
              <a:t>Engagement</a:t>
            </a:r>
            <a:endParaRPr b="1"/>
          </a:p>
          <a:p>
            <a:pPr indent="-298450" lvl="0" marL="457200" rtl="0" algn="l">
              <a:spcBef>
                <a:spcPts val="1200"/>
              </a:spcBef>
              <a:spcAft>
                <a:spcPts val="0"/>
              </a:spcAft>
              <a:buSzPts val="1100"/>
              <a:buChar char="●"/>
            </a:pPr>
            <a:r>
              <a:rPr lang="en" sz="1100"/>
              <a:t>The number of month active users (MAU*) have steadily increased. </a:t>
            </a:r>
            <a:endParaRPr sz="1100"/>
          </a:p>
          <a:p>
            <a:pPr indent="-298450" lvl="0" marL="457200" rtl="0" algn="l">
              <a:spcBef>
                <a:spcPts val="0"/>
              </a:spcBef>
              <a:spcAft>
                <a:spcPts val="0"/>
              </a:spcAft>
              <a:buSzPts val="1100"/>
              <a:buChar char="●"/>
            </a:pPr>
            <a:r>
              <a:rPr lang="en" sz="1100"/>
              <a:t>MAU increased through 2021 and began flattening out until </a:t>
            </a:r>
            <a:r>
              <a:rPr lang="en" sz="1100"/>
              <a:t>an all time high in July 2022 at 746 unique monthly active users.</a:t>
            </a:r>
            <a:endParaRPr sz="1100"/>
          </a:p>
          <a:p>
            <a:pPr indent="-298450" lvl="0" marL="457200" rtl="0" algn="l">
              <a:spcBef>
                <a:spcPts val="0"/>
              </a:spcBef>
              <a:spcAft>
                <a:spcPts val="0"/>
              </a:spcAft>
              <a:buSzPts val="1100"/>
              <a:buChar char="●"/>
            </a:pPr>
            <a:r>
              <a:rPr lang="en" sz="1100"/>
              <a:t>After this spike, average MAU remained higher than the pre-spike average.</a:t>
            </a:r>
            <a:endParaRPr sz="1100"/>
          </a:p>
          <a:p>
            <a:pPr indent="0" lvl="0" marL="0" rtl="0" algn="l">
              <a:spcBef>
                <a:spcPts val="1200"/>
              </a:spcBef>
              <a:spcAft>
                <a:spcPts val="1200"/>
              </a:spcAft>
              <a:buNone/>
            </a:pPr>
            <a:r>
              <a:t/>
            </a:r>
            <a:endParaRPr b="1"/>
          </a:p>
        </p:txBody>
      </p:sp>
      <p:pic>
        <p:nvPicPr>
          <p:cNvPr id="156" name="Google Shape;156;p24"/>
          <p:cNvPicPr preferRelativeResize="0"/>
          <p:nvPr/>
        </p:nvPicPr>
        <p:blipFill>
          <a:blip r:embed="rId3">
            <a:alphaModFix/>
          </a:blip>
          <a:stretch>
            <a:fillRect/>
          </a:stretch>
        </p:blipFill>
        <p:spPr>
          <a:xfrm>
            <a:off x="1941100" y="2760050"/>
            <a:ext cx="4963601" cy="1865425"/>
          </a:xfrm>
          <a:prstGeom prst="rect">
            <a:avLst/>
          </a:prstGeom>
          <a:noFill/>
          <a:ln>
            <a:noFill/>
          </a:ln>
        </p:spPr>
      </p:pic>
      <p:sp>
        <p:nvSpPr>
          <p:cNvPr id="157" name="Google Shape;157;p24"/>
          <p:cNvSpPr txBox="1"/>
          <p:nvPr/>
        </p:nvSpPr>
        <p:spPr>
          <a:xfrm>
            <a:off x="110325" y="4625475"/>
            <a:ext cx="636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B7B7B7"/>
                </a:solidFill>
                <a:latin typeface="Roboto"/>
                <a:ea typeface="Roboto"/>
                <a:cs typeface="Roboto"/>
                <a:sym typeface="Roboto"/>
              </a:rPr>
              <a:t>* Active users = A user that has started a match in a given time period</a:t>
            </a:r>
            <a:endParaRPr sz="800">
              <a:solidFill>
                <a:srgbClr val="B7B7B7"/>
              </a:solidFill>
              <a:latin typeface="Roboto"/>
              <a:ea typeface="Roboto"/>
              <a:cs typeface="Roboto"/>
              <a:sym typeface="Roboto"/>
            </a:endParaRPr>
          </a:p>
          <a:p>
            <a:pPr indent="0" lvl="0" marL="0" rtl="0" algn="l">
              <a:spcBef>
                <a:spcPts val="0"/>
              </a:spcBef>
              <a:spcAft>
                <a:spcPts val="0"/>
              </a:spcAft>
              <a:buNone/>
            </a:pPr>
            <a:r>
              <a:rPr lang="en" sz="800">
                <a:solidFill>
                  <a:srgbClr val="B7B7B7"/>
                </a:solidFill>
                <a:latin typeface="Roboto"/>
                <a:ea typeface="Roboto"/>
                <a:cs typeface="Roboto"/>
                <a:sym typeface="Roboto"/>
              </a:rPr>
              <a:t>* Monthly Active Users (MAU) = Total unique active users in a given month</a:t>
            </a:r>
            <a:endParaRPr sz="800">
              <a:solidFill>
                <a:srgbClr val="B7B7B7"/>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Exercise 3, Part 1: How is the game doing? (cont.) </a:t>
            </a:r>
            <a:endParaRPr sz="1920"/>
          </a:p>
        </p:txBody>
      </p:sp>
      <p:sp>
        <p:nvSpPr>
          <p:cNvPr id="163" name="Google Shape;163;p25"/>
          <p:cNvSpPr txBox="1"/>
          <p:nvPr>
            <p:ph idx="1" type="body"/>
          </p:nvPr>
        </p:nvSpPr>
        <p:spPr>
          <a:xfrm>
            <a:off x="311700" y="1505700"/>
            <a:ext cx="8325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Match Completion Rate</a:t>
            </a:r>
            <a:endParaRPr b="1"/>
          </a:p>
          <a:p>
            <a:pPr indent="-298450" lvl="0" marL="457200" rtl="0" algn="l">
              <a:spcBef>
                <a:spcPts val="1200"/>
              </a:spcBef>
              <a:spcAft>
                <a:spcPts val="0"/>
              </a:spcAft>
              <a:buSzPts val="1100"/>
              <a:buChar char="●"/>
            </a:pPr>
            <a:r>
              <a:rPr lang="en" sz="1100"/>
              <a:t>Match completion rate* dipped in October and November of 2022.</a:t>
            </a:r>
            <a:endParaRPr sz="1100"/>
          </a:p>
          <a:p>
            <a:pPr indent="-298450" lvl="0" marL="457200" rtl="0" algn="l">
              <a:spcBef>
                <a:spcPts val="0"/>
              </a:spcBef>
              <a:spcAft>
                <a:spcPts val="0"/>
              </a:spcAft>
              <a:buSzPts val="1100"/>
              <a:buChar char="●"/>
            </a:pPr>
            <a:r>
              <a:rPr lang="en" sz="1100"/>
              <a:t>Completion rate rebounded shortly after but has been steadily declining since.</a:t>
            </a:r>
            <a:endParaRPr sz="1100"/>
          </a:p>
          <a:p>
            <a:pPr indent="0" lvl="0" marL="0" rtl="0" algn="l">
              <a:spcBef>
                <a:spcPts val="1200"/>
              </a:spcBef>
              <a:spcAft>
                <a:spcPts val="1200"/>
              </a:spcAft>
              <a:buNone/>
            </a:pPr>
            <a:r>
              <a:t/>
            </a:r>
            <a:endParaRPr b="1"/>
          </a:p>
        </p:txBody>
      </p:sp>
      <p:sp>
        <p:nvSpPr>
          <p:cNvPr id="164" name="Google Shape;164;p25"/>
          <p:cNvSpPr txBox="1"/>
          <p:nvPr/>
        </p:nvSpPr>
        <p:spPr>
          <a:xfrm>
            <a:off x="110325" y="4625475"/>
            <a:ext cx="6363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B7B7B7"/>
                </a:solidFill>
                <a:latin typeface="Roboto"/>
                <a:ea typeface="Roboto"/>
                <a:cs typeface="Roboto"/>
                <a:sym typeface="Roboto"/>
              </a:rPr>
              <a:t>* Completion rate = Total # of matches completed / Total matches started</a:t>
            </a:r>
            <a:endParaRPr sz="800">
              <a:solidFill>
                <a:srgbClr val="B7B7B7"/>
              </a:solidFill>
              <a:latin typeface="Roboto"/>
              <a:ea typeface="Roboto"/>
              <a:cs typeface="Roboto"/>
              <a:sym typeface="Roboto"/>
            </a:endParaRPr>
          </a:p>
        </p:txBody>
      </p:sp>
      <p:pic>
        <p:nvPicPr>
          <p:cNvPr id="165" name="Google Shape;165;p25"/>
          <p:cNvPicPr preferRelativeResize="0"/>
          <p:nvPr/>
        </p:nvPicPr>
        <p:blipFill>
          <a:blip r:embed="rId3">
            <a:alphaModFix/>
          </a:blip>
          <a:stretch>
            <a:fillRect/>
          </a:stretch>
        </p:blipFill>
        <p:spPr>
          <a:xfrm>
            <a:off x="2029200" y="2714475"/>
            <a:ext cx="4968947" cy="1867425"/>
          </a:xfrm>
          <a:prstGeom prst="rect">
            <a:avLst/>
          </a:prstGeom>
          <a:noFill/>
          <a:ln>
            <a:noFill/>
          </a:ln>
        </p:spPr>
      </p:pic>
      <p:sp>
        <p:nvSpPr>
          <p:cNvPr id="166" name="Google Shape;166;p25"/>
          <p:cNvSpPr txBox="1"/>
          <p:nvPr/>
        </p:nvSpPr>
        <p:spPr>
          <a:xfrm>
            <a:off x="4725700" y="3509738"/>
            <a:ext cx="728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Roboto"/>
                <a:ea typeface="Roboto"/>
                <a:cs typeface="Roboto"/>
                <a:sym typeface="Roboto"/>
              </a:rPr>
              <a:t>October </a:t>
            </a:r>
            <a:r>
              <a:rPr lang="en" sz="600">
                <a:solidFill>
                  <a:schemeClr val="dk2"/>
                </a:solidFill>
                <a:latin typeface="Roboto"/>
                <a:ea typeface="Roboto"/>
                <a:cs typeface="Roboto"/>
                <a:sym typeface="Roboto"/>
              </a:rPr>
              <a:t>2022</a:t>
            </a:r>
            <a:endParaRPr sz="600">
              <a:solidFill>
                <a:schemeClr val="dk2"/>
              </a:solidFill>
              <a:latin typeface="Roboto"/>
              <a:ea typeface="Roboto"/>
              <a:cs typeface="Roboto"/>
              <a:sym typeface="Roboto"/>
            </a:endParaRPr>
          </a:p>
        </p:txBody>
      </p:sp>
      <p:cxnSp>
        <p:nvCxnSpPr>
          <p:cNvPr id="167" name="Google Shape;167;p25"/>
          <p:cNvCxnSpPr/>
          <p:nvPr/>
        </p:nvCxnSpPr>
        <p:spPr>
          <a:xfrm flipH="1">
            <a:off x="4997425" y="3416950"/>
            <a:ext cx="32700" cy="141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Exercise 3, Part 1: How is the game doing? (cont.) </a:t>
            </a:r>
            <a:endParaRPr sz="1920"/>
          </a:p>
        </p:txBody>
      </p:sp>
      <p:sp>
        <p:nvSpPr>
          <p:cNvPr id="173" name="Google Shape;173;p26"/>
          <p:cNvSpPr txBox="1"/>
          <p:nvPr>
            <p:ph idx="1" type="body"/>
          </p:nvPr>
        </p:nvSpPr>
        <p:spPr>
          <a:xfrm>
            <a:off x="311700" y="1505700"/>
            <a:ext cx="8325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Monthly Active Users by Country</a:t>
            </a:r>
            <a:endParaRPr b="1"/>
          </a:p>
          <a:p>
            <a:pPr indent="-298450" lvl="0" marL="457200" rtl="0" algn="l">
              <a:spcBef>
                <a:spcPts val="1200"/>
              </a:spcBef>
              <a:spcAft>
                <a:spcPts val="0"/>
              </a:spcAft>
              <a:buSzPts val="1100"/>
              <a:buChar char="●"/>
            </a:pPr>
            <a:r>
              <a:rPr lang="en" sz="1100"/>
              <a:t>The US remains to dominate in terms of user base.</a:t>
            </a:r>
            <a:endParaRPr sz="1100"/>
          </a:p>
          <a:p>
            <a:pPr indent="-298450" lvl="0" marL="457200" rtl="0" algn="l">
              <a:spcBef>
                <a:spcPts val="0"/>
              </a:spcBef>
              <a:spcAft>
                <a:spcPts val="0"/>
              </a:spcAft>
              <a:buSzPts val="1100"/>
              <a:buChar char="●"/>
            </a:pPr>
            <a:r>
              <a:rPr lang="en" sz="1100"/>
              <a:t>Of the 111 countries included in the installs dataset, 20.5% of users are from the US.</a:t>
            </a:r>
            <a:endParaRPr sz="1100"/>
          </a:p>
          <a:p>
            <a:pPr indent="-298450" lvl="0" marL="457200" rtl="0" algn="l">
              <a:spcBef>
                <a:spcPts val="0"/>
              </a:spcBef>
              <a:spcAft>
                <a:spcPts val="0"/>
              </a:spcAft>
              <a:buSzPts val="1100"/>
              <a:buChar char="●"/>
            </a:pPr>
            <a:r>
              <a:rPr lang="en" sz="1100"/>
              <a:t>Canada is a bit behind at 8.6% of total active users.</a:t>
            </a:r>
            <a:endParaRPr sz="1100"/>
          </a:p>
          <a:p>
            <a:pPr indent="0" lvl="0" marL="0" rtl="0" algn="l">
              <a:spcBef>
                <a:spcPts val="1200"/>
              </a:spcBef>
              <a:spcAft>
                <a:spcPts val="1200"/>
              </a:spcAft>
              <a:buNone/>
            </a:pPr>
            <a:r>
              <a:t/>
            </a:r>
            <a:endParaRPr b="1"/>
          </a:p>
        </p:txBody>
      </p:sp>
      <p:sp>
        <p:nvSpPr>
          <p:cNvPr id="174" name="Google Shape;174;p26"/>
          <p:cNvSpPr txBox="1"/>
          <p:nvPr/>
        </p:nvSpPr>
        <p:spPr>
          <a:xfrm>
            <a:off x="110325" y="4625475"/>
            <a:ext cx="636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B7B7B7"/>
                </a:solidFill>
                <a:latin typeface="Roboto"/>
                <a:ea typeface="Roboto"/>
                <a:cs typeface="Roboto"/>
                <a:sym typeface="Roboto"/>
              </a:rPr>
              <a:t>* Active users = A user that has started a match in a given time period</a:t>
            </a:r>
            <a:endParaRPr sz="800">
              <a:solidFill>
                <a:srgbClr val="B7B7B7"/>
              </a:solidFill>
              <a:latin typeface="Roboto"/>
              <a:ea typeface="Roboto"/>
              <a:cs typeface="Roboto"/>
              <a:sym typeface="Roboto"/>
            </a:endParaRPr>
          </a:p>
          <a:p>
            <a:pPr indent="0" lvl="0" marL="0" rtl="0" algn="l">
              <a:spcBef>
                <a:spcPts val="0"/>
              </a:spcBef>
              <a:spcAft>
                <a:spcPts val="0"/>
              </a:spcAft>
              <a:buNone/>
            </a:pPr>
            <a:r>
              <a:rPr lang="en" sz="800">
                <a:solidFill>
                  <a:srgbClr val="B7B7B7"/>
                </a:solidFill>
                <a:latin typeface="Roboto"/>
                <a:ea typeface="Roboto"/>
                <a:cs typeface="Roboto"/>
                <a:sym typeface="Roboto"/>
              </a:rPr>
              <a:t>* Monthly Active Users (MAU) = Total active users in a given month</a:t>
            </a:r>
            <a:endParaRPr sz="800">
              <a:solidFill>
                <a:srgbClr val="B7B7B7"/>
              </a:solidFill>
              <a:latin typeface="Roboto"/>
              <a:ea typeface="Roboto"/>
              <a:cs typeface="Roboto"/>
              <a:sym typeface="Roboto"/>
            </a:endParaRPr>
          </a:p>
        </p:txBody>
      </p:sp>
      <p:pic>
        <p:nvPicPr>
          <p:cNvPr id="175" name="Google Shape;175;p26"/>
          <p:cNvPicPr preferRelativeResize="0"/>
          <p:nvPr/>
        </p:nvPicPr>
        <p:blipFill>
          <a:blip r:embed="rId3">
            <a:alphaModFix/>
          </a:blip>
          <a:stretch>
            <a:fillRect/>
          </a:stretch>
        </p:blipFill>
        <p:spPr>
          <a:xfrm>
            <a:off x="362800" y="2833675"/>
            <a:ext cx="5347500" cy="1748225"/>
          </a:xfrm>
          <a:prstGeom prst="rect">
            <a:avLst/>
          </a:prstGeom>
          <a:noFill/>
          <a:ln>
            <a:noFill/>
          </a:ln>
        </p:spPr>
      </p:pic>
      <p:graphicFrame>
        <p:nvGraphicFramePr>
          <p:cNvPr id="176" name="Google Shape;176;p26"/>
          <p:cNvGraphicFramePr/>
          <p:nvPr/>
        </p:nvGraphicFramePr>
        <p:xfrm>
          <a:off x="6124975" y="2769325"/>
          <a:ext cx="3000000" cy="3000000"/>
        </p:xfrm>
        <a:graphic>
          <a:graphicData uri="http://schemas.openxmlformats.org/drawingml/2006/table">
            <a:tbl>
              <a:tblPr>
                <a:noFill/>
                <a:tableStyleId>{8B4B808B-7894-48DA-84F8-6EF8CD0DFED4}</a:tableStyleId>
              </a:tblPr>
              <a:tblGrid>
                <a:gridCol w="609725"/>
                <a:gridCol w="834750"/>
                <a:gridCol w="794100"/>
              </a:tblGrid>
              <a:tr h="353150">
                <a:tc>
                  <a:txBody>
                    <a:bodyPr/>
                    <a:lstStyle/>
                    <a:p>
                      <a:pPr indent="0" lvl="0" marL="0" rtl="0" algn="l">
                        <a:spcBef>
                          <a:spcPts val="0"/>
                        </a:spcBef>
                        <a:spcAft>
                          <a:spcPts val="0"/>
                        </a:spcAft>
                        <a:buNone/>
                      </a:pPr>
                      <a:r>
                        <a:rPr b="1" lang="en" sz="800"/>
                        <a:t>Country</a:t>
                      </a:r>
                      <a:endParaRPr b="1" sz="800"/>
                    </a:p>
                  </a:txBody>
                  <a:tcPr marT="91425" marB="91425" marR="91425" marL="91425"/>
                </a:tc>
                <a:tc>
                  <a:txBody>
                    <a:bodyPr/>
                    <a:lstStyle/>
                    <a:p>
                      <a:pPr indent="0" lvl="0" marL="0" rtl="0" algn="l">
                        <a:spcBef>
                          <a:spcPts val="0"/>
                        </a:spcBef>
                        <a:spcAft>
                          <a:spcPts val="0"/>
                        </a:spcAft>
                        <a:buNone/>
                      </a:pPr>
                      <a:r>
                        <a:rPr b="1" lang="en" sz="800"/>
                        <a:t>Active Users</a:t>
                      </a:r>
                      <a:endParaRPr b="1" sz="800"/>
                    </a:p>
                  </a:txBody>
                  <a:tcPr marT="91425" marB="91425" marR="91425" marL="91425"/>
                </a:tc>
                <a:tc>
                  <a:txBody>
                    <a:bodyPr/>
                    <a:lstStyle/>
                    <a:p>
                      <a:pPr indent="0" lvl="0" marL="0" rtl="0" algn="l">
                        <a:spcBef>
                          <a:spcPts val="0"/>
                        </a:spcBef>
                        <a:spcAft>
                          <a:spcPts val="0"/>
                        </a:spcAft>
                        <a:buNone/>
                      </a:pPr>
                      <a:r>
                        <a:rPr b="1" lang="en" sz="800"/>
                        <a:t>% of Total</a:t>
                      </a:r>
                      <a:endParaRPr b="1" sz="800"/>
                    </a:p>
                  </a:txBody>
                  <a:tcPr marT="91425" marB="91425" marR="91425" marL="91425"/>
                </a:tc>
              </a:tr>
              <a:tr h="242575">
                <a:tc>
                  <a:txBody>
                    <a:bodyPr/>
                    <a:lstStyle/>
                    <a:p>
                      <a:pPr indent="0" lvl="0" marL="0" rtl="0" algn="l">
                        <a:spcBef>
                          <a:spcPts val="0"/>
                        </a:spcBef>
                        <a:spcAft>
                          <a:spcPts val="0"/>
                        </a:spcAft>
                        <a:buNone/>
                      </a:pPr>
                      <a:r>
                        <a:rPr lang="en" sz="800"/>
                        <a:t>US</a:t>
                      </a:r>
                      <a:endParaRPr sz="800"/>
                    </a:p>
                  </a:txBody>
                  <a:tcPr marT="91425" marB="91425" marR="91425" marL="91425"/>
                </a:tc>
                <a:tc>
                  <a:txBody>
                    <a:bodyPr/>
                    <a:lstStyle/>
                    <a:p>
                      <a:pPr indent="0" lvl="0" marL="0" rtl="0" algn="l">
                        <a:spcBef>
                          <a:spcPts val="0"/>
                        </a:spcBef>
                        <a:spcAft>
                          <a:spcPts val="0"/>
                        </a:spcAft>
                        <a:buNone/>
                      </a:pPr>
                      <a:r>
                        <a:rPr lang="en" sz="800"/>
                        <a:t>713</a:t>
                      </a:r>
                      <a:endParaRPr sz="800"/>
                    </a:p>
                  </a:txBody>
                  <a:tcPr marT="91425" marB="91425" marR="91425" marL="91425"/>
                </a:tc>
                <a:tc>
                  <a:txBody>
                    <a:bodyPr/>
                    <a:lstStyle/>
                    <a:p>
                      <a:pPr indent="0" lvl="0" marL="0" rtl="0" algn="l">
                        <a:spcBef>
                          <a:spcPts val="0"/>
                        </a:spcBef>
                        <a:spcAft>
                          <a:spcPts val="0"/>
                        </a:spcAft>
                        <a:buNone/>
                      </a:pPr>
                      <a:r>
                        <a:rPr lang="en" sz="800"/>
                        <a:t>20.5%</a:t>
                      </a:r>
                      <a:endParaRPr sz="800"/>
                    </a:p>
                  </a:txBody>
                  <a:tcPr marT="91425" marB="91425" marR="91425" marL="91425"/>
                </a:tc>
              </a:tr>
              <a:tr h="242575">
                <a:tc>
                  <a:txBody>
                    <a:bodyPr/>
                    <a:lstStyle/>
                    <a:p>
                      <a:pPr indent="0" lvl="0" marL="0" rtl="0" algn="l">
                        <a:spcBef>
                          <a:spcPts val="0"/>
                        </a:spcBef>
                        <a:spcAft>
                          <a:spcPts val="0"/>
                        </a:spcAft>
                        <a:buNone/>
                      </a:pPr>
                      <a:r>
                        <a:rPr lang="en" sz="800"/>
                        <a:t>CN</a:t>
                      </a:r>
                      <a:endParaRPr sz="800"/>
                    </a:p>
                  </a:txBody>
                  <a:tcPr marT="91425" marB="91425" marR="91425" marL="91425"/>
                </a:tc>
                <a:tc>
                  <a:txBody>
                    <a:bodyPr/>
                    <a:lstStyle/>
                    <a:p>
                      <a:pPr indent="0" lvl="0" marL="0" rtl="0" algn="l">
                        <a:spcBef>
                          <a:spcPts val="0"/>
                        </a:spcBef>
                        <a:spcAft>
                          <a:spcPts val="0"/>
                        </a:spcAft>
                        <a:buNone/>
                      </a:pPr>
                      <a:r>
                        <a:rPr lang="en" sz="800"/>
                        <a:t>300</a:t>
                      </a:r>
                      <a:endParaRPr sz="800"/>
                    </a:p>
                  </a:txBody>
                  <a:tcPr marT="91425" marB="91425" marR="91425" marL="91425"/>
                </a:tc>
                <a:tc>
                  <a:txBody>
                    <a:bodyPr/>
                    <a:lstStyle/>
                    <a:p>
                      <a:pPr indent="0" lvl="0" marL="0" rtl="0" algn="l">
                        <a:spcBef>
                          <a:spcPts val="0"/>
                        </a:spcBef>
                        <a:spcAft>
                          <a:spcPts val="0"/>
                        </a:spcAft>
                        <a:buNone/>
                      </a:pPr>
                      <a:r>
                        <a:rPr lang="en" sz="800"/>
                        <a:t>8.6%</a:t>
                      </a:r>
                      <a:endParaRPr sz="800"/>
                    </a:p>
                  </a:txBody>
                  <a:tcPr marT="91425" marB="91425" marR="91425" marL="91425"/>
                </a:tc>
              </a:tr>
              <a:tr h="242575">
                <a:tc>
                  <a:txBody>
                    <a:bodyPr/>
                    <a:lstStyle/>
                    <a:p>
                      <a:pPr indent="0" lvl="0" marL="0" rtl="0" algn="l">
                        <a:spcBef>
                          <a:spcPts val="0"/>
                        </a:spcBef>
                        <a:spcAft>
                          <a:spcPts val="0"/>
                        </a:spcAft>
                        <a:buNone/>
                      </a:pPr>
                      <a:r>
                        <a:rPr lang="en" sz="800"/>
                        <a:t>BR</a:t>
                      </a:r>
                      <a:endParaRPr sz="800"/>
                    </a:p>
                  </a:txBody>
                  <a:tcPr marT="91425" marB="91425" marR="91425" marL="91425"/>
                </a:tc>
                <a:tc>
                  <a:txBody>
                    <a:bodyPr/>
                    <a:lstStyle/>
                    <a:p>
                      <a:pPr indent="0" lvl="0" marL="0" rtl="0" algn="l">
                        <a:spcBef>
                          <a:spcPts val="0"/>
                        </a:spcBef>
                        <a:spcAft>
                          <a:spcPts val="0"/>
                        </a:spcAft>
                        <a:buNone/>
                      </a:pPr>
                      <a:r>
                        <a:rPr lang="en" sz="800"/>
                        <a:t>181</a:t>
                      </a:r>
                      <a:endParaRPr sz="800"/>
                    </a:p>
                  </a:txBody>
                  <a:tcPr marT="91425" marB="91425" marR="91425" marL="91425"/>
                </a:tc>
                <a:tc>
                  <a:txBody>
                    <a:bodyPr/>
                    <a:lstStyle/>
                    <a:p>
                      <a:pPr indent="0" lvl="0" marL="0" rtl="0" algn="l">
                        <a:spcBef>
                          <a:spcPts val="0"/>
                        </a:spcBef>
                        <a:spcAft>
                          <a:spcPts val="0"/>
                        </a:spcAft>
                        <a:buNone/>
                      </a:pPr>
                      <a:r>
                        <a:rPr lang="en" sz="800"/>
                        <a:t>5.2%</a:t>
                      </a:r>
                      <a:endParaRPr sz="800"/>
                    </a:p>
                  </a:txBody>
                  <a:tcPr marT="91425" marB="91425" marR="91425" marL="91425"/>
                </a:tc>
              </a:tr>
              <a:tr h="242575">
                <a:tc>
                  <a:txBody>
                    <a:bodyPr/>
                    <a:lstStyle/>
                    <a:p>
                      <a:pPr indent="0" lvl="0" marL="0" rtl="0" algn="l">
                        <a:spcBef>
                          <a:spcPts val="0"/>
                        </a:spcBef>
                        <a:spcAft>
                          <a:spcPts val="0"/>
                        </a:spcAft>
                        <a:buNone/>
                      </a:pPr>
                      <a:r>
                        <a:rPr lang="en" sz="800"/>
                        <a:t>GB</a:t>
                      </a:r>
                      <a:endParaRPr sz="800"/>
                    </a:p>
                  </a:txBody>
                  <a:tcPr marT="91425" marB="91425" marR="91425" marL="91425"/>
                </a:tc>
                <a:tc>
                  <a:txBody>
                    <a:bodyPr/>
                    <a:lstStyle/>
                    <a:p>
                      <a:pPr indent="0" lvl="0" marL="0" rtl="0" algn="l">
                        <a:spcBef>
                          <a:spcPts val="0"/>
                        </a:spcBef>
                        <a:spcAft>
                          <a:spcPts val="0"/>
                        </a:spcAft>
                        <a:buNone/>
                      </a:pPr>
                      <a:r>
                        <a:rPr lang="en" sz="800"/>
                        <a:t>178</a:t>
                      </a:r>
                      <a:endParaRPr sz="800"/>
                    </a:p>
                  </a:txBody>
                  <a:tcPr marT="91425" marB="91425" marR="91425" marL="91425"/>
                </a:tc>
                <a:tc>
                  <a:txBody>
                    <a:bodyPr/>
                    <a:lstStyle/>
                    <a:p>
                      <a:pPr indent="0" lvl="0" marL="0" rtl="0" algn="l">
                        <a:spcBef>
                          <a:spcPts val="0"/>
                        </a:spcBef>
                        <a:spcAft>
                          <a:spcPts val="0"/>
                        </a:spcAft>
                        <a:buNone/>
                      </a:pPr>
                      <a:r>
                        <a:rPr lang="en" sz="800"/>
                        <a:t>5.1%</a:t>
                      </a:r>
                      <a:endParaRPr sz="800"/>
                    </a:p>
                  </a:txBody>
                  <a:tcPr marT="91425" marB="91425" marR="91425" marL="91425"/>
                </a:tc>
              </a:tr>
              <a:tr h="242575">
                <a:tc>
                  <a:txBody>
                    <a:bodyPr/>
                    <a:lstStyle/>
                    <a:p>
                      <a:pPr indent="0" lvl="0" marL="0" rtl="0" algn="l">
                        <a:spcBef>
                          <a:spcPts val="0"/>
                        </a:spcBef>
                        <a:spcAft>
                          <a:spcPts val="0"/>
                        </a:spcAft>
                        <a:buNone/>
                      </a:pPr>
                      <a:r>
                        <a:rPr lang="en" sz="800"/>
                        <a:t>FR</a:t>
                      </a:r>
                      <a:endParaRPr sz="800"/>
                    </a:p>
                  </a:txBody>
                  <a:tcPr marT="91425" marB="91425" marR="91425" marL="91425"/>
                </a:tc>
                <a:tc>
                  <a:txBody>
                    <a:bodyPr/>
                    <a:lstStyle/>
                    <a:p>
                      <a:pPr indent="0" lvl="0" marL="0" rtl="0" algn="l">
                        <a:spcBef>
                          <a:spcPts val="0"/>
                        </a:spcBef>
                        <a:spcAft>
                          <a:spcPts val="0"/>
                        </a:spcAft>
                        <a:buNone/>
                      </a:pPr>
                      <a:r>
                        <a:rPr lang="en" sz="800"/>
                        <a:t>176</a:t>
                      </a:r>
                      <a:endParaRPr sz="800"/>
                    </a:p>
                  </a:txBody>
                  <a:tcPr marT="91425" marB="91425" marR="91425" marL="91425"/>
                </a:tc>
                <a:tc>
                  <a:txBody>
                    <a:bodyPr/>
                    <a:lstStyle/>
                    <a:p>
                      <a:pPr indent="0" lvl="0" marL="0" rtl="0" algn="l">
                        <a:spcBef>
                          <a:spcPts val="0"/>
                        </a:spcBef>
                        <a:spcAft>
                          <a:spcPts val="0"/>
                        </a:spcAft>
                        <a:buNone/>
                      </a:pPr>
                      <a:r>
                        <a:rPr lang="en" sz="800"/>
                        <a:t>5.0%</a:t>
                      </a:r>
                      <a:endParaRPr sz="800"/>
                    </a:p>
                  </a:txBody>
                  <a:tcPr marT="91425" marB="91425" marR="91425" marL="91425"/>
                </a:tc>
              </a:tr>
            </a:tbl>
          </a:graphicData>
        </a:graphic>
      </p:graphicFrame>
      <p:cxnSp>
        <p:nvCxnSpPr>
          <p:cNvPr id="177" name="Google Shape;177;p26"/>
          <p:cNvCxnSpPr>
            <a:endCxn id="178" idx="1"/>
          </p:cNvCxnSpPr>
          <p:nvPr/>
        </p:nvCxnSpPr>
        <p:spPr>
          <a:xfrm>
            <a:off x="2850025" y="3107000"/>
            <a:ext cx="386100" cy="5820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26"/>
          <p:cNvSpPr txBox="1"/>
          <p:nvPr/>
        </p:nvSpPr>
        <p:spPr>
          <a:xfrm>
            <a:off x="3236125" y="3026750"/>
            <a:ext cx="570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Roboto"/>
                <a:ea typeface="Roboto"/>
                <a:cs typeface="Roboto"/>
                <a:sym typeface="Roboto"/>
              </a:rPr>
              <a:t>July 2022</a:t>
            </a:r>
            <a:endParaRPr sz="6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1928"/>
              <a:t>Exercise 3, Part 2: Recommendations</a:t>
            </a:r>
            <a:endParaRPr sz="1928"/>
          </a:p>
          <a:p>
            <a:pPr indent="0" lvl="0" marL="0" rtl="0" algn="l">
              <a:spcBef>
                <a:spcPts val="0"/>
              </a:spcBef>
              <a:spcAft>
                <a:spcPts val="0"/>
              </a:spcAft>
              <a:buSzPts val="990"/>
              <a:buNone/>
            </a:pPr>
            <a:r>
              <a:t/>
            </a:r>
            <a:endParaRPr sz="2520"/>
          </a:p>
        </p:txBody>
      </p:sp>
      <p:sp>
        <p:nvSpPr>
          <p:cNvPr id="184" name="Google Shape;184;p27"/>
          <p:cNvSpPr txBox="1"/>
          <p:nvPr>
            <p:ph idx="1" type="body"/>
          </p:nvPr>
        </p:nvSpPr>
        <p:spPr>
          <a:xfrm>
            <a:off x="311700" y="1505700"/>
            <a:ext cx="76992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Recommendations:</a:t>
            </a:r>
            <a:endParaRPr b="1"/>
          </a:p>
          <a:p>
            <a:pPr indent="-304800" lvl="0" marL="457200" rtl="0" algn="l">
              <a:spcBef>
                <a:spcPts val="1200"/>
              </a:spcBef>
              <a:spcAft>
                <a:spcPts val="0"/>
              </a:spcAft>
              <a:buSzPts val="1200"/>
              <a:buChar char="●"/>
            </a:pPr>
            <a:r>
              <a:rPr lang="en" sz="1200"/>
              <a:t>First and foremost - success metrics need to be determined and communicated. </a:t>
            </a:r>
            <a:r>
              <a:rPr lang="en" sz="1200"/>
              <a:t>As an analyst, I cannot say whether a game is doing well or not unless I understand what qualifies it as successful. My first recommendation is to sit down and have these conversations up front.</a:t>
            </a:r>
            <a:br>
              <a:rPr lang="en" sz="1200"/>
            </a:br>
            <a:endParaRPr sz="1200"/>
          </a:p>
          <a:p>
            <a:pPr indent="-304800" lvl="0" marL="457200" rtl="0" algn="l">
              <a:spcBef>
                <a:spcPts val="0"/>
              </a:spcBef>
              <a:spcAft>
                <a:spcPts val="0"/>
              </a:spcAft>
              <a:buSzPts val="1200"/>
              <a:buChar char="●"/>
            </a:pPr>
            <a:r>
              <a:rPr lang="en" sz="1200"/>
              <a:t>If MAU is of interest - I would look further into what happened between June and July 2022 to drive so many installs and active users. If there is a lever we can pull - whether it is a marketing campaign, in-game event, partnership, etc., then we should discuss how to best utilize that lever for future planning.</a:t>
            </a:r>
            <a:br>
              <a:rPr lang="en" sz="1200"/>
            </a:br>
            <a:endParaRPr sz="1200"/>
          </a:p>
          <a:p>
            <a:pPr indent="-304800" lvl="0" marL="457200" rtl="0" algn="l">
              <a:spcBef>
                <a:spcPts val="0"/>
              </a:spcBef>
              <a:spcAft>
                <a:spcPts val="0"/>
              </a:spcAft>
              <a:buSzPts val="1200"/>
              <a:buChar char="●"/>
            </a:pPr>
            <a:r>
              <a:rPr lang="en" sz="1200"/>
              <a:t>If match completion rate is a concern - investigate the drop in October/November 2022 to see if there is a way to minimize this concern. </a:t>
            </a:r>
            <a:br>
              <a:rPr lang="en" sz="1200"/>
            </a:br>
            <a:endParaRPr sz="1200"/>
          </a:p>
          <a:p>
            <a:pPr indent="-304800" lvl="0" marL="457200" rtl="0" algn="l">
              <a:spcBef>
                <a:spcPts val="0"/>
              </a:spcBef>
              <a:spcAft>
                <a:spcPts val="0"/>
              </a:spcAft>
              <a:buSzPts val="1200"/>
              <a:buChar char="●"/>
            </a:pPr>
            <a:r>
              <a:rPr lang="en" sz="1200"/>
              <a:t>If churn is a concern a potential next step could be to see if return rate is correlated with win percentage.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5156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Exercise 3, Part 2: H</a:t>
            </a:r>
            <a:r>
              <a:rPr lang="en" sz="1920"/>
              <a:t>ow could we improve the data? </a:t>
            </a:r>
            <a:endParaRPr sz="1920"/>
          </a:p>
        </p:txBody>
      </p:sp>
      <p:sp>
        <p:nvSpPr>
          <p:cNvPr id="190" name="Google Shape;190;p28"/>
          <p:cNvSpPr txBox="1"/>
          <p:nvPr>
            <p:ph idx="1" type="body"/>
          </p:nvPr>
        </p:nvSpPr>
        <p:spPr>
          <a:xfrm>
            <a:off x="311700" y="1505700"/>
            <a:ext cx="7806900" cy="3368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3600"/>
              <a:t>Is the quality of the data good?</a:t>
            </a:r>
            <a:endParaRPr b="1" sz="3600"/>
          </a:p>
          <a:p>
            <a:pPr indent="-285750" lvl="0" marL="457200" rtl="0" algn="l">
              <a:spcBef>
                <a:spcPts val="1200"/>
              </a:spcBef>
              <a:spcAft>
                <a:spcPts val="0"/>
              </a:spcAft>
              <a:buSzPct val="100000"/>
              <a:buChar char="●"/>
            </a:pPr>
            <a:r>
              <a:rPr lang="en" sz="3600"/>
              <a:t>Since the data is sampled, the installs data is spotty. Specifically - there is a gap in new users from 5/31/2022 to 6/21/2022.</a:t>
            </a:r>
            <a:endParaRPr sz="3600"/>
          </a:p>
          <a:p>
            <a:pPr indent="-285750" lvl="0" marL="457200" rtl="0" algn="l">
              <a:spcBef>
                <a:spcPts val="0"/>
              </a:spcBef>
              <a:spcAft>
                <a:spcPts val="0"/>
              </a:spcAft>
              <a:buSzPct val="100000"/>
              <a:buChar char="●"/>
            </a:pPr>
            <a:r>
              <a:rPr lang="en" sz="3600"/>
              <a:t>Installs data ends at 12/31/2023 while activity data runs through 8/2024 - this leaves us with activity data of only current users in 2024, biasing the user pool and rendering it not </a:t>
            </a:r>
            <a:r>
              <a:rPr lang="en" sz="3600"/>
              <a:t>useful for this analysis.</a:t>
            </a:r>
            <a:endParaRPr sz="3600"/>
          </a:p>
          <a:p>
            <a:pPr indent="-285750" lvl="0" marL="457200" rtl="0" algn="l">
              <a:spcBef>
                <a:spcPts val="0"/>
              </a:spcBef>
              <a:spcAft>
                <a:spcPts val="0"/>
              </a:spcAft>
              <a:buSzPct val="100000"/>
              <a:buChar char="●"/>
            </a:pPr>
            <a:r>
              <a:rPr lang="en" sz="3600"/>
              <a:t>Datestamps should be stored in a more useful format - YYYY/MM/DD or unix timestamp preferred - so that they can be sorted correctly by any language or tool without needing to parse. </a:t>
            </a:r>
            <a:endParaRPr sz="3600"/>
          </a:p>
          <a:p>
            <a:pPr indent="-285750" lvl="0" marL="457200" rtl="0" algn="l">
              <a:spcBef>
                <a:spcPts val="0"/>
              </a:spcBef>
              <a:spcAft>
                <a:spcPts val="0"/>
              </a:spcAft>
              <a:buSzPct val="100000"/>
              <a:buChar char="●"/>
            </a:pPr>
            <a:r>
              <a:rPr lang="en" sz="3600"/>
              <a:t>There are two users with NULL country codes in the installs file. These users account for 3 rows in the activities so the NULLs are ignored for the purpose of this analysis.</a:t>
            </a:r>
            <a:endParaRPr sz="3600"/>
          </a:p>
          <a:p>
            <a:pPr indent="-285750" lvl="0" marL="457200" rtl="0" algn="l">
              <a:spcBef>
                <a:spcPts val="0"/>
              </a:spcBef>
              <a:spcAft>
                <a:spcPts val="0"/>
              </a:spcAft>
              <a:buSzPct val="100000"/>
              <a:buChar char="●"/>
            </a:pPr>
            <a:r>
              <a:rPr lang="en" sz="3600"/>
              <a:t>There is one user ID that has an install date later than an activity date. Only one activity row is affected, this is ignored.</a:t>
            </a:r>
            <a:endParaRPr sz="3600"/>
          </a:p>
          <a:p>
            <a:pPr indent="0" lvl="0" marL="0" rtl="0" algn="l">
              <a:spcBef>
                <a:spcPts val="1200"/>
              </a:spcBef>
              <a:spcAft>
                <a:spcPts val="0"/>
              </a:spcAft>
              <a:buNone/>
            </a:pPr>
            <a:r>
              <a:rPr b="1" lang="en" sz="3600"/>
              <a:t>Are there more things that should be captured?</a:t>
            </a:r>
            <a:endParaRPr b="1" sz="3600"/>
          </a:p>
          <a:p>
            <a:pPr indent="0" lvl="0" marL="0" rtl="0" algn="l">
              <a:spcBef>
                <a:spcPts val="1200"/>
              </a:spcBef>
              <a:spcAft>
                <a:spcPts val="0"/>
              </a:spcAft>
              <a:buNone/>
            </a:pPr>
            <a:r>
              <a:rPr lang="en" sz="3600"/>
              <a:t>This depends on the points mentions on the previous slide. Additional data (and the work that goes into capturing that data) does not always lead to better insights. That said:</a:t>
            </a:r>
            <a:endParaRPr sz="3600"/>
          </a:p>
          <a:p>
            <a:pPr indent="-285750" lvl="0" marL="457200" rtl="0" algn="l">
              <a:spcBef>
                <a:spcPts val="1200"/>
              </a:spcBef>
              <a:spcAft>
                <a:spcPts val="0"/>
              </a:spcAft>
              <a:buSzPct val="100000"/>
              <a:buChar char="●"/>
            </a:pPr>
            <a:r>
              <a:rPr lang="en" sz="3600"/>
              <a:t>Cosmetic store data could be important to unearth insights around why users do or do not have motivation to win. </a:t>
            </a:r>
            <a:endParaRPr sz="3600"/>
          </a:p>
          <a:p>
            <a:pPr indent="-285750" lvl="0" marL="457200" rtl="0" algn="l">
              <a:spcBef>
                <a:spcPts val="0"/>
              </a:spcBef>
              <a:spcAft>
                <a:spcPts val="0"/>
              </a:spcAft>
              <a:buSzPct val="100000"/>
              <a:buChar char="●"/>
            </a:pPr>
            <a:r>
              <a:rPr lang="en" sz="3600"/>
              <a:t>The reason for a user not completing a match could be helpful for a deeper dive into completion rate. Did the user willfully quit (Pause -&gt; Exit game) or did they disconnect?</a:t>
            </a:r>
            <a:endParaRPr sz="3600"/>
          </a:p>
          <a:p>
            <a:pPr indent="-285750" lvl="0" marL="457200" rtl="0" algn="l">
              <a:spcBef>
                <a:spcPts val="0"/>
              </a:spcBef>
              <a:spcAft>
                <a:spcPts val="0"/>
              </a:spcAft>
              <a:buSzPct val="100000"/>
              <a:buChar char="●"/>
            </a:pPr>
            <a:r>
              <a:rPr lang="en" sz="3600"/>
              <a:t>Understanding user churn would require more data. Some points that could be helpful - whether the user plays socially or solo, the device they are playing on (is this game multi–platform?).</a:t>
            </a:r>
            <a:endParaRPr sz="3600"/>
          </a:p>
          <a:p>
            <a:pPr indent="-285750" lvl="0" marL="457200" rtl="0" algn="l">
              <a:spcBef>
                <a:spcPts val="0"/>
              </a:spcBef>
              <a:spcAft>
                <a:spcPts val="0"/>
              </a:spcAft>
              <a:buSzPct val="100000"/>
              <a:buChar char="●"/>
            </a:pPr>
            <a:r>
              <a:rPr lang="en" sz="3600"/>
              <a:t>Match length (time) for completed matches, number of players per match, number of winners per match, (and general game context) would help in understanding win rate and how that might impact a user’s experience.</a:t>
            </a:r>
            <a:endParaRPr sz="3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800"/>
              <a:t>End</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201" name="Google Shape;201;p30"/>
          <p:cNvSpPr txBox="1"/>
          <p:nvPr/>
        </p:nvSpPr>
        <p:spPr>
          <a:xfrm>
            <a:off x="338525" y="1361650"/>
            <a:ext cx="313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Data gaps:</a:t>
            </a:r>
            <a:endParaRPr sz="1300">
              <a:solidFill>
                <a:schemeClr val="dk2"/>
              </a:solidFill>
              <a:latin typeface="Roboto"/>
              <a:ea typeface="Roboto"/>
              <a:cs typeface="Roboto"/>
              <a:sym typeface="Roboto"/>
            </a:endParaRPr>
          </a:p>
        </p:txBody>
      </p:sp>
      <p:pic>
        <p:nvPicPr>
          <p:cNvPr id="202" name="Google Shape;202;p30"/>
          <p:cNvPicPr preferRelativeResize="0"/>
          <p:nvPr/>
        </p:nvPicPr>
        <p:blipFill>
          <a:blip r:embed="rId3">
            <a:alphaModFix/>
          </a:blip>
          <a:stretch>
            <a:fillRect/>
          </a:stretch>
        </p:blipFill>
        <p:spPr>
          <a:xfrm>
            <a:off x="1360550" y="3303875"/>
            <a:ext cx="5474398" cy="1793350"/>
          </a:xfrm>
          <a:prstGeom prst="rect">
            <a:avLst/>
          </a:prstGeom>
          <a:noFill/>
          <a:ln>
            <a:noFill/>
          </a:ln>
        </p:spPr>
      </p:pic>
      <p:pic>
        <p:nvPicPr>
          <p:cNvPr id="203" name="Google Shape;203;p30"/>
          <p:cNvPicPr preferRelativeResize="0"/>
          <p:nvPr/>
        </p:nvPicPr>
        <p:blipFill>
          <a:blip r:embed="rId4">
            <a:alphaModFix/>
          </a:blip>
          <a:stretch>
            <a:fillRect/>
          </a:stretch>
        </p:blipFill>
        <p:spPr>
          <a:xfrm>
            <a:off x="1360550" y="1427575"/>
            <a:ext cx="5474406" cy="179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209" name="Google Shape;209;p31"/>
          <p:cNvSpPr txBox="1"/>
          <p:nvPr/>
        </p:nvSpPr>
        <p:spPr>
          <a:xfrm>
            <a:off x="338525" y="1361650"/>
            <a:ext cx="3963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Users vs Active Users vs Active Completion Users</a:t>
            </a:r>
            <a:endParaRPr sz="1300">
              <a:solidFill>
                <a:schemeClr val="dk2"/>
              </a:solidFill>
              <a:latin typeface="Roboto"/>
              <a:ea typeface="Roboto"/>
              <a:cs typeface="Roboto"/>
              <a:sym typeface="Roboto"/>
            </a:endParaRPr>
          </a:p>
        </p:txBody>
      </p:sp>
      <p:pic>
        <p:nvPicPr>
          <p:cNvPr id="210" name="Google Shape;210;p31"/>
          <p:cNvPicPr preferRelativeResize="0"/>
          <p:nvPr/>
        </p:nvPicPr>
        <p:blipFill>
          <a:blip r:embed="rId3">
            <a:alphaModFix/>
          </a:blip>
          <a:stretch>
            <a:fillRect/>
          </a:stretch>
        </p:blipFill>
        <p:spPr>
          <a:xfrm>
            <a:off x="1400388" y="2018550"/>
            <a:ext cx="6343225" cy="207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Exercise 1</a:t>
            </a:r>
            <a:endParaRPr/>
          </a:p>
          <a:p>
            <a:pPr indent="0" lvl="0" marL="0" rtl="0" algn="l">
              <a:spcBef>
                <a:spcPts val="0"/>
              </a:spcBef>
              <a:spcAft>
                <a:spcPts val="0"/>
              </a:spcAft>
              <a:buNone/>
            </a:pPr>
            <a:r>
              <a:t/>
            </a:r>
            <a:endParaRPr/>
          </a:p>
        </p:txBody>
      </p:sp>
      <p:sp>
        <p:nvSpPr>
          <p:cNvPr id="71" name="Google Shape;71;p14"/>
          <p:cNvSpPr txBox="1"/>
          <p:nvPr>
            <p:ph idx="1" type="body"/>
          </p:nvPr>
        </p:nvSpPr>
        <p:spPr>
          <a:xfrm>
            <a:off x="4572000" y="500925"/>
            <a:ext cx="42390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Prompt</a:t>
            </a:r>
            <a:r>
              <a:rPr lang="en"/>
              <a:t>: </a:t>
            </a:r>
            <a:endParaRPr/>
          </a:p>
          <a:p>
            <a:pPr indent="0" lvl="0" marL="0" rtl="0" algn="l">
              <a:spcBef>
                <a:spcPts val="1200"/>
              </a:spcBef>
              <a:spcAft>
                <a:spcPts val="0"/>
              </a:spcAft>
              <a:buNone/>
            </a:pPr>
            <a:r>
              <a:rPr i="1" lang="en"/>
              <a:t>“</a:t>
            </a:r>
            <a:r>
              <a:rPr i="1" lang="en"/>
              <a:t>On a simple webpage that allows the download of a game a test is running to determine which variant (A or B) should be rolled out. Please make a recommendation based on the data attached.”</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217450" y="1526550"/>
            <a:ext cx="4975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latin typeface="Roboto"/>
                <a:ea typeface="Roboto"/>
                <a:cs typeface="Roboto"/>
                <a:sym typeface="Roboto"/>
              </a:rPr>
              <a:t>Assumptions:</a:t>
            </a:r>
            <a:endParaRPr b="1" sz="900">
              <a:solidFill>
                <a:schemeClr val="dk2"/>
              </a:solidFill>
              <a:latin typeface="Roboto"/>
              <a:ea typeface="Roboto"/>
              <a:cs typeface="Roboto"/>
              <a:sym typeface="Roboto"/>
            </a:endParaRPr>
          </a:p>
          <a:p>
            <a:pPr indent="-285750" lvl="0" marL="457200" rtl="0" algn="l">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Page “A” is </a:t>
            </a:r>
            <a:r>
              <a:rPr lang="en" sz="900">
                <a:solidFill>
                  <a:schemeClr val="dk2"/>
                </a:solidFill>
                <a:latin typeface="Roboto"/>
                <a:ea typeface="Roboto"/>
                <a:cs typeface="Roboto"/>
                <a:sym typeface="Roboto"/>
              </a:rPr>
              <a:t>the</a:t>
            </a:r>
            <a:r>
              <a:rPr lang="en" sz="900">
                <a:solidFill>
                  <a:schemeClr val="dk2"/>
                </a:solidFill>
                <a:latin typeface="Roboto"/>
                <a:ea typeface="Roboto"/>
                <a:cs typeface="Roboto"/>
                <a:sym typeface="Roboto"/>
              </a:rPr>
              <a:t> business-as-usual page and “B” is the experiment / variant</a:t>
            </a:r>
            <a:endParaRPr sz="900">
              <a:solidFill>
                <a:schemeClr val="dk2"/>
              </a:solidFill>
              <a:latin typeface="Roboto"/>
              <a:ea typeface="Roboto"/>
              <a:cs typeface="Roboto"/>
              <a:sym typeface="Roboto"/>
            </a:endParaRPr>
          </a:p>
          <a:p>
            <a:pPr indent="-285750" lvl="0" marL="457200" rtl="0" algn="l">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Users are randomly assigned to either page A or B upon visit</a:t>
            </a:r>
            <a:endParaRPr sz="900">
              <a:solidFill>
                <a:schemeClr val="dk2"/>
              </a:solidFill>
              <a:latin typeface="Roboto"/>
              <a:ea typeface="Roboto"/>
              <a:cs typeface="Roboto"/>
              <a:sym typeface="Roboto"/>
            </a:endParaRPr>
          </a:p>
          <a:p>
            <a:pPr indent="-285750" lvl="0" marL="457200" rtl="0" algn="l">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There is meant to be a 50/50 split between the two pages</a:t>
            </a:r>
            <a:endParaRPr sz="9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a:p>
            <a:pPr indent="0" lvl="0" marL="0" rtl="0" algn="l">
              <a:spcBef>
                <a:spcPts val="0"/>
              </a:spcBef>
              <a:spcAft>
                <a:spcPts val="0"/>
              </a:spcAft>
              <a:buNone/>
            </a:pPr>
            <a:r>
              <a:rPr b="1" lang="en" sz="900">
                <a:solidFill>
                  <a:schemeClr val="dk2"/>
                </a:solidFill>
                <a:latin typeface="Roboto"/>
                <a:ea typeface="Roboto"/>
                <a:cs typeface="Roboto"/>
                <a:sym typeface="Roboto"/>
              </a:rPr>
              <a:t>Results:</a:t>
            </a:r>
            <a:endParaRPr b="1" sz="900">
              <a:solidFill>
                <a:schemeClr val="dk2"/>
              </a:solidFill>
              <a:latin typeface="Roboto"/>
              <a:ea typeface="Roboto"/>
              <a:cs typeface="Roboto"/>
              <a:sym typeface="Roboto"/>
            </a:endParaRPr>
          </a:p>
          <a:p>
            <a:pPr indent="-285750" lvl="0" marL="457200" rtl="0" algn="l">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Variant B had a -5.17% lift in conversion rate*</a:t>
            </a:r>
            <a:endParaRPr sz="900">
              <a:solidFill>
                <a:schemeClr val="dk2"/>
              </a:solidFill>
              <a:latin typeface="Roboto"/>
              <a:ea typeface="Roboto"/>
              <a:cs typeface="Roboto"/>
              <a:sym typeface="Roboto"/>
            </a:endParaRPr>
          </a:p>
          <a:p>
            <a:pPr indent="-285750" lvl="0" marL="457200" rtl="0" algn="l">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This difference is </a:t>
            </a:r>
            <a:r>
              <a:rPr b="1" lang="en" sz="900">
                <a:solidFill>
                  <a:schemeClr val="dk2"/>
                </a:solidFill>
                <a:latin typeface="Roboto"/>
                <a:ea typeface="Roboto"/>
                <a:cs typeface="Roboto"/>
                <a:sym typeface="Roboto"/>
              </a:rPr>
              <a:t>not significant</a:t>
            </a:r>
            <a:r>
              <a:rPr lang="en" sz="900">
                <a:solidFill>
                  <a:schemeClr val="dk2"/>
                </a:solidFill>
                <a:latin typeface="Roboto"/>
                <a:ea typeface="Roboto"/>
                <a:cs typeface="Roboto"/>
                <a:sym typeface="Roboto"/>
              </a:rPr>
              <a:t>, </a:t>
            </a:r>
            <a:r>
              <a:rPr lang="en" sz="900">
                <a:solidFill>
                  <a:schemeClr val="dk2"/>
                </a:solidFill>
                <a:latin typeface="Roboto"/>
                <a:ea typeface="Roboto"/>
                <a:cs typeface="Roboto"/>
                <a:sym typeface="Roboto"/>
              </a:rPr>
              <a:t>meaning there is statistically no difference between the two landing pages</a:t>
            </a:r>
            <a:endParaRPr sz="9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a:p>
            <a:pPr indent="0" lvl="0" marL="0" rtl="0" algn="l">
              <a:spcBef>
                <a:spcPts val="0"/>
              </a:spcBef>
              <a:spcAft>
                <a:spcPts val="0"/>
              </a:spcAft>
              <a:buNone/>
            </a:pPr>
            <a:r>
              <a:rPr b="1" lang="en" sz="900">
                <a:solidFill>
                  <a:schemeClr val="dk2"/>
                </a:solidFill>
                <a:latin typeface="Roboto"/>
                <a:ea typeface="Roboto"/>
                <a:cs typeface="Roboto"/>
                <a:sym typeface="Roboto"/>
              </a:rPr>
              <a:t>Recommendation:</a:t>
            </a:r>
            <a:endParaRPr b="1" sz="900">
              <a:solidFill>
                <a:schemeClr val="dk2"/>
              </a:solidFill>
              <a:latin typeface="Roboto"/>
              <a:ea typeface="Roboto"/>
              <a:cs typeface="Roboto"/>
              <a:sym typeface="Roboto"/>
            </a:endParaRPr>
          </a:p>
          <a:p>
            <a:pPr indent="-285750" lvl="0" marL="457200" rtl="0" algn="l">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Review experiment design</a:t>
            </a:r>
            <a:endParaRPr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If this experiment was meant to be a 50/50 split, something may have gone wrong as a sample ratio mismatch exists.</a:t>
            </a:r>
            <a:endParaRPr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If the test was designed so that only 30% of total traffic is directed towards the the variant, the test may need to run longer in order to see a significant result. </a:t>
            </a:r>
            <a:endParaRPr sz="900">
              <a:solidFill>
                <a:schemeClr val="dk2"/>
              </a:solidFill>
              <a:latin typeface="Roboto"/>
              <a:ea typeface="Roboto"/>
              <a:cs typeface="Roboto"/>
              <a:sym typeface="Roboto"/>
            </a:endParaRPr>
          </a:p>
          <a:p>
            <a:pPr indent="-285750" lvl="0" marL="457200" rtl="0" algn="l">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If re-running the test for a true 50/50 split or for a longer period of time with a 70/30 split is not feasible</a:t>
            </a:r>
            <a:r>
              <a:rPr lang="en" sz="900">
                <a:solidFill>
                  <a:schemeClr val="dk2"/>
                </a:solidFill>
                <a:latin typeface="Roboto"/>
                <a:ea typeface="Roboto"/>
                <a:cs typeface="Roboto"/>
                <a:sym typeface="Roboto"/>
              </a:rPr>
              <a:t>,</a:t>
            </a:r>
            <a:r>
              <a:rPr lang="en" sz="900">
                <a:solidFill>
                  <a:schemeClr val="dk2"/>
                </a:solidFill>
                <a:latin typeface="Roboto"/>
                <a:ea typeface="Roboto"/>
                <a:cs typeface="Roboto"/>
                <a:sym typeface="Roboto"/>
              </a:rPr>
              <a:t> I would recommend keeping variant A the “business-as-usual” page as we do not have evidence that variant B would perform better.</a:t>
            </a:r>
            <a:endParaRPr sz="900">
              <a:solidFill>
                <a:schemeClr val="dk2"/>
              </a:solidFill>
              <a:latin typeface="Roboto"/>
              <a:ea typeface="Roboto"/>
              <a:cs typeface="Roboto"/>
              <a:sym typeface="Roboto"/>
            </a:endParaRPr>
          </a:p>
        </p:txBody>
      </p:sp>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 1: A/B Test</a:t>
            </a:r>
            <a:endParaRPr/>
          </a:p>
        </p:txBody>
      </p:sp>
      <p:graphicFrame>
        <p:nvGraphicFramePr>
          <p:cNvPr id="78" name="Google Shape;78;p15"/>
          <p:cNvGraphicFramePr/>
          <p:nvPr/>
        </p:nvGraphicFramePr>
        <p:xfrm>
          <a:off x="5548100" y="2464675"/>
          <a:ext cx="3000000" cy="3000000"/>
        </p:xfrm>
        <a:graphic>
          <a:graphicData uri="http://schemas.openxmlformats.org/drawingml/2006/table">
            <a:tbl>
              <a:tblPr>
                <a:noFill/>
                <a:tableStyleId>{8B4B808B-7894-48DA-84F8-6EF8CD0DFED4}</a:tableStyleId>
              </a:tblPr>
              <a:tblGrid>
                <a:gridCol w="578375"/>
                <a:gridCol w="674225"/>
                <a:gridCol w="809225"/>
                <a:gridCol w="1127400"/>
              </a:tblGrid>
              <a:tr h="267350">
                <a:tc>
                  <a:txBody>
                    <a:bodyPr/>
                    <a:lstStyle/>
                    <a:p>
                      <a:pPr indent="0" lvl="0" marL="0" rtl="0" algn="l">
                        <a:spcBef>
                          <a:spcPts val="0"/>
                        </a:spcBef>
                        <a:spcAft>
                          <a:spcPts val="0"/>
                        </a:spcAft>
                        <a:buNone/>
                      </a:pPr>
                      <a:r>
                        <a:rPr b="1" lang="en" sz="900"/>
                        <a:t>Variant</a:t>
                      </a:r>
                      <a:endParaRPr b="1" sz="900"/>
                    </a:p>
                  </a:txBody>
                  <a:tcPr marT="91425" marB="91425" marR="91425" marL="91425"/>
                </a:tc>
                <a:tc>
                  <a:txBody>
                    <a:bodyPr/>
                    <a:lstStyle/>
                    <a:p>
                      <a:pPr indent="0" lvl="0" marL="0" rtl="0" algn="l">
                        <a:spcBef>
                          <a:spcPts val="0"/>
                        </a:spcBef>
                        <a:spcAft>
                          <a:spcPts val="0"/>
                        </a:spcAft>
                        <a:buNone/>
                      </a:pPr>
                      <a:r>
                        <a:rPr b="1" lang="en" sz="900"/>
                        <a:t>Visits</a:t>
                      </a:r>
                      <a:endParaRPr b="1" sz="900"/>
                    </a:p>
                  </a:txBody>
                  <a:tcPr marT="91425" marB="91425" marR="91425" marL="91425"/>
                </a:tc>
                <a:tc>
                  <a:txBody>
                    <a:bodyPr/>
                    <a:lstStyle/>
                    <a:p>
                      <a:pPr indent="0" lvl="0" marL="0" rtl="0" algn="l">
                        <a:spcBef>
                          <a:spcPts val="0"/>
                        </a:spcBef>
                        <a:spcAft>
                          <a:spcPts val="0"/>
                        </a:spcAft>
                        <a:buNone/>
                      </a:pPr>
                      <a:r>
                        <a:rPr b="1" lang="en" sz="900"/>
                        <a:t>Downloads</a:t>
                      </a:r>
                      <a:endParaRPr b="1" sz="900"/>
                    </a:p>
                  </a:txBody>
                  <a:tcPr marT="91425" marB="91425" marR="91425" marL="91425"/>
                </a:tc>
                <a:tc>
                  <a:txBody>
                    <a:bodyPr/>
                    <a:lstStyle/>
                    <a:p>
                      <a:pPr indent="0" lvl="0" marL="0" rtl="0" algn="l">
                        <a:spcBef>
                          <a:spcPts val="0"/>
                        </a:spcBef>
                        <a:spcAft>
                          <a:spcPts val="0"/>
                        </a:spcAft>
                        <a:buNone/>
                      </a:pPr>
                      <a:r>
                        <a:rPr b="1" lang="en" sz="900"/>
                        <a:t>Conversion Rate</a:t>
                      </a:r>
                      <a:endParaRPr b="1" sz="900"/>
                    </a:p>
                  </a:txBody>
                  <a:tcPr marT="91425" marB="91425" marR="91425" marL="91425"/>
                </a:tc>
              </a:tr>
              <a:tr h="219500">
                <a:tc>
                  <a:txBody>
                    <a:bodyPr/>
                    <a:lstStyle/>
                    <a:p>
                      <a:pPr indent="0" lvl="0" marL="0" rtl="0" algn="l">
                        <a:spcBef>
                          <a:spcPts val="0"/>
                        </a:spcBef>
                        <a:spcAft>
                          <a:spcPts val="0"/>
                        </a:spcAft>
                        <a:buNone/>
                      </a:pPr>
                      <a:r>
                        <a:rPr lang="en" sz="900"/>
                        <a:t>A</a:t>
                      </a:r>
                      <a:endParaRPr sz="900"/>
                    </a:p>
                  </a:txBody>
                  <a:tcPr marT="91425" marB="91425" marR="91425" marL="91425"/>
                </a:tc>
                <a:tc>
                  <a:txBody>
                    <a:bodyPr/>
                    <a:lstStyle/>
                    <a:p>
                      <a:pPr indent="0" lvl="0" marL="0" rtl="0" algn="l">
                        <a:spcBef>
                          <a:spcPts val="0"/>
                        </a:spcBef>
                        <a:spcAft>
                          <a:spcPts val="0"/>
                        </a:spcAft>
                        <a:buNone/>
                      </a:pPr>
                      <a:r>
                        <a:rPr lang="en" sz="900"/>
                        <a:t>271,060</a:t>
                      </a:r>
                      <a:endParaRPr sz="900"/>
                    </a:p>
                  </a:txBody>
                  <a:tcPr marT="91425" marB="91425" marR="91425" marL="91425"/>
                </a:tc>
                <a:tc>
                  <a:txBody>
                    <a:bodyPr/>
                    <a:lstStyle/>
                    <a:p>
                      <a:pPr indent="0" lvl="0" marL="0" rtl="0" algn="l">
                        <a:spcBef>
                          <a:spcPts val="0"/>
                        </a:spcBef>
                        <a:spcAft>
                          <a:spcPts val="0"/>
                        </a:spcAft>
                        <a:buNone/>
                      </a:pPr>
                      <a:r>
                        <a:rPr lang="en" sz="900"/>
                        <a:t>2,107</a:t>
                      </a:r>
                      <a:endParaRPr sz="900"/>
                    </a:p>
                  </a:txBody>
                  <a:tcPr marT="91425" marB="91425" marR="91425" marL="91425"/>
                </a:tc>
                <a:tc>
                  <a:txBody>
                    <a:bodyPr/>
                    <a:lstStyle/>
                    <a:p>
                      <a:pPr indent="0" lvl="0" marL="0" rtl="0" algn="l">
                        <a:spcBef>
                          <a:spcPts val="0"/>
                        </a:spcBef>
                        <a:spcAft>
                          <a:spcPts val="0"/>
                        </a:spcAft>
                        <a:buNone/>
                      </a:pPr>
                      <a:r>
                        <a:rPr lang="en" sz="900"/>
                        <a:t>0.777%</a:t>
                      </a:r>
                      <a:endParaRPr sz="900"/>
                    </a:p>
                  </a:txBody>
                  <a:tcPr marT="91425" marB="91425" marR="91425" marL="91425"/>
                </a:tc>
              </a:tr>
              <a:tr h="219500">
                <a:tc>
                  <a:txBody>
                    <a:bodyPr/>
                    <a:lstStyle/>
                    <a:p>
                      <a:pPr indent="0" lvl="0" marL="0" rtl="0" algn="l">
                        <a:spcBef>
                          <a:spcPts val="0"/>
                        </a:spcBef>
                        <a:spcAft>
                          <a:spcPts val="0"/>
                        </a:spcAft>
                        <a:buNone/>
                      </a:pPr>
                      <a:r>
                        <a:rPr lang="en" sz="900"/>
                        <a:t>B</a:t>
                      </a:r>
                      <a:endParaRPr sz="900"/>
                    </a:p>
                  </a:txBody>
                  <a:tcPr marT="91425" marB="91425" marR="91425" marL="91425"/>
                </a:tc>
                <a:tc>
                  <a:txBody>
                    <a:bodyPr/>
                    <a:lstStyle/>
                    <a:p>
                      <a:pPr indent="0" lvl="0" marL="0" rtl="0" algn="l">
                        <a:spcBef>
                          <a:spcPts val="0"/>
                        </a:spcBef>
                        <a:spcAft>
                          <a:spcPts val="0"/>
                        </a:spcAft>
                        <a:buNone/>
                      </a:pPr>
                      <a:r>
                        <a:rPr lang="en" sz="900"/>
                        <a:t>117,485</a:t>
                      </a:r>
                      <a:endParaRPr sz="900"/>
                    </a:p>
                  </a:txBody>
                  <a:tcPr marT="91425" marB="91425" marR="91425" marL="91425"/>
                </a:tc>
                <a:tc>
                  <a:txBody>
                    <a:bodyPr/>
                    <a:lstStyle/>
                    <a:p>
                      <a:pPr indent="0" lvl="0" marL="0" rtl="0" algn="l">
                        <a:spcBef>
                          <a:spcPts val="0"/>
                        </a:spcBef>
                        <a:spcAft>
                          <a:spcPts val="0"/>
                        </a:spcAft>
                        <a:buNone/>
                      </a:pPr>
                      <a:r>
                        <a:rPr lang="en" sz="900"/>
                        <a:t>866</a:t>
                      </a:r>
                      <a:endParaRPr sz="900"/>
                    </a:p>
                  </a:txBody>
                  <a:tcPr marT="91425" marB="91425" marR="91425" marL="91425"/>
                </a:tc>
                <a:tc>
                  <a:txBody>
                    <a:bodyPr/>
                    <a:lstStyle/>
                    <a:p>
                      <a:pPr indent="0" lvl="0" marL="0" rtl="0" algn="l">
                        <a:spcBef>
                          <a:spcPts val="0"/>
                        </a:spcBef>
                        <a:spcAft>
                          <a:spcPts val="0"/>
                        </a:spcAft>
                        <a:buNone/>
                      </a:pPr>
                      <a:r>
                        <a:rPr lang="en" sz="900"/>
                        <a:t>0.737%</a:t>
                      </a:r>
                      <a:endParaRPr sz="900"/>
                    </a:p>
                  </a:txBody>
                  <a:tcPr marT="91425" marB="91425" marR="91425" marL="91425"/>
                </a:tc>
              </a:tr>
            </a:tbl>
          </a:graphicData>
        </a:graphic>
      </p:graphicFrame>
      <p:sp>
        <p:nvSpPr>
          <p:cNvPr id="79" name="Google Shape;79;p15"/>
          <p:cNvSpPr txBox="1"/>
          <p:nvPr/>
        </p:nvSpPr>
        <p:spPr>
          <a:xfrm>
            <a:off x="115775" y="4712400"/>
            <a:ext cx="6363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B7B7B7"/>
                </a:solidFill>
                <a:latin typeface="Roboto"/>
                <a:ea typeface="Roboto"/>
                <a:cs typeface="Roboto"/>
                <a:sym typeface="Roboto"/>
              </a:rPr>
              <a:t>* Conversion rate = total downloads / total visits</a:t>
            </a:r>
            <a:endParaRPr sz="800">
              <a:solidFill>
                <a:srgbClr val="B7B7B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Exercise 2</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Prompt</a:t>
            </a:r>
            <a:r>
              <a:rPr lang="en"/>
              <a:t>: </a:t>
            </a:r>
            <a:endParaRPr/>
          </a:p>
          <a:p>
            <a:pPr indent="0" lvl="0" marL="0" rtl="0" algn="l">
              <a:spcBef>
                <a:spcPts val="1200"/>
              </a:spcBef>
              <a:spcAft>
                <a:spcPts val="1200"/>
              </a:spcAft>
              <a:buNone/>
            </a:pPr>
            <a:r>
              <a:rPr i="1" lang="en"/>
              <a:t>"What’s wrong with these two visualizations and how would you fix them or revisualize them?”</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 2, Visualization 1</a:t>
            </a:r>
            <a:endParaRPr/>
          </a:p>
        </p:txBody>
      </p:sp>
      <p:pic>
        <p:nvPicPr>
          <p:cNvPr id="91" name="Google Shape;91;p17"/>
          <p:cNvPicPr preferRelativeResize="0"/>
          <p:nvPr/>
        </p:nvPicPr>
        <p:blipFill>
          <a:blip r:embed="rId3">
            <a:alphaModFix/>
          </a:blip>
          <a:stretch>
            <a:fillRect/>
          </a:stretch>
        </p:blipFill>
        <p:spPr>
          <a:xfrm>
            <a:off x="1281525" y="209250"/>
            <a:ext cx="6580950" cy="399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144675" y="1505700"/>
            <a:ext cx="32892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What’s wrong with this visualization?</a:t>
            </a:r>
            <a:endParaRPr b="1"/>
          </a:p>
          <a:p>
            <a:pPr indent="0" lvl="0" marL="0" rtl="0" algn="l">
              <a:spcBef>
                <a:spcPts val="1200"/>
              </a:spcBef>
              <a:spcAft>
                <a:spcPts val="0"/>
              </a:spcAft>
              <a:buNone/>
            </a:pPr>
            <a:r>
              <a:rPr lang="en"/>
              <a:t>TL;DR - Everything.</a:t>
            </a:r>
            <a:endParaRPr/>
          </a:p>
          <a:p>
            <a:pPr indent="-292100" lvl="0" marL="457200" rtl="0" algn="l">
              <a:spcBef>
                <a:spcPts val="1200"/>
              </a:spcBef>
              <a:spcAft>
                <a:spcPts val="0"/>
              </a:spcAft>
              <a:buSzPts val="1000"/>
              <a:buAutoNum type="arabicPeriod"/>
            </a:pPr>
            <a:r>
              <a:rPr lang="en" sz="1000"/>
              <a:t>The title is unclear.</a:t>
            </a:r>
            <a:endParaRPr sz="1000"/>
          </a:p>
          <a:p>
            <a:pPr indent="-292100" lvl="0" marL="457200" rtl="0" algn="l">
              <a:spcBef>
                <a:spcPts val="0"/>
              </a:spcBef>
              <a:spcAft>
                <a:spcPts val="0"/>
              </a:spcAft>
              <a:buSzPts val="1000"/>
              <a:buAutoNum type="arabicPeriod"/>
            </a:pPr>
            <a:r>
              <a:rPr lang="en" sz="1000"/>
              <a:t>Missing x- and y-axis labels.</a:t>
            </a:r>
            <a:endParaRPr sz="1000"/>
          </a:p>
          <a:p>
            <a:pPr indent="-292100" lvl="0" marL="457200" rtl="0" algn="l">
              <a:spcBef>
                <a:spcPts val="0"/>
              </a:spcBef>
              <a:spcAft>
                <a:spcPts val="0"/>
              </a:spcAft>
              <a:buSzPts val="1000"/>
              <a:buAutoNum type="arabicPeriod"/>
            </a:pPr>
            <a:r>
              <a:rPr lang="en" sz="1000"/>
              <a:t>Data is crowded and difficult to interpret.</a:t>
            </a:r>
            <a:endParaRPr sz="1000"/>
          </a:p>
          <a:p>
            <a:pPr indent="-292100" lvl="0" marL="457200" rtl="0" algn="l">
              <a:spcBef>
                <a:spcPts val="0"/>
              </a:spcBef>
              <a:spcAft>
                <a:spcPts val="0"/>
              </a:spcAft>
              <a:buSzPts val="1000"/>
              <a:buAutoNum type="arabicPeriod"/>
            </a:pPr>
            <a:r>
              <a:rPr lang="en" sz="1000"/>
              <a:t>The legend “series2” is uninformative.</a:t>
            </a:r>
            <a:endParaRPr sz="1000"/>
          </a:p>
          <a:p>
            <a:pPr indent="-292100" lvl="0" marL="457200" rtl="0" algn="l">
              <a:spcBef>
                <a:spcPts val="0"/>
              </a:spcBef>
              <a:spcAft>
                <a:spcPts val="0"/>
              </a:spcAft>
              <a:buSzPts val="1000"/>
              <a:buAutoNum type="arabicPeriod"/>
            </a:pPr>
            <a:r>
              <a:rPr lang="en" sz="1000"/>
              <a:t>There are no data points between values 6000 and 7000 on the x-axis, taking up space without adding value.</a:t>
            </a:r>
            <a:endParaRPr sz="1000"/>
          </a:p>
          <a:p>
            <a:pPr indent="-292100" lvl="0" marL="457200" rtl="0" algn="l">
              <a:spcBef>
                <a:spcPts val="0"/>
              </a:spcBef>
              <a:spcAft>
                <a:spcPts val="0"/>
              </a:spcAft>
              <a:buSzPts val="1000"/>
              <a:buAutoNum type="arabicPeriod"/>
            </a:pPr>
            <a:r>
              <a:rPr lang="en" sz="1000"/>
              <a:t>Numbers are not formatted.</a:t>
            </a:r>
            <a:endParaRPr sz="1000"/>
          </a:p>
          <a:p>
            <a:pPr indent="-292100" lvl="0" marL="457200" rtl="0" algn="l">
              <a:spcBef>
                <a:spcPts val="0"/>
              </a:spcBef>
              <a:spcAft>
                <a:spcPts val="0"/>
              </a:spcAft>
              <a:buSzPts val="1000"/>
              <a:buAutoNum type="arabicPeriod"/>
            </a:pPr>
            <a:r>
              <a:rPr lang="en" sz="1000"/>
              <a:t>Extreme outliers are not highlighted or explained.</a:t>
            </a:r>
            <a:endParaRPr sz="1000"/>
          </a:p>
          <a:p>
            <a:pPr indent="0" lvl="0" marL="0" rtl="0" algn="l">
              <a:spcBef>
                <a:spcPts val="1200"/>
              </a:spcBef>
              <a:spcAft>
                <a:spcPts val="1200"/>
              </a:spcAft>
              <a:buNone/>
            </a:pPr>
            <a:r>
              <a:t/>
            </a:r>
            <a:endParaRPr/>
          </a:p>
        </p:txBody>
      </p:sp>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 2: Visualization 1</a:t>
            </a:r>
            <a:endParaRPr/>
          </a:p>
        </p:txBody>
      </p:sp>
      <p:pic>
        <p:nvPicPr>
          <p:cNvPr id="98" name="Google Shape;98;p18"/>
          <p:cNvPicPr preferRelativeResize="0"/>
          <p:nvPr/>
        </p:nvPicPr>
        <p:blipFill>
          <a:blip r:embed="rId3">
            <a:alphaModFix/>
          </a:blip>
          <a:stretch>
            <a:fillRect/>
          </a:stretch>
        </p:blipFill>
        <p:spPr>
          <a:xfrm>
            <a:off x="3720102" y="1573750"/>
            <a:ext cx="5007773" cy="3008150"/>
          </a:xfrm>
          <a:prstGeom prst="rect">
            <a:avLst/>
          </a:prstGeom>
          <a:noFill/>
          <a:ln>
            <a:noFill/>
          </a:ln>
        </p:spPr>
      </p:pic>
      <p:sp>
        <p:nvSpPr>
          <p:cNvPr id="99" name="Google Shape;99;p18"/>
          <p:cNvSpPr/>
          <p:nvPr/>
        </p:nvSpPr>
        <p:spPr>
          <a:xfrm>
            <a:off x="4759325" y="1616025"/>
            <a:ext cx="2918400" cy="27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0" name="Google Shape;100;p18"/>
          <p:cNvSpPr/>
          <p:nvPr/>
        </p:nvSpPr>
        <p:spPr>
          <a:xfrm>
            <a:off x="8189500" y="3047625"/>
            <a:ext cx="455400" cy="27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1" name="Google Shape;101;p18"/>
          <p:cNvSpPr/>
          <p:nvPr/>
        </p:nvSpPr>
        <p:spPr>
          <a:xfrm>
            <a:off x="4759325" y="4536075"/>
            <a:ext cx="2653200" cy="18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2" name="Google Shape;102;p18"/>
          <p:cNvSpPr/>
          <p:nvPr/>
        </p:nvSpPr>
        <p:spPr>
          <a:xfrm>
            <a:off x="3555900" y="1792950"/>
            <a:ext cx="163500" cy="2362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3" name="Google Shape;103;p18"/>
          <p:cNvSpPr/>
          <p:nvPr/>
        </p:nvSpPr>
        <p:spPr>
          <a:xfrm>
            <a:off x="4011150" y="4155450"/>
            <a:ext cx="3524400" cy="188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4" name="Google Shape;104;p18"/>
          <p:cNvSpPr/>
          <p:nvPr/>
        </p:nvSpPr>
        <p:spPr>
          <a:xfrm>
            <a:off x="7535675" y="1981200"/>
            <a:ext cx="511500" cy="2362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5" name="Google Shape;105;p18"/>
          <p:cNvSpPr txBox="1"/>
          <p:nvPr/>
        </p:nvSpPr>
        <p:spPr>
          <a:xfrm>
            <a:off x="4465575" y="1505700"/>
            <a:ext cx="40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00"/>
                </a:solidFill>
                <a:latin typeface="Roboto"/>
                <a:ea typeface="Roboto"/>
                <a:cs typeface="Roboto"/>
                <a:sym typeface="Roboto"/>
              </a:rPr>
              <a:t>1.</a:t>
            </a:r>
            <a:endParaRPr b="1" sz="1500">
              <a:solidFill>
                <a:srgbClr val="FF0000"/>
              </a:solidFill>
              <a:latin typeface="Roboto"/>
              <a:ea typeface="Roboto"/>
              <a:cs typeface="Roboto"/>
              <a:sym typeface="Roboto"/>
            </a:endParaRPr>
          </a:p>
        </p:txBody>
      </p:sp>
      <p:sp>
        <p:nvSpPr>
          <p:cNvPr id="106" name="Google Shape;106;p18"/>
          <p:cNvSpPr txBox="1"/>
          <p:nvPr/>
        </p:nvSpPr>
        <p:spPr>
          <a:xfrm>
            <a:off x="8213500" y="2662725"/>
            <a:ext cx="40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00"/>
                </a:solidFill>
                <a:latin typeface="Roboto"/>
                <a:ea typeface="Roboto"/>
                <a:cs typeface="Roboto"/>
                <a:sym typeface="Roboto"/>
              </a:rPr>
              <a:t>4</a:t>
            </a:r>
            <a:r>
              <a:rPr b="1" lang="en" sz="1500">
                <a:solidFill>
                  <a:srgbClr val="FF0000"/>
                </a:solidFill>
                <a:latin typeface="Roboto"/>
                <a:ea typeface="Roboto"/>
                <a:cs typeface="Roboto"/>
                <a:sym typeface="Roboto"/>
              </a:rPr>
              <a:t>.</a:t>
            </a:r>
            <a:endParaRPr b="1" sz="1500">
              <a:solidFill>
                <a:srgbClr val="FF0000"/>
              </a:solidFill>
              <a:latin typeface="Roboto"/>
              <a:ea typeface="Roboto"/>
              <a:cs typeface="Roboto"/>
              <a:sym typeface="Roboto"/>
            </a:endParaRPr>
          </a:p>
        </p:txBody>
      </p:sp>
      <p:cxnSp>
        <p:nvCxnSpPr>
          <p:cNvPr id="107" name="Google Shape;107;p18"/>
          <p:cNvCxnSpPr>
            <a:stCxn id="108" idx="3"/>
            <a:endCxn id="101" idx="1"/>
          </p:cNvCxnSpPr>
          <p:nvPr/>
        </p:nvCxnSpPr>
        <p:spPr>
          <a:xfrm flipH="1" rot="10800000">
            <a:off x="3275325" y="4630125"/>
            <a:ext cx="1484100" cy="113700"/>
          </a:xfrm>
          <a:prstGeom prst="straightConnector1">
            <a:avLst/>
          </a:prstGeom>
          <a:noFill/>
          <a:ln cap="flat" cmpd="sng" w="9525">
            <a:solidFill>
              <a:srgbClr val="FF0000"/>
            </a:solidFill>
            <a:prstDash val="solid"/>
            <a:round/>
            <a:headEnd len="med" w="med" type="none"/>
            <a:tailEnd len="med" w="med" type="triangle"/>
          </a:ln>
        </p:spPr>
      </p:cxnSp>
      <p:cxnSp>
        <p:nvCxnSpPr>
          <p:cNvPr id="109" name="Google Shape;109;p18"/>
          <p:cNvCxnSpPr>
            <a:stCxn id="108" idx="3"/>
            <a:endCxn id="102" idx="2"/>
          </p:cNvCxnSpPr>
          <p:nvPr/>
        </p:nvCxnSpPr>
        <p:spPr>
          <a:xfrm flipH="1" rot="10800000">
            <a:off x="3275325" y="4155525"/>
            <a:ext cx="362400" cy="588300"/>
          </a:xfrm>
          <a:prstGeom prst="straightConnector1">
            <a:avLst/>
          </a:prstGeom>
          <a:noFill/>
          <a:ln cap="flat" cmpd="sng" w="9525">
            <a:solidFill>
              <a:srgbClr val="FF0000"/>
            </a:solidFill>
            <a:prstDash val="solid"/>
            <a:round/>
            <a:headEnd len="med" w="med" type="none"/>
            <a:tailEnd len="med" w="med" type="triangle"/>
          </a:ln>
        </p:spPr>
      </p:cxnSp>
      <p:sp>
        <p:nvSpPr>
          <p:cNvPr id="108" name="Google Shape;108;p18"/>
          <p:cNvSpPr txBox="1"/>
          <p:nvPr/>
        </p:nvSpPr>
        <p:spPr>
          <a:xfrm>
            <a:off x="2867925" y="4536075"/>
            <a:ext cx="40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00"/>
                </a:solidFill>
                <a:latin typeface="Roboto"/>
                <a:ea typeface="Roboto"/>
                <a:cs typeface="Roboto"/>
                <a:sym typeface="Roboto"/>
              </a:rPr>
              <a:t>2</a:t>
            </a:r>
            <a:r>
              <a:rPr b="1" lang="en" sz="1500">
                <a:solidFill>
                  <a:srgbClr val="FF0000"/>
                </a:solidFill>
                <a:latin typeface="Roboto"/>
                <a:ea typeface="Roboto"/>
                <a:cs typeface="Roboto"/>
                <a:sym typeface="Roboto"/>
              </a:rPr>
              <a:t>.</a:t>
            </a:r>
            <a:endParaRPr b="1" sz="1500">
              <a:solidFill>
                <a:srgbClr val="FF0000"/>
              </a:solidFill>
              <a:latin typeface="Roboto"/>
              <a:ea typeface="Roboto"/>
              <a:cs typeface="Roboto"/>
              <a:sym typeface="Roboto"/>
            </a:endParaRPr>
          </a:p>
        </p:txBody>
      </p:sp>
      <p:sp>
        <p:nvSpPr>
          <p:cNvPr id="110" name="Google Shape;110;p18"/>
          <p:cNvSpPr txBox="1"/>
          <p:nvPr/>
        </p:nvSpPr>
        <p:spPr>
          <a:xfrm>
            <a:off x="3719400" y="3912600"/>
            <a:ext cx="40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0000"/>
                </a:solidFill>
                <a:latin typeface="Roboto"/>
                <a:ea typeface="Roboto"/>
                <a:cs typeface="Roboto"/>
                <a:sym typeface="Roboto"/>
              </a:rPr>
              <a:t>3</a:t>
            </a:r>
            <a:r>
              <a:rPr b="1" lang="en" sz="1600">
                <a:solidFill>
                  <a:srgbClr val="FF0000"/>
                </a:solidFill>
                <a:latin typeface="Roboto"/>
                <a:ea typeface="Roboto"/>
                <a:cs typeface="Roboto"/>
                <a:sym typeface="Roboto"/>
              </a:rPr>
              <a:t>.</a:t>
            </a:r>
            <a:endParaRPr b="1" sz="1600">
              <a:solidFill>
                <a:srgbClr val="FF0000"/>
              </a:solidFill>
              <a:latin typeface="Roboto"/>
              <a:ea typeface="Roboto"/>
              <a:cs typeface="Roboto"/>
              <a:sym typeface="Roboto"/>
            </a:endParaRPr>
          </a:p>
        </p:txBody>
      </p:sp>
      <p:sp>
        <p:nvSpPr>
          <p:cNvPr id="111" name="Google Shape;111;p18"/>
          <p:cNvSpPr txBox="1"/>
          <p:nvPr/>
        </p:nvSpPr>
        <p:spPr>
          <a:xfrm>
            <a:off x="8047175" y="3547475"/>
            <a:ext cx="40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00"/>
                </a:solidFill>
                <a:latin typeface="Roboto"/>
                <a:ea typeface="Roboto"/>
                <a:cs typeface="Roboto"/>
                <a:sym typeface="Roboto"/>
              </a:rPr>
              <a:t>5</a:t>
            </a:r>
            <a:r>
              <a:rPr b="1" lang="en" sz="1500">
                <a:solidFill>
                  <a:srgbClr val="FF0000"/>
                </a:solidFill>
                <a:latin typeface="Roboto"/>
                <a:ea typeface="Roboto"/>
                <a:cs typeface="Roboto"/>
                <a:sym typeface="Roboto"/>
              </a:rPr>
              <a:t>.</a:t>
            </a:r>
            <a:endParaRPr b="1" sz="1500">
              <a:solidFill>
                <a:srgbClr val="FF0000"/>
              </a:solidFill>
              <a:latin typeface="Roboto"/>
              <a:ea typeface="Roboto"/>
              <a:cs typeface="Roboto"/>
              <a:sym typeface="Roboto"/>
            </a:endParaRPr>
          </a:p>
        </p:txBody>
      </p:sp>
      <p:sp>
        <p:nvSpPr>
          <p:cNvPr id="112" name="Google Shape;112;p18"/>
          <p:cNvSpPr/>
          <p:nvPr/>
        </p:nvSpPr>
        <p:spPr>
          <a:xfrm>
            <a:off x="7892200" y="4343700"/>
            <a:ext cx="297300" cy="18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3" name="Google Shape;113;p18"/>
          <p:cNvSpPr txBox="1"/>
          <p:nvPr/>
        </p:nvSpPr>
        <p:spPr>
          <a:xfrm>
            <a:off x="8159575" y="4230000"/>
            <a:ext cx="40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00"/>
                </a:solidFill>
                <a:latin typeface="Roboto"/>
                <a:ea typeface="Roboto"/>
                <a:cs typeface="Roboto"/>
                <a:sym typeface="Roboto"/>
              </a:rPr>
              <a:t>6</a:t>
            </a:r>
            <a:r>
              <a:rPr b="1" lang="en" sz="1500">
                <a:solidFill>
                  <a:srgbClr val="FF0000"/>
                </a:solidFill>
                <a:latin typeface="Roboto"/>
                <a:ea typeface="Roboto"/>
                <a:cs typeface="Roboto"/>
                <a:sym typeface="Roboto"/>
              </a:rPr>
              <a:t>.</a:t>
            </a:r>
            <a:endParaRPr b="1" sz="1500">
              <a:solidFill>
                <a:srgbClr val="FF0000"/>
              </a:solidFill>
              <a:latin typeface="Roboto"/>
              <a:ea typeface="Roboto"/>
              <a:cs typeface="Roboto"/>
              <a:sym typeface="Roboto"/>
            </a:endParaRPr>
          </a:p>
        </p:txBody>
      </p:sp>
      <p:cxnSp>
        <p:nvCxnSpPr>
          <p:cNvPr id="114" name="Google Shape;114;p18"/>
          <p:cNvCxnSpPr/>
          <p:nvPr/>
        </p:nvCxnSpPr>
        <p:spPr>
          <a:xfrm flipH="1" rot="10800000">
            <a:off x="5220150" y="2153200"/>
            <a:ext cx="206100" cy="47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18"/>
          <p:cNvCxnSpPr/>
          <p:nvPr/>
        </p:nvCxnSpPr>
        <p:spPr>
          <a:xfrm>
            <a:off x="5220150" y="2625400"/>
            <a:ext cx="1459500" cy="1950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18"/>
          <p:cNvCxnSpPr/>
          <p:nvPr/>
        </p:nvCxnSpPr>
        <p:spPr>
          <a:xfrm rot="10800000">
            <a:off x="4260450" y="2260900"/>
            <a:ext cx="959700" cy="3645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18"/>
          <p:cNvSpPr txBox="1"/>
          <p:nvPr/>
        </p:nvSpPr>
        <p:spPr>
          <a:xfrm>
            <a:off x="5018850" y="2571750"/>
            <a:ext cx="40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00"/>
                </a:solidFill>
                <a:latin typeface="Roboto"/>
                <a:ea typeface="Roboto"/>
                <a:cs typeface="Roboto"/>
                <a:sym typeface="Roboto"/>
              </a:rPr>
              <a:t>7</a:t>
            </a:r>
            <a:r>
              <a:rPr b="1" lang="en" sz="1500">
                <a:solidFill>
                  <a:srgbClr val="FF0000"/>
                </a:solidFill>
                <a:latin typeface="Roboto"/>
                <a:ea typeface="Roboto"/>
                <a:cs typeface="Roboto"/>
                <a:sym typeface="Roboto"/>
              </a:rPr>
              <a:t>.</a:t>
            </a:r>
            <a:endParaRPr b="1" sz="1500">
              <a:solidFill>
                <a:srgbClr val="FF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144675" y="1505700"/>
            <a:ext cx="4548300" cy="3076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How would I fix or revisualize them?</a:t>
            </a:r>
            <a:endParaRPr/>
          </a:p>
          <a:p>
            <a:pPr indent="-273050" lvl="0" marL="457200" rtl="0" algn="l">
              <a:spcBef>
                <a:spcPts val="1200"/>
              </a:spcBef>
              <a:spcAft>
                <a:spcPts val="0"/>
              </a:spcAft>
              <a:buSzPct val="100000"/>
              <a:buAutoNum type="arabicPeriod"/>
            </a:pPr>
            <a:r>
              <a:rPr lang="en" sz="1000"/>
              <a:t>A more concise title would make it easier for the viewer to understand. If the abbreviations (OFC., PvP) are kept in the title, they should be defined elsewhere on the page. I would also be more concise - Top PvP what? Top PvP </a:t>
            </a:r>
            <a:r>
              <a:rPr i="1" lang="en" sz="1000"/>
              <a:t>game</a:t>
            </a:r>
            <a:r>
              <a:rPr lang="en" sz="1000"/>
              <a:t>?</a:t>
            </a:r>
            <a:br>
              <a:rPr lang="en" sz="1000"/>
            </a:br>
            <a:endParaRPr sz="1000"/>
          </a:p>
          <a:p>
            <a:pPr indent="-273050" lvl="0" marL="457200" rtl="0" algn="l">
              <a:spcBef>
                <a:spcPts val="0"/>
              </a:spcBef>
              <a:spcAft>
                <a:spcPts val="0"/>
              </a:spcAft>
              <a:buSzPct val="100000"/>
              <a:buAutoNum type="arabicPeriod"/>
            </a:pPr>
            <a:r>
              <a:rPr lang="en" sz="1000"/>
              <a:t>Add axis titles so the viewer knows what they are looking at, otherwise the visualization is essentially useless. What metrics do the axes represent? Points, dollars, purchases, users, etc.</a:t>
            </a:r>
            <a:br>
              <a:rPr lang="en" sz="1000"/>
            </a:br>
            <a:endParaRPr sz="1000"/>
          </a:p>
          <a:p>
            <a:pPr indent="-273050" lvl="0" marL="457200" rtl="0" algn="l">
              <a:spcBef>
                <a:spcPts val="0"/>
              </a:spcBef>
              <a:spcAft>
                <a:spcPts val="0"/>
              </a:spcAft>
              <a:buSzPct val="100000"/>
              <a:buAutoNum type="arabicPeriod"/>
            </a:pPr>
            <a:r>
              <a:rPr lang="en" sz="1000"/>
              <a:t>The data is crowded between y-values 0 and ~1000. This suggest there may be many y-values equal to 0, which may be important to note and potentially remove from the graph, but if not a different visualization could be more appropriate. Using binning, a box-plot, or density plot could make the data more readable and trends easier to spot.</a:t>
            </a:r>
            <a:br>
              <a:rPr lang="en" sz="1000"/>
            </a:br>
            <a:endParaRPr sz="1000"/>
          </a:p>
          <a:p>
            <a:pPr indent="-273050" lvl="0" marL="457200" rtl="0" algn="l">
              <a:spcBef>
                <a:spcPts val="0"/>
              </a:spcBef>
              <a:spcAft>
                <a:spcPts val="0"/>
              </a:spcAft>
              <a:buSzPct val="100000"/>
              <a:buAutoNum type="arabicPeriod"/>
            </a:pPr>
            <a:r>
              <a:rPr lang="en" sz="1000"/>
              <a:t>The title suggests the data is grouped by platform, but only one color exists in the legend. I would group the data by platform (assuming that data is available), </a:t>
            </a:r>
            <a:r>
              <a:rPr lang="en" sz="1000"/>
              <a:t>then color the data points </a:t>
            </a:r>
            <a:r>
              <a:rPr lang="en" sz="1000"/>
              <a:t>accordingly and adjust the legend to define the groups. If there is only one group, then there is no need for a legend.</a:t>
            </a:r>
            <a:br>
              <a:rPr lang="en" sz="1000"/>
            </a:br>
            <a:endParaRPr sz="1000"/>
          </a:p>
          <a:p>
            <a:pPr indent="-273050" lvl="0" marL="457200" rtl="0" algn="l">
              <a:spcBef>
                <a:spcPts val="0"/>
              </a:spcBef>
              <a:spcAft>
                <a:spcPts val="0"/>
              </a:spcAft>
              <a:buSzPct val="100000"/>
              <a:buAutoNum type="arabicPeriod"/>
            </a:pPr>
            <a:r>
              <a:rPr lang="en" sz="1000"/>
              <a:t>Reducing the scale of the x-axis to 6000 (or just over, as to not cut off the data point visuals) would make better use of the page and allow the data to be seen more clearly.</a:t>
            </a:r>
            <a:br>
              <a:rPr lang="en" sz="1000"/>
            </a:br>
            <a:endParaRPr sz="1000"/>
          </a:p>
          <a:p>
            <a:pPr indent="-273050" lvl="0" marL="457200" rtl="0" algn="l">
              <a:spcBef>
                <a:spcPts val="0"/>
              </a:spcBef>
              <a:spcAft>
                <a:spcPts val="0"/>
              </a:spcAft>
              <a:buSzPct val="100000"/>
              <a:buAutoNum type="arabicPeriod"/>
            </a:pPr>
            <a:r>
              <a:rPr lang="en" sz="1000"/>
              <a:t>I would format axis numbers with commas or currency to make them easier to read.</a:t>
            </a:r>
            <a:br>
              <a:rPr lang="en" sz="1000"/>
            </a:br>
            <a:endParaRPr sz="1000"/>
          </a:p>
          <a:p>
            <a:pPr indent="-273050" lvl="0" marL="457200" rtl="0" algn="l">
              <a:spcBef>
                <a:spcPts val="0"/>
              </a:spcBef>
              <a:spcAft>
                <a:spcPts val="0"/>
              </a:spcAft>
              <a:buSzPct val="100000"/>
              <a:buAutoNum type="arabicPeriod"/>
            </a:pPr>
            <a:r>
              <a:rPr lang="en" sz="1000"/>
              <a:t>Add labels for extreme outliers to give more context and preempt the inevitable question from the viewer. </a:t>
            </a:r>
            <a:endParaRPr/>
          </a:p>
        </p:txBody>
      </p:sp>
      <p:sp>
        <p:nvSpPr>
          <p:cNvPr id="123" name="Google Shape;12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 2: Visualization 1 (cont.)</a:t>
            </a:r>
            <a:endParaRPr/>
          </a:p>
        </p:txBody>
      </p:sp>
      <p:pic>
        <p:nvPicPr>
          <p:cNvPr id="124" name="Google Shape;124;p19"/>
          <p:cNvPicPr preferRelativeResize="0"/>
          <p:nvPr/>
        </p:nvPicPr>
        <p:blipFill>
          <a:blip r:embed="rId3">
            <a:alphaModFix/>
          </a:blip>
          <a:stretch>
            <a:fillRect/>
          </a:stretch>
        </p:blipFill>
        <p:spPr>
          <a:xfrm>
            <a:off x="4692975" y="1728500"/>
            <a:ext cx="4146225" cy="23909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 2, Visualization 2</a:t>
            </a:r>
            <a:endParaRPr/>
          </a:p>
        </p:txBody>
      </p:sp>
      <p:pic>
        <p:nvPicPr>
          <p:cNvPr descr="1. Poor color scale&#10;2. Values do not encompass entire range&#10;3. Inconsistent data range&#10;4. Order of legend&#10;5. 50% threshold (most important for this dimension of culture) is obscured" id="130" name="Google Shape;130;p20"/>
          <p:cNvPicPr preferRelativeResize="0"/>
          <p:nvPr/>
        </p:nvPicPr>
        <p:blipFill>
          <a:blip r:embed="rId3">
            <a:alphaModFix/>
          </a:blip>
          <a:stretch>
            <a:fillRect/>
          </a:stretch>
        </p:blipFill>
        <p:spPr>
          <a:xfrm>
            <a:off x="1059713" y="543225"/>
            <a:ext cx="7024574" cy="337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144675" y="1505700"/>
            <a:ext cx="4473000" cy="3396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What’s wrong with this visualization? How would I fix or revizualize them?</a:t>
            </a:r>
            <a:endParaRPr/>
          </a:p>
          <a:p>
            <a:pPr indent="-277812" lvl="0" marL="457200" rtl="0" algn="l">
              <a:spcBef>
                <a:spcPts val="1200"/>
              </a:spcBef>
              <a:spcAft>
                <a:spcPts val="0"/>
              </a:spcAft>
              <a:buSzPct val="100000"/>
              <a:buAutoNum type="arabicPeriod"/>
            </a:pPr>
            <a:r>
              <a:rPr lang="en" sz="1000"/>
              <a:t>The chart has no title. </a:t>
            </a:r>
            <a:endParaRPr sz="1000"/>
          </a:p>
          <a:p>
            <a:pPr indent="-277812" lvl="1" marL="914400" rtl="0" algn="l">
              <a:spcBef>
                <a:spcPts val="0"/>
              </a:spcBef>
              <a:spcAft>
                <a:spcPts val="0"/>
              </a:spcAft>
              <a:buSzPct val="100000"/>
              <a:buAutoNum type="alphaLcPeriod"/>
            </a:pPr>
            <a:r>
              <a:rPr lang="en" sz="1000"/>
              <a:t>Self-explanatory - adding a title lets the viewer know what they are looking at. </a:t>
            </a:r>
            <a:endParaRPr sz="1000"/>
          </a:p>
          <a:p>
            <a:pPr indent="-277812" lvl="0" marL="457200" rtl="0" algn="l">
              <a:spcBef>
                <a:spcPts val="0"/>
              </a:spcBef>
              <a:spcAft>
                <a:spcPts val="0"/>
              </a:spcAft>
              <a:buSzPct val="100000"/>
              <a:buAutoNum type="arabicPeriod"/>
            </a:pPr>
            <a:r>
              <a:rPr lang="en" sz="1000"/>
              <a:t>The colors are arbitrary. They do not intuitively describe whether the country has a high or low Hofsteded-Individualism score.</a:t>
            </a:r>
            <a:endParaRPr sz="1000"/>
          </a:p>
          <a:p>
            <a:pPr indent="-277812" lvl="1" marL="914400" rtl="0" algn="l">
              <a:spcBef>
                <a:spcPts val="0"/>
              </a:spcBef>
              <a:spcAft>
                <a:spcPts val="0"/>
              </a:spcAft>
              <a:buSzPct val="100000"/>
              <a:buAutoNum type="alphaLcPeriod"/>
            </a:pPr>
            <a:r>
              <a:rPr lang="en" sz="1000"/>
              <a:t>This could be fixed by using a monochrome gradient with low scores starting light and high scores being dark. This way the viewer more intuitively understands the different shades in relation to the Hofstede - Individualism score. </a:t>
            </a:r>
            <a:endParaRPr sz="1000"/>
          </a:p>
          <a:p>
            <a:pPr indent="-277812" lvl="0" marL="457200" rtl="0" algn="l">
              <a:spcBef>
                <a:spcPts val="0"/>
              </a:spcBef>
              <a:spcAft>
                <a:spcPts val="0"/>
              </a:spcAft>
              <a:buSzPct val="100000"/>
              <a:buAutoNum type="arabicPeriod"/>
            </a:pPr>
            <a:r>
              <a:rPr lang="en" sz="1000"/>
              <a:t>Countries are not labeled.</a:t>
            </a:r>
            <a:endParaRPr sz="1000"/>
          </a:p>
          <a:p>
            <a:pPr indent="-277812" lvl="1" marL="914400" rtl="0" algn="l">
              <a:spcBef>
                <a:spcPts val="0"/>
              </a:spcBef>
              <a:spcAft>
                <a:spcPts val="0"/>
              </a:spcAft>
              <a:buSzPct val="100000"/>
              <a:buAutoNum type="alphaLcPeriod"/>
            </a:pPr>
            <a:r>
              <a:rPr lang="en" sz="1000"/>
              <a:t>Viewers that are not familiar with a countries shape would benefit from seeing the country names as labels.</a:t>
            </a:r>
            <a:endParaRPr sz="1000"/>
          </a:p>
          <a:p>
            <a:pPr indent="-277812" lvl="0" marL="457200" rtl="0" algn="l">
              <a:spcBef>
                <a:spcPts val="0"/>
              </a:spcBef>
              <a:spcAft>
                <a:spcPts val="0"/>
              </a:spcAft>
              <a:buSzPct val="100000"/>
              <a:buAutoNum type="arabicPeriod"/>
            </a:pPr>
            <a:r>
              <a:rPr lang="en" sz="1000"/>
              <a:t>The legend is out of order. </a:t>
            </a:r>
            <a:endParaRPr sz="1000"/>
          </a:p>
          <a:p>
            <a:pPr indent="-277812" lvl="1" marL="914400" rtl="0" algn="l">
              <a:spcBef>
                <a:spcPts val="0"/>
              </a:spcBef>
              <a:spcAft>
                <a:spcPts val="0"/>
              </a:spcAft>
              <a:buSzPct val="100000"/>
              <a:buAutoNum type="alphaLcPeriod"/>
            </a:pPr>
            <a:r>
              <a:rPr lang="en" sz="1000"/>
              <a:t>It would be more intuitive to order the legend from low to high, starting with “...6 to 21” at the top.</a:t>
            </a:r>
            <a:endParaRPr sz="1000"/>
          </a:p>
          <a:p>
            <a:pPr indent="-277812" lvl="0" marL="457200" rtl="0" algn="l">
              <a:spcBef>
                <a:spcPts val="0"/>
              </a:spcBef>
              <a:spcAft>
                <a:spcPts val="0"/>
              </a:spcAft>
              <a:buSzPct val="100000"/>
              <a:buAutoNum type="arabicPeriod"/>
            </a:pPr>
            <a:r>
              <a:rPr lang="en" sz="1000"/>
              <a:t>No definition for what the data represents and no source noted.</a:t>
            </a:r>
            <a:endParaRPr sz="1000"/>
          </a:p>
          <a:p>
            <a:pPr indent="-277812" lvl="1" marL="914400" rtl="0" algn="l">
              <a:spcBef>
                <a:spcPts val="0"/>
              </a:spcBef>
              <a:spcAft>
                <a:spcPts val="0"/>
              </a:spcAft>
              <a:buSzPct val="100000"/>
              <a:buAutoNum type="alphaLcPeriod"/>
            </a:pPr>
            <a:r>
              <a:rPr lang="en" sz="1000"/>
              <a:t>I would add a definition of what the metric represents and link to a source to where the data came from at the bottom of the chart.</a:t>
            </a:r>
            <a:endParaRPr sz="1000"/>
          </a:p>
          <a:p>
            <a:pPr indent="-277812" lvl="0" marL="457200" rtl="0" algn="l">
              <a:spcBef>
                <a:spcPts val="0"/>
              </a:spcBef>
              <a:spcAft>
                <a:spcPts val="0"/>
              </a:spcAft>
              <a:buSzPct val="100000"/>
              <a:buAutoNum type="arabicPeriod"/>
            </a:pPr>
            <a:r>
              <a:rPr lang="en" sz="1000"/>
              <a:t>No explanation for greyed out areas.</a:t>
            </a:r>
            <a:endParaRPr sz="1000"/>
          </a:p>
          <a:p>
            <a:pPr indent="-277812" lvl="1" marL="914400" rtl="0" algn="l">
              <a:spcBef>
                <a:spcPts val="0"/>
              </a:spcBef>
              <a:spcAft>
                <a:spcPts val="0"/>
              </a:spcAft>
              <a:buSzPct val="100000"/>
              <a:buAutoNum type="alphaLcPeriod"/>
            </a:pPr>
            <a:r>
              <a:rPr lang="en" sz="1000"/>
              <a:t>If there is missing data or there is a reason for not having data in the greyed out countries, it should be explained somewhere on the chart.</a:t>
            </a:r>
            <a:endParaRPr sz="1000"/>
          </a:p>
          <a:p>
            <a:pPr indent="0" lvl="0" marL="0" rtl="0" algn="l">
              <a:spcBef>
                <a:spcPts val="1200"/>
              </a:spcBef>
              <a:spcAft>
                <a:spcPts val="1200"/>
              </a:spcAft>
              <a:buNone/>
            </a:pPr>
            <a:r>
              <a:t/>
            </a:r>
            <a:endParaRPr/>
          </a:p>
        </p:txBody>
      </p:sp>
      <p:sp>
        <p:nvSpPr>
          <p:cNvPr id="136" name="Google Shape;13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 2: Visualization 2</a:t>
            </a:r>
            <a:endParaRPr/>
          </a:p>
        </p:txBody>
      </p:sp>
      <p:pic>
        <p:nvPicPr>
          <p:cNvPr descr="1. Poor color scale&#10;2. Values do not encompass entire range&#10;3. Inconsistent data range&#10;4. Order of legend&#10;5. 50% threshold (most important for this dimension of culture) is obscured" id="137" name="Google Shape;137;p21"/>
          <p:cNvPicPr preferRelativeResize="0"/>
          <p:nvPr/>
        </p:nvPicPr>
        <p:blipFill>
          <a:blip r:embed="rId3">
            <a:alphaModFix/>
          </a:blip>
          <a:stretch>
            <a:fillRect/>
          </a:stretch>
        </p:blipFill>
        <p:spPr>
          <a:xfrm>
            <a:off x="3920775" y="1884812"/>
            <a:ext cx="4823874" cy="231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