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70" r:id="rId8"/>
    <p:sldId id="263" r:id="rId9"/>
    <p:sldId id="271" r:id="rId10"/>
    <p:sldId id="278" r:id="rId11"/>
    <p:sldId id="274" r:id="rId12"/>
    <p:sldId id="265" r:id="rId13"/>
    <p:sldId id="272" r:id="rId14"/>
    <p:sldId id="264" r:id="rId15"/>
    <p:sldId id="275" r:id="rId16"/>
    <p:sldId id="268" r:id="rId17"/>
    <p:sldId id="276" r:id="rId18"/>
    <p:sldId id="266" r:id="rId19"/>
    <p:sldId id="267" r:id="rId20"/>
    <p:sldId id="277"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2600"/>
    <a:srgbClr val="9437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5"/>
    <p:restoredTop sz="96405"/>
  </p:normalViewPr>
  <p:slideViewPr>
    <p:cSldViewPr snapToGrid="0" snapToObjects="1">
      <p:cViewPr varScale="1">
        <p:scale>
          <a:sx n="82" d="100"/>
          <a:sy n="82" d="100"/>
        </p:scale>
        <p:origin x="17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944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449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7961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71471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D2D7E-A1B1-4742-AA41-21EC310460A0}"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40315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D2D7E-A1B1-4742-AA41-21EC310460A0}"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28506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D2D7E-A1B1-4742-AA41-21EC310460A0}" type="datetimeFigureOut">
              <a:rPr lang="en-US" smtClean="0"/>
              <a:t>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8206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D2D7E-A1B1-4742-AA41-21EC310460A0}"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59173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D2D7E-A1B1-4742-AA41-21EC310460A0}" type="datetimeFigureOut">
              <a:rPr lang="en-US" smtClean="0"/>
              <a:t>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11784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320578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22277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2D7E-A1B1-4742-AA41-21EC310460A0}" type="datetimeFigureOut">
              <a:rPr lang="en-US" smtClean="0"/>
              <a:t>2/14/20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5616F-F2DB-E946-92B1-612688A020D8}" type="slidenum">
              <a:rPr lang="en-US" smtClean="0"/>
              <a:t>‹#›</a:t>
            </a:fld>
            <a:endParaRPr lang="en-US"/>
          </a:p>
        </p:txBody>
      </p:sp>
    </p:spTree>
    <p:extLst>
      <p:ext uri="{BB962C8B-B14F-4D97-AF65-F5344CB8AC3E}">
        <p14:creationId xmlns:p14="http://schemas.microsoft.com/office/powerpoint/2010/main" val="1524013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D3E4-A5FA-8149-9F3E-068D2AF25995}"/>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Machine Learning Workshop:</a:t>
            </a:r>
            <a:br>
              <a:rPr lang="en-US" sz="4000" b="1"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Model Evaluation</a:t>
            </a:r>
          </a:p>
        </p:txBody>
      </p:sp>
    </p:spTree>
    <p:extLst>
      <p:ext uri="{BB962C8B-B14F-4D97-AF65-F5344CB8AC3E}">
        <p14:creationId xmlns:p14="http://schemas.microsoft.com/office/powerpoint/2010/main" val="125517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A39-FE41-814A-A3D7-E9D33F2D326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Train Test Split Function</a:t>
            </a:r>
          </a:p>
        </p:txBody>
      </p:sp>
      <p:sp>
        <p:nvSpPr>
          <p:cNvPr id="3" name="TextBox 2">
            <a:extLst>
              <a:ext uri="{FF2B5EF4-FFF2-40B4-BE49-F238E27FC236}">
                <a16:creationId xmlns:a16="http://schemas.microsoft.com/office/drawing/2014/main" id="{87630118-18F5-FB42-A61C-D06AD5BC272C}"/>
              </a:ext>
            </a:extLst>
          </p:cNvPr>
          <p:cNvSpPr txBox="1"/>
          <p:nvPr/>
        </p:nvSpPr>
        <p:spPr>
          <a:xfrm>
            <a:off x="897376" y="2159542"/>
            <a:ext cx="7349247" cy="3693319"/>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train_test_split</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r>
              <a:rPr lang="en-US" dirty="0">
                <a:latin typeface="Courier" pitchFamily="2" charset="0"/>
              </a:rPr>
              <a:t>y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dirty="0" err="1">
                <a:latin typeface="Courier" pitchFamily="2" charset="0"/>
              </a:rPr>
              <a:t>y_train</a:t>
            </a:r>
            <a:r>
              <a:rPr lang="en-US" dirty="0">
                <a:latin typeface="Courier" pitchFamily="2" charset="0"/>
              </a:rPr>
              <a:t>, </a:t>
            </a:r>
            <a:r>
              <a:rPr lang="en-US" dirty="0" err="1">
                <a:latin typeface="Courier" pitchFamily="2" charset="0"/>
              </a:rPr>
              <a:t>y_test</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train_test_split</a:t>
            </a:r>
            <a:r>
              <a:rPr lang="en-US" dirty="0">
                <a:latin typeface="Courier" pitchFamily="2" charset="0"/>
              </a:rPr>
              <a:t>( X, y, </a:t>
            </a:r>
            <a:r>
              <a:rPr lang="en-US" dirty="0" err="1">
                <a:latin typeface="Courier" pitchFamily="2" charset="0"/>
              </a:rPr>
              <a:t>test_size</a:t>
            </a:r>
            <a:r>
              <a:rPr lang="en-US" dirty="0">
                <a:latin typeface="Courier" pitchFamily="2" charset="0"/>
              </a:rPr>
              <a:t>=0.5, stratify=y)</a:t>
            </a:r>
          </a:p>
          <a:p>
            <a:endParaRPr lang="en-US" dirty="0">
              <a:latin typeface="Courier" pitchFamily="2" charset="0"/>
            </a:endParaRPr>
          </a:p>
          <a:p>
            <a:r>
              <a:rPr lang="en-US" dirty="0">
                <a:solidFill>
                  <a:schemeClr val="accent6">
                    <a:lumMod val="75000"/>
                  </a:schemeClr>
                </a:solidFill>
                <a:latin typeface="Courier" pitchFamily="2" charset="0"/>
              </a:rPr>
              <a:t>print</a:t>
            </a:r>
            <a:r>
              <a:rPr lang="en-US" dirty="0">
                <a:latin typeface="Courier" pitchFamily="2" charset="0"/>
              </a:rPr>
              <a:t>(</a:t>
            </a:r>
            <a:r>
              <a:rPr lang="en-US" dirty="0" err="1">
                <a:latin typeface="Courier" pitchFamily="2" charset="0"/>
              </a:rPr>
              <a:t>X_train</a:t>
            </a:r>
            <a:r>
              <a:rPr lang="en-US" dirty="0">
                <a:latin typeface="Courier" pitchFamily="2" charset="0"/>
              </a:rPr>
              <a:t>)</a:t>
            </a:r>
          </a:p>
        </p:txBody>
      </p:sp>
    </p:spTree>
    <p:extLst>
      <p:ext uri="{BB962C8B-B14F-4D97-AF65-F5344CB8AC3E}">
        <p14:creationId xmlns:p14="http://schemas.microsoft.com/office/powerpoint/2010/main" val="36728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7F3F-7F32-1D42-9294-66C9214B934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Parameter Tuning</a:t>
            </a:r>
          </a:p>
        </p:txBody>
      </p:sp>
      <p:sp>
        <p:nvSpPr>
          <p:cNvPr id="4" name="TextBox 3">
            <a:extLst>
              <a:ext uri="{FF2B5EF4-FFF2-40B4-BE49-F238E27FC236}">
                <a16:creationId xmlns:a16="http://schemas.microsoft.com/office/drawing/2014/main" id="{0BA72645-816C-B849-949E-06BABF456B69}"/>
              </a:ext>
            </a:extLst>
          </p:cNvPr>
          <p:cNvSpPr txBox="1"/>
          <p:nvPr/>
        </p:nvSpPr>
        <p:spPr>
          <a:xfrm>
            <a:off x="749030" y="1994170"/>
            <a:ext cx="7879404" cy="369332"/>
          </a:xfrm>
          <a:prstGeom prst="rect">
            <a:avLst/>
          </a:prstGeom>
          <a:noFill/>
        </p:spPr>
        <p:txBody>
          <a:bodyPr wrap="square" rtlCol="0">
            <a:spAutoFit/>
          </a:bodyPr>
          <a:lstStyle/>
          <a:p>
            <a:pPr algn="ctr"/>
            <a:r>
              <a:rPr lang="en-US" dirty="0"/>
              <a:t>Machine learning models have parameters which can change classification results.</a:t>
            </a:r>
          </a:p>
        </p:txBody>
      </p:sp>
      <p:sp>
        <p:nvSpPr>
          <p:cNvPr id="6" name="TextBox 5">
            <a:extLst>
              <a:ext uri="{FF2B5EF4-FFF2-40B4-BE49-F238E27FC236}">
                <a16:creationId xmlns:a16="http://schemas.microsoft.com/office/drawing/2014/main" id="{7F7DA0FA-C27E-384D-BE9C-4B3321EAFA74}"/>
              </a:ext>
            </a:extLst>
          </p:cNvPr>
          <p:cNvSpPr txBox="1"/>
          <p:nvPr/>
        </p:nvSpPr>
        <p:spPr>
          <a:xfrm>
            <a:off x="749029" y="2953935"/>
            <a:ext cx="7188741" cy="369332"/>
          </a:xfrm>
          <a:prstGeom prst="rect">
            <a:avLst/>
          </a:prstGeom>
          <a:noFill/>
        </p:spPr>
        <p:txBody>
          <a:bodyPr wrap="square" rtlCol="0">
            <a:spAutoFit/>
          </a:bodyPr>
          <a:lstStyle/>
          <a:p>
            <a:r>
              <a:rPr lang="en-US" b="1" dirty="0"/>
              <a:t>Example: </a:t>
            </a:r>
            <a:r>
              <a:rPr lang="en-US" dirty="0"/>
              <a:t>K-Nearest Neighbor (</a:t>
            </a:r>
            <a:r>
              <a:rPr lang="en-US" dirty="0" err="1"/>
              <a:t>sklearn.neighbors.KNeighborsClassifier</a:t>
            </a:r>
            <a:r>
              <a:rPr lang="en-US" dirty="0"/>
              <a:t>)</a:t>
            </a:r>
          </a:p>
        </p:txBody>
      </p:sp>
      <p:sp>
        <p:nvSpPr>
          <p:cNvPr id="7" name="TextBox 6">
            <a:extLst>
              <a:ext uri="{FF2B5EF4-FFF2-40B4-BE49-F238E27FC236}">
                <a16:creationId xmlns:a16="http://schemas.microsoft.com/office/drawing/2014/main" id="{DC8D0C39-E28D-D647-A5C0-31DD913BA9B5}"/>
              </a:ext>
            </a:extLst>
          </p:cNvPr>
          <p:cNvSpPr txBox="1"/>
          <p:nvPr/>
        </p:nvSpPr>
        <p:spPr>
          <a:xfrm>
            <a:off x="862114" y="3483461"/>
            <a:ext cx="776632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n_neighbors</a:t>
            </a:r>
            <a:r>
              <a:rPr lang="en-US" b="1" dirty="0"/>
              <a:t>: </a:t>
            </a:r>
            <a:r>
              <a:rPr lang="en-US" dirty="0"/>
              <a:t>The number of neighbors used by the classifier to make a decision.</a:t>
            </a:r>
          </a:p>
          <a:p>
            <a:pPr marL="285750" indent="-285750">
              <a:buFont typeface="Arial" panose="020B0604020202020204" pitchFamily="34" charset="0"/>
              <a:buChar char="•"/>
            </a:pPr>
            <a:r>
              <a:rPr lang="en-US" b="1" dirty="0"/>
              <a:t>weights: </a:t>
            </a:r>
            <a:r>
              <a:rPr lang="en-US" dirty="0"/>
              <a:t>Parameter for applying weights to the nearest neighbors.</a:t>
            </a:r>
            <a:endParaRPr lang="en-US" b="1" dirty="0"/>
          </a:p>
          <a:p>
            <a:pPr marL="285750" indent="-285750">
              <a:buFont typeface="Arial" panose="020B0604020202020204" pitchFamily="34" charset="0"/>
              <a:buChar char="•"/>
            </a:pPr>
            <a:r>
              <a:rPr lang="en-US" b="1" dirty="0"/>
              <a:t>p: </a:t>
            </a:r>
            <a:r>
              <a:rPr lang="en-US" dirty="0"/>
              <a:t>The power parameter for the distance metric.</a:t>
            </a:r>
            <a:endParaRPr lang="en-US" b="1" dirty="0"/>
          </a:p>
        </p:txBody>
      </p:sp>
    </p:spTree>
    <p:extLst>
      <p:ext uri="{BB962C8B-B14F-4D97-AF65-F5344CB8AC3E}">
        <p14:creationId xmlns:p14="http://schemas.microsoft.com/office/powerpoint/2010/main" val="23636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E955-DCD1-AD4E-8557-044028CC7B7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Grid Search</a:t>
            </a:r>
          </a:p>
        </p:txBody>
      </p:sp>
      <p:sp>
        <p:nvSpPr>
          <p:cNvPr id="5" name="Rectangle 4">
            <a:extLst>
              <a:ext uri="{FF2B5EF4-FFF2-40B4-BE49-F238E27FC236}">
                <a16:creationId xmlns:a16="http://schemas.microsoft.com/office/drawing/2014/main" id="{EDDCCD85-179D-6346-A761-BBC44208C7C3}"/>
              </a:ext>
            </a:extLst>
          </p:cNvPr>
          <p:cNvSpPr/>
          <p:nvPr/>
        </p:nvSpPr>
        <p:spPr>
          <a:xfrm>
            <a:off x="2723746"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EBA87-333D-1540-917E-D06FC324625A}"/>
              </a:ext>
            </a:extLst>
          </p:cNvPr>
          <p:cNvSpPr/>
          <p:nvPr/>
        </p:nvSpPr>
        <p:spPr>
          <a:xfrm>
            <a:off x="3258767"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518D70-6490-D646-AA33-D2FE0045B7EB}"/>
              </a:ext>
            </a:extLst>
          </p:cNvPr>
          <p:cNvSpPr/>
          <p:nvPr/>
        </p:nvSpPr>
        <p:spPr>
          <a:xfrm>
            <a:off x="3793788"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17E774-4584-1A4C-869E-AC6790209324}"/>
              </a:ext>
            </a:extLst>
          </p:cNvPr>
          <p:cNvSpPr/>
          <p:nvPr/>
        </p:nvSpPr>
        <p:spPr>
          <a:xfrm>
            <a:off x="4328809"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B8127C-A0AB-664C-8539-07990FD15080}"/>
              </a:ext>
            </a:extLst>
          </p:cNvPr>
          <p:cNvSpPr/>
          <p:nvPr/>
        </p:nvSpPr>
        <p:spPr>
          <a:xfrm>
            <a:off x="4863830"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B2A49B-5B0D-F546-AD37-4D922AA27976}"/>
              </a:ext>
            </a:extLst>
          </p:cNvPr>
          <p:cNvSpPr/>
          <p:nvPr/>
        </p:nvSpPr>
        <p:spPr>
          <a:xfrm>
            <a:off x="5398851"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D1E0C4-8772-254C-A50A-83166255462C}"/>
              </a:ext>
            </a:extLst>
          </p:cNvPr>
          <p:cNvSpPr/>
          <p:nvPr/>
        </p:nvSpPr>
        <p:spPr>
          <a:xfrm>
            <a:off x="5933872"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4A2E46-4014-E24C-BC80-15E657BFBB29}"/>
              </a:ext>
            </a:extLst>
          </p:cNvPr>
          <p:cNvSpPr/>
          <p:nvPr/>
        </p:nvSpPr>
        <p:spPr>
          <a:xfrm rot="16200000">
            <a:off x="4328808" y="1452844"/>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D22B75-2057-FD45-8A6B-28B8754D1A14}"/>
              </a:ext>
            </a:extLst>
          </p:cNvPr>
          <p:cNvSpPr/>
          <p:nvPr/>
        </p:nvSpPr>
        <p:spPr>
          <a:xfrm rot="16200000">
            <a:off x="4328808" y="3048182"/>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7290DE-CCAD-1047-9835-7EB9A2DA204E}"/>
              </a:ext>
            </a:extLst>
          </p:cNvPr>
          <p:cNvSpPr/>
          <p:nvPr/>
        </p:nvSpPr>
        <p:spPr>
          <a:xfrm rot="16200000">
            <a:off x="4328808" y="2513160"/>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CE3F5F-6EDB-A74F-92E2-2C9B89CFABD2}"/>
              </a:ext>
            </a:extLst>
          </p:cNvPr>
          <p:cNvSpPr txBox="1"/>
          <p:nvPr/>
        </p:nvSpPr>
        <p:spPr>
          <a:xfrm>
            <a:off x="2699426" y="213217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3</a:t>
            </a:r>
          </a:p>
        </p:txBody>
      </p:sp>
      <p:sp>
        <p:nvSpPr>
          <p:cNvPr id="18" name="TextBox 17">
            <a:extLst>
              <a:ext uri="{FF2B5EF4-FFF2-40B4-BE49-F238E27FC236}">
                <a16:creationId xmlns:a16="http://schemas.microsoft.com/office/drawing/2014/main" id="{8AAC1BC6-66A7-2840-A22E-C926010664B7}"/>
              </a:ext>
            </a:extLst>
          </p:cNvPr>
          <p:cNvSpPr txBox="1"/>
          <p:nvPr/>
        </p:nvSpPr>
        <p:spPr>
          <a:xfrm>
            <a:off x="3234447"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5</a:t>
            </a:r>
          </a:p>
        </p:txBody>
      </p:sp>
      <p:sp>
        <p:nvSpPr>
          <p:cNvPr id="19" name="TextBox 18">
            <a:extLst>
              <a:ext uri="{FF2B5EF4-FFF2-40B4-BE49-F238E27FC236}">
                <a16:creationId xmlns:a16="http://schemas.microsoft.com/office/drawing/2014/main" id="{5D451D92-E842-AD42-AB70-A29EB166188F}"/>
              </a:ext>
            </a:extLst>
          </p:cNvPr>
          <p:cNvSpPr txBox="1"/>
          <p:nvPr/>
        </p:nvSpPr>
        <p:spPr>
          <a:xfrm>
            <a:off x="3769468"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7</a:t>
            </a:r>
          </a:p>
        </p:txBody>
      </p:sp>
      <p:sp>
        <p:nvSpPr>
          <p:cNvPr id="20" name="TextBox 19">
            <a:extLst>
              <a:ext uri="{FF2B5EF4-FFF2-40B4-BE49-F238E27FC236}">
                <a16:creationId xmlns:a16="http://schemas.microsoft.com/office/drawing/2014/main" id="{A01B83B6-E88A-5C46-AB70-EBD0B7819424}"/>
              </a:ext>
            </a:extLst>
          </p:cNvPr>
          <p:cNvSpPr txBox="1"/>
          <p:nvPr/>
        </p:nvSpPr>
        <p:spPr>
          <a:xfrm>
            <a:off x="4304484" y="2133552"/>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11</a:t>
            </a:r>
          </a:p>
        </p:txBody>
      </p:sp>
      <p:sp>
        <p:nvSpPr>
          <p:cNvPr id="21" name="TextBox 20">
            <a:extLst>
              <a:ext uri="{FF2B5EF4-FFF2-40B4-BE49-F238E27FC236}">
                <a16:creationId xmlns:a16="http://schemas.microsoft.com/office/drawing/2014/main" id="{1D42DB7C-6082-334B-A3B6-FBA078BD3F64}"/>
              </a:ext>
            </a:extLst>
          </p:cNvPr>
          <p:cNvSpPr txBox="1"/>
          <p:nvPr/>
        </p:nvSpPr>
        <p:spPr>
          <a:xfrm>
            <a:off x="4839510"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13</a:t>
            </a:r>
          </a:p>
        </p:txBody>
      </p:sp>
      <p:sp>
        <p:nvSpPr>
          <p:cNvPr id="22" name="TextBox 21">
            <a:extLst>
              <a:ext uri="{FF2B5EF4-FFF2-40B4-BE49-F238E27FC236}">
                <a16:creationId xmlns:a16="http://schemas.microsoft.com/office/drawing/2014/main" id="{D2FF32C5-E57C-EB41-ADE4-761E6D8ACC40}"/>
              </a:ext>
            </a:extLst>
          </p:cNvPr>
          <p:cNvSpPr txBox="1"/>
          <p:nvPr/>
        </p:nvSpPr>
        <p:spPr>
          <a:xfrm>
            <a:off x="5374531"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15</a:t>
            </a:r>
          </a:p>
        </p:txBody>
      </p:sp>
      <p:sp>
        <p:nvSpPr>
          <p:cNvPr id="23" name="TextBox 22">
            <a:extLst>
              <a:ext uri="{FF2B5EF4-FFF2-40B4-BE49-F238E27FC236}">
                <a16:creationId xmlns:a16="http://schemas.microsoft.com/office/drawing/2014/main" id="{EABDB788-230E-0B4B-9275-A6BBB3F98E5E}"/>
              </a:ext>
            </a:extLst>
          </p:cNvPr>
          <p:cNvSpPr txBox="1"/>
          <p:nvPr/>
        </p:nvSpPr>
        <p:spPr>
          <a:xfrm>
            <a:off x="5909552"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17</a:t>
            </a:r>
          </a:p>
        </p:txBody>
      </p:sp>
      <p:sp>
        <p:nvSpPr>
          <p:cNvPr id="24" name="TextBox 23">
            <a:extLst>
              <a:ext uri="{FF2B5EF4-FFF2-40B4-BE49-F238E27FC236}">
                <a16:creationId xmlns:a16="http://schemas.microsoft.com/office/drawing/2014/main" id="{D97F3E31-24BF-784B-8902-B2AC9670B119}"/>
              </a:ext>
            </a:extLst>
          </p:cNvPr>
          <p:cNvSpPr txBox="1"/>
          <p:nvPr/>
        </p:nvSpPr>
        <p:spPr>
          <a:xfrm>
            <a:off x="1994172" y="2600709"/>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E7F4C346-6BD8-8A49-99FD-344A09CB2B04}"/>
              </a:ext>
            </a:extLst>
          </p:cNvPr>
          <p:cNvSpPr txBox="1"/>
          <p:nvPr/>
        </p:nvSpPr>
        <p:spPr>
          <a:xfrm>
            <a:off x="1994172" y="3140752"/>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2</a:t>
            </a:r>
          </a:p>
        </p:txBody>
      </p:sp>
      <p:sp>
        <p:nvSpPr>
          <p:cNvPr id="26" name="TextBox 25">
            <a:extLst>
              <a:ext uri="{FF2B5EF4-FFF2-40B4-BE49-F238E27FC236}">
                <a16:creationId xmlns:a16="http://schemas.microsoft.com/office/drawing/2014/main" id="{CAF8AC23-4EB0-2146-9C8B-9B8DE5F5D4CE}"/>
              </a:ext>
            </a:extLst>
          </p:cNvPr>
          <p:cNvSpPr txBox="1"/>
          <p:nvPr/>
        </p:nvSpPr>
        <p:spPr>
          <a:xfrm>
            <a:off x="1994172" y="3670910"/>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3</a:t>
            </a:r>
          </a:p>
        </p:txBody>
      </p:sp>
      <p:sp>
        <p:nvSpPr>
          <p:cNvPr id="27" name="TextBox 26">
            <a:extLst>
              <a:ext uri="{FF2B5EF4-FFF2-40B4-BE49-F238E27FC236}">
                <a16:creationId xmlns:a16="http://schemas.microsoft.com/office/drawing/2014/main" id="{66C48F77-E284-154D-85CB-5FB2106AF07F}"/>
              </a:ext>
            </a:extLst>
          </p:cNvPr>
          <p:cNvSpPr txBox="1"/>
          <p:nvPr/>
        </p:nvSpPr>
        <p:spPr>
          <a:xfrm>
            <a:off x="1994172" y="4201067"/>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B86CCE63-D264-C94C-A37E-FD3465AA81C6}"/>
              </a:ext>
            </a:extLst>
          </p:cNvPr>
          <p:cNvSpPr txBox="1"/>
          <p:nvPr/>
        </p:nvSpPr>
        <p:spPr>
          <a:xfrm>
            <a:off x="1989309" y="4731224"/>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93964888-A517-6049-A4FC-F473F8F7DF07}"/>
              </a:ext>
            </a:extLst>
          </p:cNvPr>
          <p:cNvSpPr txBox="1"/>
          <p:nvPr/>
        </p:nvSpPr>
        <p:spPr>
          <a:xfrm>
            <a:off x="2784538" y="1690689"/>
            <a:ext cx="3623552" cy="369332"/>
          </a:xfrm>
          <a:prstGeom prst="rect">
            <a:avLst/>
          </a:prstGeom>
          <a:noFill/>
        </p:spPr>
        <p:txBody>
          <a:bodyPr wrap="square" rtlCol="0">
            <a:spAutoFit/>
          </a:bodyPr>
          <a:lstStyle/>
          <a:p>
            <a:pPr algn="ctr"/>
            <a:r>
              <a:rPr lang="en-US" dirty="0"/>
              <a:t>Number of Neighbors</a:t>
            </a:r>
          </a:p>
        </p:txBody>
      </p:sp>
      <p:sp>
        <p:nvSpPr>
          <p:cNvPr id="30" name="TextBox 29">
            <a:extLst>
              <a:ext uri="{FF2B5EF4-FFF2-40B4-BE49-F238E27FC236}">
                <a16:creationId xmlns:a16="http://schemas.microsoft.com/office/drawing/2014/main" id="{E8AB74C5-12CE-2745-9E46-4615A99DC5BA}"/>
              </a:ext>
            </a:extLst>
          </p:cNvPr>
          <p:cNvSpPr txBox="1"/>
          <p:nvPr/>
        </p:nvSpPr>
        <p:spPr>
          <a:xfrm rot="16200000">
            <a:off x="632303" y="3670910"/>
            <a:ext cx="2665379" cy="369332"/>
          </a:xfrm>
          <a:prstGeom prst="rect">
            <a:avLst/>
          </a:prstGeom>
          <a:noFill/>
        </p:spPr>
        <p:txBody>
          <a:bodyPr wrap="square" rtlCol="0">
            <a:spAutoFit/>
          </a:bodyPr>
          <a:lstStyle/>
          <a:p>
            <a:pPr algn="ctr"/>
            <a:r>
              <a:rPr lang="en-US" dirty="0"/>
              <a:t>p</a:t>
            </a:r>
          </a:p>
        </p:txBody>
      </p:sp>
      <p:sp>
        <p:nvSpPr>
          <p:cNvPr id="32" name="TextBox 31">
            <a:extLst>
              <a:ext uri="{FF2B5EF4-FFF2-40B4-BE49-F238E27FC236}">
                <a16:creationId xmlns:a16="http://schemas.microsoft.com/office/drawing/2014/main" id="{744F86F9-C31F-3E43-822C-E33DD778ABF4}"/>
              </a:ext>
            </a:extLst>
          </p:cNvPr>
          <p:cNvSpPr txBox="1"/>
          <p:nvPr/>
        </p:nvSpPr>
        <p:spPr>
          <a:xfrm>
            <a:off x="1352139" y="5478101"/>
            <a:ext cx="6488350" cy="646331"/>
          </a:xfrm>
          <a:prstGeom prst="rect">
            <a:avLst/>
          </a:prstGeom>
          <a:noFill/>
        </p:spPr>
        <p:txBody>
          <a:bodyPr wrap="square" rtlCol="0">
            <a:spAutoFit/>
          </a:bodyPr>
          <a:lstStyle/>
          <a:p>
            <a:r>
              <a:rPr lang="en-US" b="1" dirty="0"/>
              <a:t>Basic Idea: </a:t>
            </a:r>
            <a:r>
              <a:rPr lang="en-US" dirty="0"/>
              <a:t>Run all model parameter combinations (i.e., brute force) and choose the best one. </a:t>
            </a:r>
          </a:p>
        </p:txBody>
      </p:sp>
    </p:spTree>
    <p:extLst>
      <p:ext uri="{BB962C8B-B14F-4D97-AF65-F5344CB8AC3E}">
        <p14:creationId xmlns:p14="http://schemas.microsoft.com/office/powerpoint/2010/main" val="45717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87D7-AB40-9646-B32D-392148866E9F}"/>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Grid Search with </a:t>
            </a:r>
            <a:r>
              <a:rPr lang="en-US" sz="4000" b="1" dirty="0" err="1">
                <a:latin typeface="Arial" panose="020B0604020202020204" pitchFamily="34" charset="0"/>
                <a:cs typeface="Arial" panose="020B0604020202020204" pitchFamily="34" charset="0"/>
              </a:rPr>
              <a:t>Scikit</a:t>
            </a:r>
            <a:endParaRPr lang="en-US"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6984746-606A-C847-B538-6E75D01055AD}"/>
              </a:ext>
            </a:extLst>
          </p:cNvPr>
          <p:cNvSpPr txBox="1"/>
          <p:nvPr/>
        </p:nvSpPr>
        <p:spPr>
          <a:xfrm>
            <a:off x="897376" y="2159542"/>
            <a:ext cx="7349247" cy="3693319"/>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GridSearchCV</a:t>
            </a:r>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sklearn.neighbors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KNeighborsClassifier</a:t>
            </a:r>
            <a:endParaRPr lang="en-US" dirty="0">
              <a:latin typeface="Courier" pitchFamily="2" charset="0"/>
            </a:endParaRPr>
          </a:p>
          <a:p>
            <a:endParaRPr lang="en-US" dirty="0">
              <a:latin typeface="Courier" pitchFamily="2" charset="0"/>
            </a:endParaRPr>
          </a:p>
          <a:p>
            <a:r>
              <a:rPr lang="en-US" dirty="0">
                <a:latin typeface="Courier" pitchFamily="2" charset="0"/>
              </a:rPr>
              <a:t>parameters = </a:t>
            </a:r>
            <a:r>
              <a:rPr lang="en-US">
                <a:latin typeface="Courier" pitchFamily="2" charset="0"/>
              </a:rPr>
              <a:t>{</a:t>
            </a:r>
            <a:r>
              <a:rPr lang="en-US">
                <a:solidFill>
                  <a:srgbClr val="FF0000"/>
                </a:solidFill>
                <a:latin typeface="Courier" pitchFamily="2" charset="0"/>
              </a:rPr>
              <a:t>'p'</a:t>
            </a:r>
            <a:r>
              <a:rPr lang="en-US">
                <a:latin typeface="Courier" pitchFamily="2" charset="0"/>
              </a:rPr>
              <a:t>:[</a:t>
            </a:r>
            <a:r>
              <a:rPr lang="en-US" dirty="0">
                <a:solidFill>
                  <a:schemeClr val="accent6">
                    <a:lumMod val="75000"/>
                  </a:schemeClr>
                </a:solidFill>
                <a:latin typeface="Courier" pitchFamily="2" charset="0"/>
              </a:rPr>
              <a:t>1</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p>
          <a:p>
            <a:r>
              <a:rPr lang="en-US" dirty="0">
                <a:latin typeface="Courier" pitchFamily="2" charset="0"/>
              </a:rPr>
              <a:t>              </a:t>
            </a:r>
            <a:r>
              <a:rPr lang="en-US" dirty="0">
                <a:solidFill>
                  <a:srgbClr val="FF0000"/>
                </a:solidFill>
                <a:latin typeface="Courier" pitchFamily="2" charset="0"/>
              </a:rPr>
              <a:t>'</a:t>
            </a:r>
            <a:r>
              <a:rPr lang="en-US" dirty="0" err="1">
                <a:solidFill>
                  <a:srgbClr val="FF0000"/>
                </a:solidFill>
                <a:latin typeface="Courier" pitchFamily="2" charset="0"/>
              </a:rPr>
              <a:t>n_neighbors</a:t>
            </a:r>
            <a:r>
              <a:rPr lang="en-US" dirty="0">
                <a:solidFill>
                  <a:srgbClr val="FF0000"/>
                </a:solidFill>
                <a:latin typeface="Courier" pitchFamily="2" charset="0"/>
              </a:rPr>
              <a:t>'</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r>
              <a:rPr lang="en-US" dirty="0">
                <a:solidFill>
                  <a:schemeClr val="accent6">
                    <a:lumMod val="75000"/>
                  </a:schemeClr>
                </a:solidFill>
                <a:latin typeface="Courier" pitchFamily="2" charset="0"/>
              </a:rPr>
              <a:t>7</a:t>
            </a:r>
            <a:r>
              <a:rPr lang="en-US" dirty="0">
                <a:latin typeface="Courier" pitchFamily="2" charset="0"/>
              </a:rPr>
              <a:t>,</a:t>
            </a:r>
            <a:r>
              <a:rPr lang="en-US" dirty="0">
                <a:solidFill>
                  <a:schemeClr val="accent6">
                    <a:lumMod val="75000"/>
                  </a:schemeClr>
                </a:solidFill>
                <a:latin typeface="Courier" pitchFamily="2" charset="0"/>
              </a:rPr>
              <a:t>11</a:t>
            </a:r>
            <a:r>
              <a:rPr lang="en-US" dirty="0">
                <a:latin typeface="Courier" pitchFamily="2" charset="0"/>
              </a:rPr>
              <a:t>,</a:t>
            </a:r>
            <a:r>
              <a:rPr lang="en-US" dirty="0">
                <a:solidFill>
                  <a:schemeClr val="accent6">
                    <a:lumMod val="75000"/>
                  </a:schemeClr>
                </a:solidFill>
                <a:latin typeface="Courier" pitchFamily="2" charset="0"/>
              </a:rPr>
              <a:t>13</a:t>
            </a:r>
            <a:r>
              <a:rPr lang="en-US" dirty="0">
                <a:latin typeface="Courier" pitchFamily="2" charset="0"/>
              </a:rPr>
              <a:t>,</a:t>
            </a:r>
            <a:r>
              <a:rPr lang="en-US" dirty="0">
                <a:solidFill>
                  <a:schemeClr val="accent6">
                    <a:lumMod val="75000"/>
                  </a:schemeClr>
                </a:solidFill>
                <a:latin typeface="Courier" pitchFamily="2" charset="0"/>
              </a:rPr>
              <a:t>15</a:t>
            </a:r>
            <a:r>
              <a:rPr lang="en-US" dirty="0">
                <a:latin typeface="Courier" pitchFamily="2" charset="0"/>
              </a:rPr>
              <a:t>,</a:t>
            </a:r>
            <a:r>
              <a:rPr lang="en-US" dirty="0">
                <a:solidFill>
                  <a:schemeClr val="accent6">
                    <a:lumMod val="75000"/>
                  </a:schemeClr>
                </a:solidFill>
                <a:latin typeface="Courier" pitchFamily="2" charset="0"/>
              </a:rPr>
              <a:t>17</a:t>
            </a:r>
            <a:r>
              <a:rPr lang="en-US" dirty="0">
                <a:latin typeface="Courier" pitchFamily="2" charset="0"/>
              </a:rPr>
              <a:t>]}</a:t>
            </a:r>
          </a:p>
          <a:p>
            <a:endParaRPr lang="en-US" dirty="0">
              <a:latin typeface="Courier" pitchFamily="2" charset="0"/>
            </a:endParaRPr>
          </a:p>
          <a:p>
            <a:r>
              <a:rPr lang="en-US" dirty="0" err="1">
                <a:latin typeface="Courier" pitchFamily="2" charset="0"/>
              </a:rPr>
              <a:t>knn</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KNeighborsClassifier</a:t>
            </a:r>
            <a:r>
              <a:rPr lang="en-US" dirty="0">
                <a:latin typeface="Courier" pitchFamily="2" charset="0"/>
              </a:rPr>
              <a:t>()</a:t>
            </a:r>
          </a:p>
          <a:p>
            <a:endParaRPr lang="en-US" dirty="0">
              <a:latin typeface="Courier" pitchFamily="2" charset="0"/>
            </a:endParaRPr>
          </a:p>
          <a:p>
            <a:r>
              <a:rPr lang="en-US" dirty="0" err="1">
                <a:latin typeface="Courier" pitchFamily="2" charset="0"/>
              </a:rPr>
              <a:t>gsc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GridSearchCV</a:t>
            </a:r>
            <a:r>
              <a:rPr lang="en-US" dirty="0">
                <a:latin typeface="Courier" pitchFamily="2" charset="0"/>
              </a:rPr>
              <a:t>(</a:t>
            </a:r>
            <a:r>
              <a:rPr lang="en-US" dirty="0" err="1">
                <a:latin typeface="Courier" pitchFamily="2" charset="0"/>
              </a:rPr>
              <a:t>knn</a:t>
            </a:r>
            <a:r>
              <a:rPr lang="en-US" dirty="0">
                <a:latin typeface="Courier" pitchFamily="2" charset="0"/>
              </a:rPr>
              <a:t>, parameters)</a:t>
            </a:r>
          </a:p>
          <a:p>
            <a:r>
              <a:rPr lang="en-US" dirty="0" err="1">
                <a:latin typeface="Courier" pitchFamily="2" charset="0"/>
              </a:rPr>
              <a:t>gsc.fit</a:t>
            </a:r>
            <a:r>
              <a:rPr lang="en-US" dirty="0">
                <a:latin typeface="Courier" pitchFamily="2" charset="0"/>
              </a:rPr>
              <a:t>(</a:t>
            </a:r>
            <a:r>
              <a:rPr lang="en-US" dirty="0" err="1">
                <a:latin typeface="Courier" pitchFamily="2" charset="0"/>
              </a:rPr>
              <a:t>gs_data</a:t>
            </a:r>
            <a:r>
              <a:rPr lang="en-US" dirty="0">
                <a:latin typeface="Courier" pitchFamily="2" charset="0"/>
              </a:rPr>
              <a:t>, </a:t>
            </a:r>
            <a:r>
              <a:rPr lang="en-US" dirty="0" err="1">
                <a:latin typeface="Courier" pitchFamily="2" charset="0"/>
              </a:rPr>
              <a:t>gs_target</a:t>
            </a:r>
            <a:r>
              <a:rPr lang="en-US" dirty="0">
                <a:latin typeface="Courier" pitchFamily="2" charset="0"/>
              </a:rPr>
              <a:t>)</a:t>
            </a:r>
          </a:p>
          <a:p>
            <a:endParaRPr lang="en-US" dirty="0">
              <a:latin typeface="Courier" pitchFamily="2" charset="0"/>
            </a:endParaRP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mean_test_score</a:t>
            </a:r>
            <a:r>
              <a:rPr lang="en-US" dirty="0">
                <a:solidFill>
                  <a:srgbClr val="FF0000"/>
                </a:solidFill>
                <a:latin typeface="Courier" pitchFamily="2" charset="0"/>
              </a:rPr>
              <a:t>']</a:t>
            </a: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params</a:t>
            </a:r>
            <a:r>
              <a:rPr lang="en-US" dirty="0">
                <a:solidFill>
                  <a:srgbClr val="FF0000"/>
                </a:solidFill>
                <a:latin typeface="Courier" pitchFamily="2" charset="0"/>
              </a:rPr>
              <a:t>']</a:t>
            </a:r>
          </a:p>
        </p:txBody>
      </p:sp>
    </p:spTree>
    <p:extLst>
      <p:ext uri="{BB962C8B-B14F-4D97-AF65-F5344CB8AC3E}">
        <p14:creationId xmlns:p14="http://schemas.microsoft.com/office/powerpoint/2010/main" val="303742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Confusion Matrix</a:t>
            </a:r>
          </a:p>
        </p:txBody>
      </p:sp>
      <p:sp>
        <p:nvSpPr>
          <p:cNvPr id="3" name="Rectangle 2">
            <a:extLst>
              <a:ext uri="{FF2B5EF4-FFF2-40B4-BE49-F238E27FC236}">
                <a16:creationId xmlns:a16="http://schemas.microsoft.com/office/drawing/2014/main" id="{6BFCD425-60FC-DB43-9471-BD8B36FFCA41}"/>
              </a:ext>
            </a:extLst>
          </p:cNvPr>
          <p:cNvSpPr/>
          <p:nvPr/>
        </p:nvSpPr>
        <p:spPr>
          <a:xfrm>
            <a:off x="3472778" y="1896895"/>
            <a:ext cx="1293778" cy="1293778"/>
          </a:xfrm>
          <a:prstGeom prst="rect">
            <a:avLst/>
          </a:prstGeom>
          <a:solidFill>
            <a:schemeClr val="accent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3109F3-FB3E-7941-A3E4-62AFDB57E62F}"/>
              </a:ext>
            </a:extLst>
          </p:cNvPr>
          <p:cNvSpPr/>
          <p:nvPr/>
        </p:nvSpPr>
        <p:spPr>
          <a:xfrm>
            <a:off x="4766556" y="3190673"/>
            <a:ext cx="1293778" cy="1293778"/>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9A4D04-3177-FA44-8507-74FFB8114F1C}"/>
              </a:ext>
            </a:extLst>
          </p:cNvPr>
          <p:cNvSpPr/>
          <p:nvPr/>
        </p:nvSpPr>
        <p:spPr>
          <a:xfrm>
            <a:off x="3472778" y="3190673"/>
            <a:ext cx="1293778" cy="1293778"/>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7CDD01-2EAC-684A-809D-F409A941874C}"/>
              </a:ext>
            </a:extLst>
          </p:cNvPr>
          <p:cNvSpPr/>
          <p:nvPr/>
        </p:nvSpPr>
        <p:spPr>
          <a:xfrm>
            <a:off x="4766556" y="1899834"/>
            <a:ext cx="1293778" cy="1293778"/>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FFDFFB-218A-7148-8069-21772E9A0D1A}"/>
              </a:ext>
            </a:extLst>
          </p:cNvPr>
          <p:cNvSpPr txBox="1"/>
          <p:nvPr/>
        </p:nvSpPr>
        <p:spPr>
          <a:xfrm>
            <a:off x="2274453" y="2359118"/>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CCB1FF85-4FEE-844F-B163-1911491AF73F}"/>
              </a:ext>
            </a:extLst>
          </p:cNvPr>
          <p:cNvSpPr txBox="1"/>
          <p:nvPr/>
        </p:nvSpPr>
        <p:spPr>
          <a:xfrm>
            <a:off x="2274452" y="3652896"/>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DADAA805-3A2B-1E4D-A82E-676F213D28C6}"/>
              </a:ext>
            </a:extLst>
          </p:cNvPr>
          <p:cNvSpPr txBox="1"/>
          <p:nvPr/>
        </p:nvSpPr>
        <p:spPr>
          <a:xfrm>
            <a:off x="3568230"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5CE2F01E-2C36-9A48-999C-8613A6555828}"/>
              </a:ext>
            </a:extLst>
          </p:cNvPr>
          <p:cNvSpPr txBox="1"/>
          <p:nvPr/>
        </p:nvSpPr>
        <p:spPr>
          <a:xfrm>
            <a:off x="4862008"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899EDB7A-C616-4F42-9E02-E9A5C9203594}"/>
              </a:ext>
            </a:extLst>
          </p:cNvPr>
          <p:cNvSpPr txBox="1"/>
          <p:nvPr/>
        </p:nvSpPr>
        <p:spPr>
          <a:xfrm rot="16200000">
            <a:off x="1364916" y="3006007"/>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1E94280F-7350-A443-AC45-8263977344B9}"/>
              </a:ext>
            </a:extLst>
          </p:cNvPr>
          <p:cNvSpPr txBox="1"/>
          <p:nvPr/>
        </p:nvSpPr>
        <p:spPr>
          <a:xfrm>
            <a:off x="3855193" y="48998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E1DED320-C95C-6443-BD42-1CB43ADA583B}"/>
              </a:ext>
            </a:extLst>
          </p:cNvPr>
          <p:cNvSpPr txBox="1"/>
          <p:nvPr/>
        </p:nvSpPr>
        <p:spPr>
          <a:xfrm>
            <a:off x="3628421" y="2359118"/>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80</a:t>
            </a:r>
          </a:p>
        </p:txBody>
      </p:sp>
      <p:sp>
        <p:nvSpPr>
          <p:cNvPr id="14" name="TextBox 13">
            <a:extLst>
              <a:ext uri="{FF2B5EF4-FFF2-40B4-BE49-F238E27FC236}">
                <a16:creationId xmlns:a16="http://schemas.microsoft.com/office/drawing/2014/main" id="{A6DCEA92-D09A-3C47-B656-68867CE99154}"/>
              </a:ext>
            </a:extLst>
          </p:cNvPr>
          <p:cNvSpPr txBox="1"/>
          <p:nvPr/>
        </p:nvSpPr>
        <p:spPr>
          <a:xfrm>
            <a:off x="4922199" y="2359118"/>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20</a:t>
            </a:r>
          </a:p>
        </p:txBody>
      </p:sp>
      <p:sp>
        <p:nvSpPr>
          <p:cNvPr id="15" name="TextBox 14">
            <a:extLst>
              <a:ext uri="{FF2B5EF4-FFF2-40B4-BE49-F238E27FC236}">
                <a16:creationId xmlns:a16="http://schemas.microsoft.com/office/drawing/2014/main" id="{A03F5E05-B263-2643-A4B1-77E1C7D06672}"/>
              </a:ext>
            </a:extLst>
          </p:cNvPr>
          <p:cNvSpPr txBox="1"/>
          <p:nvPr/>
        </p:nvSpPr>
        <p:spPr>
          <a:xfrm>
            <a:off x="3628419" y="365321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40</a:t>
            </a:r>
          </a:p>
        </p:txBody>
      </p:sp>
      <p:sp>
        <p:nvSpPr>
          <p:cNvPr id="16" name="TextBox 15">
            <a:extLst>
              <a:ext uri="{FF2B5EF4-FFF2-40B4-BE49-F238E27FC236}">
                <a16:creationId xmlns:a16="http://schemas.microsoft.com/office/drawing/2014/main" id="{699502BB-C22B-894E-B7E1-9ED68511F78F}"/>
              </a:ext>
            </a:extLst>
          </p:cNvPr>
          <p:cNvSpPr txBox="1"/>
          <p:nvPr/>
        </p:nvSpPr>
        <p:spPr>
          <a:xfrm>
            <a:off x="4951378" y="3649957"/>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60</a:t>
            </a:r>
          </a:p>
        </p:txBody>
      </p:sp>
      <p:sp>
        <p:nvSpPr>
          <p:cNvPr id="18" name="TextBox 17">
            <a:extLst>
              <a:ext uri="{FF2B5EF4-FFF2-40B4-BE49-F238E27FC236}">
                <a16:creationId xmlns:a16="http://schemas.microsoft.com/office/drawing/2014/main" id="{435A1754-0E65-3D40-B97D-05C6CC995294}"/>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80+60/(80+20+40+60) = 140/200 = 0.70 = </a:t>
            </a:r>
            <a:r>
              <a:rPr lang="en-US" b="1" dirty="0"/>
              <a:t>70%</a:t>
            </a:r>
          </a:p>
        </p:txBody>
      </p:sp>
    </p:spTree>
    <p:extLst>
      <p:ext uri="{BB962C8B-B14F-4D97-AF65-F5344CB8AC3E}">
        <p14:creationId xmlns:p14="http://schemas.microsoft.com/office/powerpoint/2010/main" val="119682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Accuracy Can Be Misleading</a:t>
            </a:r>
          </a:p>
        </p:txBody>
      </p:sp>
      <p:sp>
        <p:nvSpPr>
          <p:cNvPr id="3" name="Rectangle 2">
            <a:extLst>
              <a:ext uri="{FF2B5EF4-FFF2-40B4-BE49-F238E27FC236}">
                <a16:creationId xmlns:a16="http://schemas.microsoft.com/office/drawing/2014/main" id="{49EBF012-214B-844D-A16C-8E6F90E21BA6}"/>
              </a:ext>
            </a:extLst>
          </p:cNvPr>
          <p:cNvSpPr/>
          <p:nvPr/>
        </p:nvSpPr>
        <p:spPr>
          <a:xfrm>
            <a:off x="3472778" y="1896892"/>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FB3C45D-52C1-6042-A13D-A95F6887D0BE}"/>
              </a:ext>
            </a:extLst>
          </p:cNvPr>
          <p:cNvSpPr/>
          <p:nvPr/>
        </p:nvSpPr>
        <p:spPr>
          <a:xfrm>
            <a:off x="4766556" y="3190670"/>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EFE786-2606-AD45-AB58-111AA11C3CCB}"/>
              </a:ext>
            </a:extLst>
          </p:cNvPr>
          <p:cNvSpPr/>
          <p:nvPr/>
        </p:nvSpPr>
        <p:spPr>
          <a:xfrm>
            <a:off x="3472778" y="3190670"/>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B0EF84-C6E3-7A4E-92B5-D3FB24410969}"/>
              </a:ext>
            </a:extLst>
          </p:cNvPr>
          <p:cNvSpPr/>
          <p:nvPr/>
        </p:nvSpPr>
        <p:spPr>
          <a:xfrm>
            <a:off x="4766556" y="1899831"/>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B7C706-BC1C-FB4E-AE0B-9E2C1DBFDA09}"/>
              </a:ext>
            </a:extLst>
          </p:cNvPr>
          <p:cNvSpPr txBox="1"/>
          <p:nvPr/>
        </p:nvSpPr>
        <p:spPr>
          <a:xfrm>
            <a:off x="2274453" y="235911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2B571F86-3185-7F45-9275-319117C8F6AC}"/>
              </a:ext>
            </a:extLst>
          </p:cNvPr>
          <p:cNvSpPr txBox="1"/>
          <p:nvPr/>
        </p:nvSpPr>
        <p:spPr>
          <a:xfrm>
            <a:off x="2274452" y="3652893"/>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AA7583F0-C9A5-EA4C-AC6D-047E9094A88F}"/>
              </a:ext>
            </a:extLst>
          </p:cNvPr>
          <p:cNvSpPr txBox="1"/>
          <p:nvPr/>
        </p:nvSpPr>
        <p:spPr>
          <a:xfrm>
            <a:off x="3568230"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8C0DB0FC-878B-1E40-B2F6-8EC887287828}"/>
              </a:ext>
            </a:extLst>
          </p:cNvPr>
          <p:cNvSpPr txBox="1"/>
          <p:nvPr/>
        </p:nvSpPr>
        <p:spPr>
          <a:xfrm>
            <a:off x="4862008"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FAE10E3B-4FDB-4A47-A708-45C744A5C4CB}"/>
              </a:ext>
            </a:extLst>
          </p:cNvPr>
          <p:cNvSpPr txBox="1"/>
          <p:nvPr/>
        </p:nvSpPr>
        <p:spPr>
          <a:xfrm rot="16200000">
            <a:off x="1364916" y="30060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26BBE0D2-387E-0B42-BD74-D04C48EEE741}"/>
              </a:ext>
            </a:extLst>
          </p:cNvPr>
          <p:cNvSpPr txBox="1"/>
          <p:nvPr/>
        </p:nvSpPr>
        <p:spPr>
          <a:xfrm>
            <a:off x="3855193" y="4899801"/>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1690EF65-0CE3-5B4B-97D5-93AD732A65F6}"/>
              </a:ext>
            </a:extLst>
          </p:cNvPr>
          <p:cNvSpPr txBox="1"/>
          <p:nvPr/>
        </p:nvSpPr>
        <p:spPr>
          <a:xfrm>
            <a:off x="3628421" y="2359115"/>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90</a:t>
            </a:r>
          </a:p>
        </p:txBody>
      </p:sp>
      <p:sp>
        <p:nvSpPr>
          <p:cNvPr id="14" name="TextBox 13">
            <a:extLst>
              <a:ext uri="{FF2B5EF4-FFF2-40B4-BE49-F238E27FC236}">
                <a16:creationId xmlns:a16="http://schemas.microsoft.com/office/drawing/2014/main" id="{9FB2C852-4C48-8B4F-9FE0-48CE6F715532}"/>
              </a:ext>
            </a:extLst>
          </p:cNvPr>
          <p:cNvSpPr txBox="1"/>
          <p:nvPr/>
        </p:nvSpPr>
        <p:spPr>
          <a:xfrm>
            <a:off x="4922199" y="2359115"/>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5" name="TextBox 14">
            <a:extLst>
              <a:ext uri="{FF2B5EF4-FFF2-40B4-BE49-F238E27FC236}">
                <a16:creationId xmlns:a16="http://schemas.microsoft.com/office/drawing/2014/main" id="{6A2558B9-FE72-CD4A-B9A8-E7654B232445}"/>
              </a:ext>
            </a:extLst>
          </p:cNvPr>
          <p:cNvSpPr txBox="1"/>
          <p:nvPr/>
        </p:nvSpPr>
        <p:spPr>
          <a:xfrm>
            <a:off x="3628419" y="3653211"/>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10</a:t>
            </a:r>
          </a:p>
        </p:txBody>
      </p:sp>
      <p:sp>
        <p:nvSpPr>
          <p:cNvPr id="16" name="TextBox 15">
            <a:extLst>
              <a:ext uri="{FF2B5EF4-FFF2-40B4-BE49-F238E27FC236}">
                <a16:creationId xmlns:a16="http://schemas.microsoft.com/office/drawing/2014/main" id="{0305E440-BBEB-A048-926E-47C36BDB9057}"/>
              </a:ext>
            </a:extLst>
          </p:cNvPr>
          <p:cNvSpPr txBox="1"/>
          <p:nvPr/>
        </p:nvSpPr>
        <p:spPr>
          <a:xfrm>
            <a:off x="4951378" y="364995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7" name="TextBox 16">
            <a:extLst>
              <a:ext uri="{FF2B5EF4-FFF2-40B4-BE49-F238E27FC236}">
                <a16:creationId xmlns:a16="http://schemas.microsoft.com/office/drawing/2014/main" id="{FE3E04AF-63AB-E74A-BF5B-73D9E24072C5}"/>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90+0/(90+0+10+0) = 90/100 = 0.90 = </a:t>
            </a:r>
            <a:r>
              <a:rPr lang="en-US" b="1" dirty="0"/>
              <a:t>90%</a:t>
            </a:r>
          </a:p>
        </p:txBody>
      </p:sp>
    </p:spTree>
    <p:extLst>
      <p:ext uri="{BB962C8B-B14F-4D97-AF65-F5344CB8AC3E}">
        <p14:creationId xmlns:p14="http://schemas.microsoft.com/office/powerpoint/2010/main" val="38380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A8E-65A9-8E4C-A233-5A6D83A8022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Other Metrics</a:t>
            </a:r>
          </a:p>
        </p:txBody>
      </p:sp>
      <p:sp>
        <p:nvSpPr>
          <p:cNvPr id="3" name="Rectangle 2">
            <a:extLst>
              <a:ext uri="{FF2B5EF4-FFF2-40B4-BE49-F238E27FC236}">
                <a16:creationId xmlns:a16="http://schemas.microsoft.com/office/drawing/2014/main" id="{70DC358D-38B0-B540-AF27-18B8596E13F0}"/>
              </a:ext>
            </a:extLst>
          </p:cNvPr>
          <p:cNvSpPr/>
          <p:nvPr/>
        </p:nvSpPr>
        <p:spPr>
          <a:xfrm>
            <a:off x="1546702" y="2303534"/>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0D3E29-DA61-C347-B529-4C9C431634AA}"/>
              </a:ext>
            </a:extLst>
          </p:cNvPr>
          <p:cNvSpPr/>
          <p:nvPr/>
        </p:nvSpPr>
        <p:spPr>
          <a:xfrm>
            <a:off x="2840480"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B09ADA-9E89-6A4D-8FD8-2AF86F6C0D26}"/>
              </a:ext>
            </a:extLst>
          </p:cNvPr>
          <p:cNvSpPr/>
          <p:nvPr/>
        </p:nvSpPr>
        <p:spPr>
          <a:xfrm>
            <a:off x="1546702"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209DFD-82A4-CF4B-AF5E-7642E6C41A96}"/>
              </a:ext>
            </a:extLst>
          </p:cNvPr>
          <p:cNvSpPr/>
          <p:nvPr/>
        </p:nvSpPr>
        <p:spPr>
          <a:xfrm>
            <a:off x="2840480" y="2306473"/>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8F470C-F326-3A4C-B292-8802658DBC99}"/>
              </a:ext>
            </a:extLst>
          </p:cNvPr>
          <p:cNvSpPr txBox="1"/>
          <p:nvPr/>
        </p:nvSpPr>
        <p:spPr>
          <a:xfrm>
            <a:off x="348377" y="2765757"/>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654CDF0D-7092-D245-A62C-0D05416C4D1B}"/>
              </a:ext>
            </a:extLst>
          </p:cNvPr>
          <p:cNvSpPr txBox="1"/>
          <p:nvPr/>
        </p:nvSpPr>
        <p:spPr>
          <a:xfrm>
            <a:off x="348376" y="405953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8C099B37-7728-DA4E-B6A0-692E8AC1A067}"/>
              </a:ext>
            </a:extLst>
          </p:cNvPr>
          <p:cNvSpPr txBox="1"/>
          <p:nvPr/>
        </p:nvSpPr>
        <p:spPr>
          <a:xfrm>
            <a:off x="1642154"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4169EACB-5325-E549-8E6D-A1F1B65D8C71}"/>
              </a:ext>
            </a:extLst>
          </p:cNvPr>
          <p:cNvSpPr txBox="1"/>
          <p:nvPr/>
        </p:nvSpPr>
        <p:spPr>
          <a:xfrm>
            <a:off x="2935932"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9ED25FDB-502B-D54F-9D96-EAD4AC05D4EB}"/>
              </a:ext>
            </a:extLst>
          </p:cNvPr>
          <p:cNvSpPr txBox="1"/>
          <p:nvPr/>
        </p:nvSpPr>
        <p:spPr>
          <a:xfrm rot="16200000">
            <a:off x="-561160" y="3412646"/>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84BBF533-D38D-764E-BDAF-8021F5D13EAE}"/>
              </a:ext>
            </a:extLst>
          </p:cNvPr>
          <p:cNvSpPr txBox="1"/>
          <p:nvPr/>
        </p:nvSpPr>
        <p:spPr>
          <a:xfrm>
            <a:off x="1929117" y="5306443"/>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9DEB5EC4-AEE1-A345-A097-E6108356C806}"/>
              </a:ext>
            </a:extLst>
          </p:cNvPr>
          <p:cNvSpPr txBox="1"/>
          <p:nvPr/>
        </p:nvSpPr>
        <p:spPr>
          <a:xfrm>
            <a:off x="1702343" y="2492407"/>
            <a:ext cx="1042684"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a:t>
            </a:r>
          </a:p>
          <a:p>
            <a:pPr algn="ctr"/>
            <a:r>
              <a:rPr lang="en-US" dirty="0">
                <a:latin typeface="Arial" panose="020B0604020202020204" pitchFamily="34" charset="0"/>
                <a:cs typeface="Arial" panose="020B0604020202020204" pitchFamily="34" charset="0"/>
              </a:rPr>
              <a:t>Positive</a:t>
            </a:r>
          </a:p>
          <a:p>
            <a:pPr algn="ctr"/>
            <a:r>
              <a:rPr lang="en-US" dirty="0">
                <a:latin typeface="Arial" panose="020B0604020202020204" pitchFamily="34" charset="0"/>
                <a:cs typeface="Arial" panose="020B0604020202020204" pitchFamily="34" charset="0"/>
              </a:rPr>
              <a:t>(TP)</a:t>
            </a:r>
          </a:p>
        </p:txBody>
      </p:sp>
      <p:sp>
        <p:nvSpPr>
          <p:cNvPr id="16" name="TextBox 15">
            <a:extLst>
              <a:ext uri="{FF2B5EF4-FFF2-40B4-BE49-F238E27FC236}">
                <a16:creationId xmlns:a16="http://schemas.microsoft.com/office/drawing/2014/main" id="{F65A0D6D-E5C1-3F41-92E5-6D5728AF1328}"/>
              </a:ext>
            </a:extLst>
          </p:cNvPr>
          <p:cNvSpPr txBox="1"/>
          <p:nvPr/>
        </p:nvSpPr>
        <p:spPr>
          <a:xfrm>
            <a:off x="2935932" y="3784005"/>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Negative</a:t>
            </a:r>
          </a:p>
          <a:p>
            <a:pPr algn="ctr"/>
            <a:r>
              <a:rPr lang="en-US" dirty="0">
                <a:latin typeface="Arial" panose="020B0604020202020204" pitchFamily="34" charset="0"/>
                <a:cs typeface="Arial" panose="020B0604020202020204" pitchFamily="34" charset="0"/>
              </a:rPr>
              <a:t>(TN)</a:t>
            </a:r>
          </a:p>
        </p:txBody>
      </p:sp>
      <p:sp>
        <p:nvSpPr>
          <p:cNvPr id="17" name="TextBox 16">
            <a:extLst>
              <a:ext uri="{FF2B5EF4-FFF2-40B4-BE49-F238E27FC236}">
                <a16:creationId xmlns:a16="http://schemas.microsoft.com/office/drawing/2014/main" id="{C6562166-19B5-7246-900D-A70CE334DFAA}"/>
              </a:ext>
            </a:extLst>
          </p:cNvPr>
          <p:cNvSpPr txBox="1"/>
          <p:nvPr/>
        </p:nvSpPr>
        <p:spPr>
          <a:xfrm>
            <a:off x="1642154" y="377888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Positive</a:t>
            </a:r>
          </a:p>
          <a:p>
            <a:pPr algn="ctr"/>
            <a:r>
              <a:rPr lang="en-US" dirty="0">
                <a:latin typeface="Arial" panose="020B0604020202020204" pitchFamily="34" charset="0"/>
                <a:cs typeface="Arial" panose="020B0604020202020204" pitchFamily="34" charset="0"/>
              </a:rPr>
              <a:t>(FP)</a:t>
            </a:r>
          </a:p>
        </p:txBody>
      </p:sp>
      <p:sp>
        <p:nvSpPr>
          <p:cNvPr id="18" name="TextBox 17">
            <a:extLst>
              <a:ext uri="{FF2B5EF4-FFF2-40B4-BE49-F238E27FC236}">
                <a16:creationId xmlns:a16="http://schemas.microsoft.com/office/drawing/2014/main" id="{E28A2400-BC98-E741-98E1-33623EE05E9F}"/>
              </a:ext>
            </a:extLst>
          </p:cNvPr>
          <p:cNvSpPr txBox="1"/>
          <p:nvPr/>
        </p:nvSpPr>
        <p:spPr>
          <a:xfrm>
            <a:off x="2935932" y="249022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Negative</a:t>
            </a:r>
          </a:p>
          <a:p>
            <a:pPr algn="ctr"/>
            <a:r>
              <a:rPr lang="en-US" dirty="0">
                <a:latin typeface="Arial" panose="020B0604020202020204" pitchFamily="34" charset="0"/>
                <a:cs typeface="Arial" panose="020B0604020202020204" pitchFamily="34" charset="0"/>
              </a:rPr>
              <a:t>(FN)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1A145B2-9DD4-874A-9DDF-497D37CD7D5E}"/>
                  </a:ext>
                </a:extLst>
              </p:cNvPr>
              <p:cNvSpPr txBox="1"/>
              <p:nvPr/>
            </p:nvSpPr>
            <p:spPr>
              <a:xfrm>
                <a:off x="4434594" y="1554500"/>
                <a:ext cx="4367719" cy="5025863"/>
              </a:xfrm>
              <a:prstGeom prst="rect">
                <a:avLst/>
              </a:prstGeom>
              <a:noFill/>
            </p:spPr>
            <p:txBody>
              <a:bodyPr wrap="square" rtlCol="0">
                <a:spAutoFit/>
              </a:bodyPr>
              <a:lstStyle/>
              <a:p>
                <a:r>
                  <a:rPr lang="en-US" b="1" dirty="0">
                    <a:sym typeface="Wingdings" pitchFamily="2" charset="2"/>
                  </a:rPr>
                  <a:t>Accuracy (ACC):  </a:t>
                </a:r>
                <a14:m>
                  <m:oMath xmlns:m="http://schemas.openxmlformats.org/officeDocument/2006/math">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num>
                      <m:den>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𝐹𝑁</m:t>
                        </m:r>
                      </m:den>
                    </m:f>
                  </m:oMath>
                </a14:m>
                <a:endParaRPr lang="en-US" b="0" dirty="0">
                  <a:sym typeface="Wingdings" pitchFamily="2" charset="2"/>
                </a:endParaRPr>
              </a:p>
              <a:p>
                <a:endParaRPr lang="en-US" dirty="0"/>
              </a:p>
              <a:p>
                <a:r>
                  <a:rPr lang="en-US" b="1" dirty="0"/>
                  <a:t>True Positive Rate (TPR):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False Positive Rate (FPR):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m:t>
                        </m:r>
                        <m:r>
                          <a:rPr lang="en-US" i="1">
                            <a:latin typeface="Cambria Math" panose="02040503050406030204" pitchFamily="18" charset="0"/>
                          </a:rPr>
                          <m:t>𝑃</m:t>
                        </m:r>
                      </m:num>
                      <m:den>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𝑁</m:t>
                        </m:r>
                      </m:den>
                    </m:f>
                  </m:oMath>
                </a14:m>
                <a:endParaRPr lang="en-US" dirty="0"/>
              </a:p>
              <a:p>
                <a:endParaRPr lang="en-US" dirty="0"/>
              </a:p>
              <a:p>
                <a:r>
                  <a:rPr lang="en-US" b="1" dirty="0"/>
                  <a:t>Precision (PPV):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den>
                    </m:f>
                  </m:oMath>
                </a14:m>
                <a:endParaRPr lang="en-US" dirty="0"/>
              </a:p>
              <a:p>
                <a:endParaRPr lang="en-US" dirty="0"/>
              </a:p>
              <a:p>
                <a:r>
                  <a:rPr lang="en-US" b="1" dirty="0"/>
                  <a:t>Recall: </a:t>
                </a:r>
                <a14:m>
                  <m:oMath xmlns:m="http://schemas.openxmlformats.org/officeDocument/2006/math">
                    <m:r>
                      <a:rPr lang="en-US" b="1"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F1 Score: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num>
                      <m:den>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𝑇𝑃</m:t>
                        </m:r>
                      </m:num>
                      <m:den>
                        <m:r>
                          <a:rPr lang="en-US" b="0" i="1" smtClean="0">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Matthew’s Correlation Coefficient:</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num>
                        <m:den>
                          <m:rad>
                            <m:radPr>
                              <m:degHide m:val="on"/>
                              <m:ctrlPr>
                                <a:rPr lang="en-US" b="0" i="1" smtClean="0">
                                  <a:latin typeface="Cambria Math" panose="02040503050406030204" pitchFamily="18" charset="0"/>
                                </a:rPr>
                              </m:ctrlPr>
                            </m:radPr>
                            <m:deg/>
                            <m:e>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FN</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FN</m:t>
                                  </m:r>
                                </m:e>
                              </m:d>
                            </m:e>
                          </m:rad>
                        </m:den>
                      </m:f>
                    </m:oMath>
                  </m:oMathPara>
                </a14:m>
                <a:endParaRPr lang="en-US" b="0" dirty="0"/>
              </a:p>
            </p:txBody>
          </p:sp>
        </mc:Choice>
        <mc:Fallback>
          <p:sp>
            <p:nvSpPr>
              <p:cNvPr id="19" name="TextBox 18">
                <a:extLst>
                  <a:ext uri="{FF2B5EF4-FFF2-40B4-BE49-F238E27FC236}">
                    <a16:creationId xmlns:a16="http://schemas.microsoft.com/office/drawing/2014/main" id="{71A145B2-9DD4-874A-9DDF-497D37CD7D5E}"/>
                  </a:ext>
                </a:extLst>
              </p:cNvPr>
              <p:cNvSpPr txBox="1">
                <a:spLocks noRot="1" noChangeAspect="1" noMove="1" noResize="1" noEditPoints="1" noAdjustHandles="1" noChangeArrowheads="1" noChangeShapeType="1" noTextEdit="1"/>
              </p:cNvSpPr>
              <p:nvPr/>
            </p:nvSpPr>
            <p:spPr>
              <a:xfrm>
                <a:off x="4434594" y="1554500"/>
                <a:ext cx="4367719" cy="5025863"/>
              </a:xfrm>
              <a:prstGeom prst="rect">
                <a:avLst/>
              </a:prstGeo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302380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2C0-3B83-6F45-9950-7334CBE13B9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Metrics with </a:t>
            </a:r>
            <a:r>
              <a:rPr lang="en-US" b="1" dirty="0" err="1">
                <a:latin typeface="Arial" panose="020B0604020202020204" pitchFamily="34" charset="0"/>
                <a:cs typeface="Arial" panose="020B0604020202020204" pitchFamily="34" charset="0"/>
              </a:rPr>
              <a:t>Scikit</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D9D360-24DF-474D-9419-3CA4659CE521}"/>
              </a:ext>
            </a:extLst>
          </p:cNvPr>
          <p:cNvSpPr txBox="1"/>
          <p:nvPr/>
        </p:nvSpPr>
        <p:spPr>
          <a:xfrm>
            <a:off x="926558" y="1727676"/>
            <a:ext cx="7349247" cy="3970318"/>
          </a:xfrm>
          <a:prstGeom prst="rect">
            <a:avLst/>
          </a:prstGeom>
          <a:solidFill>
            <a:schemeClr val="bg1">
              <a:lumMod val="85000"/>
            </a:schemeClr>
          </a:solidFill>
          <a:ln>
            <a:solidFill>
              <a:schemeClr val="tx1"/>
            </a:solidFill>
          </a:ln>
        </p:spPr>
        <p:txBody>
          <a:bodyPr wrap="square" rtlCol="0">
            <a:spAutoFit/>
          </a:bodyPr>
          <a:lstStyle/>
          <a:p>
            <a:r>
              <a:rPr lang="en-US" dirty="0" err="1">
                <a:latin typeface="Courier" pitchFamily="2" charset="0"/>
              </a:rPr>
              <a:t>y_pred</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p>
          <a:p>
            <a:r>
              <a:rPr lang="en-US" dirty="0" err="1">
                <a:latin typeface="Courier" pitchFamily="2" charset="0"/>
              </a:rPr>
              <a:t>y_true</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p>
          <a:p>
            <a:endParaRPr lang="en-US" b="1" dirty="0">
              <a:solidFill>
                <a:schemeClr val="accent6">
                  <a:lumMod val="75000"/>
                </a:schemeClr>
              </a:solidFill>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accuracy_score</a:t>
            </a:r>
            <a:endParaRPr lang="en-US" dirty="0">
              <a:latin typeface="Courier" pitchFamily="2" charset="0"/>
            </a:endParaRPr>
          </a:p>
          <a:p>
            <a:r>
              <a:rPr lang="en-US" dirty="0" err="1">
                <a:latin typeface="Courier" pitchFamily="2" charset="0"/>
              </a:rPr>
              <a:t>acc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accuracy_score</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err="1">
                <a:latin typeface="Courier" pitchFamily="2" charset="0"/>
              </a:rPr>
              <a:t>acc</a:t>
            </a:r>
            <a:endParaRPr lang="en-US" dirty="0">
              <a:latin typeface="Courier" pitchFamily="2" charset="0"/>
            </a:endParaRP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f1_score</a:t>
            </a:r>
          </a:p>
          <a:p>
            <a:r>
              <a:rPr lang="en-US" dirty="0">
                <a:latin typeface="Courier" pitchFamily="2" charset="0"/>
              </a:rPr>
              <a:t>f1 </a:t>
            </a:r>
            <a:r>
              <a:rPr lang="en-US" dirty="0">
                <a:solidFill>
                  <a:srgbClr val="9437FF"/>
                </a:solidFill>
                <a:latin typeface="Courier" pitchFamily="2" charset="0"/>
              </a:rPr>
              <a:t>=</a:t>
            </a:r>
            <a:r>
              <a:rPr lang="en-US" dirty="0">
                <a:latin typeface="Courier" pitchFamily="2" charset="0"/>
              </a:rPr>
              <a:t> f1_score(</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f1</a:t>
            </a: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matthews_corrcoef</a:t>
            </a:r>
            <a:r>
              <a:rPr lang="en-US" dirty="0">
                <a:latin typeface="Courier" pitchFamily="2" charset="0"/>
              </a:rPr>
              <a:t> </a:t>
            </a:r>
            <a:endParaRPr lang="en-US" b="1" i="1" dirty="0">
              <a:solidFill>
                <a:schemeClr val="accent6">
                  <a:lumMod val="75000"/>
                </a:schemeClr>
              </a:solidFill>
              <a:latin typeface="Courier" pitchFamily="2" charset="0"/>
            </a:endParaRPr>
          </a:p>
          <a:p>
            <a:r>
              <a:rPr lang="en-US" dirty="0">
                <a:latin typeface="Courier" pitchFamily="2" charset="0"/>
              </a:rPr>
              <a:t>mcc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matthews_corrcoef</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mcc</a:t>
            </a:r>
          </a:p>
        </p:txBody>
      </p:sp>
    </p:spTree>
    <p:extLst>
      <p:ext uri="{BB962C8B-B14F-4D97-AF65-F5344CB8AC3E}">
        <p14:creationId xmlns:p14="http://schemas.microsoft.com/office/powerpoint/2010/main" val="87141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B9B5-CB17-EB49-9455-8A3EC67CEB8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Receiver Operating Characteristic (ROC) Curve</a:t>
            </a:r>
          </a:p>
        </p:txBody>
      </p:sp>
      <p:pic>
        <p:nvPicPr>
          <p:cNvPr id="1026" name="Picture 2">
            <a:extLst>
              <a:ext uri="{FF2B5EF4-FFF2-40B4-BE49-F238E27FC236}">
                <a16:creationId xmlns:a16="http://schemas.microsoft.com/office/drawing/2014/main" id="{7C2E7081-A09C-6F4A-944D-BA11AD6E1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1"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57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65F5-9111-1E4A-9E58-A120590F019C}"/>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Precision Recall (PRC) Curve</a:t>
            </a:r>
          </a:p>
        </p:txBody>
      </p:sp>
      <p:pic>
        <p:nvPicPr>
          <p:cNvPr id="4" name="Picture 4">
            <a:extLst>
              <a:ext uri="{FF2B5EF4-FFF2-40B4-BE49-F238E27FC236}">
                <a16:creationId xmlns:a16="http://schemas.microsoft.com/office/drawing/2014/main" id="{E6461966-0AB1-174E-AD76-DD2CE163A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0"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8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20322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62-00B7-E840-951A-C180B2A0CB7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Exercise</a:t>
            </a:r>
          </a:p>
        </p:txBody>
      </p:sp>
      <p:sp>
        <p:nvSpPr>
          <p:cNvPr id="3" name="Content Placeholder 2">
            <a:extLst>
              <a:ext uri="{FF2B5EF4-FFF2-40B4-BE49-F238E27FC236}">
                <a16:creationId xmlns:a16="http://schemas.microsoft.com/office/drawing/2014/main" id="{61A721F6-AAFB-704E-B9AF-7C4A3300BD60}"/>
              </a:ext>
            </a:extLst>
          </p:cNvPr>
          <p:cNvSpPr>
            <a:spLocks noGrp="1"/>
          </p:cNvSpPr>
          <p:nvPr>
            <p:ph idx="1"/>
          </p:nvPr>
        </p:nvSpPr>
        <p:spPr/>
        <p:txBody>
          <a:bodyPr>
            <a:normAutofit/>
          </a:bodyPr>
          <a:lstStyle/>
          <a:p>
            <a:pPr marL="0" indent="0">
              <a:buNone/>
            </a:pPr>
            <a:r>
              <a:rPr lang="en-US" sz="2000" dirty="0"/>
              <a:t>Using the mouse protein dataset (MiceProtein_2f2c.csv):</a:t>
            </a:r>
          </a:p>
          <a:p>
            <a:pPr marL="514350" indent="-514350">
              <a:buFont typeface="+mj-lt"/>
              <a:buAutoNum type="arabicPeriod"/>
            </a:pPr>
            <a:r>
              <a:rPr lang="en-US" sz="2000" dirty="0"/>
              <a:t>Split the data into training and testing sets, stratifying by class labels </a:t>
            </a:r>
          </a:p>
          <a:p>
            <a:pPr marL="514350" indent="-514350">
              <a:buFont typeface="+mj-lt"/>
              <a:buAutoNum type="arabicPeriod"/>
            </a:pPr>
            <a:r>
              <a:rPr lang="en-US" sz="2000" dirty="0"/>
              <a:t>Run grid search cross validation on the training set using KNN classifier for </a:t>
            </a:r>
            <a:r>
              <a:rPr lang="en-US" sz="2000" i="1" dirty="0" err="1"/>
              <a:t>n_neighbors</a:t>
            </a:r>
            <a:r>
              <a:rPr lang="en-US" sz="2000" i="1" dirty="0"/>
              <a:t> </a:t>
            </a:r>
            <a:r>
              <a:rPr lang="en-US" sz="2000" dirty="0"/>
              <a:t>and </a:t>
            </a:r>
            <a:r>
              <a:rPr lang="en-US" sz="2000" i="1" dirty="0"/>
              <a:t>p</a:t>
            </a:r>
          </a:p>
          <a:p>
            <a:pPr marL="514350" indent="-514350">
              <a:buFont typeface="+mj-lt"/>
              <a:buAutoNum type="arabicPeriod"/>
            </a:pPr>
            <a:r>
              <a:rPr lang="en-US" sz="2000" dirty="0"/>
              <a:t>Plot ROC and PRC curves using a KNN classifier with the best parameters on the test dataset</a:t>
            </a:r>
          </a:p>
          <a:p>
            <a:pPr marL="0" indent="0">
              <a:buNone/>
            </a:pPr>
            <a:endParaRPr lang="en-US" sz="2400" dirty="0"/>
          </a:p>
          <a:p>
            <a:pPr marL="0" indent="0">
              <a:buNone/>
            </a:pPr>
            <a:r>
              <a:rPr lang="en-US" sz="1800" b="1" i="1" dirty="0"/>
              <a:t>Hint: </a:t>
            </a:r>
            <a:r>
              <a:rPr lang="en-US" sz="1800" i="1" dirty="0"/>
              <a:t>Use one KNN classifier to fit a grid search model to find the best parameters, then create a new KNN classifier setting the best parameters observed, fit the training data, and predict the probabilities from the test data</a:t>
            </a:r>
          </a:p>
        </p:txBody>
      </p:sp>
    </p:spTree>
    <p:extLst>
      <p:ext uri="{BB962C8B-B14F-4D97-AF65-F5344CB8AC3E}">
        <p14:creationId xmlns:p14="http://schemas.microsoft.com/office/powerpoint/2010/main" val="389010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944E-A771-C048-B1F3-5606FAEB17BE}"/>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Context Specific Data Selection:</a:t>
            </a:r>
            <a:br>
              <a:rPr lang="en-US" sz="3200" b="1"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Splitting Data by Chromosome</a:t>
            </a:r>
          </a:p>
        </p:txBody>
      </p:sp>
      <p:sp>
        <p:nvSpPr>
          <p:cNvPr id="5" name="Rectangle 4">
            <a:extLst>
              <a:ext uri="{FF2B5EF4-FFF2-40B4-BE49-F238E27FC236}">
                <a16:creationId xmlns:a16="http://schemas.microsoft.com/office/drawing/2014/main" id="{71C9C84E-0753-DB4B-960C-38D2DAD6EF55}"/>
              </a:ext>
            </a:extLst>
          </p:cNvPr>
          <p:cNvSpPr/>
          <p:nvPr/>
        </p:nvSpPr>
        <p:spPr>
          <a:xfrm>
            <a:off x="2684834" y="3469533"/>
            <a:ext cx="2297348" cy="252919"/>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A8D274-7360-A148-A61B-AA70B0FAD8EA}"/>
              </a:ext>
            </a:extLst>
          </p:cNvPr>
          <p:cNvSpPr/>
          <p:nvPr/>
        </p:nvSpPr>
        <p:spPr>
          <a:xfrm>
            <a:off x="3607340" y="4040225"/>
            <a:ext cx="2243847" cy="252919"/>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B343E3-A569-E741-9019-AC25B61D6005}"/>
              </a:ext>
            </a:extLst>
          </p:cNvPr>
          <p:cNvSpPr txBox="1"/>
          <p:nvPr/>
        </p:nvSpPr>
        <p:spPr>
          <a:xfrm>
            <a:off x="628650" y="2884253"/>
            <a:ext cx="7276290" cy="369651"/>
          </a:xfrm>
          <a:prstGeom prst="rect">
            <a:avLst/>
          </a:prstGeom>
          <a:noFill/>
        </p:spPr>
        <p:txBody>
          <a:bodyPr wrap="square" rtlCol="0">
            <a:spAutoFit/>
          </a:bodyPr>
          <a:lstStyle/>
          <a:p>
            <a:pPr algn="ctr"/>
            <a:r>
              <a:rPr lang="en-US" dirty="0"/>
              <a:t>ACTCGGTGCGAGGTGACGATTCCGAGATGGACCAGTAGAGCAGATCCTG</a:t>
            </a:r>
          </a:p>
        </p:txBody>
      </p:sp>
      <p:cxnSp>
        <p:nvCxnSpPr>
          <p:cNvPr id="9" name="Straight Connector 8">
            <a:extLst>
              <a:ext uri="{FF2B5EF4-FFF2-40B4-BE49-F238E27FC236}">
                <a16:creationId xmlns:a16="http://schemas.microsoft.com/office/drawing/2014/main" id="{50529CAF-7377-2E43-8B1E-7AED54DFF142}"/>
              </a:ext>
            </a:extLst>
          </p:cNvPr>
          <p:cNvCxnSpPr/>
          <p:nvPr/>
        </p:nvCxnSpPr>
        <p:spPr>
          <a:xfrm>
            <a:off x="2684834"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834813-80C9-504E-9300-4CD2ECA2A32F}"/>
              </a:ext>
            </a:extLst>
          </p:cNvPr>
          <p:cNvCxnSpPr/>
          <p:nvPr/>
        </p:nvCxnSpPr>
        <p:spPr>
          <a:xfrm>
            <a:off x="5851187"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0E885F-C41B-1B4C-9C33-20CE24593FCB}"/>
              </a:ext>
            </a:extLst>
          </p:cNvPr>
          <p:cNvSpPr txBox="1"/>
          <p:nvPr/>
        </p:nvSpPr>
        <p:spPr>
          <a:xfrm>
            <a:off x="214009" y="3276926"/>
            <a:ext cx="2178996" cy="646331"/>
          </a:xfrm>
          <a:prstGeom prst="rect">
            <a:avLst/>
          </a:prstGeom>
          <a:noFill/>
        </p:spPr>
        <p:txBody>
          <a:bodyPr wrap="square" rtlCol="0">
            <a:spAutoFit/>
          </a:bodyPr>
          <a:lstStyle/>
          <a:p>
            <a:pPr algn="r"/>
            <a:r>
              <a:rPr lang="en-US" dirty="0"/>
              <a:t>TSS Selected for Training</a:t>
            </a:r>
          </a:p>
        </p:txBody>
      </p:sp>
      <p:sp>
        <p:nvSpPr>
          <p:cNvPr id="12" name="TextBox 11">
            <a:extLst>
              <a:ext uri="{FF2B5EF4-FFF2-40B4-BE49-F238E27FC236}">
                <a16:creationId xmlns:a16="http://schemas.microsoft.com/office/drawing/2014/main" id="{432FF9F1-6712-0645-9A4A-B1656B273B5D}"/>
              </a:ext>
            </a:extLst>
          </p:cNvPr>
          <p:cNvSpPr txBox="1"/>
          <p:nvPr/>
        </p:nvSpPr>
        <p:spPr>
          <a:xfrm>
            <a:off x="5851187" y="3843518"/>
            <a:ext cx="2178996" cy="646331"/>
          </a:xfrm>
          <a:prstGeom prst="rect">
            <a:avLst/>
          </a:prstGeom>
          <a:noFill/>
        </p:spPr>
        <p:txBody>
          <a:bodyPr wrap="square" rtlCol="0">
            <a:spAutoFit/>
          </a:bodyPr>
          <a:lstStyle/>
          <a:p>
            <a:r>
              <a:rPr lang="en-US" dirty="0"/>
              <a:t>Alternative TSS Selected for Testing</a:t>
            </a:r>
          </a:p>
        </p:txBody>
      </p:sp>
      <p:sp>
        <p:nvSpPr>
          <p:cNvPr id="13" name="Rectangle 12">
            <a:extLst>
              <a:ext uri="{FF2B5EF4-FFF2-40B4-BE49-F238E27FC236}">
                <a16:creationId xmlns:a16="http://schemas.microsoft.com/office/drawing/2014/main" id="{450A3377-A329-E548-8373-4A95BDE0BF78}"/>
              </a:ext>
            </a:extLst>
          </p:cNvPr>
          <p:cNvSpPr/>
          <p:nvPr/>
        </p:nvSpPr>
        <p:spPr>
          <a:xfrm>
            <a:off x="3607340" y="4717917"/>
            <a:ext cx="1374842" cy="272374"/>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1F29E561-7C39-1C45-80B8-52AF26EB8B2E}"/>
              </a:ext>
            </a:extLst>
          </p:cNvPr>
          <p:cNvCxnSpPr/>
          <p:nvPr/>
        </p:nvCxnSpPr>
        <p:spPr>
          <a:xfrm>
            <a:off x="4982182"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6645FC-3D4D-D641-BE15-3A116C9E0E97}"/>
              </a:ext>
            </a:extLst>
          </p:cNvPr>
          <p:cNvCxnSpPr/>
          <p:nvPr/>
        </p:nvCxnSpPr>
        <p:spPr>
          <a:xfrm>
            <a:off x="3607340"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F3608B-961E-6D4C-B0CA-50E240CAC3B0}"/>
              </a:ext>
            </a:extLst>
          </p:cNvPr>
          <p:cNvSpPr txBox="1"/>
          <p:nvPr/>
        </p:nvSpPr>
        <p:spPr>
          <a:xfrm>
            <a:off x="717413" y="5195409"/>
            <a:ext cx="7154695" cy="646331"/>
          </a:xfrm>
          <a:prstGeom prst="rect">
            <a:avLst/>
          </a:prstGeom>
          <a:noFill/>
        </p:spPr>
        <p:txBody>
          <a:bodyPr wrap="square" rtlCol="0">
            <a:spAutoFit/>
          </a:bodyPr>
          <a:lstStyle/>
          <a:p>
            <a:pPr algn="ctr"/>
            <a:r>
              <a:rPr lang="en-US" dirty="0"/>
              <a:t>Overlapping DNA Sequence</a:t>
            </a:r>
          </a:p>
          <a:p>
            <a:pPr algn="ctr"/>
            <a:r>
              <a:rPr lang="en-US" dirty="0"/>
              <a:t>(Half of the same DNA sequence was provided to the model previously!)</a:t>
            </a:r>
          </a:p>
        </p:txBody>
      </p:sp>
      <p:sp>
        <p:nvSpPr>
          <p:cNvPr id="17" name="TextBox 16">
            <a:extLst>
              <a:ext uri="{FF2B5EF4-FFF2-40B4-BE49-F238E27FC236}">
                <a16:creationId xmlns:a16="http://schemas.microsoft.com/office/drawing/2014/main" id="{85A9686B-3AAD-0B43-A287-45B74355D7FC}"/>
              </a:ext>
            </a:extLst>
          </p:cNvPr>
          <p:cNvSpPr txBox="1"/>
          <p:nvPr/>
        </p:nvSpPr>
        <p:spPr>
          <a:xfrm>
            <a:off x="214009" y="5950606"/>
            <a:ext cx="8453335" cy="646331"/>
          </a:xfrm>
          <a:prstGeom prst="rect">
            <a:avLst/>
          </a:prstGeom>
          <a:noFill/>
        </p:spPr>
        <p:txBody>
          <a:bodyPr wrap="square" rtlCol="0">
            <a:spAutoFit/>
          </a:bodyPr>
          <a:lstStyle/>
          <a:p>
            <a:r>
              <a:rPr lang="en-US" dirty="0"/>
              <a:t>To avoid these cases, we might consider alternative data selection strategies such as: Chr2 for validation, Chr3 for testing, and remaining chromosomes for model training.</a:t>
            </a:r>
          </a:p>
        </p:txBody>
      </p:sp>
      <p:sp>
        <p:nvSpPr>
          <p:cNvPr id="18" name="TextBox 17">
            <a:extLst>
              <a:ext uri="{FF2B5EF4-FFF2-40B4-BE49-F238E27FC236}">
                <a16:creationId xmlns:a16="http://schemas.microsoft.com/office/drawing/2014/main" id="{8F2B4058-4E4E-F346-9908-A78655A4E8BD}"/>
              </a:ext>
            </a:extLst>
          </p:cNvPr>
          <p:cNvSpPr txBox="1"/>
          <p:nvPr/>
        </p:nvSpPr>
        <p:spPr>
          <a:xfrm>
            <a:off x="214009" y="1766762"/>
            <a:ext cx="8453335" cy="646331"/>
          </a:xfrm>
          <a:prstGeom prst="rect">
            <a:avLst/>
          </a:prstGeom>
          <a:noFill/>
        </p:spPr>
        <p:txBody>
          <a:bodyPr wrap="square" rtlCol="0">
            <a:spAutoFit/>
          </a:bodyPr>
          <a:lstStyle/>
          <a:p>
            <a:r>
              <a:rPr lang="en-US" b="1" dirty="0"/>
              <a:t>Example: </a:t>
            </a:r>
            <a:r>
              <a:rPr lang="en-US" dirty="0"/>
              <a:t>Consider training a machine learning model that classifies transcription start sites (TSS) using DNA sequence as features.</a:t>
            </a:r>
          </a:p>
        </p:txBody>
      </p:sp>
    </p:spTree>
    <p:extLst>
      <p:ext uri="{BB962C8B-B14F-4D97-AF65-F5344CB8AC3E}">
        <p14:creationId xmlns:p14="http://schemas.microsoft.com/office/powerpoint/2010/main" val="20484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754326"/>
          </a:xfrm>
          <a:prstGeom prst="rect">
            <a:avLst/>
          </a:prstGeom>
          <a:noFill/>
        </p:spPr>
        <p:txBody>
          <a:bodyPr wrap="square" rtlCol="0">
            <a:spAutoFit/>
          </a:bodyPr>
          <a:lstStyle/>
          <a:p>
            <a:r>
              <a:rPr lang="en-US" dirty="0"/>
              <a:t>Use the majority of the data to train/fit the model, providing many examples to “learn” from.</a:t>
            </a:r>
          </a:p>
          <a:p>
            <a:endParaRPr lang="en-US" dirty="0"/>
          </a:p>
          <a:p>
            <a:r>
              <a:rPr lang="en-US" b="1" u="sng" dirty="0"/>
              <a:t>Never</a:t>
            </a:r>
            <a:r>
              <a:rPr lang="en-US" b="1" dirty="0"/>
              <a:t> use these examples to evaluate model performance! </a:t>
            </a:r>
          </a:p>
          <a:p>
            <a:r>
              <a:rPr lang="en-US" b="1" dirty="0"/>
              <a:t>Reason: </a:t>
            </a:r>
            <a:r>
              <a:rPr lang="en-US" dirty="0"/>
              <a:t>Observations used to train the model will have higher model performance simply because the model has already seen this data.</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2976667" y="1322961"/>
            <a:ext cx="330740" cy="43385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799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82499"/>
            <a:ext cx="6887184" cy="2585323"/>
          </a:xfrm>
          <a:prstGeom prst="rect">
            <a:avLst/>
          </a:prstGeom>
          <a:noFill/>
        </p:spPr>
        <p:txBody>
          <a:bodyPr wrap="square" rtlCol="0">
            <a:spAutoFit/>
          </a:bodyPr>
          <a:lstStyle/>
          <a:p>
            <a:r>
              <a:rPr lang="en-US" dirty="0"/>
              <a:t>Leave out a proportion of the data to adjust or ”tune” model parameter settings (e.g., the number of nearest neighbors).</a:t>
            </a:r>
          </a:p>
          <a:p>
            <a:endParaRPr lang="en-US" dirty="0"/>
          </a:p>
          <a:p>
            <a:r>
              <a:rPr lang="en-US" b="1" dirty="0"/>
              <a:t>Note: </a:t>
            </a:r>
            <a:r>
              <a:rPr lang="en-US" dirty="0"/>
              <a:t>We only use this to evaluate the effect of adjusting these parameters, and performances based on these points. </a:t>
            </a:r>
          </a:p>
          <a:p>
            <a:endParaRPr lang="en-US" dirty="0"/>
          </a:p>
          <a:p>
            <a:r>
              <a:rPr lang="en-US" dirty="0"/>
              <a:t>Similar to training data, by continuously adjusting the model for the best results, we indirectly provide the model the validation labels. The model parameters are become biased toward the validation set.</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5783096" y="2867518"/>
            <a:ext cx="330740" cy="127432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781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477328"/>
          </a:xfrm>
          <a:prstGeom prst="rect">
            <a:avLst/>
          </a:prstGeom>
          <a:noFill/>
        </p:spPr>
        <p:txBody>
          <a:bodyPr wrap="square" rtlCol="0">
            <a:spAutoFit/>
          </a:bodyPr>
          <a:lstStyle/>
          <a:p>
            <a:r>
              <a:rPr lang="en-US" dirty="0"/>
              <a:t>The left out test set informs us how well the models perform.  </a:t>
            </a:r>
          </a:p>
          <a:p>
            <a:endParaRPr lang="en-US" dirty="0"/>
          </a:p>
          <a:p>
            <a:r>
              <a:rPr lang="en-US" dirty="0"/>
              <a:t>This data has not been seen by the models (either directly or indirectly) and therefore will be a fair assessment of how well the model can perform for the classification task.</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7057421" y="2855067"/>
            <a:ext cx="330740" cy="12743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461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a:xfrm>
            <a:off x="628650" y="365126"/>
            <a:ext cx="7886700" cy="763283"/>
          </a:xfrm>
        </p:spPr>
        <p:txBody>
          <a:bodyPr>
            <a:normAutofit/>
          </a:bodyPr>
          <a:lstStyle/>
          <a:p>
            <a:pPr algn="ctr"/>
            <a:r>
              <a:rPr lang="en-US" sz="3200" b="1" dirty="0">
                <a:latin typeface="Arial" panose="020B0604020202020204" pitchFamily="34" charset="0"/>
                <a:cs typeface="Arial" panose="020B0604020202020204" pitchFamily="34" charset="0"/>
              </a:rPr>
              <a:t>K-Fold Cross-Validation</a:t>
            </a:r>
          </a:p>
        </p:txBody>
      </p:sp>
      <p:sp>
        <p:nvSpPr>
          <p:cNvPr id="21" name="Rectangle 20">
            <a:extLst>
              <a:ext uri="{FF2B5EF4-FFF2-40B4-BE49-F238E27FC236}">
                <a16:creationId xmlns:a16="http://schemas.microsoft.com/office/drawing/2014/main" id="{B791695E-421E-6E46-A690-9BCB3C69EDA3}"/>
              </a:ext>
            </a:extLst>
          </p:cNvPr>
          <p:cNvSpPr/>
          <p:nvPr/>
        </p:nvSpPr>
        <p:spPr>
          <a:xfrm>
            <a:off x="972766" y="1923834"/>
            <a:ext cx="5612860"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67B76F-A899-ED4C-BC8F-C809EE504DAF}"/>
              </a:ext>
            </a:extLst>
          </p:cNvPr>
          <p:cNvSpPr/>
          <p:nvPr/>
        </p:nvSpPr>
        <p:spPr>
          <a:xfrm>
            <a:off x="6585626" y="1923833"/>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BC2598-BC32-1F48-9883-9E9046600C6D}"/>
              </a:ext>
            </a:extLst>
          </p:cNvPr>
          <p:cNvSpPr txBox="1"/>
          <p:nvPr/>
        </p:nvSpPr>
        <p:spPr>
          <a:xfrm>
            <a:off x="1517515" y="1554498"/>
            <a:ext cx="3249038" cy="369332"/>
          </a:xfrm>
          <a:prstGeom prst="rect">
            <a:avLst/>
          </a:prstGeom>
          <a:noFill/>
        </p:spPr>
        <p:txBody>
          <a:bodyPr wrap="square" rtlCol="0">
            <a:spAutoFit/>
          </a:bodyPr>
          <a:lstStyle/>
          <a:p>
            <a:pPr algn="ctr"/>
            <a:r>
              <a:rPr lang="en-US" dirty="0"/>
              <a:t>Training</a:t>
            </a:r>
          </a:p>
        </p:txBody>
      </p:sp>
      <p:sp>
        <p:nvSpPr>
          <p:cNvPr id="26" name="TextBox 25">
            <a:extLst>
              <a:ext uri="{FF2B5EF4-FFF2-40B4-BE49-F238E27FC236}">
                <a16:creationId xmlns:a16="http://schemas.microsoft.com/office/drawing/2014/main" id="{C628F997-2C20-B140-946B-BCF0029A048E}"/>
              </a:ext>
            </a:extLst>
          </p:cNvPr>
          <p:cNvSpPr txBox="1"/>
          <p:nvPr/>
        </p:nvSpPr>
        <p:spPr>
          <a:xfrm>
            <a:off x="6631833" y="1554498"/>
            <a:ext cx="1181910" cy="369332"/>
          </a:xfrm>
          <a:prstGeom prst="rect">
            <a:avLst/>
          </a:prstGeom>
          <a:noFill/>
        </p:spPr>
        <p:txBody>
          <a:bodyPr wrap="square" rtlCol="0">
            <a:spAutoFit/>
          </a:bodyPr>
          <a:lstStyle/>
          <a:p>
            <a:pPr algn="ctr"/>
            <a:r>
              <a:rPr lang="en-US" dirty="0"/>
              <a:t>Test</a:t>
            </a:r>
          </a:p>
        </p:txBody>
      </p:sp>
      <p:sp>
        <p:nvSpPr>
          <p:cNvPr id="27" name="Rectangle 26">
            <a:extLst>
              <a:ext uri="{FF2B5EF4-FFF2-40B4-BE49-F238E27FC236}">
                <a16:creationId xmlns:a16="http://schemas.microsoft.com/office/drawing/2014/main" id="{8BC0DC90-07C6-5946-925F-4F650A02CD87}"/>
              </a:ext>
            </a:extLst>
          </p:cNvPr>
          <p:cNvSpPr/>
          <p:nvPr/>
        </p:nvSpPr>
        <p:spPr>
          <a:xfrm>
            <a:off x="1386190" y="292153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 name="Rectangle 34">
            <a:extLst>
              <a:ext uri="{FF2B5EF4-FFF2-40B4-BE49-F238E27FC236}">
                <a16:creationId xmlns:a16="http://schemas.microsoft.com/office/drawing/2014/main" id="{A2E0C006-51A3-6E41-B5EF-5F83DF2E70BE}"/>
              </a:ext>
            </a:extLst>
          </p:cNvPr>
          <p:cNvSpPr/>
          <p:nvPr/>
        </p:nvSpPr>
        <p:spPr>
          <a:xfrm>
            <a:off x="2368684" y="292153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6" name="Rectangle 35">
            <a:extLst>
              <a:ext uri="{FF2B5EF4-FFF2-40B4-BE49-F238E27FC236}">
                <a16:creationId xmlns:a16="http://schemas.microsoft.com/office/drawing/2014/main" id="{8BDEAED4-9D89-E34B-8DCF-94729D8D7C18}"/>
              </a:ext>
            </a:extLst>
          </p:cNvPr>
          <p:cNvSpPr/>
          <p:nvPr/>
        </p:nvSpPr>
        <p:spPr>
          <a:xfrm>
            <a:off x="3351178"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7" name="Rectangle 36">
            <a:extLst>
              <a:ext uri="{FF2B5EF4-FFF2-40B4-BE49-F238E27FC236}">
                <a16:creationId xmlns:a16="http://schemas.microsoft.com/office/drawing/2014/main" id="{524412BD-3564-1A48-B05F-1118396ACFC0}"/>
              </a:ext>
            </a:extLst>
          </p:cNvPr>
          <p:cNvSpPr/>
          <p:nvPr/>
        </p:nvSpPr>
        <p:spPr>
          <a:xfrm>
            <a:off x="5316166" y="292152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38" name="Rectangle 37">
            <a:extLst>
              <a:ext uri="{FF2B5EF4-FFF2-40B4-BE49-F238E27FC236}">
                <a16:creationId xmlns:a16="http://schemas.microsoft.com/office/drawing/2014/main" id="{0B5C3CF2-F888-144D-A713-2E170636EACC}"/>
              </a:ext>
            </a:extLst>
          </p:cNvPr>
          <p:cNvSpPr/>
          <p:nvPr/>
        </p:nvSpPr>
        <p:spPr>
          <a:xfrm>
            <a:off x="4333672"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39" name="Rectangle 38">
            <a:extLst>
              <a:ext uri="{FF2B5EF4-FFF2-40B4-BE49-F238E27FC236}">
                <a16:creationId xmlns:a16="http://schemas.microsoft.com/office/drawing/2014/main" id="{571EB6EF-1356-1140-8232-951CD1EA518D}"/>
              </a:ext>
            </a:extLst>
          </p:cNvPr>
          <p:cNvSpPr/>
          <p:nvPr/>
        </p:nvSpPr>
        <p:spPr>
          <a:xfrm>
            <a:off x="1386190" y="356031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Rectangle 39">
            <a:extLst>
              <a:ext uri="{FF2B5EF4-FFF2-40B4-BE49-F238E27FC236}">
                <a16:creationId xmlns:a16="http://schemas.microsoft.com/office/drawing/2014/main" id="{2DFC847F-8E26-9D43-8D91-489974370BBB}"/>
              </a:ext>
            </a:extLst>
          </p:cNvPr>
          <p:cNvSpPr/>
          <p:nvPr/>
        </p:nvSpPr>
        <p:spPr>
          <a:xfrm>
            <a:off x="2368684" y="3560313"/>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a:extLst>
              <a:ext uri="{FF2B5EF4-FFF2-40B4-BE49-F238E27FC236}">
                <a16:creationId xmlns:a16="http://schemas.microsoft.com/office/drawing/2014/main" id="{DAB0283D-0059-4D49-99C2-531A89E60925}"/>
              </a:ext>
            </a:extLst>
          </p:cNvPr>
          <p:cNvSpPr/>
          <p:nvPr/>
        </p:nvSpPr>
        <p:spPr>
          <a:xfrm>
            <a:off x="3351178"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2" name="Rectangle 41">
            <a:extLst>
              <a:ext uri="{FF2B5EF4-FFF2-40B4-BE49-F238E27FC236}">
                <a16:creationId xmlns:a16="http://schemas.microsoft.com/office/drawing/2014/main" id="{41C77AC6-A0A8-EE4B-A2FB-EDB3C9DF1F50}"/>
              </a:ext>
            </a:extLst>
          </p:cNvPr>
          <p:cNvSpPr/>
          <p:nvPr/>
        </p:nvSpPr>
        <p:spPr>
          <a:xfrm>
            <a:off x="5316166" y="356031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3" name="Rectangle 42">
            <a:extLst>
              <a:ext uri="{FF2B5EF4-FFF2-40B4-BE49-F238E27FC236}">
                <a16:creationId xmlns:a16="http://schemas.microsoft.com/office/drawing/2014/main" id="{BB1C3AD2-D768-3642-A72B-C87A9042F149}"/>
              </a:ext>
            </a:extLst>
          </p:cNvPr>
          <p:cNvSpPr/>
          <p:nvPr/>
        </p:nvSpPr>
        <p:spPr>
          <a:xfrm>
            <a:off x="4333672"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4" name="Rectangle 43">
            <a:extLst>
              <a:ext uri="{FF2B5EF4-FFF2-40B4-BE49-F238E27FC236}">
                <a16:creationId xmlns:a16="http://schemas.microsoft.com/office/drawing/2014/main" id="{9AE71054-DDFC-B34B-851B-96556760ECF4}"/>
              </a:ext>
            </a:extLst>
          </p:cNvPr>
          <p:cNvSpPr/>
          <p:nvPr/>
        </p:nvSpPr>
        <p:spPr>
          <a:xfrm>
            <a:off x="1386190"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5" name="Rectangle 44">
            <a:extLst>
              <a:ext uri="{FF2B5EF4-FFF2-40B4-BE49-F238E27FC236}">
                <a16:creationId xmlns:a16="http://schemas.microsoft.com/office/drawing/2014/main" id="{2BE17EDC-4FFB-044A-9E55-9078BE41E7A6}"/>
              </a:ext>
            </a:extLst>
          </p:cNvPr>
          <p:cNvSpPr/>
          <p:nvPr/>
        </p:nvSpPr>
        <p:spPr>
          <a:xfrm>
            <a:off x="2368684"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6" name="Rectangle 45">
            <a:extLst>
              <a:ext uri="{FF2B5EF4-FFF2-40B4-BE49-F238E27FC236}">
                <a16:creationId xmlns:a16="http://schemas.microsoft.com/office/drawing/2014/main" id="{F51AEC73-82F4-5A45-8FE2-96944A39AB24}"/>
              </a:ext>
            </a:extLst>
          </p:cNvPr>
          <p:cNvSpPr/>
          <p:nvPr/>
        </p:nvSpPr>
        <p:spPr>
          <a:xfrm>
            <a:off x="3351178" y="423800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7" name="Rectangle 46">
            <a:extLst>
              <a:ext uri="{FF2B5EF4-FFF2-40B4-BE49-F238E27FC236}">
                <a16:creationId xmlns:a16="http://schemas.microsoft.com/office/drawing/2014/main" id="{484C92A4-13B5-AF4D-A740-3F3E13517DEE}"/>
              </a:ext>
            </a:extLst>
          </p:cNvPr>
          <p:cNvSpPr/>
          <p:nvPr/>
        </p:nvSpPr>
        <p:spPr>
          <a:xfrm>
            <a:off x="5316166" y="423799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8" name="Rectangle 47">
            <a:extLst>
              <a:ext uri="{FF2B5EF4-FFF2-40B4-BE49-F238E27FC236}">
                <a16:creationId xmlns:a16="http://schemas.microsoft.com/office/drawing/2014/main" id="{3A4F31AD-DE99-334F-8317-D982FF5A3D00}"/>
              </a:ext>
            </a:extLst>
          </p:cNvPr>
          <p:cNvSpPr/>
          <p:nvPr/>
        </p:nvSpPr>
        <p:spPr>
          <a:xfrm>
            <a:off x="4333672" y="423800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9" name="Rectangle 48">
            <a:extLst>
              <a:ext uri="{FF2B5EF4-FFF2-40B4-BE49-F238E27FC236}">
                <a16:creationId xmlns:a16="http://schemas.microsoft.com/office/drawing/2014/main" id="{DE4F9E56-0B01-2146-BAD7-A08E3C16956A}"/>
              </a:ext>
            </a:extLst>
          </p:cNvPr>
          <p:cNvSpPr/>
          <p:nvPr/>
        </p:nvSpPr>
        <p:spPr>
          <a:xfrm>
            <a:off x="1386190"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Rectangle 49">
            <a:extLst>
              <a:ext uri="{FF2B5EF4-FFF2-40B4-BE49-F238E27FC236}">
                <a16:creationId xmlns:a16="http://schemas.microsoft.com/office/drawing/2014/main" id="{21D97A11-4EFE-B241-8FCE-B5330DB2A871}"/>
              </a:ext>
            </a:extLst>
          </p:cNvPr>
          <p:cNvSpPr/>
          <p:nvPr/>
        </p:nvSpPr>
        <p:spPr>
          <a:xfrm>
            <a:off x="2368684"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a:extLst>
              <a:ext uri="{FF2B5EF4-FFF2-40B4-BE49-F238E27FC236}">
                <a16:creationId xmlns:a16="http://schemas.microsoft.com/office/drawing/2014/main" id="{CDAA3CF0-CCF4-F942-8C70-BF605620553A}"/>
              </a:ext>
            </a:extLst>
          </p:cNvPr>
          <p:cNvSpPr/>
          <p:nvPr/>
        </p:nvSpPr>
        <p:spPr>
          <a:xfrm>
            <a:off x="3351178" y="4915687"/>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57C0E589-EA4C-ED4C-BA1A-118868E22168}"/>
              </a:ext>
            </a:extLst>
          </p:cNvPr>
          <p:cNvSpPr/>
          <p:nvPr/>
        </p:nvSpPr>
        <p:spPr>
          <a:xfrm>
            <a:off x="5316166" y="4915686"/>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3" name="Rectangle 52">
            <a:extLst>
              <a:ext uri="{FF2B5EF4-FFF2-40B4-BE49-F238E27FC236}">
                <a16:creationId xmlns:a16="http://schemas.microsoft.com/office/drawing/2014/main" id="{EC7AF3FF-459C-AB48-BED6-B724EDF251E1}"/>
              </a:ext>
            </a:extLst>
          </p:cNvPr>
          <p:cNvSpPr/>
          <p:nvPr/>
        </p:nvSpPr>
        <p:spPr>
          <a:xfrm>
            <a:off x="4333672" y="4915687"/>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4" name="Rectangle 53">
            <a:extLst>
              <a:ext uri="{FF2B5EF4-FFF2-40B4-BE49-F238E27FC236}">
                <a16:creationId xmlns:a16="http://schemas.microsoft.com/office/drawing/2014/main" id="{64D98309-FA92-7C45-ACCC-05FF8015EC1B}"/>
              </a:ext>
            </a:extLst>
          </p:cNvPr>
          <p:cNvSpPr/>
          <p:nvPr/>
        </p:nvSpPr>
        <p:spPr>
          <a:xfrm>
            <a:off x="1386190"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Rectangle 54">
            <a:extLst>
              <a:ext uri="{FF2B5EF4-FFF2-40B4-BE49-F238E27FC236}">
                <a16:creationId xmlns:a16="http://schemas.microsoft.com/office/drawing/2014/main" id="{D49FAC2F-B317-C743-8EA2-14254ADA4252}"/>
              </a:ext>
            </a:extLst>
          </p:cNvPr>
          <p:cNvSpPr/>
          <p:nvPr/>
        </p:nvSpPr>
        <p:spPr>
          <a:xfrm>
            <a:off x="2368684"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Rectangle 55">
            <a:extLst>
              <a:ext uri="{FF2B5EF4-FFF2-40B4-BE49-F238E27FC236}">
                <a16:creationId xmlns:a16="http://schemas.microsoft.com/office/drawing/2014/main" id="{7E988274-95CE-704D-A746-E9C7A765C6A8}"/>
              </a:ext>
            </a:extLst>
          </p:cNvPr>
          <p:cNvSpPr/>
          <p:nvPr/>
        </p:nvSpPr>
        <p:spPr>
          <a:xfrm>
            <a:off x="3351178"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7" name="Rectangle 56">
            <a:extLst>
              <a:ext uri="{FF2B5EF4-FFF2-40B4-BE49-F238E27FC236}">
                <a16:creationId xmlns:a16="http://schemas.microsoft.com/office/drawing/2014/main" id="{A196F333-5110-D84F-930C-375D09B63949}"/>
              </a:ext>
            </a:extLst>
          </p:cNvPr>
          <p:cNvSpPr/>
          <p:nvPr/>
        </p:nvSpPr>
        <p:spPr>
          <a:xfrm>
            <a:off x="5316166" y="5593371"/>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8" name="Rectangle 57">
            <a:extLst>
              <a:ext uri="{FF2B5EF4-FFF2-40B4-BE49-F238E27FC236}">
                <a16:creationId xmlns:a16="http://schemas.microsoft.com/office/drawing/2014/main" id="{850AEA4A-B9AA-A343-A321-5FB923CBBE06}"/>
              </a:ext>
            </a:extLst>
          </p:cNvPr>
          <p:cNvSpPr/>
          <p:nvPr/>
        </p:nvSpPr>
        <p:spPr>
          <a:xfrm>
            <a:off x="4333672"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9" name="Left Brace 58">
            <a:extLst>
              <a:ext uri="{FF2B5EF4-FFF2-40B4-BE49-F238E27FC236}">
                <a16:creationId xmlns:a16="http://schemas.microsoft.com/office/drawing/2014/main" id="{585CC17B-986C-A44E-9583-8B66C99DF01F}"/>
              </a:ext>
            </a:extLst>
          </p:cNvPr>
          <p:cNvSpPr/>
          <p:nvPr/>
        </p:nvSpPr>
        <p:spPr>
          <a:xfrm rot="16200000">
            <a:off x="3613828" y="-358310"/>
            <a:ext cx="330740" cy="561286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F75587C-2BA7-2F4C-995C-465366912823}"/>
              </a:ext>
            </a:extLst>
          </p:cNvPr>
          <p:cNvSpPr txBox="1"/>
          <p:nvPr/>
        </p:nvSpPr>
        <p:spPr>
          <a:xfrm>
            <a:off x="301555" y="2936462"/>
            <a:ext cx="1050587" cy="338554"/>
          </a:xfrm>
          <a:prstGeom prst="rect">
            <a:avLst/>
          </a:prstGeom>
          <a:noFill/>
        </p:spPr>
        <p:txBody>
          <a:bodyPr wrap="square" rtlCol="0">
            <a:spAutoFit/>
          </a:bodyPr>
          <a:lstStyle/>
          <a:p>
            <a:r>
              <a:rPr lang="en-US" sz="1600" dirty="0"/>
              <a:t>Round 1</a:t>
            </a:r>
          </a:p>
        </p:txBody>
      </p:sp>
      <p:sp>
        <p:nvSpPr>
          <p:cNvPr id="60" name="TextBox 59">
            <a:extLst>
              <a:ext uri="{FF2B5EF4-FFF2-40B4-BE49-F238E27FC236}">
                <a16:creationId xmlns:a16="http://schemas.microsoft.com/office/drawing/2014/main" id="{0A939C25-C456-6242-BF4D-EF7D3EFD7998}"/>
              </a:ext>
            </a:extLst>
          </p:cNvPr>
          <p:cNvSpPr txBox="1"/>
          <p:nvPr/>
        </p:nvSpPr>
        <p:spPr>
          <a:xfrm>
            <a:off x="301554" y="5612797"/>
            <a:ext cx="1050587" cy="338554"/>
          </a:xfrm>
          <a:prstGeom prst="rect">
            <a:avLst/>
          </a:prstGeom>
          <a:noFill/>
        </p:spPr>
        <p:txBody>
          <a:bodyPr wrap="square" rtlCol="0">
            <a:spAutoFit/>
          </a:bodyPr>
          <a:lstStyle/>
          <a:p>
            <a:r>
              <a:rPr lang="en-US" sz="1600" dirty="0"/>
              <a:t>Round K</a:t>
            </a:r>
          </a:p>
        </p:txBody>
      </p:sp>
      <p:sp>
        <p:nvSpPr>
          <p:cNvPr id="61" name="TextBox 60">
            <a:extLst>
              <a:ext uri="{FF2B5EF4-FFF2-40B4-BE49-F238E27FC236}">
                <a16:creationId xmlns:a16="http://schemas.microsoft.com/office/drawing/2014/main" id="{BC8E3A4A-AA27-6D44-821A-E0BA6ADE40CF}"/>
              </a:ext>
            </a:extLst>
          </p:cNvPr>
          <p:cNvSpPr txBox="1"/>
          <p:nvPr/>
        </p:nvSpPr>
        <p:spPr>
          <a:xfrm>
            <a:off x="301555" y="4932165"/>
            <a:ext cx="1050587" cy="338554"/>
          </a:xfrm>
          <a:prstGeom prst="rect">
            <a:avLst/>
          </a:prstGeom>
          <a:noFill/>
        </p:spPr>
        <p:txBody>
          <a:bodyPr wrap="square" rtlCol="0">
            <a:spAutoFit/>
          </a:bodyPr>
          <a:lstStyle/>
          <a:p>
            <a:r>
              <a:rPr lang="en-US" sz="1600" dirty="0"/>
              <a:t>Round K-1</a:t>
            </a:r>
          </a:p>
        </p:txBody>
      </p:sp>
      <p:sp>
        <p:nvSpPr>
          <p:cNvPr id="62" name="TextBox 61">
            <a:extLst>
              <a:ext uri="{FF2B5EF4-FFF2-40B4-BE49-F238E27FC236}">
                <a16:creationId xmlns:a16="http://schemas.microsoft.com/office/drawing/2014/main" id="{E31AC386-E87B-3949-B00E-8E1C37A11AE2}"/>
              </a:ext>
            </a:extLst>
          </p:cNvPr>
          <p:cNvSpPr txBox="1"/>
          <p:nvPr/>
        </p:nvSpPr>
        <p:spPr>
          <a:xfrm>
            <a:off x="301552" y="3591408"/>
            <a:ext cx="1050587" cy="338554"/>
          </a:xfrm>
          <a:prstGeom prst="rect">
            <a:avLst/>
          </a:prstGeom>
          <a:noFill/>
        </p:spPr>
        <p:txBody>
          <a:bodyPr wrap="square" rtlCol="0">
            <a:spAutoFit/>
          </a:bodyPr>
          <a:lstStyle/>
          <a:p>
            <a:r>
              <a:rPr lang="en-US" sz="1600" dirty="0"/>
              <a:t>Round 2</a:t>
            </a:r>
          </a:p>
        </p:txBody>
      </p:sp>
      <p:sp>
        <p:nvSpPr>
          <p:cNvPr id="63" name="TextBox 62">
            <a:extLst>
              <a:ext uri="{FF2B5EF4-FFF2-40B4-BE49-F238E27FC236}">
                <a16:creationId xmlns:a16="http://schemas.microsoft.com/office/drawing/2014/main" id="{6D4FA6C1-F305-0D4E-ABCE-02305DCDD460}"/>
              </a:ext>
            </a:extLst>
          </p:cNvPr>
          <p:cNvSpPr txBox="1"/>
          <p:nvPr/>
        </p:nvSpPr>
        <p:spPr>
          <a:xfrm>
            <a:off x="301553" y="4248155"/>
            <a:ext cx="1050587" cy="338554"/>
          </a:xfrm>
          <a:prstGeom prst="rect">
            <a:avLst/>
          </a:prstGeom>
          <a:noFill/>
        </p:spPr>
        <p:txBody>
          <a:bodyPr wrap="square" rtlCol="0">
            <a:spAutoFit/>
          </a:bodyPr>
          <a:lstStyle/>
          <a:p>
            <a:pPr algn="ctr"/>
            <a:r>
              <a:rPr lang="en-US" sz="1600" dirty="0"/>
              <a:t>...</a:t>
            </a:r>
          </a:p>
        </p:txBody>
      </p:sp>
      <p:sp>
        <p:nvSpPr>
          <p:cNvPr id="64" name="TextBox 63">
            <a:extLst>
              <a:ext uri="{FF2B5EF4-FFF2-40B4-BE49-F238E27FC236}">
                <a16:creationId xmlns:a16="http://schemas.microsoft.com/office/drawing/2014/main" id="{37C02910-44DF-CF48-B996-30D9433131DA}"/>
              </a:ext>
            </a:extLst>
          </p:cNvPr>
          <p:cNvSpPr txBox="1"/>
          <p:nvPr/>
        </p:nvSpPr>
        <p:spPr>
          <a:xfrm>
            <a:off x="3954293" y="6267816"/>
            <a:ext cx="3706239" cy="369332"/>
          </a:xfrm>
          <a:prstGeom prst="rect">
            <a:avLst/>
          </a:prstGeom>
          <a:noFill/>
        </p:spPr>
        <p:txBody>
          <a:bodyPr wrap="square" rtlCol="0">
            <a:spAutoFit/>
          </a:bodyPr>
          <a:lstStyle/>
          <a:p>
            <a:pPr algn="ctr"/>
            <a:r>
              <a:rPr lang="en-US" dirty="0"/>
              <a:t>Validation Set for Round K</a:t>
            </a:r>
          </a:p>
        </p:txBody>
      </p:sp>
      <p:sp>
        <p:nvSpPr>
          <p:cNvPr id="65" name="Left Brace 64">
            <a:extLst>
              <a:ext uri="{FF2B5EF4-FFF2-40B4-BE49-F238E27FC236}">
                <a16:creationId xmlns:a16="http://schemas.microsoft.com/office/drawing/2014/main" id="{DD913D16-2CDF-3E43-A9EC-590DA953531D}"/>
              </a:ext>
            </a:extLst>
          </p:cNvPr>
          <p:cNvSpPr/>
          <p:nvPr/>
        </p:nvSpPr>
        <p:spPr>
          <a:xfrm rot="16200000">
            <a:off x="5642044" y="5643627"/>
            <a:ext cx="330740" cy="9824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6D6EAC9E-734E-3044-B35A-D9BEFF97F182}"/>
              </a:ext>
            </a:extLst>
          </p:cNvPr>
          <p:cNvSpPr/>
          <p:nvPr/>
        </p:nvSpPr>
        <p:spPr>
          <a:xfrm rot="10800000">
            <a:off x="6393507" y="2918283"/>
            <a:ext cx="330740" cy="30330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794286BE-1770-E34B-9451-0D74CAEA5874}"/>
              </a:ext>
            </a:extLst>
          </p:cNvPr>
          <p:cNvSpPr txBox="1"/>
          <p:nvPr/>
        </p:nvSpPr>
        <p:spPr>
          <a:xfrm>
            <a:off x="6819093" y="3701990"/>
            <a:ext cx="2140085" cy="1477328"/>
          </a:xfrm>
          <a:prstGeom prst="rect">
            <a:avLst/>
          </a:prstGeom>
          <a:noFill/>
        </p:spPr>
        <p:txBody>
          <a:bodyPr wrap="square" rtlCol="0">
            <a:spAutoFit/>
          </a:bodyPr>
          <a:lstStyle/>
          <a:p>
            <a:r>
              <a:rPr lang="en-US" dirty="0"/>
              <a:t>Take the average performance across all rounds of training to evaluate model parameters</a:t>
            </a:r>
          </a:p>
        </p:txBody>
      </p:sp>
    </p:spTree>
    <p:extLst>
      <p:ext uri="{BB962C8B-B14F-4D97-AF65-F5344CB8AC3E}">
        <p14:creationId xmlns:p14="http://schemas.microsoft.com/office/powerpoint/2010/main" val="34777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D4C-36B1-C54C-908E-AC789A873AE4}"/>
              </a:ext>
            </a:extLst>
          </p:cNvPr>
          <p:cNvSpPr>
            <a:spLocks noGrp="1"/>
          </p:cNvSpPr>
          <p:nvPr>
            <p:ph type="title"/>
          </p:nvPr>
        </p:nvSpPr>
        <p:spPr/>
        <p:txBody>
          <a:bodyPr>
            <a:normAutofit/>
          </a:bodyPr>
          <a:lstStyle/>
          <a:p>
            <a:pPr algn="ctr"/>
            <a:r>
              <a:rPr lang="en-US" sz="3600" b="1" dirty="0" err="1">
                <a:latin typeface="Arial" panose="020B0604020202020204" pitchFamily="34" charset="0"/>
                <a:cs typeface="Arial" panose="020B0604020202020204" pitchFamily="34" charset="0"/>
              </a:rPr>
              <a:t>Scikit</a:t>
            </a:r>
            <a:r>
              <a:rPr lang="en-US" sz="3600" b="1" dirty="0">
                <a:latin typeface="Arial" panose="020B0604020202020204" pitchFamily="34" charset="0"/>
                <a:cs typeface="Arial" panose="020B0604020202020204" pitchFamily="34" charset="0"/>
              </a:rPr>
              <a:t> Function for Applying K-Fold</a:t>
            </a:r>
          </a:p>
        </p:txBody>
      </p:sp>
      <p:sp>
        <p:nvSpPr>
          <p:cNvPr id="3" name="TextBox 2">
            <a:extLst>
              <a:ext uri="{FF2B5EF4-FFF2-40B4-BE49-F238E27FC236}">
                <a16:creationId xmlns:a16="http://schemas.microsoft.com/office/drawing/2014/main" id="{790368D2-91CA-A546-B1FB-09D699B95031}"/>
              </a:ext>
            </a:extLst>
          </p:cNvPr>
          <p:cNvSpPr txBox="1"/>
          <p:nvPr/>
        </p:nvSpPr>
        <p:spPr>
          <a:xfrm>
            <a:off x="897376" y="2159542"/>
            <a:ext cx="7349247" cy="3970318"/>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endParaRPr lang="en-US" dirty="0">
              <a:latin typeface="Courier" pitchFamily="2" charset="0"/>
            </a:endParaRPr>
          </a:p>
          <a:p>
            <a:r>
              <a:rPr lang="en-US" dirty="0" err="1">
                <a:latin typeface="Courier" pitchFamily="2" charset="0"/>
              </a:rPr>
              <a:t>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kf.split</a:t>
            </a:r>
            <a:r>
              <a:rPr lang="en-US" dirty="0">
                <a:latin typeface="Courier" pitchFamily="2" charset="0"/>
              </a:rPr>
              <a:t>(X):</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233597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8DFB-1C83-594A-A88D-A58E1A50C53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Stratifying Class Labels</a:t>
            </a:r>
          </a:p>
        </p:txBody>
      </p:sp>
      <p:sp>
        <p:nvSpPr>
          <p:cNvPr id="8" name="Rectangle 7">
            <a:extLst>
              <a:ext uri="{FF2B5EF4-FFF2-40B4-BE49-F238E27FC236}">
                <a16:creationId xmlns:a16="http://schemas.microsoft.com/office/drawing/2014/main" id="{1D300FD8-B799-3441-B5C7-7B494913D230}"/>
              </a:ext>
            </a:extLst>
          </p:cNvPr>
          <p:cNvSpPr/>
          <p:nvPr/>
        </p:nvSpPr>
        <p:spPr>
          <a:xfrm>
            <a:off x="972766" y="2341857"/>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D0A1F-9965-1144-88C5-B5285428BEA5}"/>
              </a:ext>
            </a:extLst>
          </p:cNvPr>
          <p:cNvSpPr/>
          <p:nvPr/>
        </p:nvSpPr>
        <p:spPr>
          <a:xfrm>
            <a:off x="5311302" y="2341857"/>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69DFF-61E0-5746-9CB0-C75D773B47D8}"/>
              </a:ext>
            </a:extLst>
          </p:cNvPr>
          <p:cNvSpPr/>
          <p:nvPr/>
        </p:nvSpPr>
        <p:spPr>
          <a:xfrm>
            <a:off x="6585626" y="2341856"/>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76F069-8FEE-1941-B83B-B73B7196730C}"/>
              </a:ext>
            </a:extLst>
          </p:cNvPr>
          <p:cNvSpPr txBox="1"/>
          <p:nvPr/>
        </p:nvSpPr>
        <p:spPr>
          <a:xfrm>
            <a:off x="4323945" y="1972523"/>
            <a:ext cx="3249038" cy="369332"/>
          </a:xfrm>
          <a:prstGeom prst="rect">
            <a:avLst/>
          </a:prstGeom>
          <a:noFill/>
        </p:spPr>
        <p:txBody>
          <a:bodyPr wrap="square" rtlCol="0">
            <a:spAutoFit/>
          </a:bodyPr>
          <a:lstStyle/>
          <a:p>
            <a:pPr algn="ctr"/>
            <a:r>
              <a:rPr lang="en-US" dirty="0"/>
              <a:t>Validation</a:t>
            </a:r>
          </a:p>
        </p:txBody>
      </p:sp>
      <p:sp>
        <p:nvSpPr>
          <p:cNvPr id="12" name="TextBox 11">
            <a:extLst>
              <a:ext uri="{FF2B5EF4-FFF2-40B4-BE49-F238E27FC236}">
                <a16:creationId xmlns:a16="http://schemas.microsoft.com/office/drawing/2014/main" id="{986C1082-3132-D54F-A7F1-A2E29A10C8B9}"/>
              </a:ext>
            </a:extLst>
          </p:cNvPr>
          <p:cNvSpPr txBox="1"/>
          <p:nvPr/>
        </p:nvSpPr>
        <p:spPr>
          <a:xfrm>
            <a:off x="1517515" y="1972521"/>
            <a:ext cx="3249038" cy="369332"/>
          </a:xfrm>
          <a:prstGeom prst="rect">
            <a:avLst/>
          </a:prstGeom>
          <a:noFill/>
        </p:spPr>
        <p:txBody>
          <a:bodyPr wrap="square" rtlCol="0">
            <a:spAutoFit/>
          </a:bodyPr>
          <a:lstStyle/>
          <a:p>
            <a:pPr algn="ctr"/>
            <a:r>
              <a:rPr lang="en-US" dirty="0"/>
              <a:t>Training</a:t>
            </a:r>
          </a:p>
        </p:txBody>
      </p:sp>
      <p:sp>
        <p:nvSpPr>
          <p:cNvPr id="13" name="TextBox 12">
            <a:extLst>
              <a:ext uri="{FF2B5EF4-FFF2-40B4-BE49-F238E27FC236}">
                <a16:creationId xmlns:a16="http://schemas.microsoft.com/office/drawing/2014/main" id="{3297140D-2A3A-C045-893F-20A99A9EB3C3}"/>
              </a:ext>
            </a:extLst>
          </p:cNvPr>
          <p:cNvSpPr txBox="1"/>
          <p:nvPr/>
        </p:nvSpPr>
        <p:spPr>
          <a:xfrm>
            <a:off x="6340003" y="1972521"/>
            <a:ext cx="1765569" cy="369332"/>
          </a:xfrm>
          <a:prstGeom prst="rect">
            <a:avLst/>
          </a:prstGeom>
          <a:noFill/>
        </p:spPr>
        <p:txBody>
          <a:bodyPr wrap="square" rtlCol="0">
            <a:spAutoFit/>
          </a:bodyPr>
          <a:lstStyle/>
          <a:p>
            <a:pPr algn="ctr"/>
            <a:r>
              <a:rPr lang="en-US" dirty="0"/>
              <a:t>Test</a:t>
            </a:r>
          </a:p>
        </p:txBody>
      </p:sp>
      <p:sp>
        <p:nvSpPr>
          <p:cNvPr id="15" name="Rectangle 14">
            <a:extLst>
              <a:ext uri="{FF2B5EF4-FFF2-40B4-BE49-F238E27FC236}">
                <a16:creationId xmlns:a16="http://schemas.microsoft.com/office/drawing/2014/main" id="{A0F673D9-8E85-E647-BFF5-10CD9EC6AA4B}"/>
              </a:ext>
            </a:extLst>
          </p:cNvPr>
          <p:cNvSpPr/>
          <p:nvPr/>
        </p:nvSpPr>
        <p:spPr>
          <a:xfrm>
            <a:off x="972766" y="3537628"/>
            <a:ext cx="300584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8858DE-DEA3-9348-8F7B-B933D607E342}"/>
              </a:ext>
            </a:extLst>
          </p:cNvPr>
          <p:cNvSpPr/>
          <p:nvPr/>
        </p:nvSpPr>
        <p:spPr>
          <a:xfrm>
            <a:off x="3978613" y="3537627"/>
            <a:ext cx="133268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A9E74-554E-A34A-9B2B-41AB1316267B}"/>
              </a:ext>
            </a:extLst>
          </p:cNvPr>
          <p:cNvSpPr/>
          <p:nvPr/>
        </p:nvSpPr>
        <p:spPr>
          <a:xfrm>
            <a:off x="5311302" y="3537626"/>
            <a:ext cx="1274324"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FE109-5FC1-DC40-81CB-65ACC40D9E1F}"/>
              </a:ext>
            </a:extLst>
          </p:cNvPr>
          <p:cNvSpPr/>
          <p:nvPr/>
        </p:nvSpPr>
        <p:spPr>
          <a:xfrm>
            <a:off x="6585626" y="3537626"/>
            <a:ext cx="1274323"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1A8182-7AB7-2549-A711-C2FA53695BB5}"/>
              </a:ext>
            </a:extLst>
          </p:cNvPr>
          <p:cNvSpPr/>
          <p:nvPr/>
        </p:nvSpPr>
        <p:spPr>
          <a:xfrm>
            <a:off x="972766" y="4584973"/>
            <a:ext cx="379378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71A0EA-2DE5-2149-99A4-A1CB8389BE44}"/>
              </a:ext>
            </a:extLst>
          </p:cNvPr>
          <p:cNvSpPr/>
          <p:nvPr/>
        </p:nvSpPr>
        <p:spPr>
          <a:xfrm>
            <a:off x="4766553" y="4584972"/>
            <a:ext cx="54474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004A76-878D-674E-9A7B-DD631FB48449}"/>
              </a:ext>
            </a:extLst>
          </p:cNvPr>
          <p:cNvSpPr/>
          <p:nvPr/>
        </p:nvSpPr>
        <p:spPr>
          <a:xfrm>
            <a:off x="5311302" y="4584971"/>
            <a:ext cx="1028701"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B7101D-0C3E-6E41-A58F-FEDCD9392613}"/>
              </a:ext>
            </a:extLst>
          </p:cNvPr>
          <p:cNvSpPr/>
          <p:nvPr/>
        </p:nvSpPr>
        <p:spPr>
          <a:xfrm>
            <a:off x="6585626" y="4584971"/>
            <a:ext cx="102870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798A90-D8A5-D742-8723-B8D8DB5BC9B1}"/>
              </a:ext>
            </a:extLst>
          </p:cNvPr>
          <p:cNvSpPr/>
          <p:nvPr/>
        </p:nvSpPr>
        <p:spPr>
          <a:xfrm>
            <a:off x="6340003"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7B149A-39FB-934D-9E36-CFF1956C2228}"/>
              </a:ext>
            </a:extLst>
          </p:cNvPr>
          <p:cNvSpPr/>
          <p:nvPr/>
        </p:nvSpPr>
        <p:spPr>
          <a:xfrm>
            <a:off x="7614326"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C281EF-31DE-8947-BBBE-91038E82CFE3}"/>
              </a:ext>
            </a:extLst>
          </p:cNvPr>
          <p:cNvSpPr/>
          <p:nvPr/>
        </p:nvSpPr>
        <p:spPr>
          <a:xfrm>
            <a:off x="2762654" y="5555515"/>
            <a:ext cx="379380"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FE30AD-29F5-C740-A1F8-54BEFDEB6F27}"/>
              </a:ext>
            </a:extLst>
          </p:cNvPr>
          <p:cNvSpPr/>
          <p:nvPr/>
        </p:nvSpPr>
        <p:spPr>
          <a:xfrm>
            <a:off x="972766" y="5555515"/>
            <a:ext cx="37938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46FCA31-A425-5244-9C33-1FF73B26C8B9}"/>
              </a:ext>
            </a:extLst>
          </p:cNvPr>
          <p:cNvSpPr txBox="1"/>
          <p:nvPr/>
        </p:nvSpPr>
        <p:spPr>
          <a:xfrm>
            <a:off x="1337553" y="5555834"/>
            <a:ext cx="1614791" cy="369332"/>
          </a:xfrm>
          <a:prstGeom prst="rect">
            <a:avLst/>
          </a:prstGeom>
          <a:noFill/>
        </p:spPr>
        <p:txBody>
          <a:bodyPr wrap="square" rtlCol="0">
            <a:spAutoFit/>
          </a:bodyPr>
          <a:lstStyle/>
          <a:p>
            <a:r>
              <a:rPr lang="en-US" dirty="0"/>
              <a:t>Class A</a:t>
            </a:r>
          </a:p>
        </p:txBody>
      </p:sp>
      <p:sp>
        <p:nvSpPr>
          <p:cNvPr id="29" name="TextBox 28">
            <a:extLst>
              <a:ext uri="{FF2B5EF4-FFF2-40B4-BE49-F238E27FC236}">
                <a16:creationId xmlns:a16="http://schemas.microsoft.com/office/drawing/2014/main" id="{954E2C5F-5916-3A48-9C78-8C5DB5BAC8E6}"/>
              </a:ext>
            </a:extLst>
          </p:cNvPr>
          <p:cNvSpPr txBox="1"/>
          <p:nvPr/>
        </p:nvSpPr>
        <p:spPr>
          <a:xfrm>
            <a:off x="3142034" y="5561006"/>
            <a:ext cx="1614791" cy="369332"/>
          </a:xfrm>
          <a:prstGeom prst="rect">
            <a:avLst/>
          </a:prstGeom>
          <a:noFill/>
        </p:spPr>
        <p:txBody>
          <a:bodyPr wrap="square" rtlCol="0">
            <a:spAutoFit/>
          </a:bodyPr>
          <a:lstStyle/>
          <a:p>
            <a:r>
              <a:rPr lang="en-US" dirty="0"/>
              <a:t>Class B</a:t>
            </a:r>
          </a:p>
        </p:txBody>
      </p:sp>
      <p:sp>
        <p:nvSpPr>
          <p:cNvPr id="33" name="TextBox 32">
            <a:extLst>
              <a:ext uri="{FF2B5EF4-FFF2-40B4-BE49-F238E27FC236}">
                <a16:creationId xmlns:a16="http://schemas.microsoft.com/office/drawing/2014/main" id="{F2F4415B-11CC-114C-985A-45B423C26E48}"/>
              </a:ext>
            </a:extLst>
          </p:cNvPr>
          <p:cNvSpPr txBox="1"/>
          <p:nvPr/>
        </p:nvSpPr>
        <p:spPr>
          <a:xfrm>
            <a:off x="963038" y="4210469"/>
            <a:ext cx="3793787" cy="369332"/>
          </a:xfrm>
          <a:prstGeom prst="rect">
            <a:avLst/>
          </a:prstGeom>
          <a:noFill/>
        </p:spPr>
        <p:txBody>
          <a:bodyPr wrap="square" rtlCol="0">
            <a:spAutoFit/>
          </a:bodyPr>
          <a:lstStyle/>
          <a:p>
            <a:r>
              <a:rPr lang="en-US" dirty="0"/>
              <a:t>Data stratified by class labels</a:t>
            </a:r>
          </a:p>
        </p:txBody>
      </p:sp>
      <p:sp>
        <p:nvSpPr>
          <p:cNvPr id="34" name="TextBox 33">
            <a:extLst>
              <a:ext uri="{FF2B5EF4-FFF2-40B4-BE49-F238E27FC236}">
                <a16:creationId xmlns:a16="http://schemas.microsoft.com/office/drawing/2014/main" id="{1BBB8687-77BB-3343-9D5B-9B50E97BB381}"/>
              </a:ext>
            </a:extLst>
          </p:cNvPr>
          <p:cNvSpPr txBox="1"/>
          <p:nvPr/>
        </p:nvSpPr>
        <p:spPr>
          <a:xfrm>
            <a:off x="972765" y="3133064"/>
            <a:ext cx="6498077" cy="369332"/>
          </a:xfrm>
          <a:prstGeom prst="rect">
            <a:avLst/>
          </a:prstGeom>
          <a:noFill/>
        </p:spPr>
        <p:txBody>
          <a:bodyPr wrap="square" rtlCol="0">
            <a:spAutoFit/>
          </a:bodyPr>
          <a:lstStyle/>
          <a:p>
            <a:r>
              <a:rPr lang="en-US" dirty="0"/>
              <a:t>Classes not represented in validation or test data selection</a:t>
            </a:r>
          </a:p>
        </p:txBody>
      </p:sp>
      <p:cxnSp>
        <p:nvCxnSpPr>
          <p:cNvPr id="36" name="Straight Connector 35">
            <a:extLst>
              <a:ext uri="{FF2B5EF4-FFF2-40B4-BE49-F238E27FC236}">
                <a16:creationId xmlns:a16="http://schemas.microsoft.com/office/drawing/2014/main" id="{C7683DDD-3C69-6140-AB8E-B13F30570707}"/>
              </a:ext>
            </a:extLst>
          </p:cNvPr>
          <p:cNvCxnSpPr>
            <a:cxnSpLocks/>
          </p:cNvCxnSpPr>
          <p:nvPr/>
        </p:nvCxnSpPr>
        <p:spPr>
          <a:xfrm>
            <a:off x="5311302"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32FFF8-FD0F-0C48-9754-119C8CC83BCC}"/>
              </a:ext>
            </a:extLst>
          </p:cNvPr>
          <p:cNvCxnSpPr>
            <a:cxnSpLocks/>
          </p:cNvCxnSpPr>
          <p:nvPr/>
        </p:nvCxnSpPr>
        <p:spPr>
          <a:xfrm>
            <a:off x="6585626"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Multiply 49">
            <a:extLst>
              <a:ext uri="{FF2B5EF4-FFF2-40B4-BE49-F238E27FC236}">
                <a16:creationId xmlns:a16="http://schemas.microsoft.com/office/drawing/2014/main" id="{E77ED5F6-E2AB-F24C-85C5-A3B7002EFF00}"/>
              </a:ext>
            </a:extLst>
          </p:cNvPr>
          <p:cNvSpPr/>
          <p:nvPr/>
        </p:nvSpPr>
        <p:spPr>
          <a:xfrm>
            <a:off x="7737137" y="3244473"/>
            <a:ext cx="933857" cy="93385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A467DAA8-5FEE-284F-8AE2-FF4ABFEAC23C}"/>
              </a:ext>
            </a:extLst>
          </p:cNvPr>
          <p:cNvSpPr/>
          <p:nvPr/>
        </p:nvSpPr>
        <p:spPr>
          <a:xfrm>
            <a:off x="7918314" y="4168602"/>
            <a:ext cx="749029" cy="729574"/>
          </a:xfrm>
          <a:custGeom>
            <a:avLst/>
            <a:gdLst>
              <a:gd name="connsiteX0" fmla="*/ 0 w 749029"/>
              <a:gd name="connsiteY0" fmla="*/ 418289 h 729574"/>
              <a:gd name="connsiteX1" fmla="*/ 214008 w 749029"/>
              <a:gd name="connsiteY1" fmla="*/ 729574 h 729574"/>
              <a:gd name="connsiteX2" fmla="*/ 749029 w 749029"/>
              <a:gd name="connsiteY2" fmla="*/ 0 h 729574"/>
            </a:gdLst>
            <a:ahLst/>
            <a:cxnLst>
              <a:cxn ang="0">
                <a:pos x="connsiteX0" y="connsiteY0"/>
              </a:cxn>
              <a:cxn ang="0">
                <a:pos x="connsiteX1" y="connsiteY1"/>
              </a:cxn>
              <a:cxn ang="0">
                <a:pos x="connsiteX2" y="connsiteY2"/>
              </a:cxn>
            </a:cxnLst>
            <a:rect l="l" t="t" r="r" b="b"/>
            <a:pathLst>
              <a:path w="749029" h="729574">
                <a:moveTo>
                  <a:pt x="0" y="418289"/>
                </a:moveTo>
                <a:lnTo>
                  <a:pt x="214008" y="729574"/>
                </a:lnTo>
                <a:lnTo>
                  <a:pt x="749029" y="0"/>
                </a:lnTo>
              </a:path>
            </a:pathLst>
          </a:custGeom>
          <a:noFill/>
          <a:ln w="152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0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738-9452-F749-B650-B9C452B95D44}"/>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Stratified K-Fold Function in </a:t>
            </a:r>
            <a:r>
              <a:rPr lang="en-US" sz="3600" b="1" dirty="0" err="1">
                <a:latin typeface="Arial" panose="020B0604020202020204" pitchFamily="34" charset="0"/>
                <a:cs typeface="Arial" panose="020B0604020202020204" pitchFamily="34" charset="0"/>
              </a:rPr>
              <a:t>Scikit</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C9A619-03B6-0B43-B2C1-AA636A4F44CA}"/>
              </a:ext>
            </a:extLst>
          </p:cNvPr>
          <p:cNvSpPr txBox="1"/>
          <p:nvPr/>
        </p:nvSpPr>
        <p:spPr>
          <a:xfrm>
            <a:off x="897376" y="2159542"/>
            <a:ext cx="7349247" cy="4247317"/>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StratifiedKFold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r>
              <a:rPr lang="en-US" dirty="0">
                <a:latin typeface="Courier" pitchFamily="2" charset="0"/>
              </a:rPr>
              <a:t>y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skf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StratifiedKFold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skf.split</a:t>
            </a:r>
            <a:r>
              <a:rPr lang="en-US" dirty="0">
                <a:latin typeface="Courier" pitchFamily="2" charset="0"/>
              </a:rPr>
              <a:t>(</a:t>
            </a:r>
            <a:r>
              <a:rPr lang="en-US" dirty="0" err="1">
                <a:latin typeface="Courier" pitchFamily="2" charset="0"/>
              </a:rPr>
              <a:t>X,y</a:t>
            </a:r>
            <a:r>
              <a:rPr lang="en-US" dirty="0">
                <a:latin typeface="Courier" pitchFamily="2" charset="0"/>
              </a:rPr>
              <a:t>):</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899124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8491</TotalTime>
  <Words>1328</Words>
  <Application>Microsoft Macintosh PowerPoint</Application>
  <PresentationFormat>On-screen Show (4:3)</PresentationFormat>
  <Paragraphs>238</Paragraphs>
  <Slides>21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vt:lpstr>
      <vt:lpstr>Wingdings</vt:lpstr>
      <vt:lpstr>Office Theme</vt:lpstr>
      <vt:lpstr>Machine Learning Workshop: Model Evaluation</vt:lpstr>
      <vt:lpstr>Selecting data for model evaluation</vt:lpstr>
      <vt:lpstr>Selecting data for model evaluation</vt:lpstr>
      <vt:lpstr>Selecting data for model evaluation</vt:lpstr>
      <vt:lpstr>Selecting data for model evaluation</vt:lpstr>
      <vt:lpstr>K-Fold Cross-Validation</vt:lpstr>
      <vt:lpstr>Scikit Function for Applying K-Fold</vt:lpstr>
      <vt:lpstr>Stratifying Class Labels</vt:lpstr>
      <vt:lpstr>Stratified K-Fold Function in Scikit</vt:lpstr>
      <vt:lpstr>Train Test Split Function</vt:lpstr>
      <vt:lpstr>Parameter Tuning</vt:lpstr>
      <vt:lpstr>Grid Search</vt:lpstr>
      <vt:lpstr>Grid Search with Scikit</vt:lpstr>
      <vt:lpstr>Confusion Matrix</vt:lpstr>
      <vt:lpstr>Accuracy Can Be Misleading</vt:lpstr>
      <vt:lpstr>Other Metrics</vt:lpstr>
      <vt:lpstr>Metrics with Scikit</vt:lpstr>
      <vt:lpstr>Receiver Operating Characteristic (ROC) Curve</vt:lpstr>
      <vt:lpstr>Precision Recall (PRC) Curve</vt:lpstr>
      <vt:lpstr>Exercise</vt:lpstr>
      <vt:lpstr>Context Specific Data Selection: Splitting Data by Chromosome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 Thibodeau</dc:creator>
  <cp:lastModifiedBy>Microsoft Office User</cp:lastModifiedBy>
  <cp:revision>158</cp:revision>
  <cp:lastPrinted>2020-02-12T22:58:21Z</cp:lastPrinted>
  <dcterms:created xsi:type="dcterms:W3CDTF">2020-02-04T21:11:00Z</dcterms:created>
  <dcterms:modified xsi:type="dcterms:W3CDTF">2020-02-14T16:20:52Z</dcterms:modified>
</cp:coreProperties>
</file>