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70" r:id="rId8"/>
    <p:sldId id="263" r:id="rId9"/>
    <p:sldId id="271" r:id="rId10"/>
    <p:sldId id="274" r:id="rId11"/>
    <p:sldId id="265" r:id="rId12"/>
    <p:sldId id="272" r:id="rId13"/>
    <p:sldId id="264" r:id="rId14"/>
    <p:sldId id="275" r:id="rId15"/>
    <p:sldId id="268" r:id="rId16"/>
    <p:sldId id="276" r:id="rId17"/>
    <p:sldId id="266" r:id="rId18"/>
    <p:sldId id="267" r:id="rId19"/>
    <p:sldId id="277"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FF2600"/>
    <a:srgbClr val="9437FF"/>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3"/>
    <p:restoredTop sz="96405"/>
  </p:normalViewPr>
  <p:slideViewPr>
    <p:cSldViewPr snapToGrid="0" snapToObjects="1">
      <p:cViewPr varScale="1">
        <p:scale>
          <a:sx n="131" d="100"/>
          <a:sy n="13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9443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144962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79612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D2D7E-A1B1-4742-AA41-21EC310460A0}"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714711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9D2D7E-A1B1-4742-AA41-21EC310460A0}"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40315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D2D7E-A1B1-4742-AA41-21EC310460A0}"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128506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D2D7E-A1B1-4742-AA41-21EC310460A0}" type="datetimeFigureOut">
              <a:rPr lang="en-US" smtClean="0"/>
              <a:t>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8206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D2D7E-A1B1-4742-AA41-21EC310460A0}" type="datetimeFigureOut">
              <a:rPr lang="en-US" smtClean="0"/>
              <a:t>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259173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D2D7E-A1B1-4742-AA41-21EC310460A0}" type="datetimeFigureOut">
              <a:rPr lang="en-US" smtClean="0"/>
              <a:t>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4117843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9D2D7E-A1B1-4742-AA41-21EC310460A0}"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320578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9D2D7E-A1B1-4742-AA41-21EC310460A0}"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5616F-F2DB-E946-92B1-612688A020D8}" type="slidenum">
              <a:rPr lang="en-US" smtClean="0"/>
              <a:t>‹#›</a:t>
            </a:fld>
            <a:endParaRPr lang="en-US"/>
          </a:p>
        </p:txBody>
      </p:sp>
    </p:spTree>
    <p:extLst>
      <p:ext uri="{BB962C8B-B14F-4D97-AF65-F5344CB8AC3E}">
        <p14:creationId xmlns:p14="http://schemas.microsoft.com/office/powerpoint/2010/main" val="422277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D2D7E-A1B1-4742-AA41-21EC310460A0}" type="datetimeFigureOut">
              <a:rPr lang="en-US" smtClean="0"/>
              <a:t>2/4/20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5616F-F2DB-E946-92B1-612688A020D8}" type="slidenum">
              <a:rPr lang="en-US" smtClean="0"/>
              <a:t>‹#›</a:t>
            </a:fld>
            <a:endParaRPr lang="en-US"/>
          </a:p>
        </p:txBody>
      </p:sp>
    </p:spTree>
    <p:extLst>
      <p:ext uri="{BB962C8B-B14F-4D97-AF65-F5344CB8AC3E}">
        <p14:creationId xmlns:p14="http://schemas.microsoft.com/office/powerpoint/2010/main" val="1524013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D3E4-A5FA-8149-9F3E-068D2AF25995}"/>
              </a:ext>
            </a:extLst>
          </p:cNvPr>
          <p:cNvSpPr>
            <a:spLocks noGrp="1"/>
          </p:cNvSpPr>
          <p:nvPr>
            <p:ph type="ctrTitle"/>
          </p:nvPr>
        </p:nvSpPr>
        <p:spPr/>
        <p:txBody>
          <a:bodyPr>
            <a:normAutofit/>
          </a:bodyPr>
          <a:lstStyle/>
          <a:p>
            <a:r>
              <a:rPr lang="en-US" sz="4000" b="1" dirty="0">
                <a:latin typeface="Arial" panose="020B0604020202020204" pitchFamily="34" charset="0"/>
                <a:cs typeface="Arial" panose="020B0604020202020204" pitchFamily="34" charset="0"/>
              </a:rPr>
              <a:t>Machine Learning Workshop:</a:t>
            </a:r>
            <a:br>
              <a:rPr lang="en-US" sz="4000" b="1"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Model Evaluation</a:t>
            </a:r>
          </a:p>
        </p:txBody>
      </p:sp>
    </p:spTree>
    <p:extLst>
      <p:ext uri="{BB962C8B-B14F-4D97-AF65-F5344CB8AC3E}">
        <p14:creationId xmlns:p14="http://schemas.microsoft.com/office/powerpoint/2010/main" val="1255178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7F3F-7F32-1D42-9294-66C9214B934F}"/>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Parameter Tuning</a:t>
            </a:r>
          </a:p>
        </p:txBody>
      </p:sp>
      <p:sp>
        <p:nvSpPr>
          <p:cNvPr id="4" name="TextBox 3">
            <a:extLst>
              <a:ext uri="{FF2B5EF4-FFF2-40B4-BE49-F238E27FC236}">
                <a16:creationId xmlns:a16="http://schemas.microsoft.com/office/drawing/2014/main" id="{0BA72645-816C-B849-949E-06BABF456B69}"/>
              </a:ext>
            </a:extLst>
          </p:cNvPr>
          <p:cNvSpPr txBox="1"/>
          <p:nvPr/>
        </p:nvSpPr>
        <p:spPr>
          <a:xfrm>
            <a:off x="749030" y="1994170"/>
            <a:ext cx="7879404" cy="369332"/>
          </a:xfrm>
          <a:prstGeom prst="rect">
            <a:avLst/>
          </a:prstGeom>
          <a:noFill/>
        </p:spPr>
        <p:txBody>
          <a:bodyPr wrap="square" rtlCol="0">
            <a:spAutoFit/>
          </a:bodyPr>
          <a:lstStyle/>
          <a:p>
            <a:pPr algn="ctr"/>
            <a:r>
              <a:rPr lang="en-US" dirty="0"/>
              <a:t>Machine learning models have parameters which can change classification results.</a:t>
            </a:r>
          </a:p>
        </p:txBody>
      </p:sp>
      <p:sp>
        <p:nvSpPr>
          <p:cNvPr id="6" name="TextBox 5">
            <a:extLst>
              <a:ext uri="{FF2B5EF4-FFF2-40B4-BE49-F238E27FC236}">
                <a16:creationId xmlns:a16="http://schemas.microsoft.com/office/drawing/2014/main" id="{7F7DA0FA-C27E-384D-BE9C-4B3321EAFA74}"/>
              </a:ext>
            </a:extLst>
          </p:cNvPr>
          <p:cNvSpPr txBox="1"/>
          <p:nvPr/>
        </p:nvSpPr>
        <p:spPr>
          <a:xfrm>
            <a:off x="749029" y="2953935"/>
            <a:ext cx="7188741" cy="369332"/>
          </a:xfrm>
          <a:prstGeom prst="rect">
            <a:avLst/>
          </a:prstGeom>
          <a:noFill/>
        </p:spPr>
        <p:txBody>
          <a:bodyPr wrap="square" rtlCol="0">
            <a:spAutoFit/>
          </a:bodyPr>
          <a:lstStyle/>
          <a:p>
            <a:r>
              <a:rPr lang="en-US" b="1" dirty="0"/>
              <a:t>Example: </a:t>
            </a:r>
            <a:r>
              <a:rPr lang="en-US" dirty="0"/>
              <a:t>K-Nearest Neighbor (</a:t>
            </a:r>
            <a:r>
              <a:rPr lang="en-US" dirty="0" err="1"/>
              <a:t>sklearn.neighbors.KNeighborsClassifier</a:t>
            </a:r>
            <a:r>
              <a:rPr lang="en-US" dirty="0"/>
              <a:t>)</a:t>
            </a:r>
          </a:p>
        </p:txBody>
      </p:sp>
      <p:sp>
        <p:nvSpPr>
          <p:cNvPr id="7" name="TextBox 6">
            <a:extLst>
              <a:ext uri="{FF2B5EF4-FFF2-40B4-BE49-F238E27FC236}">
                <a16:creationId xmlns:a16="http://schemas.microsoft.com/office/drawing/2014/main" id="{DC8D0C39-E28D-D647-A5C0-31DD913BA9B5}"/>
              </a:ext>
            </a:extLst>
          </p:cNvPr>
          <p:cNvSpPr txBox="1"/>
          <p:nvPr/>
        </p:nvSpPr>
        <p:spPr>
          <a:xfrm>
            <a:off x="862114" y="3483461"/>
            <a:ext cx="776632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err="1"/>
              <a:t>n_neighbors</a:t>
            </a:r>
            <a:r>
              <a:rPr lang="en-US" b="1" dirty="0"/>
              <a:t>: </a:t>
            </a:r>
            <a:r>
              <a:rPr lang="en-US" dirty="0"/>
              <a:t>The number of neighbors used by the classifier to make a decision.</a:t>
            </a:r>
          </a:p>
          <a:p>
            <a:pPr marL="285750" indent="-285750">
              <a:buFont typeface="Arial" panose="020B0604020202020204" pitchFamily="34" charset="0"/>
              <a:buChar char="•"/>
            </a:pPr>
            <a:r>
              <a:rPr lang="en-US" b="1" dirty="0"/>
              <a:t>weights: </a:t>
            </a:r>
            <a:r>
              <a:rPr lang="en-US" dirty="0"/>
              <a:t>Parameter for applying weights to the nearest neighbors.</a:t>
            </a:r>
            <a:endParaRPr lang="en-US" b="1" dirty="0"/>
          </a:p>
          <a:p>
            <a:pPr marL="285750" indent="-285750">
              <a:buFont typeface="Arial" panose="020B0604020202020204" pitchFamily="34" charset="0"/>
              <a:buChar char="•"/>
            </a:pPr>
            <a:r>
              <a:rPr lang="en-US" b="1" dirty="0"/>
              <a:t>p: </a:t>
            </a:r>
            <a:r>
              <a:rPr lang="en-US" dirty="0"/>
              <a:t>The power parameter for the distance metric.</a:t>
            </a:r>
            <a:endParaRPr lang="en-US" b="1" dirty="0"/>
          </a:p>
        </p:txBody>
      </p:sp>
    </p:spTree>
    <p:extLst>
      <p:ext uri="{BB962C8B-B14F-4D97-AF65-F5344CB8AC3E}">
        <p14:creationId xmlns:p14="http://schemas.microsoft.com/office/powerpoint/2010/main" val="2363616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E955-DCD1-AD4E-8557-044028CC7B70}"/>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Grid Search</a:t>
            </a:r>
          </a:p>
        </p:txBody>
      </p:sp>
      <p:sp>
        <p:nvSpPr>
          <p:cNvPr id="5" name="Rectangle 4">
            <a:extLst>
              <a:ext uri="{FF2B5EF4-FFF2-40B4-BE49-F238E27FC236}">
                <a16:creationId xmlns:a16="http://schemas.microsoft.com/office/drawing/2014/main" id="{EDDCCD85-179D-6346-A761-BBC44208C7C3}"/>
              </a:ext>
            </a:extLst>
          </p:cNvPr>
          <p:cNvSpPr/>
          <p:nvPr/>
        </p:nvSpPr>
        <p:spPr>
          <a:xfrm>
            <a:off x="2723746"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EBA87-333D-1540-917E-D06FC324625A}"/>
              </a:ext>
            </a:extLst>
          </p:cNvPr>
          <p:cNvSpPr/>
          <p:nvPr/>
        </p:nvSpPr>
        <p:spPr>
          <a:xfrm>
            <a:off x="3258767"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518D70-6490-D646-AA33-D2FE0045B7EB}"/>
              </a:ext>
            </a:extLst>
          </p:cNvPr>
          <p:cNvSpPr/>
          <p:nvPr/>
        </p:nvSpPr>
        <p:spPr>
          <a:xfrm>
            <a:off x="3793788"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D17E774-4584-1A4C-869E-AC6790209324}"/>
              </a:ext>
            </a:extLst>
          </p:cNvPr>
          <p:cNvSpPr/>
          <p:nvPr/>
        </p:nvSpPr>
        <p:spPr>
          <a:xfrm>
            <a:off x="4328809"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B8127C-A0AB-664C-8539-07990FD15080}"/>
              </a:ext>
            </a:extLst>
          </p:cNvPr>
          <p:cNvSpPr/>
          <p:nvPr/>
        </p:nvSpPr>
        <p:spPr>
          <a:xfrm>
            <a:off x="4863830"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B2A49B-5B0D-F546-AD37-4D922AA27976}"/>
              </a:ext>
            </a:extLst>
          </p:cNvPr>
          <p:cNvSpPr/>
          <p:nvPr/>
        </p:nvSpPr>
        <p:spPr>
          <a:xfrm>
            <a:off x="5398851"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D1E0C4-8772-254C-A50A-83166255462C}"/>
              </a:ext>
            </a:extLst>
          </p:cNvPr>
          <p:cNvSpPr/>
          <p:nvPr/>
        </p:nvSpPr>
        <p:spPr>
          <a:xfrm>
            <a:off x="5933872" y="2522887"/>
            <a:ext cx="535021" cy="26653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4A2E46-4014-E24C-BC80-15E657BFBB29}"/>
              </a:ext>
            </a:extLst>
          </p:cNvPr>
          <p:cNvSpPr/>
          <p:nvPr/>
        </p:nvSpPr>
        <p:spPr>
          <a:xfrm rot="16200000">
            <a:off x="4328808" y="1452844"/>
            <a:ext cx="535021" cy="374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D22B75-2057-FD45-8A6B-28B8754D1A14}"/>
              </a:ext>
            </a:extLst>
          </p:cNvPr>
          <p:cNvSpPr/>
          <p:nvPr/>
        </p:nvSpPr>
        <p:spPr>
          <a:xfrm rot="16200000">
            <a:off x="4328808" y="3048182"/>
            <a:ext cx="535021" cy="374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87290DE-CCAD-1047-9835-7EB9A2DA204E}"/>
              </a:ext>
            </a:extLst>
          </p:cNvPr>
          <p:cNvSpPr/>
          <p:nvPr/>
        </p:nvSpPr>
        <p:spPr>
          <a:xfrm rot="16200000">
            <a:off x="4328808" y="2513160"/>
            <a:ext cx="535021" cy="374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CE3F5F-6EDB-A74F-92E2-2C9B89CFABD2}"/>
              </a:ext>
            </a:extLst>
          </p:cNvPr>
          <p:cNvSpPr txBox="1"/>
          <p:nvPr/>
        </p:nvSpPr>
        <p:spPr>
          <a:xfrm>
            <a:off x="2699426" y="2132175"/>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3</a:t>
            </a:r>
          </a:p>
        </p:txBody>
      </p:sp>
      <p:sp>
        <p:nvSpPr>
          <p:cNvPr id="18" name="TextBox 17">
            <a:extLst>
              <a:ext uri="{FF2B5EF4-FFF2-40B4-BE49-F238E27FC236}">
                <a16:creationId xmlns:a16="http://schemas.microsoft.com/office/drawing/2014/main" id="{8AAC1BC6-66A7-2840-A22E-C926010664B7}"/>
              </a:ext>
            </a:extLst>
          </p:cNvPr>
          <p:cNvSpPr txBox="1"/>
          <p:nvPr/>
        </p:nvSpPr>
        <p:spPr>
          <a:xfrm>
            <a:off x="3234447" y="2130568"/>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5</a:t>
            </a:r>
          </a:p>
        </p:txBody>
      </p:sp>
      <p:sp>
        <p:nvSpPr>
          <p:cNvPr id="19" name="TextBox 18">
            <a:extLst>
              <a:ext uri="{FF2B5EF4-FFF2-40B4-BE49-F238E27FC236}">
                <a16:creationId xmlns:a16="http://schemas.microsoft.com/office/drawing/2014/main" id="{5D451D92-E842-AD42-AB70-A29EB166188F}"/>
              </a:ext>
            </a:extLst>
          </p:cNvPr>
          <p:cNvSpPr txBox="1"/>
          <p:nvPr/>
        </p:nvSpPr>
        <p:spPr>
          <a:xfrm>
            <a:off x="3769468" y="2130568"/>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7</a:t>
            </a:r>
          </a:p>
        </p:txBody>
      </p:sp>
      <p:sp>
        <p:nvSpPr>
          <p:cNvPr id="20" name="TextBox 19">
            <a:extLst>
              <a:ext uri="{FF2B5EF4-FFF2-40B4-BE49-F238E27FC236}">
                <a16:creationId xmlns:a16="http://schemas.microsoft.com/office/drawing/2014/main" id="{A01B83B6-E88A-5C46-AB70-EBD0B7819424}"/>
              </a:ext>
            </a:extLst>
          </p:cNvPr>
          <p:cNvSpPr txBox="1"/>
          <p:nvPr/>
        </p:nvSpPr>
        <p:spPr>
          <a:xfrm>
            <a:off x="4304484" y="2133552"/>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11</a:t>
            </a:r>
          </a:p>
        </p:txBody>
      </p:sp>
      <p:sp>
        <p:nvSpPr>
          <p:cNvPr id="21" name="TextBox 20">
            <a:extLst>
              <a:ext uri="{FF2B5EF4-FFF2-40B4-BE49-F238E27FC236}">
                <a16:creationId xmlns:a16="http://schemas.microsoft.com/office/drawing/2014/main" id="{1D42DB7C-6082-334B-A3B6-FBA078BD3F64}"/>
              </a:ext>
            </a:extLst>
          </p:cNvPr>
          <p:cNvSpPr txBox="1"/>
          <p:nvPr/>
        </p:nvSpPr>
        <p:spPr>
          <a:xfrm>
            <a:off x="4839510" y="2127585"/>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13</a:t>
            </a:r>
          </a:p>
        </p:txBody>
      </p:sp>
      <p:sp>
        <p:nvSpPr>
          <p:cNvPr id="22" name="TextBox 21">
            <a:extLst>
              <a:ext uri="{FF2B5EF4-FFF2-40B4-BE49-F238E27FC236}">
                <a16:creationId xmlns:a16="http://schemas.microsoft.com/office/drawing/2014/main" id="{D2FF32C5-E57C-EB41-ADE4-761E6D8ACC40}"/>
              </a:ext>
            </a:extLst>
          </p:cNvPr>
          <p:cNvSpPr txBox="1"/>
          <p:nvPr/>
        </p:nvSpPr>
        <p:spPr>
          <a:xfrm>
            <a:off x="5374531" y="2127585"/>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15</a:t>
            </a:r>
          </a:p>
        </p:txBody>
      </p:sp>
      <p:sp>
        <p:nvSpPr>
          <p:cNvPr id="23" name="TextBox 22">
            <a:extLst>
              <a:ext uri="{FF2B5EF4-FFF2-40B4-BE49-F238E27FC236}">
                <a16:creationId xmlns:a16="http://schemas.microsoft.com/office/drawing/2014/main" id="{EABDB788-230E-0B4B-9275-A6BBB3F98E5E}"/>
              </a:ext>
            </a:extLst>
          </p:cNvPr>
          <p:cNvSpPr txBox="1"/>
          <p:nvPr/>
        </p:nvSpPr>
        <p:spPr>
          <a:xfrm>
            <a:off x="5909552" y="2127585"/>
            <a:ext cx="58366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17</a:t>
            </a:r>
          </a:p>
        </p:txBody>
      </p:sp>
      <p:sp>
        <p:nvSpPr>
          <p:cNvPr id="24" name="TextBox 23">
            <a:extLst>
              <a:ext uri="{FF2B5EF4-FFF2-40B4-BE49-F238E27FC236}">
                <a16:creationId xmlns:a16="http://schemas.microsoft.com/office/drawing/2014/main" id="{D97F3E31-24BF-784B-8902-B2AC9670B119}"/>
              </a:ext>
            </a:extLst>
          </p:cNvPr>
          <p:cNvSpPr txBox="1"/>
          <p:nvPr/>
        </p:nvSpPr>
        <p:spPr>
          <a:xfrm>
            <a:off x="1994172" y="2600709"/>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E7F4C346-6BD8-8A49-99FD-344A09CB2B04}"/>
              </a:ext>
            </a:extLst>
          </p:cNvPr>
          <p:cNvSpPr txBox="1"/>
          <p:nvPr/>
        </p:nvSpPr>
        <p:spPr>
          <a:xfrm>
            <a:off x="1994172" y="3140752"/>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2</a:t>
            </a:r>
          </a:p>
        </p:txBody>
      </p:sp>
      <p:sp>
        <p:nvSpPr>
          <p:cNvPr id="26" name="TextBox 25">
            <a:extLst>
              <a:ext uri="{FF2B5EF4-FFF2-40B4-BE49-F238E27FC236}">
                <a16:creationId xmlns:a16="http://schemas.microsoft.com/office/drawing/2014/main" id="{CAF8AC23-4EB0-2146-9C8B-9B8DE5F5D4CE}"/>
              </a:ext>
            </a:extLst>
          </p:cNvPr>
          <p:cNvSpPr txBox="1"/>
          <p:nvPr/>
        </p:nvSpPr>
        <p:spPr>
          <a:xfrm>
            <a:off x="1994172" y="3670910"/>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3</a:t>
            </a:r>
          </a:p>
        </p:txBody>
      </p:sp>
      <p:sp>
        <p:nvSpPr>
          <p:cNvPr id="27" name="TextBox 26">
            <a:extLst>
              <a:ext uri="{FF2B5EF4-FFF2-40B4-BE49-F238E27FC236}">
                <a16:creationId xmlns:a16="http://schemas.microsoft.com/office/drawing/2014/main" id="{66C48F77-E284-154D-85CB-5FB2106AF07F}"/>
              </a:ext>
            </a:extLst>
          </p:cNvPr>
          <p:cNvSpPr txBox="1"/>
          <p:nvPr/>
        </p:nvSpPr>
        <p:spPr>
          <a:xfrm>
            <a:off x="1994172" y="4201067"/>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4</a:t>
            </a:r>
          </a:p>
        </p:txBody>
      </p:sp>
      <p:sp>
        <p:nvSpPr>
          <p:cNvPr id="28" name="TextBox 27">
            <a:extLst>
              <a:ext uri="{FF2B5EF4-FFF2-40B4-BE49-F238E27FC236}">
                <a16:creationId xmlns:a16="http://schemas.microsoft.com/office/drawing/2014/main" id="{B86CCE63-D264-C94C-A37E-FD3465AA81C6}"/>
              </a:ext>
            </a:extLst>
          </p:cNvPr>
          <p:cNvSpPr txBox="1"/>
          <p:nvPr/>
        </p:nvSpPr>
        <p:spPr>
          <a:xfrm>
            <a:off x="1989309" y="4731224"/>
            <a:ext cx="583660"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5</a:t>
            </a:r>
          </a:p>
        </p:txBody>
      </p:sp>
      <p:sp>
        <p:nvSpPr>
          <p:cNvPr id="29" name="TextBox 28">
            <a:extLst>
              <a:ext uri="{FF2B5EF4-FFF2-40B4-BE49-F238E27FC236}">
                <a16:creationId xmlns:a16="http://schemas.microsoft.com/office/drawing/2014/main" id="{93964888-A517-6049-A4FC-F473F8F7DF07}"/>
              </a:ext>
            </a:extLst>
          </p:cNvPr>
          <p:cNvSpPr txBox="1"/>
          <p:nvPr/>
        </p:nvSpPr>
        <p:spPr>
          <a:xfrm>
            <a:off x="2784538" y="1690689"/>
            <a:ext cx="3623552" cy="369332"/>
          </a:xfrm>
          <a:prstGeom prst="rect">
            <a:avLst/>
          </a:prstGeom>
          <a:noFill/>
        </p:spPr>
        <p:txBody>
          <a:bodyPr wrap="square" rtlCol="0">
            <a:spAutoFit/>
          </a:bodyPr>
          <a:lstStyle/>
          <a:p>
            <a:pPr algn="ctr"/>
            <a:r>
              <a:rPr lang="en-US" dirty="0"/>
              <a:t>Number of Neighbors</a:t>
            </a:r>
          </a:p>
        </p:txBody>
      </p:sp>
      <p:sp>
        <p:nvSpPr>
          <p:cNvPr id="30" name="TextBox 29">
            <a:extLst>
              <a:ext uri="{FF2B5EF4-FFF2-40B4-BE49-F238E27FC236}">
                <a16:creationId xmlns:a16="http://schemas.microsoft.com/office/drawing/2014/main" id="{E8AB74C5-12CE-2745-9E46-4615A99DC5BA}"/>
              </a:ext>
            </a:extLst>
          </p:cNvPr>
          <p:cNvSpPr txBox="1"/>
          <p:nvPr/>
        </p:nvSpPr>
        <p:spPr>
          <a:xfrm rot="16200000">
            <a:off x="632303" y="3670910"/>
            <a:ext cx="2665379" cy="369332"/>
          </a:xfrm>
          <a:prstGeom prst="rect">
            <a:avLst/>
          </a:prstGeom>
          <a:noFill/>
        </p:spPr>
        <p:txBody>
          <a:bodyPr wrap="square" rtlCol="0">
            <a:spAutoFit/>
          </a:bodyPr>
          <a:lstStyle/>
          <a:p>
            <a:pPr algn="ctr"/>
            <a:r>
              <a:rPr lang="en-US" dirty="0"/>
              <a:t>p</a:t>
            </a:r>
          </a:p>
        </p:txBody>
      </p:sp>
      <p:sp>
        <p:nvSpPr>
          <p:cNvPr id="32" name="TextBox 31">
            <a:extLst>
              <a:ext uri="{FF2B5EF4-FFF2-40B4-BE49-F238E27FC236}">
                <a16:creationId xmlns:a16="http://schemas.microsoft.com/office/drawing/2014/main" id="{744F86F9-C31F-3E43-822C-E33DD778ABF4}"/>
              </a:ext>
            </a:extLst>
          </p:cNvPr>
          <p:cNvSpPr txBox="1"/>
          <p:nvPr/>
        </p:nvSpPr>
        <p:spPr>
          <a:xfrm>
            <a:off x="1352139" y="5478101"/>
            <a:ext cx="6488350" cy="646331"/>
          </a:xfrm>
          <a:prstGeom prst="rect">
            <a:avLst/>
          </a:prstGeom>
          <a:noFill/>
        </p:spPr>
        <p:txBody>
          <a:bodyPr wrap="square" rtlCol="0">
            <a:spAutoFit/>
          </a:bodyPr>
          <a:lstStyle/>
          <a:p>
            <a:r>
              <a:rPr lang="en-US" b="1" dirty="0"/>
              <a:t>Basic Idea: </a:t>
            </a:r>
            <a:r>
              <a:rPr lang="en-US" dirty="0"/>
              <a:t>Run all model parameter combinations (i.e., brute force) and choose the best one. </a:t>
            </a:r>
          </a:p>
        </p:txBody>
      </p:sp>
    </p:spTree>
    <p:extLst>
      <p:ext uri="{BB962C8B-B14F-4D97-AF65-F5344CB8AC3E}">
        <p14:creationId xmlns:p14="http://schemas.microsoft.com/office/powerpoint/2010/main" val="45717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87D7-AB40-9646-B32D-392148866E9F}"/>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Grid Search with </a:t>
            </a:r>
            <a:r>
              <a:rPr lang="en-US" sz="4000" b="1" dirty="0" err="1">
                <a:latin typeface="Arial" panose="020B0604020202020204" pitchFamily="34" charset="0"/>
                <a:cs typeface="Arial" panose="020B0604020202020204" pitchFamily="34" charset="0"/>
              </a:rPr>
              <a:t>Scikit</a:t>
            </a:r>
            <a:endParaRPr lang="en-US" sz="40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6984746-606A-C847-B538-6E75D01055AD}"/>
              </a:ext>
            </a:extLst>
          </p:cNvPr>
          <p:cNvSpPr txBox="1"/>
          <p:nvPr/>
        </p:nvSpPr>
        <p:spPr>
          <a:xfrm>
            <a:off x="897376" y="2159542"/>
            <a:ext cx="7349247" cy="3693319"/>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GridSearchCV</a:t>
            </a:r>
            <a:endParaRPr lang="en-US" dirty="0">
              <a:latin typeface="Courier" pitchFamily="2" charset="0"/>
            </a:endParaRP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sklearn.neighbors</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KNeighborsClassifier</a:t>
            </a:r>
            <a:endParaRPr lang="en-US" dirty="0">
              <a:latin typeface="Courier" pitchFamily="2" charset="0"/>
            </a:endParaRPr>
          </a:p>
          <a:p>
            <a:endParaRPr lang="en-US" dirty="0">
              <a:latin typeface="Courier" pitchFamily="2" charset="0"/>
            </a:endParaRPr>
          </a:p>
          <a:p>
            <a:r>
              <a:rPr lang="en-US" dirty="0">
                <a:latin typeface="Courier" pitchFamily="2" charset="0"/>
              </a:rPr>
              <a:t>parameters = {</a:t>
            </a:r>
            <a:r>
              <a:rPr lang="en-US" dirty="0">
                <a:solidFill>
                  <a:srgbClr val="FF0000"/>
                </a:solidFill>
                <a:latin typeface="Courier" pitchFamily="2" charset="0"/>
              </a:rPr>
              <a:t>'p’</a:t>
            </a:r>
            <a:r>
              <a:rPr lang="en-US" dirty="0">
                <a:latin typeface="Courier" pitchFamily="2" charset="0"/>
              </a:rPr>
              <a:t>:[</a:t>
            </a:r>
            <a:r>
              <a:rPr lang="en-US" dirty="0">
                <a:solidFill>
                  <a:schemeClr val="accent6">
                    <a:lumMod val="75000"/>
                  </a:schemeClr>
                </a:solidFill>
                <a:latin typeface="Courier" pitchFamily="2" charset="0"/>
              </a:rPr>
              <a:t>1</a:t>
            </a:r>
            <a:r>
              <a:rPr lang="en-US" dirty="0">
                <a:latin typeface="Courier" pitchFamily="2" charset="0"/>
              </a:rPr>
              <a:t>,</a:t>
            </a:r>
            <a:r>
              <a:rPr lang="en-US" dirty="0">
                <a:solidFill>
                  <a:schemeClr val="accent6">
                    <a:lumMod val="75000"/>
                  </a:schemeClr>
                </a:solidFill>
                <a:latin typeface="Courier" pitchFamily="2" charset="0"/>
              </a:rPr>
              <a:t>2</a:t>
            </a:r>
            <a:r>
              <a:rPr lang="en-US" dirty="0">
                <a:latin typeface="Courier" pitchFamily="2" charset="0"/>
              </a:rPr>
              <a:t>,</a:t>
            </a:r>
            <a:r>
              <a:rPr lang="en-US" dirty="0">
                <a:solidFill>
                  <a:schemeClr val="accent6">
                    <a:lumMod val="75000"/>
                  </a:schemeClr>
                </a:solidFill>
                <a:latin typeface="Courier" pitchFamily="2" charset="0"/>
              </a:rPr>
              <a:t>3</a:t>
            </a:r>
            <a:r>
              <a:rPr lang="en-US" dirty="0">
                <a:latin typeface="Courier" pitchFamily="2" charset="0"/>
              </a:rPr>
              <a:t>,</a:t>
            </a:r>
            <a:r>
              <a:rPr lang="en-US" dirty="0">
                <a:solidFill>
                  <a:schemeClr val="accent6">
                    <a:lumMod val="75000"/>
                  </a:schemeClr>
                </a:solidFill>
                <a:latin typeface="Courier" pitchFamily="2" charset="0"/>
              </a:rPr>
              <a:t>4</a:t>
            </a:r>
            <a:r>
              <a:rPr lang="en-US" dirty="0">
                <a:latin typeface="Courier" pitchFamily="2" charset="0"/>
              </a:rPr>
              <a:t>,</a:t>
            </a:r>
            <a:r>
              <a:rPr lang="en-US" dirty="0">
                <a:solidFill>
                  <a:schemeClr val="accent6">
                    <a:lumMod val="75000"/>
                  </a:schemeClr>
                </a:solidFill>
                <a:latin typeface="Courier" pitchFamily="2" charset="0"/>
              </a:rPr>
              <a:t>5</a:t>
            </a:r>
            <a:r>
              <a:rPr lang="en-US" dirty="0">
                <a:latin typeface="Courier" pitchFamily="2" charset="0"/>
              </a:rPr>
              <a:t>],</a:t>
            </a:r>
          </a:p>
          <a:p>
            <a:r>
              <a:rPr lang="en-US" dirty="0">
                <a:latin typeface="Courier" pitchFamily="2" charset="0"/>
              </a:rPr>
              <a:t>              </a:t>
            </a:r>
            <a:r>
              <a:rPr lang="en-US" dirty="0">
                <a:solidFill>
                  <a:srgbClr val="FF0000"/>
                </a:solidFill>
                <a:latin typeface="Courier" pitchFamily="2" charset="0"/>
              </a:rPr>
              <a:t>'</a:t>
            </a:r>
            <a:r>
              <a:rPr lang="en-US" dirty="0" err="1">
                <a:solidFill>
                  <a:srgbClr val="FF0000"/>
                </a:solidFill>
                <a:latin typeface="Courier" pitchFamily="2" charset="0"/>
              </a:rPr>
              <a:t>n_neighbors</a:t>
            </a:r>
            <a:r>
              <a:rPr lang="en-US" dirty="0">
                <a:solidFill>
                  <a:srgbClr val="FF0000"/>
                </a:solidFill>
                <a:latin typeface="Courier" pitchFamily="2" charset="0"/>
              </a:rPr>
              <a:t>’</a:t>
            </a:r>
            <a:r>
              <a:rPr lang="en-US" dirty="0">
                <a:latin typeface="Courier" pitchFamily="2" charset="0"/>
              </a:rPr>
              <a:t>:[</a:t>
            </a:r>
            <a:r>
              <a:rPr lang="en-US" dirty="0">
                <a:solidFill>
                  <a:schemeClr val="accent6">
                    <a:lumMod val="75000"/>
                  </a:schemeClr>
                </a:solidFill>
                <a:latin typeface="Courier" pitchFamily="2" charset="0"/>
              </a:rPr>
              <a:t>3</a:t>
            </a:r>
            <a:r>
              <a:rPr lang="en-US" dirty="0">
                <a:latin typeface="Courier" pitchFamily="2" charset="0"/>
              </a:rPr>
              <a:t>,</a:t>
            </a:r>
            <a:r>
              <a:rPr lang="en-US" dirty="0">
                <a:solidFill>
                  <a:schemeClr val="accent6">
                    <a:lumMod val="75000"/>
                  </a:schemeClr>
                </a:solidFill>
                <a:latin typeface="Courier" pitchFamily="2" charset="0"/>
              </a:rPr>
              <a:t>5</a:t>
            </a:r>
            <a:r>
              <a:rPr lang="en-US" dirty="0">
                <a:latin typeface="Courier" pitchFamily="2" charset="0"/>
              </a:rPr>
              <a:t>,</a:t>
            </a:r>
            <a:r>
              <a:rPr lang="en-US" dirty="0">
                <a:solidFill>
                  <a:schemeClr val="accent6">
                    <a:lumMod val="75000"/>
                  </a:schemeClr>
                </a:solidFill>
                <a:latin typeface="Courier" pitchFamily="2" charset="0"/>
              </a:rPr>
              <a:t>7</a:t>
            </a:r>
            <a:r>
              <a:rPr lang="en-US" dirty="0">
                <a:latin typeface="Courier" pitchFamily="2" charset="0"/>
              </a:rPr>
              <a:t>,</a:t>
            </a:r>
            <a:r>
              <a:rPr lang="en-US" dirty="0">
                <a:solidFill>
                  <a:schemeClr val="accent6">
                    <a:lumMod val="75000"/>
                  </a:schemeClr>
                </a:solidFill>
                <a:latin typeface="Courier" pitchFamily="2" charset="0"/>
              </a:rPr>
              <a:t>11</a:t>
            </a:r>
            <a:r>
              <a:rPr lang="en-US" dirty="0">
                <a:latin typeface="Courier" pitchFamily="2" charset="0"/>
              </a:rPr>
              <a:t>,</a:t>
            </a:r>
            <a:r>
              <a:rPr lang="en-US" dirty="0">
                <a:solidFill>
                  <a:schemeClr val="accent6">
                    <a:lumMod val="75000"/>
                  </a:schemeClr>
                </a:solidFill>
                <a:latin typeface="Courier" pitchFamily="2" charset="0"/>
              </a:rPr>
              <a:t>13</a:t>
            </a:r>
            <a:r>
              <a:rPr lang="en-US" dirty="0">
                <a:latin typeface="Courier" pitchFamily="2" charset="0"/>
              </a:rPr>
              <a:t>,</a:t>
            </a:r>
            <a:r>
              <a:rPr lang="en-US" dirty="0">
                <a:solidFill>
                  <a:schemeClr val="accent6">
                    <a:lumMod val="75000"/>
                  </a:schemeClr>
                </a:solidFill>
                <a:latin typeface="Courier" pitchFamily="2" charset="0"/>
              </a:rPr>
              <a:t>15</a:t>
            </a:r>
            <a:r>
              <a:rPr lang="en-US" dirty="0">
                <a:latin typeface="Courier" pitchFamily="2" charset="0"/>
              </a:rPr>
              <a:t>,</a:t>
            </a:r>
            <a:r>
              <a:rPr lang="en-US" dirty="0">
                <a:solidFill>
                  <a:schemeClr val="accent6">
                    <a:lumMod val="75000"/>
                  </a:schemeClr>
                </a:solidFill>
                <a:latin typeface="Courier" pitchFamily="2" charset="0"/>
              </a:rPr>
              <a:t>17</a:t>
            </a:r>
            <a:r>
              <a:rPr lang="en-US" dirty="0">
                <a:latin typeface="Courier" pitchFamily="2" charset="0"/>
              </a:rPr>
              <a:t>]}</a:t>
            </a:r>
          </a:p>
          <a:p>
            <a:endParaRPr lang="en-US" dirty="0">
              <a:latin typeface="Courier" pitchFamily="2" charset="0"/>
            </a:endParaRPr>
          </a:p>
          <a:p>
            <a:r>
              <a:rPr lang="en-US" dirty="0" err="1">
                <a:latin typeface="Courier" pitchFamily="2" charset="0"/>
              </a:rPr>
              <a:t>knn</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KNeighborsClassifier</a:t>
            </a:r>
            <a:r>
              <a:rPr lang="en-US" dirty="0">
                <a:latin typeface="Courier" pitchFamily="2" charset="0"/>
              </a:rPr>
              <a:t>()</a:t>
            </a:r>
          </a:p>
          <a:p>
            <a:endParaRPr lang="en-US" dirty="0">
              <a:latin typeface="Courier" pitchFamily="2" charset="0"/>
            </a:endParaRPr>
          </a:p>
          <a:p>
            <a:r>
              <a:rPr lang="en-US" dirty="0" err="1">
                <a:latin typeface="Courier" pitchFamily="2" charset="0"/>
              </a:rPr>
              <a:t>gsc</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GridSearchCV</a:t>
            </a:r>
            <a:r>
              <a:rPr lang="en-US" dirty="0">
                <a:latin typeface="Courier" pitchFamily="2" charset="0"/>
              </a:rPr>
              <a:t>(</a:t>
            </a:r>
            <a:r>
              <a:rPr lang="en-US" dirty="0" err="1">
                <a:latin typeface="Courier" pitchFamily="2" charset="0"/>
              </a:rPr>
              <a:t>knn</a:t>
            </a:r>
            <a:r>
              <a:rPr lang="en-US" dirty="0">
                <a:latin typeface="Courier" pitchFamily="2" charset="0"/>
              </a:rPr>
              <a:t>, parameters)</a:t>
            </a:r>
          </a:p>
          <a:p>
            <a:r>
              <a:rPr lang="en-US" dirty="0" err="1">
                <a:latin typeface="Courier" pitchFamily="2" charset="0"/>
              </a:rPr>
              <a:t>gsc.fit</a:t>
            </a:r>
            <a:r>
              <a:rPr lang="en-US" dirty="0">
                <a:latin typeface="Courier" pitchFamily="2" charset="0"/>
              </a:rPr>
              <a:t>(</a:t>
            </a:r>
            <a:r>
              <a:rPr lang="en-US" dirty="0" err="1">
                <a:latin typeface="Courier" pitchFamily="2" charset="0"/>
              </a:rPr>
              <a:t>gs_data</a:t>
            </a:r>
            <a:r>
              <a:rPr lang="en-US" dirty="0">
                <a:latin typeface="Courier" pitchFamily="2" charset="0"/>
              </a:rPr>
              <a:t>, </a:t>
            </a:r>
            <a:r>
              <a:rPr lang="en-US" dirty="0" err="1">
                <a:latin typeface="Courier" pitchFamily="2" charset="0"/>
              </a:rPr>
              <a:t>gs_target</a:t>
            </a:r>
            <a:r>
              <a:rPr lang="en-US" dirty="0">
                <a:latin typeface="Courier" pitchFamily="2" charset="0"/>
              </a:rPr>
              <a:t>)</a:t>
            </a:r>
          </a:p>
          <a:p>
            <a:endParaRPr lang="en-US" dirty="0">
              <a:latin typeface="Courier" pitchFamily="2" charset="0"/>
            </a:endParaRPr>
          </a:p>
          <a:p>
            <a:r>
              <a:rPr lang="en-US" dirty="0" err="1">
                <a:latin typeface="Courier" pitchFamily="2" charset="0"/>
              </a:rPr>
              <a:t>gsc.cv_results</a:t>
            </a:r>
            <a:r>
              <a:rPr lang="en-US" dirty="0">
                <a:latin typeface="Courier" pitchFamily="2" charset="0"/>
              </a:rPr>
              <a:t>_[</a:t>
            </a:r>
            <a:r>
              <a:rPr lang="en-US" dirty="0">
                <a:solidFill>
                  <a:srgbClr val="FF0000"/>
                </a:solidFill>
                <a:latin typeface="Courier" pitchFamily="2" charset="0"/>
              </a:rPr>
              <a:t>'</a:t>
            </a:r>
            <a:r>
              <a:rPr lang="en-US" dirty="0" err="1">
                <a:solidFill>
                  <a:srgbClr val="FF0000"/>
                </a:solidFill>
                <a:latin typeface="Courier" pitchFamily="2" charset="0"/>
              </a:rPr>
              <a:t>mean_test_score</a:t>
            </a:r>
            <a:r>
              <a:rPr lang="en-US" dirty="0">
                <a:solidFill>
                  <a:srgbClr val="FF0000"/>
                </a:solidFill>
                <a:latin typeface="Courier" pitchFamily="2" charset="0"/>
              </a:rPr>
              <a:t>']</a:t>
            </a:r>
          </a:p>
          <a:p>
            <a:r>
              <a:rPr lang="en-US" dirty="0" err="1">
                <a:latin typeface="Courier" pitchFamily="2" charset="0"/>
              </a:rPr>
              <a:t>gsc.cv_results</a:t>
            </a:r>
            <a:r>
              <a:rPr lang="en-US" dirty="0">
                <a:latin typeface="Courier" pitchFamily="2" charset="0"/>
              </a:rPr>
              <a:t>_[</a:t>
            </a:r>
            <a:r>
              <a:rPr lang="en-US" dirty="0">
                <a:solidFill>
                  <a:srgbClr val="FF0000"/>
                </a:solidFill>
                <a:latin typeface="Courier" pitchFamily="2" charset="0"/>
              </a:rPr>
              <a:t>'</a:t>
            </a:r>
            <a:r>
              <a:rPr lang="en-US" dirty="0" err="1">
                <a:solidFill>
                  <a:srgbClr val="FF0000"/>
                </a:solidFill>
                <a:latin typeface="Courier" pitchFamily="2" charset="0"/>
              </a:rPr>
              <a:t>params</a:t>
            </a:r>
            <a:r>
              <a:rPr lang="en-US" dirty="0">
                <a:solidFill>
                  <a:srgbClr val="FF0000"/>
                </a:solidFill>
                <a:latin typeface="Courier" pitchFamily="2" charset="0"/>
              </a:rPr>
              <a:t>']</a:t>
            </a:r>
          </a:p>
        </p:txBody>
      </p:sp>
    </p:spTree>
    <p:extLst>
      <p:ext uri="{BB962C8B-B14F-4D97-AF65-F5344CB8AC3E}">
        <p14:creationId xmlns:p14="http://schemas.microsoft.com/office/powerpoint/2010/main" val="303742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84F9-8D22-A943-A590-F272E9A58BA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Confusion Matrix</a:t>
            </a:r>
          </a:p>
        </p:txBody>
      </p:sp>
      <p:sp>
        <p:nvSpPr>
          <p:cNvPr id="3" name="Rectangle 2">
            <a:extLst>
              <a:ext uri="{FF2B5EF4-FFF2-40B4-BE49-F238E27FC236}">
                <a16:creationId xmlns:a16="http://schemas.microsoft.com/office/drawing/2014/main" id="{6BFCD425-60FC-DB43-9471-BD8B36FFCA41}"/>
              </a:ext>
            </a:extLst>
          </p:cNvPr>
          <p:cNvSpPr/>
          <p:nvPr/>
        </p:nvSpPr>
        <p:spPr>
          <a:xfrm>
            <a:off x="3472778" y="1896895"/>
            <a:ext cx="1293778" cy="1293778"/>
          </a:xfrm>
          <a:prstGeom prst="rect">
            <a:avLst/>
          </a:prstGeom>
          <a:solidFill>
            <a:schemeClr val="accent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F3109F3-FB3E-7941-A3E4-62AFDB57E62F}"/>
              </a:ext>
            </a:extLst>
          </p:cNvPr>
          <p:cNvSpPr/>
          <p:nvPr/>
        </p:nvSpPr>
        <p:spPr>
          <a:xfrm>
            <a:off x="4766556" y="3190673"/>
            <a:ext cx="1293778" cy="1293778"/>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B9A4D04-3177-FA44-8507-74FFB8114F1C}"/>
              </a:ext>
            </a:extLst>
          </p:cNvPr>
          <p:cNvSpPr/>
          <p:nvPr/>
        </p:nvSpPr>
        <p:spPr>
          <a:xfrm>
            <a:off x="3472778" y="3190673"/>
            <a:ext cx="1293778" cy="1293778"/>
          </a:xfrm>
          <a:prstGeom prst="rect">
            <a:avLst/>
          </a:prstGeom>
          <a:solidFill>
            <a:schemeClr val="accent1">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17CDD01-2EAC-684A-809D-F409A941874C}"/>
              </a:ext>
            </a:extLst>
          </p:cNvPr>
          <p:cNvSpPr/>
          <p:nvPr/>
        </p:nvSpPr>
        <p:spPr>
          <a:xfrm>
            <a:off x="4766556" y="1899834"/>
            <a:ext cx="1293778" cy="1293778"/>
          </a:xfrm>
          <a:prstGeom prst="rect">
            <a:avLst/>
          </a:prstGeom>
          <a:solidFill>
            <a:schemeClr val="accent1">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CFFDFFB-218A-7148-8069-21772E9A0D1A}"/>
              </a:ext>
            </a:extLst>
          </p:cNvPr>
          <p:cNvSpPr txBox="1"/>
          <p:nvPr/>
        </p:nvSpPr>
        <p:spPr>
          <a:xfrm>
            <a:off x="2274453" y="2359118"/>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A</a:t>
            </a:r>
          </a:p>
        </p:txBody>
      </p:sp>
      <p:sp>
        <p:nvSpPr>
          <p:cNvPr id="8" name="TextBox 7">
            <a:extLst>
              <a:ext uri="{FF2B5EF4-FFF2-40B4-BE49-F238E27FC236}">
                <a16:creationId xmlns:a16="http://schemas.microsoft.com/office/drawing/2014/main" id="{CCB1FF85-4FEE-844F-B163-1911491AF73F}"/>
              </a:ext>
            </a:extLst>
          </p:cNvPr>
          <p:cNvSpPr txBox="1"/>
          <p:nvPr/>
        </p:nvSpPr>
        <p:spPr>
          <a:xfrm>
            <a:off x="2274452" y="3652896"/>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B</a:t>
            </a:r>
          </a:p>
        </p:txBody>
      </p:sp>
      <p:sp>
        <p:nvSpPr>
          <p:cNvPr id="9" name="TextBox 8">
            <a:extLst>
              <a:ext uri="{FF2B5EF4-FFF2-40B4-BE49-F238E27FC236}">
                <a16:creationId xmlns:a16="http://schemas.microsoft.com/office/drawing/2014/main" id="{DADAA805-3A2B-1E4D-A82E-676F213D28C6}"/>
              </a:ext>
            </a:extLst>
          </p:cNvPr>
          <p:cNvSpPr txBox="1"/>
          <p:nvPr/>
        </p:nvSpPr>
        <p:spPr>
          <a:xfrm>
            <a:off x="3568230" y="4567614"/>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A</a:t>
            </a:r>
          </a:p>
        </p:txBody>
      </p:sp>
      <p:sp>
        <p:nvSpPr>
          <p:cNvPr id="10" name="TextBox 9">
            <a:extLst>
              <a:ext uri="{FF2B5EF4-FFF2-40B4-BE49-F238E27FC236}">
                <a16:creationId xmlns:a16="http://schemas.microsoft.com/office/drawing/2014/main" id="{5CE2F01E-2C36-9A48-999C-8613A6555828}"/>
              </a:ext>
            </a:extLst>
          </p:cNvPr>
          <p:cNvSpPr txBox="1"/>
          <p:nvPr/>
        </p:nvSpPr>
        <p:spPr>
          <a:xfrm>
            <a:off x="4862008" y="4567614"/>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B</a:t>
            </a:r>
          </a:p>
        </p:txBody>
      </p:sp>
      <p:sp>
        <p:nvSpPr>
          <p:cNvPr id="11" name="TextBox 10">
            <a:extLst>
              <a:ext uri="{FF2B5EF4-FFF2-40B4-BE49-F238E27FC236}">
                <a16:creationId xmlns:a16="http://schemas.microsoft.com/office/drawing/2014/main" id="{899EDB7A-C616-4F42-9E02-E9A5C9203594}"/>
              </a:ext>
            </a:extLst>
          </p:cNvPr>
          <p:cNvSpPr txBox="1"/>
          <p:nvPr/>
        </p:nvSpPr>
        <p:spPr>
          <a:xfrm rot="16200000">
            <a:off x="1364916" y="3006007"/>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Label</a:t>
            </a:r>
          </a:p>
        </p:txBody>
      </p:sp>
      <p:sp>
        <p:nvSpPr>
          <p:cNvPr id="12" name="TextBox 11">
            <a:extLst>
              <a:ext uri="{FF2B5EF4-FFF2-40B4-BE49-F238E27FC236}">
                <a16:creationId xmlns:a16="http://schemas.microsoft.com/office/drawing/2014/main" id="{1E94280F-7350-A443-AC45-8263977344B9}"/>
              </a:ext>
            </a:extLst>
          </p:cNvPr>
          <p:cNvSpPr txBox="1"/>
          <p:nvPr/>
        </p:nvSpPr>
        <p:spPr>
          <a:xfrm>
            <a:off x="3855193" y="4899804"/>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Label</a:t>
            </a:r>
          </a:p>
        </p:txBody>
      </p:sp>
      <p:sp>
        <p:nvSpPr>
          <p:cNvPr id="13" name="TextBox 12">
            <a:extLst>
              <a:ext uri="{FF2B5EF4-FFF2-40B4-BE49-F238E27FC236}">
                <a16:creationId xmlns:a16="http://schemas.microsoft.com/office/drawing/2014/main" id="{E1DED320-C95C-6443-BD42-1CB43ADA583B}"/>
              </a:ext>
            </a:extLst>
          </p:cNvPr>
          <p:cNvSpPr txBox="1"/>
          <p:nvPr/>
        </p:nvSpPr>
        <p:spPr>
          <a:xfrm>
            <a:off x="3628421" y="2359118"/>
            <a:ext cx="982493"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80</a:t>
            </a:r>
          </a:p>
        </p:txBody>
      </p:sp>
      <p:sp>
        <p:nvSpPr>
          <p:cNvPr id="14" name="TextBox 13">
            <a:extLst>
              <a:ext uri="{FF2B5EF4-FFF2-40B4-BE49-F238E27FC236}">
                <a16:creationId xmlns:a16="http://schemas.microsoft.com/office/drawing/2014/main" id="{A6DCEA92-D09A-3C47-B656-68867CE99154}"/>
              </a:ext>
            </a:extLst>
          </p:cNvPr>
          <p:cNvSpPr txBox="1"/>
          <p:nvPr/>
        </p:nvSpPr>
        <p:spPr>
          <a:xfrm>
            <a:off x="4922199" y="2359118"/>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20</a:t>
            </a:r>
          </a:p>
        </p:txBody>
      </p:sp>
      <p:sp>
        <p:nvSpPr>
          <p:cNvPr id="15" name="TextBox 14">
            <a:extLst>
              <a:ext uri="{FF2B5EF4-FFF2-40B4-BE49-F238E27FC236}">
                <a16:creationId xmlns:a16="http://schemas.microsoft.com/office/drawing/2014/main" id="{A03F5E05-B263-2643-A4B1-77E1C7D06672}"/>
              </a:ext>
            </a:extLst>
          </p:cNvPr>
          <p:cNvSpPr txBox="1"/>
          <p:nvPr/>
        </p:nvSpPr>
        <p:spPr>
          <a:xfrm>
            <a:off x="3628419" y="3653214"/>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40</a:t>
            </a:r>
          </a:p>
        </p:txBody>
      </p:sp>
      <p:sp>
        <p:nvSpPr>
          <p:cNvPr id="16" name="TextBox 15">
            <a:extLst>
              <a:ext uri="{FF2B5EF4-FFF2-40B4-BE49-F238E27FC236}">
                <a16:creationId xmlns:a16="http://schemas.microsoft.com/office/drawing/2014/main" id="{699502BB-C22B-894E-B7E1-9ED68511F78F}"/>
              </a:ext>
            </a:extLst>
          </p:cNvPr>
          <p:cNvSpPr txBox="1"/>
          <p:nvPr/>
        </p:nvSpPr>
        <p:spPr>
          <a:xfrm>
            <a:off x="4951378" y="3649957"/>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60</a:t>
            </a:r>
          </a:p>
        </p:txBody>
      </p:sp>
      <p:sp>
        <p:nvSpPr>
          <p:cNvPr id="18" name="TextBox 17">
            <a:extLst>
              <a:ext uri="{FF2B5EF4-FFF2-40B4-BE49-F238E27FC236}">
                <a16:creationId xmlns:a16="http://schemas.microsoft.com/office/drawing/2014/main" id="{435A1754-0E65-3D40-B97D-05C6CC995294}"/>
              </a:ext>
            </a:extLst>
          </p:cNvPr>
          <p:cNvSpPr txBox="1"/>
          <p:nvPr/>
        </p:nvSpPr>
        <p:spPr>
          <a:xfrm>
            <a:off x="1014716" y="5499823"/>
            <a:ext cx="7500026" cy="369332"/>
          </a:xfrm>
          <a:prstGeom prst="rect">
            <a:avLst/>
          </a:prstGeom>
          <a:noFill/>
        </p:spPr>
        <p:txBody>
          <a:bodyPr wrap="square" rtlCol="0">
            <a:spAutoFit/>
          </a:bodyPr>
          <a:lstStyle/>
          <a:p>
            <a:pPr algn="ctr"/>
            <a:r>
              <a:rPr lang="en-US" dirty="0"/>
              <a:t>Accuracy = 80+60/(80+20+40+60) = 140/200 = 0.70 = </a:t>
            </a:r>
            <a:r>
              <a:rPr lang="en-US" b="1" dirty="0"/>
              <a:t>70%</a:t>
            </a:r>
          </a:p>
        </p:txBody>
      </p:sp>
    </p:spTree>
    <p:extLst>
      <p:ext uri="{BB962C8B-B14F-4D97-AF65-F5344CB8AC3E}">
        <p14:creationId xmlns:p14="http://schemas.microsoft.com/office/powerpoint/2010/main" val="119682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84F9-8D22-A943-A590-F272E9A58BA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Accuracy Can Be Misleading</a:t>
            </a:r>
          </a:p>
        </p:txBody>
      </p:sp>
      <p:sp>
        <p:nvSpPr>
          <p:cNvPr id="3" name="Rectangle 2">
            <a:extLst>
              <a:ext uri="{FF2B5EF4-FFF2-40B4-BE49-F238E27FC236}">
                <a16:creationId xmlns:a16="http://schemas.microsoft.com/office/drawing/2014/main" id="{49EBF012-214B-844D-A16C-8E6F90E21BA6}"/>
              </a:ext>
            </a:extLst>
          </p:cNvPr>
          <p:cNvSpPr/>
          <p:nvPr/>
        </p:nvSpPr>
        <p:spPr>
          <a:xfrm>
            <a:off x="3472778" y="1896892"/>
            <a:ext cx="1293778" cy="1293778"/>
          </a:xfrm>
          <a:prstGeom prst="rect">
            <a:avLst/>
          </a:prstGeom>
          <a:solidFill>
            <a:schemeClr val="accent1">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FB3C45D-52C1-6042-A13D-A95F6887D0BE}"/>
              </a:ext>
            </a:extLst>
          </p:cNvPr>
          <p:cNvSpPr/>
          <p:nvPr/>
        </p:nvSpPr>
        <p:spPr>
          <a:xfrm>
            <a:off x="4766556" y="3190670"/>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FEFE786-2606-AD45-AB58-111AA11C3CCB}"/>
              </a:ext>
            </a:extLst>
          </p:cNvPr>
          <p:cNvSpPr/>
          <p:nvPr/>
        </p:nvSpPr>
        <p:spPr>
          <a:xfrm>
            <a:off x="3472778" y="3190670"/>
            <a:ext cx="1293778" cy="1293778"/>
          </a:xfrm>
          <a:prstGeom prst="rect">
            <a:avLst/>
          </a:prstGeom>
          <a:solidFill>
            <a:schemeClr val="accent1">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B0EF84-C6E3-7A4E-92B5-D3FB24410969}"/>
              </a:ext>
            </a:extLst>
          </p:cNvPr>
          <p:cNvSpPr/>
          <p:nvPr/>
        </p:nvSpPr>
        <p:spPr>
          <a:xfrm>
            <a:off x="4766556" y="1899831"/>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B7C706-BC1C-FB4E-AE0B-9E2C1DBFDA09}"/>
              </a:ext>
            </a:extLst>
          </p:cNvPr>
          <p:cNvSpPr txBox="1"/>
          <p:nvPr/>
        </p:nvSpPr>
        <p:spPr>
          <a:xfrm>
            <a:off x="2274453" y="2359115"/>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A</a:t>
            </a:r>
          </a:p>
        </p:txBody>
      </p:sp>
      <p:sp>
        <p:nvSpPr>
          <p:cNvPr id="8" name="TextBox 7">
            <a:extLst>
              <a:ext uri="{FF2B5EF4-FFF2-40B4-BE49-F238E27FC236}">
                <a16:creationId xmlns:a16="http://schemas.microsoft.com/office/drawing/2014/main" id="{2B571F86-3185-7F45-9275-319117C8F6AC}"/>
              </a:ext>
            </a:extLst>
          </p:cNvPr>
          <p:cNvSpPr txBox="1"/>
          <p:nvPr/>
        </p:nvSpPr>
        <p:spPr>
          <a:xfrm>
            <a:off x="2274452" y="3652893"/>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B</a:t>
            </a:r>
          </a:p>
        </p:txBody>
      </p:sp>
      <p:sp>
        <p:nvSpPr>
          <p:cNvPr id="9" name="TextBox 8">
            <a:extLst>
              <a:ext uri="{FF2B5EF4-FFF2-40B4-BE49-F238E27FC236}">
                <a16:creationId xmlns:a16="http://schemas.microsoft.com/office/drawing/2014/main" id="{AA7583F0-C9A5-EA4C-AC6D-047E9094A88F}"/>
              </a:ext>
            </a:extLst>
          </p:cNvPr>
          <p:cNvSpPr txBox="1"/>
          <p:nvPr/>
        </p:nvSpPr>
        <p:spPr>
          <a:xfrm>
            <a:off x="3568230" y="4567611"/>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A</a:t>
            </a:r>
          </a:p>
        </p:txBody>
      </p:sp>
      <p:sp>
        <p:nvSpPr>
          <p:cNvPr id="10" name="TextBox 9">
            <a:extLst>
              <a:ext uri="{FF2B5EF4-FFF2-40B4-BE49-F238E27FC236}">
                <a16:creationId xmlns:a16="http://schemas.microsoft.com/office/drawing/2014/main" id="{8C0DB0FC-878B-1E40-B2F6-8EC887287828}"/>
              </a:ext>
            </a:extLst>
          </p:cNvPr>
          <p:cNvSpPr txBox="1"/>
          <p:nvPr/>
        </p:nvSpPr>
        <p:spPr>
          <a:xfrm>
            <a:off x="4862008" y="4567611"/>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B</a:t>
            </a:r>
          </a:p>
        </p:txBody>
      </p:sp>
      <p:sp>
        <p:nvSpPr>
          <p:cNvPr id="11" name="TextBox 10">
            <a:extLst>
              <a:ext uri="{FF2B5EF4-FFF2-40B4-BE49-F238E27FC236}">
                <a16:creationId xmlns:a16="http://schemas.microsoft.com/office/drawing/2014/main" id="{FAE10E3B-4FDB-4A47-A708-45C744A5C4CB}"/>
              </a:ext>
            </a:extLst>
          </p:cNvPr>
          <p:cNvSpPr txBox="1"/>
          <p:nvPr/>
        </p:nvSpPr>
        <p:spPr>
          <a:xfrm rot="16200000">
            <a:off x="1364916" y="3006004"/>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Label</a:t>
            </a:r>
          </a:p>
        </p:txBody>
      </p:sp>
      <p:sp>
        <p:nvSpPr>
          <p:cNvPr id="12" name="TextBox 11">
            <a:extLst>
              <a:ext uri="{FF2B5EF4-FFF2-40B4-BE49-F238E27FC236}">
                <a16:creationId xmlns:a16="http://schemas.microsoft.com/office/drawing/2014/main" id="{26BBE0D2-387E-0B42-BD74-D04C48EEE741}"/>
              </a:ext>
            </a:extLst>
          </p:cNvPr>
          <p:cNvSpPr txBox="1"/>
          <p:nvPr/>
        </p:nvSpPr>
        <p:spPr>
          <a:xfrm>
            <a:off x="3855193" y="4899801"/>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Label</a:t>
            </a:r>
          </a:p>
        </p:txBody>
      </p:sp>
      <p:sp>
        <p:nvSpPr>
          <p:cNvPr id="13" name="TextBox 12">
            <a:extLst>
              <a:ext uri="{FF2B5EF4-FFF2-40B4-BE49-F238E27FC236}">
                <a16:creationId xmlns:a16="http://schemas.microsoft.com/office/drawing/2014/main" id="{1690EF65-0CE3-5B4B-97D5-93AD732A65F6}"/>
              </a:ext>
            </a:extLst>
          </p:cNvPr>
          <p:cNvSpPr txBox="1"/>
          <p:nvPr/>
        </p:nvSpPr>
        <p:spPr>
          <a:xfrm>
            <a:off x="3628421" y="2359115"/>
            <a:ext cx="982493"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90</a:t>
            </a:r>
          </a:p>
        </p:txBody>
      </p:sp>
      <p:sp>
        <p:nvSpPr>
          <p:cNvPr id="14" name="TextBox 13">
            <a:extLst>
              <a:ext uri="{FF2B5EF4-FFF2-40B4-BE49-F238E27FC236}">
                <a16:creationId xmlns:a16="http://schemas.microsoft.com/office/drawing/2014/main" id="{9FB2C852-4C48-8B4F-9FE0-48CE6F715532}"/>
              </a:ext>
            </a:extLst>
          </p:cNvPr>
          <p:cNvSpPr txBox="1"/>
          <p:nvPr/>
        </p:nvSpPr>
        <p:spPr>
          <a:xfrm>
            <a:off x="4922199" y="2359115"/>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0</a:t>
            </a:r>
          </a:p>
        </p:txBody>
      </p:sp>
      <p:sp>
        <p:nvSpPr>
          <p:cNvPr id="15" name="TextBox 14">
            <a:extLst>
              <a:ext uri="{FF2B5EF4-FFF2-40B4-BE49-F238E27FC236}">
                <a16:creationId xmlns:a16="http://schemas.microsoft.com/office/drawing/2014/main" id="{6A2558B9-FE72-CD4A-B9A8-E7654B232445}"/>
              </a:ext>
            </a:extLst>
          </p:cNvPr>
          <p:cNvSpPr txBox="1"/>
          <p:nvPr/>
        </p:nvSpPr>
        <p:spPr>
          <a:xfrm>
            <a:off x="3628419" y="3653211"/>
            <a:ext cx="982493" cy="369332"/>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10</a:t>
            </a:r>
          </a:p>
        </p:txBody>
      </p:sp>
      <p:sp>
        <p:nvSpPr>
          <p:cNvPr id="16" name="TextBox 15">
            <a:extLst>
              <a:ext uri="{FF2B5EF4-FFF2-40B4-BE49-F238E27FC236}">
                <a16:creationId xmlns:a16="http://schemas.microsoft.com/office/drawing/2014/main" id="{0305E440-BBEB-A048-926E-47C36BDB9057}"/>
              </a:ext>
            </a:extLst>
          </p:cNvPr>
          <p:cNvSpPr txBox="1"/>
          <p:nvPr/>
        </p:nvSpPr>
        <p:spPr>
          <a:xfrm>
            <a:off x="4951378" y="3649954"/>
            <a:ext cx="98249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0</a:t>
            </a:r>
          </a:p>
        </p:txBody>
      </p:sp>
      <p:sp>
        <p:nvSpPr>
          <p:cNvPr id="17" name="TextBox 16">
            <a:extLst>
              <a:ext uri="{FF2B5EF4-FFF2-40B4-BE49-F238E27FC236}">
                <a16:creationId xmlns:a16="http://schemas.microsoft.com/office/drawing/2014/main" id="{FE3E04AF-63AB-E74A-BF5B-73D9E24072C5}"/>
              </a:ext>
            </a:extLst>
          </p:cNvPr>
          <p:cNvSpPr txBox="1"/>
          <p:nvPr/>
        </p:nvSpPr>
        <p:spPr>
          <a:xfrm>
            <a:off x="1014716" y="5499823"/>
            <a:ext cx="7500026" cy="369332"/>
          </a:xfrm>
          <a:prstGeom prst="rect">
            <a:avLst/>
          </a:prstGeom>
          <a:noFill/>
        </p:spPr>
        <p:txBody>
          <a:bodyPr wrap="square" rtlCol="0">
            <a:spAutoFit/>
          </a:bodyPr>
          <a:lstStyle/>
          <a:p>
            <a:pPr algn="ctr"/>
            <a:r>
              <a:rPr lang="en-US" dirty="0"/>
              <a:t>Accuracy = 90+0/(90+0+10+0) = 90/100 = 0.90 = </a:t>
            </a:r>
            <a:r>
              <a:rPr lang="en-US" b="1" dirty="0"/>
              <a:t>90%</a:t>
            </a:r>
          </a:p>
        </p:txBody>
      </p:sp>
    </p:spTree>
    <p:extLst>
      <p:ext uri="{BB962C8B-B14F-4D97-AF65-F5344CB8AC3E}">
        <p14:creationId xmlns:p14="http://schemas.microsoft.com/office/powerpoint/2010/main" val="383807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8A8E-65A9-8E4C-A233-5A6D83A8022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Other Metrics</a:t>
            </a:r>
          </a:p>
        </p:txBody>
      </p:sp>
      <p:sp>
        <p:nvSpPr>
          <p:cNvPr id="3" name="Rectangle 2">
            <a:extLst>
              <a:ext uri="{FF2B5EF4-FFF2-40B4-BE49-F238E27FC236}">
                <a16:creationId xmlns:a16="http://schemas.microsoft.com/office/drawing/2014/main" id="{70DC358D-38B0-B540-AF27-18B8596E13F0}"/>
              </a:ext>
            </a:extLst>
          </p:cNvPr>
          <p:cNvSpPr/>
          <p:nvPr/>
        </p:nvSpPr>
        <p:spPr>
          <a:xfrm>
            <a:off x="1546702" y="2303534"/>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0D3E29-DA61-C347-B529-4C9C431634AA}"/>
              </a:ext>
            </a:extLst>
          </p:cNvPr>
          <p:cNvSpPr/>
          <p:nvPr/>
        </p:nvSpPr>
        <p:spPr>
          <a:xfrm>
            <a:off x="2840480" y="3597312"/>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CB09ADA-9E89-6A4D-8FD8-2AF86F6C0D26}"/>
              </a:ext>
            </a:extLst>
          </p:cNvPr>
          <p:cNvSpPr/>
          <p:nvPr/>
        </p:nvSpPr>
        <p:spPr>
          <a:xfrm>
            <a:off x="1546702" y="3597312"/>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209DFD-82A4-CF4B-AF5E-7642E6C41A96}"/>
              </a:ext>
            </a:extLst>
          </p:cNvPr>
          <p:cNvSpPr/>
          <p:nvPr/>
        </p:nvSpPr>
        <p:spPr>
          <a:xfrm>
            <a:off x="2840480" y="2306473"/>
            <a:ext cx="1293778" cy="129377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8F470C-F326-3A4C-B292-8802658DBC99}"/>
              </a:ext>
            </a:extLst>
          </p:cNvPr>
          <p:cNvSpPr txBox="1"/>
          <p:nvPr/>
        </p:nvSpPr>
        <p:spPr>
          <a:xfrm>
            <a:off x="348377" y="2765757"/>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A</a:t>
            </a:r>
          </a:p>
        </p:txBody>
      </p:sp>
      <p:sp>
        <p:nvSpPr>
          <p:cNvPr id="8" name="TextBox 7">
            <a:extLst>
              <a:ext uri="{FF2B5EF4-FFF2-40B4-BE49-F238E27FC236}">
                <a16:creationId xmlns:a16="http://schemas.microsoft.com/office/drawing/2014/main" id="{654CDF0D-7092-D245-A62C-0D05416C4D1B}"/>
              </a:ext>
            </a:extLst>
          </p:cNvPr>
          <p:cNvSpPr txBox="1"/>
          <p:nvPr/>
        </p:nvSpPr>
        <p:spPr>
          <a:xfrm>
            <a:off x="348376" y="4059535"/>
            <a:ext cx="1102873" cy="369332"/>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Class B</a:t>
            </a:r>
          </a:p>
        </p:txBody>
      </p:sp>
      <p:sp>
        <p:nvSpPr>
          <p:cNvPr id="9" name="TextBox 8">
            <a:extLst>
              <a:ext uri="{FF2B5EF4-FFF2-40B4-BE49-F238E27FC236}">
                <a16:creationId xmlns:a16="http://schemas.microsoft.com/office/drawing/2014/main" id="{8C099B37-7728-DA4E-B6A0-692E8AC1A067}"/>
              </a:ext>
            </a:extLst>
          </p:cNvPr>
          <p:cNvSpPr txBox="1"/>
          <p:nvPr/>
        </p:nvSpPr>
        <p:spPr>
          <a:xfrm>
            <a:off x="1642154" y="4974253"/>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A</a:t>
            </a:r>
          </a:p>
        </p:txBody>
      </p:sp>
      <p:sp>
        <p:nvSpPr>
          <p:cNvPr id="10" name="TextBox 9">
            <a:extLst>
              <a:ext uri="{FF2B5EF4-FFF2-40B4-BE49-F238E27FC236}">
                <a16:creationId xmlns:a16="http://schemas.microsoft.com/office/drawing/2014/main" id="{4169EACB-5325-E549-8E6D-A1F1B65D8C71}"/>
              </a:ext>
            </a:extLst>
          </p:cNvPr>
          <p:cNvSpPr txBox="1"/>
          <p:nvPr/>
        </p:nvSpPr>
        <p:spPr>
          <a:xfrm>
            <a:off x="2935932" y="4974253"/>
            <a:ext cx="110287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Class B</a:t>
            </a:r>
          </a:p>
        </p:txBody>
      </p:sp>
      <p:sp>
        <p:nvSpPr>
          <p:cNvPr id="11" name="TextBox 10">
            <a:extLst>
              <a:ext uri="{FF2B5EF4-FFF2-40B4-BE49-F238E27FC236}">
                <a16:creationId xmlns:a16="http://schemas.microsoft.com/office/drawing/2014/main" id="{9ED25FDB-502B-D54F-9D96-EAD4AC05D4EB}"/>
              </a:ext>
            </a:extLst>
          </p:cNvPr>
          <p:cNvSpPr txBox="1"/>
          <p:nvPr/>
        </p:nvSpPr>
        <p:spPr>
          <a:xfrm rot="16200000">
            <a:off x="-561160" y="3412646"/>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Label</a:t>
            </a:r>
          </a:p>
        </p:txBody>
      </p:sp>
      <p:sp>
        <p:nvSpPr>
          <p:cNvPr id="12" name="TextBox 11">
            <a:extLst>
              <a:ext uri="{FF2B5EF4-FFF2-40B4-BE49-F238E27FC236}">
                <a16:creationId xmlns:a16="http://schemas.microsoft.com/office/drawing/2014/main" id="{84BBF533-D38D-764E-BDAF-8021F5D13EAE}"/>
              </a:ext>
            </a:extLst>
          </p:cNvPr>
          <p:cNvSpPr txBox="1"/>
          <p:nvPr/>
        </p:nvSpPr>
        <p:spPr>
          <a:xfrm>
            <a:off x="1929117" y="5306443"/>
            <a:ext cx="181907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Predicted Label</a:t>
            </a:r>
          </a:p>
        </p:txBody>
      </p:sp>
      <p:sp>
        <p:nvSpPr>
          <p:cNvPr id="13" name="TextBox 12">
            <a:extLst>
              <a:ext uri="{FF2B5EF4-FFF2-40B4-BE49-F238E27FC236}">
                <a16:creationId xmlns:a16="http://schemas.microsoft.com/office/drawing/2014/main" id="{9DEB5EC4-AEE1-A345-A097-E6108356C806}"/>
              </a:ext>
            </a:extLst>
          </p:cNvPr>
          <p:cNvSpPr txBox="1"/>
          <p:nvPr/>
        </p:nvSpPr>
        <p:spPr>
          <a:xfrm>
            <a:off x="1702343" y="2492407"/>
            <a:ext cx="1042684"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a:t>
            </a:r>
          </a:p>
          <a:p>
            <a:pPr algn="ctr"/>
            <a:r>
              <a:rPr lang="en-US" dirty="0">
                <a:latin typeface="Arial" panose="020B0604020202020204" pitchFamily="34" charset="0"/>
                <a:cs typeface="Arial" panose="020B0604020202020204" pitchFamily="34" charset="0"/>
              </a:rPr>
              <a:t>Positive</a:t>
            </a:r>
          </a:p>
          <a:p>
            <a:pPr algn="ctr"/>
            <a:r>
              <a:rPr lang="en-US" dirty="0">
                <a:latin typeface="Arial" panose="020B0604020202020204" pitchFamily="34" charset="0"/>
                <a:cs typeface="Arial" panose="020B0604020202020204" pitchFamily="34" charset="0"/>
              </a:rPr>
              <a:t>(TP)</a:t>
            </a:r>
          </a:p>
        </p:txBody>
      </p:sp>
      <p:sp>
        <p:nvSpPr>
          <p:cNvPr id="16" name="TextBox 15">
            <a:extLst>
              <a:ext uri="{FF2B5EF4-FFF2-40B4-BE49-F238E27FC236}">
                <a16:creationId xmlns:a16="http://schemas.microsoft.com/office/drawing/2014/main" id="{F65A0D6D-E5C1-3F41-92E5-6D5728AF1328}"/>
              </a:ext>
            </a:extLst>
          </p:cNvPr>
          <p:cNvSpPr txBox="1"/>
          <p:nvPr/>
        </p:nvSpPr>
        <p:spPr>
          <a:xfrm>
            <a:off x="2935932" y="3784005"/>
            <a:ext cx="1102873"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True Negative</a:t>
            </a:r>
          </a:p>
          <a:p>
            <a:pPr algn="ctr"/>
            <a:r>
              <a:rPr lang="en-US" dirty="0">
                <a:latin typeface="Arial" panose="020B0604020202020204" pitchFamily="34" charset="0"/>
                <a:cs typeface="Arial" panose="020B0604020202020204" pitchFamily="34" charset="0"/>
              </a:rPr>
              <a:t>(TN)</a:t>
            </a:r>
          </a:p>
        </p:txBody>
      </p:sp>
      <p:sp>
        <p:nvSpPr>
          <p:cNvPr id="17" name="TextBox 16">
            <a:extLst>
              <a:ext uri="{FF2B5EF4-FFF2-40B4-BE49-F238E27FC236}">
                <a16:creationId xmlns:a16="http://schemas.microsoft.com/office/drawing/2014/main" id="{C6562166-19B5-7246-900D-A70CE334DFAA}"/>
              </a:ext>
            </a:extLst>
          </p:cNvPr>
          <p:cNvSpPr txBox="1"/>
          <p:nvPr/>
        </p:nvSpPr>
        <p:spPr>
          <a:xfrm>
            <a:off x="1642154" y="3778887"/>
            <a:ext cx="1102873"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False Positive</a:t>
            </a:r>
          </a:p>
          <a:p>
            <a:pPr algn="ctr"/>
            <a:r>
              <a:rPr lang="en-US" dirty="0">
                <a:latin typeface="Arial" panose="020B0604020202020204" pitchFamily="34" charset="0"/>
                <a:cs typeface="Arial" panose="020B0604020202020204" pitchFamily="34" charset="0"/>
              </a:rPr>
              <a:t>(FP)</a:t>
            </a:r>
          </a:p>
        </p:txBody>
      </p:sp>
      <p:sp>
        <p:nvSpPr>
          <p:cNvPr id="18" name="TextBox 17">
            <a:extLst>
              <a:ext uri="{FF2B5EF4-FFF2-40B4-BE49-F238E27FC236}">
                <a16:creationId xmlns:a16="http://schemas.microsoft.com/office/drawing/2014/main" id="{E28A2400-BC98-E741-98E1-33623EE05E9F}"/>
              </a:ext>
            </a:extLst>
          </p:cNvPr>
          <p:cNvSpPr txBox="1"/>
          <p:nvPr/>
        </p:nvSpPr>
        <p:spPr>
          <a:xfrm>
            <a:off x="2935932" y="2490227"/>
            <a:ext cx="1102873"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False Negative</a:t>
            </a:r>
          </a:p>
          <a:p>
            <a:pPr algn="ctr"/>
            <a:r>
              <a:rPr lang="en-US" dirty="0">
                <a:latin typeface="Arial" panose="020B0604020202020204" pitchFamily="34" charset="0"/>
                <a:cs typeface="Arial" panose="020B0604020202020204" pitchFamily="34" charset="0"/>
              </a:rPr>
              <a:t>(FN)</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1A145B2-9DD4-874A-9DDF-497D37CD7D5E}"/>
                  </a:ext>
                </a:extLst>
              </p:cNvPr>
              <p:cNvSpPr txBox="1"/>
              <p:nvPr/>
            </p:nvSpPr>
            <p:spPr>
              <a:xfrm>
                <a:off x="4434594" y="1554500"/>
                <a:ext cx="4367719" cy="5025863"/>
              </a:xfrm>
              <a:prstGeom prst="rect">
                <a:avLst/>
              </a:prstGeom>
              <a:noFill/>
            </p:spPr>
            <p:txBody>
              <a:bodyPr wrap="square" rtlCol="0">
                <a:spAutoFit/>
              </a:bodyPr>
              <a:lstStyle/>
              <a:p>
                <a:r>
                  <a:rPr lang="en-US" b="1" dirty="0">
                    <a:sym typeface="Wingdings" pitchFamily="2" charset="2"/>
                  </a:rPr>
                  <a:t>Accuracy (ACC):  </a:t>
                </a:r>
                <a14:m>
                  <m:oMath xmlns:m="http://schemas.openxmlformats.org/officeDocument/2006/math">
                    <m:f>
                      <m:fPr>
                        <m:ctrlPr>
                          <a:rPr lang="en-US" b="0" i="1" smtClean="0">
                            <a:latin typeface="Cambria Math" panose="02040503050406030204" pitchFamily="18" charset="0"/>
                            <a:sym typeface="Wingdings" pitchFamily="2" charset="2"/>
                          </a:rPr>
                        </m:ctrlPr>
                      </m:fPr>
                      <m:num>
                        <m:r>
                          <a:rPr lang="en-US" b="0" i="1" smtClean="0">
                            <a:latin typeface="Cambria Math" panose="02040503050406030204" pitchFamily="18" charset="0"/>
                            <a:sym typeface="Wingdings" pitchFamily="2" charset="2"/>
                          </a:rPr>
                          <m:t>𝑇𝑃</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𝑇𝑁</m:t>
                        </m:r>
                      </m:num>
                      <m:den>
                        <m:r>
                          <a:rPr lang="en-US" b="0" i="1" smtClean="0">
                            <a:latin typeface="Cambria Math" panose="02040503050406030204" pitchFamily="18" charset="0"/>
                            <a:sym typeface="Wingdings" pitchFamily="2" charset="2"/>
                          </a:rPr>
                          <m:t>𝑇𝑃</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𝐹𝑃</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𝑇𝑁</m:t>
                        </m:r>
                        <m:r>
                          <a:rPr lang="en-US" b="0" i="1" smtClean="0">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𝐹𝑁</m:t>
                        </m:r>
                      </m:den>
                    </m:f>
                  </m:oMath>
                </a14:m>
                <a:endParaRPr lang="en-US" b="0" dirty="0">
                  <a:sym typeface="Wingdings" pitchFamily="2" charset="2"/>
                </a:endParaRPr>
              </a:p>
              <a:p>
                <a:endParaRPr lang="en-US" dirty="0"/>
              </a:p>
              <a:p>
                <a:r>
                  <a:rPr lang="en-US" b="1" dirty="0"/>
                  <a:t>True Positive Rate (TPR):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a:p>
              <a:p>
                <a:endParaRPr lang="en-US" dirty="0"/>
              </a:p>
              <a:p>
                <a:r>
                  <a:rPr lang="en-US" b="1" dirty="0"/>
                  <a:t>False Positive Rate (FPR):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𝐹</m:t>
                        </m:r>
                        <m:r>
                          <a:rPr lang="en-US" i="1">
                            <a:latin typeface="Cambria Math" panose="02040503050406030204" pitchFamily="18" charset="0"/>
                          </a:rPr>
                          <m:t>𝑃</m:t>
                        </m:r>
                      </m:num>
                      <m:den>
                        <m:r>
                          <a:rPr lang="en-US" b="0" i="1" smtClean="0">
                            <a:latin typeface="Cambria Math" panose="02040503050406030204" pitchFamily="18" charset="0"/>
                          </a:rPr>
                          <m:t>𝐹</m:t>
                        </m:r>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𝑇𝑃</m:t>
                        </m:r>
                      </m:den>
                    </m:f>
                  </m:oMath>
                </a14:m>
                <a:endParaRPr lang="en-US" dirty="0"/>
              </a:p>
              <a:p>
                <a:endParaRPr lang="en-US" dirty="0"/>
              </a:p>
              <a:p>
                <a:r>
                  <a:rPr lang="en-US" b="1" dirty="0"/>
                  <a:t>Precision (PPV):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𝐹𝑃</m:t>
                        </m:r>
                      </m:den>
                    </m:f>
                  </m:oMath>
                </a14:m>
                <a:endParaRPr lang="en-US" dirty="0"/>
              </a:p>
              <a:p>
                <a:endParaRPr lang="en-US" dirty="0"/>
              </a:p>
              <a:p>
                <a:r>
                  <a:rPr lang="en-US" b="1" dirty="0"/>
                  <a:t>Recall: </a:t>
                </a:r>
                <a14:m>
                  <m:oMath xmlns:m="http://schemas.openxmlformats.org/officeDocument/2006/math">
                    <m:r>
                      <a:rPr lang="en-US" b="1"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a:p>
              <a:p>
                <a:endParaRPr lang="en-US" dirty="0"/>
              </a:p>
              <a:p>
                <a:r>
                  <a:rPr lang="en-US" b="1" dirty="0"/>
                  <a:t>F1 Score: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𝑃𝑃𝑉</m:t>
                        </m:r>
                        <m:r>
                          <a:rPr lang="en-US" b="0" i="1" smtClean="0">
                            <a:latin typeface="Cambria Math" panose="02040503050406030204" pitchFamily="18" charset="0"/>
                          </a:rPr>
                          <m:t>∗</m:t>
                        </m:r>
                        <m:r>
                          <a:rPr lang="en-US" b="0" i="1" smtClean="0">
                            <a:latin typeface="Cambria Math" panose="02040503050406030204" pitchFamily="18" charset="0"/>
                          </a:rPr>
                          <m:t>𝑇𝑃𝑅</m:t>
                        </m:r>
                      </m:num>
                      <m:den>
                        <m:r>
                          <a:rPr lang="en-US" b="0" i="1" smtClean="0">
                            <a:latin typeface="Cambria Math" panose="02040503050406030204" pitchFamily="18" charset="0"/>
                          </a:rPr>
                          <m:t>𝑃𝑃𝑉</m:t>
                        </m:r>
                        <m:r>
                          <a:rPr lang="en-US" b="0" i="1" smtClean="0">
                            <a:latin typeface="Cambria Math" panose="02040503050406030204" pitchFamily="18" charset="0"/>
                          </a:rPr>
                          <m:t>+</m:t>
                        </m:r>
                        <m:r>
                          <a:rPr lang="en-US" b="0" i="1" smtClean="0">
                            <a:latin typeface="Cambria Math" panose="02040503050406030204" pitchFamily="18" charset="0"/>
                          </a:rPr>
                          <m:t>𝑇𝑃𝑅</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rPr>
                          <m:t>𝑇𝑃</m:t>
                        </m:r>
                      </m:num>
                      <m:den>
                        <m:r>
                          <a:rPr lang="en-US" b="0" i="1" smtClean="0">
                            <a:latin typeface="Cambria Math" panose="02040503050406030204" pitchFamily="18" charset="0"/>
                          </a:rPr>
                          <m:t>2</m:t>
                        </m:r>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i="1">
                            <a:latin typeface="Cambria Math" panose="02040503050406030204" pitchFamily="18" charset="0"/>
                          </a:rPr>
                          <m:t>𝐹𝑁</m:t>
                        </m:r>
                      </m:den>
                    </m:f>
                  </m:oMath>
                </a14:m>
                <a:endParaRPr lang="en-US" dirty="0"/>
              </a:p>
              <a:p>
                <a:endParaRPr lang="en-US" dirty="0"/>
              </a:p>
              <a:p>
                <a:r>
                  <a:rPr lang="en-US" b="1" dirty="0"/>
                  <a:t>Matthew’s Correlation Coefficient:</a:t>
                </a:r>
              </a:p>
              <a:p>
                <a14:m>
                  <m:oMathPara xmlns:m="http://schemas.openxmlformats.org/officeDocument/2006/math">
                    <m:oMathParaPr>
                      <m:jc m:val="centerGroup"/>
                    </m:oMathParaPr>
                    <m:oMath xmlns:m="http://schemas.openxmlformats.org/officeDocument/2006/math">
                      <m:f>
                        <m:fPr>
                          <m:ctrlPr>
                            <a:rPr lang="en-US" b="0" i="0"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num>
                        <m:den>
                          <m:rad>
                            <m:radPr>
                              <m:degHide m:val="on"/>
                              <m:ctrlPr>
                                <a:rPr lang="en-US" b="0" i="1" smtClean="0">
                                  <a:latin typeface="Cambria Math" panose="02040503050406030204" pitchFamily="18" charset="0"/>
                                </a:rPr>
                              </m:ctrlPr>
                            </m:radPr>
                            <m:deg/>
                            <m:e>
                              <m:d>
                                <m:dPr>
                                  <m:ctrlPr>
                                    <a:rPr lang="en-US" i="1">
                                      <a:latin typeface="Cambria Math" panose="02040503050406030204" pitchFamily="18" charset="0"/>
                                    </a:rPr>
                                  </m:ctrlPr>
                                </m:dPr>
                                <m:e>
                                  <m:r>
                                    <m:rPr>
                                      <m:sty m:val="p"/>
                                    </m:rPr>
                                    <a:rPr lang="en-US">
                                      <a:latin typeface="Cambria Math" panose="02040503050406030204" pitchFamily="18" charset="0"/>
                                    </a:rPr>
                                    <m:t>TP</m:t>
                                  </m:r>
                                  <m:r>
                                    <a:rPr lang="en-US">
                                      <a:latin typeface="Cambria Math" panose="02040503050406030204" pitchFamily="18" charset="0"/>
                                    </a:rPr>
                                    <m:t>+</m:t>
                                  </m:r>
                                  <m:r>
                                    <m:rPr>
                                      <m:sty m:val="p"/>
                                    </m:rPr>
                                    <a:rPr lang="en-US">
                                      <a:latin typeface="Cambria Math" panose="02040503050406030204" pitchFamily="18" charset="0"/>
                                    </a:rPr>
                                    <m:t>FP</m:t>
                                  </m:r>
                                </m:e>
                              </m:d>
                              <m:d>
                                <m:dPr>
                                  <m:ctrlPr>
                                    <a:rPr lang="en-US" i="1">
                                      <a:latin typeface="Cambria Math" panose="02040503050406030204" pitchFamily="18" charset="0"/>
                                    </a:rPr>
                                  </m:ctrlPr>
                                </m:dPr>
                                <m:e>
                                  <m:r>
                                    <m:rPr>
                                      <m:sty m:val="p"/>
                                    </m:rPr>
                                    <a:rPr lang="en-US">
                                      <a:latin typeface="Cambria Math" panose="02040503050406030204" pitchFamily="18" charset="0"/>
                                    </a:rPr>
                                    <m:t>TP</m:t>
                                  </m:r>
                                  <m:r>
                                    <a:rPr lang="en-US">
                                      <a:latin typeface="Cambria Math" panose="02040503050406030204" pitchFamily="18" charset="0"/>
                                    </a:rPr>
                                    <m:t>+</m:t>
                                  </m:r>
                                  <m:r>
                                    <m:rPr>
                                      <m:sty m:val="p"/>
                                    </m:rPr>
                                    <a:rPr lang="en-US">
                                      <a:latin typeface="Cambria Math" panose="02040503050406030204" pitchFamily="18" charset="0"/>
                                    </a:rPr>
                                    <m:t>FN</m:t>
                                  </m:r>
                                </m:e>
                              </m:d>
                              <m:d>
                                <m:dPr>
                                  <m:ctrlPr>
                                    <a:rPr lang="en-US" i="1">
                                      <a:latin typeface="Cambria Math" panose="02040503050406030204" pitchFamily="18" charset="0"/>
                                    </a:rPr>
                                  </m:ctrlPr>
                                </m:dPr>
                                <m:e>
                                  <m:r>
                                    <m:rPr>
                                      <m:sty m:val="p"/>
                                    </m:rPr>
                                    <a:rPr lang="en-US">
                                      <a:latin typeface="Cambria Math" panose="02040503050406030204" pitchFamily="18" charset="0"/>
                                    </a:rPr>
                                    <m:t>TN</m:t>
                                  </m:r>
                                  <m:r>
                                    <a:rPr lang="en-US">
                                      <a:latin typeface="Cambria Math" panose="02040503050406030204" pitchFamily="18" charset="0"/>
                                    </a:rPr>
                                    <m:t>+</m:t>
                                  </m:r>
                                  <m:r>
                                    <m:rPr>
                                      <m:sty m:val="p"/>
                                    </m:rPr>
                                    <a:rPr lang="en-US">
                                      <a:latin typeface="Cambria Math" panose="02040503050406030204" pitchFamily="18" charset="0"/>
                                    </a:rPr>
                                    <m:t>FP</m:t>
                                  </m:r>
                                </m:e>
                              </m:d>
                              <m:d>
                                <m:dPr>
                                  <m:ctrlPr>
                                    <a:rPr lang="en-US" i="1">
                                      <a:latin typeface="Cambria Math" panose="02040503050406030204" pitchFamily="18" charset="0"/>
                                    </a:rPr>
                                  </m:ctrlPr>
                                </m:dPr>
                                <m:e>
                                  <m:r>
                                    <m:rPr>
                                      <m:sty m:val="p"/>
                                    </m:rPr>
                                    <a:rPr lang="en-US">
                                      <a:latin typeface="Cambria Math" panose="02040503050406030204" pitchFamily="18" charset="0"/>
                                    </a:rPr>
                                    <m:t>TN</m:t>
                                  </m:r>
                                  <m:r>
                                    <a:rPr lang="en-US">
                                      <a:latin typeface="Cambria Math" panose="02040503050406030204" pitchFamily="18" charset="0"/>
                                    </a:rPr>
                                    <m:t>+</m:t>
                                  </m:r>
                                  <m:r>
                                    <m:rPr>
                                      <m:sty m:val="p"/>
                                    </m:rPr>
                                    <a:rPr lang="en-US">
                                      <a:latin typeface="Cambria Math" panose="02040503050406030204" pitchFamily="18" charset="0"/>
                                    </a:rPr>
                                    <m:t>FN</m:t>
                                  </m:r>
                                </m:e>
                              </m:d>
                            </m:e>
                          </m:rad>
                        </m:den>
                      </m:f>
                    </m:oMath>
                  </m:oMathPara>
                </a14:m>
                <a:endParaRPr lang="en-US" b="0" dirty="0"/>
              </a:p>
            </p:txBody>
          </p:sp>
        </mc:Choice>
        <mc:Fallback>
          <p:sp>
            <p:nvSpPr>
              <p:cNvPr id="19" name="TextBox 18">
                <a:extLst>
                  <a:ext uri="{FF2B5EF4-FFF2-40B4-BE49-F238E27FC236}">
                    <a16:creationId xmlns:a16="http://schemas.microsoft.com/office/drawing/2014/main" id="{71A145B2-9DD4-874A-9DDF-497D37CD7D5E}"/>
                  </a:ext>
                </a:extLst>
              </p:cNvPr>
              <p:cNvSpPr txBox="1">
                <a:spLocks noRot="1" noChangeAspect="1" noMove="1" noResize="1" noEditPoints="1" noAdjustHandles="1" noChangeArrowheads="1" noChangeShapeType="1" noTextEdit="1"/>
              </p:cNvSpPr>
              <p:nvPr/>
            </p:nvSpPr>
            <p:spPr>
              <a:xfrm>
                <a:off x="4434594" y="1554500"/>
                <a:ext cx="4367719" cy="5025863"/>
              </a:xfrm>
              <a:prstGeom prst="rect">
                <a:avLst/>
              </a:prstGeom>
              <a:blipFill>
                <a:blip r:embed="rId2"/>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302380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92C0-3B83-6F45-9950-7334CBE13B92}"/>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Metrics with </a:t>
            </a:r>
            <a:r>
              <a:rPr lang="en-US" b="1" dirty="0" err="1">
                <a:latin typeface="Arial" panose="020B0604020202020204" pitchFamily="34" charset="0"/>
                <a:cs typeface="Arial" panose="020B0604020202020204" pitchFamily="34" charset="0"/>
              </a:rPr>
              <a:t>Scikit</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3D9D360-24DF-474D-9419-3CA4659CE521}"/>
              </a:ext>
            </a:extLst>
          </p:cNvPr>
          <p:cNvSpPr txBox="1"/>
          <p:nvPr/>
        </p:nvSpPr>
        <p:spPr>
          <a:xfrm>
            <a:off x="926558" y="1727676"/>
            <a:ext cx="7349247" cy="3970318"/>
          </a:xfrm>
          <a:prstGeom prst="rect">
            <a:avLst/>
          </a:prstGeom>
          <a:solidFill>
            <a:schemeClr val="bg1">
              <a:lumMod val="85000"/>
            </a:schemeClr>
          </a:solidFill>
          <a:ln>
            <a:solidFill>
              <a:schemeClr val="tx1"/>
            </a:solidFill>
          </a:ln>
        </p:spPr>
        <p:txBody>
          <a:bodyPr wrap="square" rtlCol="0">
            <a:spAutoFit/>
          </a:bodyPr>
          <a:lstStyle/>
          <a:p>
            <a:r>
              <a:rPr lang="en-US" dirty="0" err="1">
                <a:latin typeface="Courier" pitchFamily="2" charset="0"/>
              </a:rPr>
              <a:t>y_pred</a:t>
            </a:r>
            <a:r>
              <a:rPr lang="en-US" dirty="0">
                <a:latin typeface="Courier" pitchFamily="2" charset="0"/>
              </a:rPr>
              <a:t> </a:t>
            </a:r>
            <a:r>
              <a:rPr lang="en-US" dirty="0">
                <a:solidFill>
                  <a:srgbClr val="9437FF"/>
                </a:solidFill>
                <a:latin typeface="Courier" pitchFamily="2" charset="0"/>
              </a:rPr>
              <a:t>=</a:t>
            </a:r>
            <a:r>
              <a:rPr lang="en-US" dirty="0">
                <a:solidFill>
                  <a:schemeClr val="accent6">
                    <a:lumMod val="75000"/>
                  </a:schemeClr>
                </a:solidFill>
                <a:latin typeface="Courier" pitchFamily="2" charset="0"/>
              </a:rPr>
              <a:t> </a:t>
            </a:r>
            <a:r>
              <a:rPr lang="en-US" dirty="0">
                <a:latin typeface="Courier" pitchFamily="2" charset="0"/>
              </a:rPr>
              <a:t>[</a:t>
            </a:r>
            <a:r>
              <a:rPr lang="en-US" dirty="0">
                <a:solidFill>
                  <a:schemeClr val="accent6">
                    <a:lumMod val="75000"/>
                  </a:schemeClr>
                </a:solidFill>
                <a:latin typeface="Courier" pitchFamily="2" charset="0"/>
              </a:rPr>
              <a:t>0</a:t>
            </a:r>
            <a:r>
              <a:rPr lang="en-US" dirty="0">
                <a:latin typeface="Courier" pitchFamily="2" charset="0"/>
              </a:rPr>
              <a:t>,</a:t>
            </a:r>
            <a:r>
              <a:rPr lang="en-US" dirty="0">
                <a:solidFill>
                  <a:schemeClr val="accent6">
                    <a:lumMod val="75000"/>
                  </a:schemeClr>
                </a:solidFill>
                <a:latin typeface="Courier" pitchFamily="2" charset="0"/>
              </a:rPr>
              <a:t> 1</a:t>
            </a:r>
            <a:r>
              <a:rPr lang="en-US" dirty="0">
                <a:latin typeface="Courier" pitchFamily="2" charset="0"/>
              </a:rPr>
              <a:t>,</a:t>
            </a:r>
            <a:r>
              <a:rPr lang="en-US" dirty="0">
                <a:solidFill>
                  <a:schemeClr val="accent6">
                    <a:lumMod val="75000"/>
                  </a:schemeClr>
                </a:solidFill>
                <a:latin typeface="Courier" pitchFamily="2" charset="0"/>
              </a:rPr>
              <a:t> 0</a:t>
            </a:r>
            <a:r>
              <a:rPr lang="en-US" dirty="0">
                <a:latin typeface="Courier" pitchFamily="2" charset="0"/>
              </a:rPr>
              <a:t>,</a:t>
            </a:r>
            <a:r>
              <a:rPr lang="en-US" dirty="0">
                <a:solidFill>
                  <a:schemeClr val="accent6">
                    <a:lumMod val="75000"/>
                  </a:schemeClr>
                </a:solidFill>
                <a:latin typeface="Courier" pitchFamily="2" charset="0"/>
              </a:rPr>
              <a:t> 1</a:t>
            </a:r>
            <a:r>
              <a:rPr lang="en-US" dirty="0">
                <a:latin typeface="Courier" pitchFamily="2" charset="0"/>
              </a:rPr>
              <a:t>]</a:t>
            </a:r>
          </a:p>
          <a:p>
            <a:r>
              <a:rPr lang="en-US" dirty="0" err="1">
                <a:latin typeface="Courier" pitchFamily="2" charset="0"/>
              </a:rPr>
              <a:t>y_true</a:t>
            </a:r>
            <a:r>
              <a:rPr lang="en-US" dirty="0">
                <a:latin typeface="Courier" pitchFamily="2" charset="0"/>
              </a:rPr>
              <a:t> </a:t>
            </a:r>
            <a:r>
              <a:rPr lang="en-US" dirty="0">
                <a:solidFill>
                  <a:srgbClr val="9437FF"/>
                </a:solidFill>
                <a:latin typeface="Courier" pitchFamily="2" charset="0"/>
              </a:rPr>
              <a:t>=</a:t>
            </a:r>
            <a:r>
              <a:rPr lang="en-US" dirty="0">
                <a:solidFill>
                  <a:schemeClr val="accent6">
                    <a:lumMod val="75000"/>
                  </a:schemeClr>
                </a:solidFill>
                <a:latin typeface="Courier" pitchFamily="2" charset="0"/>
              </a:rPr>
              <a:t> </a:t>
            </a:r>
            <a:r>
              <a:rPr lang="en-US" dirty="0">
                <a:latin typeface="Courier" pitchFamily="2" charset="0"/>
              </a:rPr>
              <a:t>[</a:t>
            </a:r>
            <a:r>
              <a:rPr lang="en-US" dirty="0">
                <a:solidFill>
                  <a:schemeClr val="accent6">
                    <a:lumMod val="75000"/>
                  </a:schemeClr>
                </a:solidFill>
                <a:latin typeface="Courier" pitchFamily="2" charset="0"/>
              </a:rPr>
              <a:t>0</a:t>
            </a:r>
            <a:r>
              <a:rPr lang="en-US" dirty="0">
                <a:latin typeface="Courier" pitchFamily="2" charset="0"/>
              </a:rPr>
              <a:t>,</a:t>
            </a:r>
            <a:r>
              <a:rPr lang="en-US" dirty="0">
                <a:solidFill>
                  <a:schemeClr val="accent6">
                    <a:lumMod val="75000"/>
                  </a:schemeClr>
                </a:solidFill>
                <a:latin typeface="Courier" pitchFamily="2" charset="0"/>
              </a:rPr>
              <a:t> 1</a:t>
            </a:r>
            <a:r>
              <a:rPr lang="en-US" dirty="0">
                <a:latin typeface="Courier" pitchFamily="2" charset="0"/>
              </a:rPr>
              <a:t>,</a:t>
            </a:r>
            <a:r>
              <a:rPr lang="en-US" dirty="0">
                <a:solidFill>
                  <a:schemeClr val="accent6">
                    <a:lumMod val="75000"/>
                  </a:schemeClr>
                </a:solidFill>
                <a:latin typeface="Courier" pitchFamily="2" charset="0"/>
              </a:rPr>
              <a:t> 0</a:t>
            </a:r>
            <a:r>
              <a:rPr lang="en-US" dirty="0">
                <a:latin typeface="Courier" pitchFamily="2" charset="0"/>
              </a:rPr>
              <a:t>,</a:t>
            </a:r>
            <a:r>
              <a:rPr lang="en-US" dirty="0">
                <a:solidFill>
                  <a:schemeClr val="accent6">
                    <a:lumMod val="75000"/>
                  </a:schemeClr>
                </a:solidFill>
                <a:latin typeface="Courier" pitchFamily="2" charset="0"/>
              </a:rPr>
              <a:t> 0</a:t>
            </a:r>
            <a:r>
              <a:rPr lang="en-US" dirty="0">
                <a:latin typeface="Courier" pitchFamily="2" charset="0"/>
              </a:rPr>
              <a:t>]</a:t>
            </a:r>
          </a:p>
          <a:p>
            <a:endParaRPr lang="en-US" b="1" dirty="0">
              <a:solidFill>
                <a:schemeClr val="accent6">
                  <a:lumMod val="75000"/>
                </a:schemeClr>
              </a:solidFill>
              <a:latin typeface="Courier" pitchFamily="2" charset="0"/>
            </a:endParaRP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sklearn.metrics</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accuracy_score</a:t>
            </a:r>
            <a:endParaRPr lang="en-US" dirty="0">
              <a:latin typeface="Courier" pitchFamily="2" charset="0"/>
            </a:endParaRPr>
          </a:p>
          <a:p>
            <a:r>
              <a:rPr lang="en-US" dirty="0" err="1">
                <a:latin typeface="Courier" pitchFamily="2" charset="0"/>
              </a:rPr>
              <a:t>acc</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accuracy_score</a:t>
            </a:r>
            <a:r>
              <a:rPr lang="en-US" dirty="0">
                <a:latin typeface="Courier" pitchFamily="2" charset="0"/>
              </a:rPr>
              <a:t>(</a:t>
            </a:r>
            <a:r>
              <a:rPr lang="en-US" dirty="0" err="1">
                <a:latin typeface="Courier" pitchFamily="2" charset="0"/>
              </a:rPr>
              <a:t>y_true</a:t>
            </a:r>
            <a:r>
              <a:rPr lang="en-US" dirty="0">
                <a:latin typeface="Courier" pitchFamily="2" charset="0"/>
              </a:rPr>
              <a:t>, </a:t>
            </a:r>
            <a:r>
              <a:rPr lang="en-US" dirty="0" err="1">
                <a:latin typeface="Courier" pitchFamily="2" charset="0"/>
              </a:rPr>
              <a:t>y_pred</a:t>
            </a:r>
            <a:r>
              <a:rPr lang="en-US" dirty="0">
                <a:latin typeface="Courier" pitchFamily="2" charset="0"/>
              </a:rPr>
              <a:t>)</a:t>
            </a:r>
          </a:p>
          <a:p>
            <a:r>
              <a:rPr lang="en-US" dirty="0" err="1">
                <a:latin typeface="Courier" pitchFamily="2" charset="0"/>
              </a:rPr>
              <a:t>acc</a:t>
            </a:r>
            <a:endParaRPr lang="en-US" dirty="0">
              <a:latin typeface="Courier" pitchFamily="2" charset="0"/>
            </a:endParaRPr>
          </a:p>
          <a:p>
            <a:endParaRPr lang="en-US" dirty="0">
              <a:latin typeface="Courier" pitchFamily="2" charset="0"/>
            </a:endParaRP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sklearn.metrics</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f1_score</a:t>
            </a:r>
          </a:p>
          <a:p>
            <a:r>
              <a:rPr lang="en-US" dirty="0">
                <a:latin typeface="Courier" pitchFamily="2" charset="0"/>
              </a:rPr>
              <a:t>f1 </a:t>
            </a:r>
            <a:r>
              <a:rPr lang="en-US" dirty="0">
                <a:solidFill>
                  <a:srgbClr val="9437FF"/>
                </a:solidFill>
                <a:latin typeface="Courier" pitchFamily="2" charset="0"/>
              </a:rPr>
              <a:t>=</a:t>
            </a:r>
            <a:r>
              <a:rPr lang="en-US" dirty="0">
                <a:latin typeface="Courier" pitchFamily="2" charset="0"/>
              </a:rPr>
              <a:t> f1_score(</a:t>
            </a:r>
            <a:r>
              <a:rPr lang="en-US" dirty="0" err="1">
                <a:latin typeface="Courier" pitchFamily="2" charset="0"/>
              </a:rPr>
              <a:t>y_true</a:t>
            </a:r>
            <a:r>
              <a:rPr lang="en-US" dirty="0">
                <a:latin typeface="Courier" pitchFamily="2" charset="0"/>
              </a:rPr>
              <a:t>, </a:t>
            </a:r>
            <a:r>
              <a:rPr lang="en-US" dirty="0" err="1">
                <a:latin typeface="Courier" pitchFamily="2" charset="0"/>
              </a:rPr>
              <a:t>y_pred</a:t>
            </a:r>
            <a:r>
              <a:rPr lang="en-US" dirty="0">
                <a:latin typeface="Courier" pitchFamily="2" charset="0"/>
              </a:rPr>
              <a:t>)</a:t>
            </a:r>
          </a:p>
          <a:p>
            <a:r>
              <a:rPr lang="en-US" dirty="0">
                <a:latin typeface="Courier" pitchFamily="2" charset="0"/>
              </a:rPr>
              <a:t>f1</a:t>
            </a:r>
          </a:p>
          <a:p>
            <a:endParaRPr lang="en-US" dirty="0">
              <a:latin typeface="Courier" pitchFamily="2" charset="0"/>
            </a:endParaRP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sklearn.metrics</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matthews_corrcoef</a:t>
            </a:r>
            <a:r>
              <a:rPr lang="en-US" dirty="0">
                <a:latin typeface="Courier" pitchFamily="2" charset="0"/>
              </a:rPr>
              <a:t> </a:t>
            </a:r>
            <a:endParaRPr lang="en-US" b="1" i="1" dirty="0">
              <a:solidFill>
                <a:schemeClr val="accent6">
                  <a:lumMod val="75000"/>
                </a:schemeClr>
              </a:solidFill>
              <a:latin typeface="Courier" pitchFamily="2" charset="0"/>
            </a:endParaRPr>
          </a:p>
          <a:p>
            <a:r>
              <a:rPr lang="en-US" dirty="0">
                <a:latin typeface="Courier" pitchFamily="2" charset="0"/>
              </a:rPr>
              <a:t>mcc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matthews_corrcoef</a:t>
            </a:r>
            <a:r>
              <a:rPr lang="en-US" dirty="0">
                <a:latin typeface="Courier" pitchFamily="2" charset="0"/>
              </a:rPr>
              <a:t>(</a:t>
            </a:r>
            <a:r>
              <a:rPr lang="en-US" dirty="0" err="1">
                <a:latin typeface="Courier" pitchFamily="2" charset="0"/>
              </a:rPr>
              <a:t>y_true</a:t>
            </a:r>
            <a:r>
              <a:rPr lang="en-US" dirty="0">
                <a:latin typeface="Courier" pitchFamily="2" charset="0"/>
              </a:rPr>
              <a:t>, </a:t>
            </a:r>
            <a:r>
              <a:rPr lang="en-US" dirty="0" err="1">
                <a:latin typeface="Courier" pitchFamily="2" charset="0"/>
              </a:rPr>
              <a:t>y_pred</a:t>
            </a:r>
            <a:r>
              <a:rPr lang="en-US" dirty="0">
                <a:latin typeface="Courier" pitchFamily="2" charset="0"/>
              </a:rPr>
              <a:t>)</a:t>
            </a:r>
          </a:p>
          <a:p>
            <a:r>
              <a:rPr lang="en-US" dirty="0">
                <a:latin typeface="Courier" pitchFamily="2" charset="0"/>
              </a:rPr>
              <a:t>mcc</a:t>
            </a:r>
          </a:p>
        </p:txBody>
      </p:sp>
    </p:spTree>
    <p:extLst>
      <p:ext uri="{BB962C8B-B14F-4D97-AF65-F5344CB8AC3E}">
        <p14:creationId xmlns:p14="http://schemas.microsoft.com/office/powerpoint/2010/main" val="87141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B9B5-CB17-EB49-9455-8A3EC67CEB8E}"/>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Receiver Operating Characteristic (ROC) Curve</a:t>
            </a:r>
          </a:p>
        </p:txBody>
      </p:sp>
      <p:pic>
        <p:nvPicPr>
          <p:cNvPr id="1026" name="Picture 2">
            <a:extLst>
              <a:ext uri="{FF2B5EF4-FFF2-40B4-BE49-F238E27FC236}">
                <a16:creationId xmlns:a16="http://schemas.microsoft.com/office/drawing/2014/main" id="{7C2E7081-A09C-6F4A-944D-BA11AD6E1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51" y="1983091"/>
            <a:ext cx="5707297" cy="38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57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65F5-9111-1E4A-9E58-A120590F019C}"/>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Precision Recall (PRC) Curve</a:t>
            </a:r>
          </a:p>
        </p:txBody>
      </p:sp>
      <p:pic>
        <p:nvPicPr>
          <p:cNvPr id="4" name="Picture 4">
            <a:extLst>
              <a:ext uri="{FF2B5EF4-FFF2-40B4-BE49-F238E27FC236}">
                <a16:creationId xmlns:a16="http://schemas.microsoft.com/office/drawing/2014/main" id="{E6461966-0AB1-174E-AD76-DD2CE163A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50" y="1983091"/>
            <a:ext cx="5707297" cy="38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680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FD62-00B7-E840-951A-C180B2A0CB73}"/>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Exercise</a:t>
            </a:r>
          </a:p>
        </p:txBody>
      </p:sp>
      <p:sp>
        <p:nvSpPr>
          <p:cNvPr id="3" name="Content Placeholder 2">
            <a:extLst>
              <a:ext uri="{FF2B5EF4-FFF2-40B4-BE49-F238E27FC236}">
                <a16:creationId xmlns:a16="http://schemas.microsoft.com/office/drawing/2014/main" id="{61A721F6-AAFB-704E-B9AF-7C4A3300BD60}"/>
              </a:ext>
            </a:extLst>
          </p:cNvPr>
          <p:cNvSpPr>
            <a:spLocks noGrp="1"/>
          </p:cNvSpPr>
          <p:nvPr>
            <p:ph idx="1"/>
          </p:nvPr>
        </p:nvSpPr>
        <p:spPr/>
        <p:txBody>
          <a:bodyPr>
            <a:normAutofit/>
          </a:bodyPr>
          <a:lstStyle/>
          <a:p>
            <a:pPr marL="0" indent="0">
              <a:buNone/>
            </a:pPr>
            <a:r>
              <a:rPr lang="en-US" dirty="0"/>
              <a:t>Using the mouse protein dataset:</a:t>
            </a:r>
          </a:p>
          <a:p>
            <a:pPr marL="514350" indent="-514350">
              <a:buFont typeface="+mj-lt"/>
              <a:buAutoNum type="arabicPeriod"/>
            </a:pPr>
            <a:r>
              <a:rPr lang="en-US" sz="2400" dirty="0"/>
              <a:t>Split the data into training and testing sets using stratified K-Fold</a:t>
            </a:r>
          </a:p>
          <a:p>
            <a:pPr marL="514350" indent="-514350">
              <a:buFont typeface="+mj-lt"/>
              <a:buAutoNum type="arabicPeriod"/>
            </a:pPr>
            <a:r>
              <a:rPr lang="en-US" sz="2400" dirty="0"/>
              <a:t>Run grid search cross validation on the training set using KNN classifier for </a:t>
            </a:r>
            <a:r>
              <a:rPr lang="en-US" sz="2400" i="1" dirty="0" err="1"/>
              <a:t>n_neighbors</a:t>
            </a:r>
            <a:r>
              <a:rPr lang="en-US" sz="2400" i="1" dirty="0"/>
              <a:t> </a:t>
            </a:r>
            <a:r>
              <a:rPr lang="en-US" sz="2400" dirty="0"/>
              <a:t>and </a:t>
            </a:r>
            <a:r>
              <a:rPr lang="en-US" sz="2400" i="1" dirty="0"/>
              <a:t>p</a:t>
            </a:r>
          </a:p>
          <a:p>
            <a:pPr marL="514350" indent="-514350">
              <a:buFont typeface="+mj-lt"/>
              <a:buAutoNum type="arabicPeriod"/>
            </a:pPr>
            <a:r>
              <a:rPr lang="en-US" sz="2400" dirty="0"/>
              <a:t>Plot ROC and PRC curves using a KNN classifier with the best parameters on the test dataset</a:t>
            </a:r>
          </a:p>
          <a:p>
            <a:pPr marL="0" indent="0">
              <a:buNone/>
            </a:pPr>
            <a:endParaRPr lang="en-US" sz="2400" dirty="0"/>
          </a:p>
          <a:p>
            <a:pPr marL="0" indent="0">
              <a:buNone/>
            </a:pPr>
            <a:r>
              <a:rPr lang="en-US" sz="1800" b="1" i="1" dirty="0"/>
              <a:t>Hint: </a:t>
            </a:r>
            <a:r>
              <a:rPr lang="en-US" sz="1800" i="1" dirty="0"/>
              <a:t>Use one KNN classifier to fit a grid search model to find the best parameters, then create a new KNN classifier setting the best parameters observed, fit the training data, and predict the probabilities from the test data</a:t>
            </a:r>
          </a:p>
        </p:txBody>
      </p:sp>
    </p:spTree>
    <p:extLst>
      <p:ext uri="{BB962C8B-B14F-4D97-AF65-F5344CB8AC3E}">
        <p14:creationId xmlns:p14="http://schemas.microsoft.com/office/powerpoint/2010/main" val="389010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Tree>
    <p:extLst>
      <p:ext uri="{BB962C8B-B14F-4D97-AF65-F5344CB8AC3E}">
        <p14:creationId xmlns:p14="http://schemas.microsoft.com/office/powerpoint/2010/main" val="203229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944E-A771-C048-B1F3-5606FAEB17BE}"/>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Context Specific Data Selection:</a:t>
            </a:r>
            <a:br>
              <a:rPr lang="en-US" sz="3200" b="1"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Splitting Data by Chromosome</a:t>
            </a:r>
          </a:p>
        </p:txBody>
      </p:sp>
      <p:sp>
        <p:nvSpPr>
          <p:cNvPr id="5" name="Rectangle 4">
            <a:extLst>
              <a:ext uri="{FF2B5EF4-FFF2-40B4-BE49-F238E27FC236}">
                <a16:creationId xmlns:a16="http://schemas.microsoft.com/office/drawing/2014/main" id="{71C9C84E-0753-DB4B-960C-38D2DAD6EF55}"/>
              </a:ext>
            </a:extLst>
          </p:cNvPr>
          <p:cNvSpPr/>
          <p:nvPr/>
        </p:nvSpPr>
        <p:spPr>
          <a:xfrm>
            <a:off x="2684834" y="3469533"/>
            <a:ext cx="2297348" cy="252919"/>
          </a:xfrm>
          <a:prstGeom prst="rect">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2A8D274-7360-A148-A61B-AA70B0FAD8EA}"/>
              </a:ext>
            </a:extLst>
          </p:cNvPr>
          <p:cNvSpPr/>
          <p:nvPr/>
        </p:nvSpPr>
        <p:spPr>
          <a:xfrm>
            <a:off x="3607340" y="4040225"/>
            <a:ext cx="2243847" cy="252919"/>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B343E3-A569-E741-9019-AC25B61D6005}"/>
              </a:ext>
            </a:extLst>
          </p:cNvPr>
          <p:cNvSpPr txBox="1"/>
          <p:nvPr/>
        </p:nvSpPr>
        <p:spPr>
          <a:xfrm>
            <a:off x="628650" y="2884253"/>
            <a:ext cx="7276290" cy="369651"/>
          </a:xfrm>
          <a:prstGeom prst="rect">
            <a:avLst/>
          </a:prstGeom>
          <a:noFill/>
        </p:spPr>
        <p:txBody>
          <a:bodyPr wrap="square" rtlCol="0">
            <a:spAutoFit/>
          </a:bodyPr>
          <a:lstStyle/>
          <a:p>
            <a:pPr algn="ctr"/>
            <a:r>
              <a:rPr lang="en-US" dirty="0"/>
              <a:t>ACTCGGTGCGAGGTGACGATTCCGAGATGGACCAGTAGAGCAGATCCTG</a:t>
            </a:r>
          </a:p>
        </p:txBody>
      </p:sp>
      <p:cxnSp>
        <p:nvCxnSpPr>
          <p:cNvPr id="9" name="Straight Connector 8">
            <a:extLst>
              <a:ext uri="{FF2B5EF4-FFF2-40B4-BE49-F238E27FC236}">
                <a16:creationId xmlns:a16="http://schemas.microsoft.com/office/drawing/2014/main" id="{50529CAF-7377-2E43-8B1E-7AED54DFF142}"/>
              </a:ext>
            </a:extLst>
          </p:cNvPr>
          <p:cNvCxnSpPr/>
          <p:nvPr/>
        </p:nvCxnSpPr>
        <p:spPr>
          <a:xfrm>
            <a:off x="2684834"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7834813-80C9-504E-9300-4CD2ECA2A32F}"/>
              </a:ext>
            </a:extLst>
          </p:cNvPr>
          <p:cNvCxnSpPr/>
          <p:nvPr/>
        </p:nvCxnSpPr>
        <p:spPr>
          <a:xfrm>
            <a:off x="5851187"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0E885F-C41B-1B4C-9C33-20CE24593FCB}"/>
              </a:ext>
            </a:extLst>
          </p:cNvPr>
          <p:cNvSpPr txBox="1"/>
          <p:nvPr/>
        </p:nvSpPr>
        <p:spPr>
          <a:xfrm>
            <a:off x="214009" y="3276926"/>
            <a:ext cx="2178996" cy="646331"/>
          </a:xfrm>
          <a:prstGeom prst="rect">
            <a:avLst/>
          </a:prstGeom>
          <a:noFill/>
        </p:spPr>
        <p:txBody>
          <a:bodyPr wrap="square" rtlCol="0">
            <a:spAutoFit/>
          </a:bodyPr>
          <a:lstStyle/>
          <a:p>
            <a:pPr algn="r"/>
            <a:r>
              <a:rPr lang="en-US" dirty="0"/>
              <a:t>TSS Selected for Training</a:t>
            </a:r>
          </a:p>
        </p:txBody>
      </p:sp>
      <p:sp>
        <p:nvSpPr>
          <p:cNvPr id="12" name="TextBox 11">
            <a:extLst>
              <a:ext uri="{FF2B5EF4-FFF2-40B4-BE49-F238E27FC236}">
                <a16:creationId xmlns:a16="http://schemas.microsoft.com/office/drawing/2014/main" id="{432FF9F1-6712-0645-9A4A-B1656B273B5D}"/>
              </a:ext>
            </a:extLst>
          </p:cNvPr>
          <p:cNvSpPr txBox="1"/>
          <p:nvPr/>
        </p:nvSpPr>
        <p:spPr>
          <a:xfrm>
            <a:off x="5851187" y="3843518"/>
            <a:ext cx="2178996" cy="646331"/>
          </a:xfrm>
          <a:prstGeom prst="rect">
            <a:avLst/>
          </a:prstGeom>
          <a:noFill/>
        </p:spPr>
        <p:txBody>
          <a:bodyPr wrap="square" rtlCol="0">
            <a:spAutoFit/>
          </a:bodyPr>
          <a:lstStyle/>
          <a:p>
            <a:r>
              <a:rPr lang="en-US" dirty="0"/>
              <a:t>Alternative TSS Selected for Testing</a:t>
            </a:r>
          </a:p>
        </p:txBody>
      </p:sp>
      <p:sp>
        <p:nvSpPr>
          <p:cNvPr id="13" name="Rectangle 12">
            <a:extLst>
              <a:ext uri="{FF2B5EF4-FFF2-40B4-BE49-F238E27FC236}">
                <a16:creationId xmlns:a16="http://schemas.microsoft.com/office/drawing/2014/main" id="{450A3377-A329-E548-8373-4A95BDE0BF78}"/>
              </a:ext>
            </a:extLst>
          </p:cNvPr>
          <p:cNvSpPr/>
          <p:nvPr/>
        </p:nvSpPr>
        <p:spPr>
          <a:xfrm>
            <a:off x="3607340" y="4717917"/>
            <a:ext cx="1374842" cy="272374"/>
          </a:xfrm>
          <a:prstGeom prst="rect">
            <a:avLst/>
          </a:prstGeom>
          <a:solidFill>
            <a:srgbClr val="7030A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1F29E561-7C39-1C45-80B8-52AF26EB8B2E}"/>
              </a:ext>
            </a:extLst>
          </p:cNvPr>
          <p:cNvCxnSpPr/>
          <p:nvPr/>
        </p:nvCxnSpPr>
        <p:spPr>
          <a:xfrm>
            <a:off x="4982182"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6645FC-3D4D-D641-BE15-3A116C9E0E97}"/>
              </a:ext>
            </a:extLst>
          </p:cNvPr>
          <p:cNvCxnSpPr/>
          <p:nvPr/>
        </p:nvCxnSpPr>
        <p:spPr>
          <a:xfrm>
            <a:off x="3607340" y="2587559"/>
            <a:ext cx="0" cy="26070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3F3608B-961E-6D4C-B0CA-50E240CAC3B0}"/>
              </a:ext>
            </a:extLst>
          </p:cNvPr>
          <p:cNvSpPr txBox="1"/>
          <p:nvPr/>
        </p:nvSpPr>
        <p:spPr>
          <a:xfrm>
            <a:off x="717413" y="5195409"/>
            <a:ext cx="7154695" cy="646331"/>
          </a:xfrm>
          <a:prstGeom prst="rect">
            <a:avLst/>
          </a:prstGeom>
          <a:noFill/>
        </p:spPr>
        <p:txBody>
          <a:bodyPr wrap="square" rtlCol="0">
            <a:spAutoFit/>
          </a:bodyPr>
          <a:lstStyle/>
          <a:p>
            <a:pPr algn="ctr"/>
            <a:r>
              <a:rPr lang="en-US" dirty="0"/>
              <a:t>Overlapping DNA Sequence</a:t>
            </a:r>
          </a:p>
          <a:p>
            <a:pPr algn="ctr"/>
            <a:r>
              <a:rPr lang="en-US" dirty="0"/>
              <a:t>(Half of the same DNA sequence was provided to the model previously!)</a:t>
            </a:r>
          </a:p>
        </p:txBody>
      </p:sp>
      <p:sp>
        <p:nvSpPr>
          <p:cNvPr id="17" name="TextBox 16">
            <a:extLst>
              <a:ext uri="{FF2B5EF4-FFF2-40B4-BE49-F238E27FC236}">
                <a16:creationId xmlns:a16="http://schemas.microsoft.com/office/drawing/2014/main" id="{85A9686B-3AAD-0B43-A287-45B74355D7FC}"/>
              </a:ext>
            </a:extLst>
          </p:cNvPr>
          <p:cNvSpPr txBox="1"/>
          <p:nvPr/>
        </p:nvSpPr>
        <p:spPr>
          <a:xfrm>
            <a:off x="214009" y="5950606"/>
            <a:ext cx="8453335" cy="646331"/>
          </a:xfrm>
          <a:prstGeom prst="rect">
            <a:avLst/>
          </a:prstGeom>
          <a:noFill/>
        </p:spPr>
        <p:txBody>
          <a:bodyPr wrap="square" rtlCol="0">
            <a:spAutoFit/>
          </a:bodyPr>
          <a:lstStyle/>
          <a:p>
            <a:r>
              <a:rPr lang="en-US" dirty="0"/>
              <a:t>To avoid these cases, we might consider alternative data selection strategies such as: Chr2 for validation, Chr3 for testing, and remaining chromosomes for model training.</a:t>
            </a:r>
          </a:p>
        </p:txBody>
      </p:sp>
      <p:sp>
        <p:nvSpPr>
          <p:cNvPr id="18" name="TextBox 17">
            <a:extLst>
              <a:ext uri="{FF2B5EF4-FFF2-40B4-BE49-F238E27FC236}">
                <a16:creationId xmlns:a16="http://schemas.microsoft.com/office/drawing/2014/main" id="{8F2B4058-4E4E-F346-9908-A78655A4E8BD}"/>
              </a:ext>
            </a:extLst>
          </p:cNvPr>
          <p:cNvSpPr txBox="1"/>
          <p:nvPr/>
        </p:nvSpPr>
        <p:spPr>
          <a:xfrm>
            <a:off x="214009" y="1766762"/>
            <a:ext cx="8453335" cy="646331"/>
          </a:xfrm>
          <a:prstGeom prst="rect">
            <a:avLst/>
          </a:prstGeom>
          <a:noFill/>
        </p:spPr>
        <p:txBody>
          <a:bodyPr wrap="square" rtlCol="0">
            <a:spAutoFit/>
          </a:bodyPr>
          <a:lstStyle/>
          <a:p>
            <a:r>
              <a:rPr lang="en-US" b="1" dirty="0"/>
              <a:t>Example: </a:t>
            </a:r>
            <a:r>
              <a:rPr lang="en-US" dirty="0"/>
              <a:t>Consider training a machine learning model that classifies transcription start sites (TSS) using DNA sequence as features.</a:t>
            </a:r>
          </a:p>
        </p:txBody>
      </p:sp>
    </p:spTree>
    <p:extLst>
      <p:ext uri="{BB962C8B-B14F-4D97-AF65-F5344CB8AC3E}">
        <p14:creationId xmlns:p14="http://schemas.microsoft.com/office/powerpoint/2010/main" val="204848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
        <p:nvSpPr>
          <p:cNvPr id="12" name="TextBox 11">
            <a:extLst>
              <a:ext uri="{FF2B5EF4-FFF2-40B4-BE49-F238E27FC236}">
                <a16:creationId xmlns:a16="http://schemas.microsoft.com/office/drawing/2014/main" id="{4234B60F-4D10-F24E-8096-740AA8A85D3D}"/>
              </a:ext>
            </a:extLst>
          </p:cNvPr>
          <p:cNvSpPr txBox="1"/>
          <p:nvPr/>
        </p:nvSpPr>
        <p:spPr>
          <a:xfrm>
            <a:off x="972766" y="3670050"/>
            <a:ext cx="6887184" cy="1754326"/>
          </a:xfrm>
          <a:prstGeom prst="rect">
            <a:avLst/>
          </a:prstGeom>
          <a:noFill/>
        </p:spPr>
        <p:txBody>
          <a:bodyPr wrap="square" rtlCol="0">
            <a:spAutoFit/>
          </a:bodyPr>
          <a:lstStyle/>
          <a:p>
            <a:r>
              <a:rPr lang="en-US" dirty="0"/>
              <a:t>Use the majority of the data to train/fit the model, providing many examples to “learn” from.</a:t>
            </a:r>
          </a:p>
          <a:p>
            <a:endParaRPr lang="en-US" dirty="0"/>
          </a:p>
          <a:p>
            <a:r>
              <a:rPr lang="en-US" b="1" u="sng" dirty="0"/>
              <a:t>Never</a:t>
            </a:r>
            <a:r>
              <a:rPr lang="en-US" b="1" dirty="0"/>
              <a:t> use these examples to evaluate model performance! </a:t>
            </a:r>
          </a:p>
          <a:p>
            <a:r>
              <a:rPr lang="en-US" b="1" dirty="0"/>
              <a:t>Reason: </a:t>
            </a:r>
            <a:r>
              <a:rPr lang="en-US" dirty="0"/>
              <a:t>Observations used to train the model will have higher model performance simply because the model has already seen this data.</a:t>
            </a:r>
          </a:p>
        </p:txBody>
      </p:sp>
      <p:sp>
        <p:nvSpPr>
          <p:cNvPr id="15" name="Left Brace 14">
            <a:extLst>
              <a:ext uri="{FF2B5EF4-FFF2-40B4-BE49-F238E27FC236}">
                <a16:creationId xmlns:a16="http://schemas.microsoft.com/office/drawing/2014/main" id="{8044A1FD-3B80-ED4B-A82B-99E47C5A333B}"/>
              </a:ext>
            </a:extLst>
          </p:cNvPr>
          <p:cNvSpPr/>
          <p:nvPr/>
        </p:nvSpPr>
        <p:spPr>
          <a:xfrm rot="16200000">
            <a:off x="2976667" y="1322961"/>
            <a:ext cx="330740" cy="43385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799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
        <p:nvSpPr>
          <p:cNvPr id="12" name="TextBox 11">
            <a:extLst>
              <a:ext uri="{FF2B5EF4-FFF2-40B4-BE49-F238E27FC236}">
                <a16:creationId xmlns:a16="http://schemas.microsoft.com/office/drawing/2014/main" id="{4234B60F-4D10-F24E-8096-740AA8A85D3D}"/>
              </a:ext>
            </a:extLst>
          </p:cNvPr>
          <p:cNvSpPr txBox="1"/>
          <p:nvPr/>
        </p:nvSpPr>
        <p:spPr>
          <a:xfrm>
            <a:off x="972766" y="3682499"/>
            <a:ext cx="6887184" cy="2585323"/>
          </a:xfrm>
          <a:prstGeom prst="rect">
            <a:avLst/>
          </a:prstGeom>
          <a:noFill/>
        </p:spPr>
        <p:txBody>
          <a:bodyPr wrap="square" rtlCol="0">
            <a:spAutoFit/>
          </a:bodyPr>
          <a:lstStyle/>
          <a:p>
            <a:r>
              <a:rPr lang="en-US" dirty="0"/>
              <a:t>Leave out a proportion of the data to adjust or ”tune” model parameter settings (e.g., the number of nearest neighbors).</a:t>
            </a:r>
          </a:p>
          <a:p>
            <a:endParaRPr lang="en-US" dirty="0"/>
          </a:p>
          <a:p>
            <a:r>
              <a:rPr lang="en-US" b="1" dirty="0"/>
              <a:t>Note: </a:t>
            </a:r>
            <a:r>
              <a:rPr lang="en-US" dirty="0"/>
              <a:t>We only use this to evaluate the effect of adjusting these parameters, and performances based on these points. </a:t>
            </a:r>
          </a:p>
          <a:p>
            <a:endParaRPr lang="en-US" dirty="0"/>
          </a:p>
          <a:p>
            <a:r>
              <a:rPr lang="en-US" dirty="0"/>
              <a:t>Similar to training data, by continuously adjusting the model for the best results, we indirectly provide the model the validation labels. The model parameters are become biased toward the validation set.</a:t>
            </a:r>
          </a:p>
        </p:txBody>
      </p:sp>
      <p:sp>
        <p:nvSpPr>
          <p:cNvPr id="15" name="Left Brace 14">
            <a:extLst>
              <a:ext uri="{FF2B5EF4-FFF2-40B4-BE49-F238E27FC236}">
                <a16:creationId xmlns:a16="http://schemas.microsoft.com/office/drawing/2014/main" id="{8044A1FD-3B80-ED4B-A82B-99E47C5A333B}"/>
              </a:ext>
            </a:extLst>
          </p:cNvPr>
          <p:cNvSpPr/>
          <p:nvPr/>
        </p:nvSpPr>
        <p:spPr>
          <a:xfrm rot="16200000">
            <a:off x="5783096" y="2867518"/>
            <a:ext cx="330740" cy="127432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9781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Selecting data for model evaluation</a:t>
            </a:r>
          </a:p>
        </p:txBody>
      </p:sp>
      <p:sp>
        <p:nvSpPr>
          <p:cNvPr id="5" name="Rectangle 4">
            <a:extLst>
              <a:ext uri="{FF2B5EF4-FFF2-40B4-BE49-F238E27FC236}">
                <a16:creationId xmlns:a16="http://schemas.microsoft.com/office/drawing/2014/main" id="{00322FC2-5614-614F-8F54-C9C56A5BEB27}"/>
              </a:ext>
            </a:extLst>
          </p:cNvPr>
          <p:cNvSpPr/>
          <p:nvPr/>
        </p:nvSpPr>
        <p:spPr>
          <a:xfrm>
            <a:off x="972766" y="2957209"/>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5856A2-F52E-AD41-B33D-B622828B2142}"/>
              </a:ext>
            </a:extLst>
          </p:cNvPr>
          <p:cNvSpPr/>
          <p:nvPr/>
        </p:nvSpPr>
        <p:spPr>
          <a:xfrm>
            <a:off x="5311302" y="2957209"/>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E3E237-CCDC-DF42-83DC-BB60893DBBE2}"/>
              </a:ext>
            </a:extLst>
          </p:cNvPr>
          <p:cNvSpPr/>
          <p:nvPr/>
        </p:nvSpPr>
        <p:spPr>
          <a:xfrm>
            <a:off x="6585626" y="2957208"/>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38618-E3BA-7244-8E17-BC756293B282}"/>
              </a:ext>
            </a:extLst>
          </p:cNvPr>
          <p:cNvSpPr txBox="1"/>
          <p:nvPr/>
        </p:nvSpPr>
        <p:spPr>
          <a:xfrm>
            <a:off x="4323945" y="2587875"/>
            <a:ext cx="3249038" cy="369332"/>
          </a:xfrm>
          <a:prstGeom prst="rect">
            <a:avLst/>
          </a:prstGeom>
          <a:noFill/>
        </p:spPr>
        <p:txBody>
          <a:bodyPr wrap="square" rtlCol="0">
            <a:spAutoFit/>
          </a:bodyPr>
          <a:lstStyle/>
          <a:p>
            <a:pPr algn="ctr"/>
            <a:r>
              <a:rPr lang="en-US" dirty="0"/>
              <a:t>Validation</a:t>
            </a:r>
          </a:p>
        </p:txBody>
      </p:sp>
      <p:sp>
        <p:nvSpPr>
          <p:cNvPr id="9" name="TextBox 8">
            <a:extLst>
              <a:ext uri="{FF2B5EF4-FFF2-40B4-BE49-F238E27FC236}">
                <a16:creationId xmlns:a16="http://schemas.microsoft.com/office/drawing/2014/main" id="{D70B6393-2C23-A646-A3AB-008585FD5457}"/>
              </a:ext>
            </a:extLst>
          </p:cNvPr>
          <p:cNvSpPr txBox="1"/>
          <p:nvPr/>
        </p:nvSpPr>
        <p:spPr>
          <a:xfrm>
            <a:off x="1517515" y="2587873"/>
            <a:ext cx="3249038" cy="369332"/>
          </a:xfrm>
          <a:prstGeom prst="rect">
            <a:avLst/>
          </a:prstGeom>
          <a:noFill/>
        </p:spPr>
        <p:txBody>
          <a:bodyPr wrap="square" rtlCol="0">
            <a:spAutoFit/>
          </a:bodyPr>
          <a:lstStyle/>
          <a:p>
            <a:pPr algn="ctr"/>
            <a:r>
              <a:rPr lang="en-US" dirty="0"/>
              <a:t>Training</a:t>
            </a:r>
          </a:p>
        </p:txBody>
      </p:sp>
      <p:sp>
        <p:nvSpPr>
          <p:cNvPr id="11" name="TextBox 10">
            <a:extLst>
              <a:ext uri="{FF2B5EF4-FFF2-40B4-BE49-F238E27FC236}">
                <a16:creationId xmlns:a16="http://schemas.microsoft.com/office/drawing/2014/main" id="{3A3155FD-F830-974A-BB5C-E4C4D7546192}"/>
              </a:ext>
            </a:extLst>
          </p:cNvPr>
          <p:cNvSpPr txBox="1"/>
          <p:nvPr/>
        </p:nvSpPr>
        <p:spPr>
          <a:xfrm>
            <a:off x="5598269" y="2587875"/>
            <a:ext cx="3249038" cy="369332"/>
          </a:xfrm>
          <a:prstGeom prst="rect">
            <a:avLst/>
          </a:prstGeom>
          <a:noFill/>
        </p:spPr>
        <p:txBody>
          <a:bodyPr wrap="square" rtlCol="0">
            <a:spAutoFit/>
          </a:bodyPr>
          <a:lstStyle/>
          <a:p>
            <a:pPr algn="ctr"/>
            <a:r>
              <a:rPr lang="en-US" dirty="0"/>
              <a:t>Test</a:t>
            </a:r>
          </a:p>
        </p:txBody>
      </p:sp>
      <p:sp>
        <p:nvSpPr>
          <p:cNvPr id="12" name="TextBox 11">
            <a:extLst>
              <a:ext uri="{FF2B5EF4-FFF2-40B4-BE49-F238E27FC236}">
                <a16:creationId xmlns:a16="http://schemas.microsoft.com/office/drawing/2014/main" id="{4234B60F-4D10-F24E-8096-740AA8A85D3D}"/>
              </a:ext>
            </a:extLst>
          </p:cNvPr>
          <p:cNvSpPr txBox="1"/>
          <p:nvPr/>
        </p:nvSpPr>
        <p:spPr>
          <a:xfrm>
            <a:off x="972766" y="3670050"/>
            <a:ext cx="6887184" cy="1477328"/>
          </a:xfrm>
          <a:prstGeom prst="rect">
            <a:avLst/>
          </a:prstGeom>
          <a:noFill/>
        </p:spPr>
        <p:txBody>
          <a:bodyPr wrap="square" rtlCol="0">
            <a:spAutoFit/>
          </a:bodyPr>
          <a:lstStyle/>
          <a:p>
            <a:r>
              <a:rPr lang="en-US" dirty="0"/>
              <a:t>The left out test set informs us how well the models perform.  </a:t>
            </a:r>
          </a:p>
          <a:p>
            <a:endParaRPr lang="en-US" dirty="0"/>
          </a:p>
          <a:p>
            <a:r>
              <a:rPr lang="en-US" dirty="0"/>
              <a:t>This data has not been seen by the models (either directly or indirectly) and therefore will be a fair assessment of how well the model can perform for the classification task.</a:t>
            </a:r>
          </a:p>
        </p:txBody>
      </p:sp>
      <p:sp>
        <p:nvSpPr>
          <p:cNvPr id="15" name="Left Brace 14">
            <a:extLst>
              <a:ext uri="{FF2B5EF4-FFF2-40B4-BE49-F238E27FC236}">
                <a16:creationId xmlns:a16="http://schemas.microsoft.com/office/drawing/2014/main" id="{8044A1FD-3B80-ED4B-A82B-99E47C5A333B}"/>
              </a:ext>
            </a:extLst>
          </p:cNvPr>
          <p:cNvSpPr/>
          <p:nvPr/>
        </p:nvSpPr>
        <p:spPr>
          <a:xfrm rot="16200000">
            <a:off x="7057421" y="2855067"/>
            <a:ext cx="330740" cy="127432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2461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D5E31-D1C7-D644-8981-09A5F183E40F}"/>
              </a:ext>
            </a:extLst>
          </p:cNvPr>
          <p:cNvSpPr>
            <a:spLocks noGrp="1"/>
          </p:cNvSpPr>
          <p:nvPr>
            <p:ph type="title"/>
          </p:nvPr>
        </p:nvSpPr>
        <p:spPr>
          <a:xfrm>
            <a:off x="628650" y="365126"/>
            <a:ext cx="7886700" cy="763283"/>
          </a:xfrm>
        </p:spPr>
        <p:txBody>
          <a:bodyPr>
            <a:normAutofit/>
          </a:bodyPr>
          <a:lstStyle/>
          <a:p>
            <a:pPr algn="ctr"/>
            <a:r>
              <a:rPr lang="en-US" sz="3200" b="1" dirty="0">
                <a:latin typeface="Arial" panose="020B0604020202020204" pitchFamily="34" charset="0"/>
                <a:cs typeface="Arial" panose="020B0604020202020204" pitchFamily="34" charset="0"/>
              </a:rPr>
              <a:t>K-Fold Cross-Validation</a:t>
            </a:r>
          </a:p>
        </p:txBody>
      </p:sp>
      <p:sp>
        <p:nvSpPr>
          <p:cNvPr id="21" name="Rectangle 20">
            <a:extLst>
              <a:ext uri="{FF2B5EF4-FFF2-40B4-BE49-F238E27FC236}">
                <a16:creationId xmlns:a16="http://schemas.microsoft.com/office/drawing/2014/main" id="{B791695E-421E-6E46-A690-9BCB3C69EDA3}"/>
              </a:ext>
            </a:extLst>
          </p:cNvPr>
          <p:cNvSpPr/>
          <p:nvPr/>
        </p:nvSpPr>
        <p:spPr>
          <a:xfrm>
            <a:off x="972766" y="1923834"/>
            <a:ext cx="5612860"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67B76F-A899-ED4C-BC8F-C809EE504DAF}"/>
              </a:ext>
            </a:extLst>
          </p:cNvPr>
          <p:cNvSpPr/>
          <p:nvPr/>
        </p:nvSpPr>
        <p:spPr>
          <a:xfrm>
            <a:off x="6585626" y="1923833"/>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BC2598-BC32-1F48-9883-9E9046600C6D}"/>
              </a:ext>
            </a:extLst>
          </p:cNvPr>
          <p:cNvSpPr txBox="1"/>
          <p:nvPr/>
        </p:nvSpPr>
        <p:spPr>
          <a:xfrm>
            <a:off x="1517515" y="1554498"/>
            <a:ext cx="3249038" cy="369332"/>
          </a:xfrm>
          <a:prstGeom prst="rect">
            <a:avLst/>
          </a:prstGeom>
          <a:noFill/>
        </p:spPr>
        <p:txBody>
          <a:bodyPr wrap="square" rtlCol="0">
            <a:spAutoFit/>
          </a:bodyPr>
          <a:lstStyle/>
          <a:p>
            <a:pPr algn="ctr"/>
            <a:r>
              <a:rPr lang="en-US" dirty="0"/>
              <a:t>Training</a:t>
            </a:r>
          </a:p>
        </p:txBody>
      </p:sp>
      <p:sp>
        <p:nvSpPr>
          <p:cNvPr id="26" name="TextBox 25">
            <a:extLst>
              <a:ext uri="{FF2B5EF4-FFF2-40B4-BE49-F238E27FC236}">
                <a16:creationId xmlns:a16="http://schemas.microsoft.com/office/drawing/2014/main" id="{C628F997-2C20-B140-946B-BCF0029A048E}"/>
              </a:ext>
            </a:extLst>
          </p:cNvPr>
          <p:cNvSpPr txBox="1"/>
          <p:nvPr/>
        </p:nvSpPr>
        <p:spPr>
          <a:xfrm>
            <a:off x="6631833" y="1554498"/>
            <a:ext cx="1181910" cy="369332"/>
          </a:xfrm>
          <a:prstGeom prst="rect">
            <a:avLst/>
          </a:prstGeom>
          <a:noFill/>
        </p:spPr>
        <p:txBody>
          <a:bodyPr wrap="square" rtlCol="0">
            <a:spAutoFit/>
          </a:bodyPr>
          <a:lstStyle/>
          <a:p>
            <a:pPr algn="ctr"/>
            <a:r>
              <a:rPr lang="en-US" dirty="0"/>
              <a:t>Test</a:t>
            </a:r>
          </a:p>
        </p:txBody>
      </p:sp>
      <p:sp>
        <p:nvSpPr>
          <p:cNvPr id="27" name="Rectangle 26">
            <a:extLst>
              <a:ext uri="{FF2B5EF4-FFF2-40B4-BE49-F238E27FC236}">
                <a16:creationId xmlns:a16="http://schemas.microsoft.com/office/drawing/2014/main" id="{8BC0DC90-07C6-5946-925F-4F650A02CD87}"/>
              </a:ext>
            </a:extLst>
          </p:cNvPr>
          <p:cNvSpPr/>
          <p:nvPr/>
        </p:nvSpPr>
        <p:spPr>
          <a:xfrm>
            <a:off x="1386190" y="2921530"/>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5" name="Rectangle 34">
            <a:extLst>
              <a:ext uri="{FF2B5EF4-FFF2-40B4-BE49-F238E27FC236}">
                <a16:creationId xmlns:a16="http://schemas.microsoft.com/office/drawing/2014/main" id="{A2E0C006-51A3-6E41-B5EF-5F83DF2E70BE}"/>
              </a:ext>
            </a:extLst>
          </p:cNvPr>
          <p:cNvSpPr/>
          <p:nvPr/>
        </p:nvSpPr>
        <p:spPr>
          <a:xfrm>
            <a:off x="2368684" y="2921530"/>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6" name="Rectangle 35">
            <a:extLst>
              <a:ext uri="{FF2B5EF4-FFF2-40B4-BE49-F238E27FC236}">
                <a16:creationId xmlns:a16="http://schemas.microsoft.com/office/drawing/2014/main" id="{8BDEAED4-9D89-E34B-8DCF-94729D8D7C18}"/>
              </a:ext>
            </a:extLst>
          </p:cNvPr>
          <p:cNvSpPr/>
          <p:nvPr/>
        </p:nvSpPr>
        <p:spPr>
          <a:xfrm>
            <a:off x="3351178" y="2921529"/>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7" name="Rectangle 36">
            <a:extLst>
              <a:ext uri="{FF2B5EF4-FFF2-40B4-BE49-F238E27FC236}">
                <a16:creationId xmlns:a16="http://schemas.microsoft.com/office/drawing/2014/main" id="{524412BD-3564-1A48-B05F-1118396ACFC0}"/>
              </a:ext>
            </a:extLst>
          </p:cNvPr>
          <p:cNvSpPr/>
          <p:nvPr/>
        </p:nvSpPr>
        <p:spPr>
          <a:xfrm>
            <a:off x="5316166" y="2921528"/>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38" name="Rectangle 37">
            <a:extLst>
              <a:ext uri="{FF2B5EF4-FFF2-40B4-BE49-F238E27FC236}">
                <a16:creationId xmlns:a16="http://schemas.microsoft.com/office/drawing/2014/main" id="{0B5C3CF2-F888-144D-A713-2E170636EACC}"/>
              </a:ext>
            </a:extLst>
          </p:cNvPr>
          <p:cNvSpPr/>
          <p:nvPr/>
        </p:nvSpPr>
        <p:spPr>
          <a:xfrm>
            <a:off x="4333672" y="2921529"/>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39" name="Rectangle 38">
            <a:extLst>
              <a:ext uri="{FF2B5EF4-FFF2-40B4-BE49-F238E27FC236}">
                <a16:creationId xmlns:a16="http://schemas.microsoft.com/office/drawing/2014/main" id="{571EB6EF-1356-1140-8232-951CD1EA518D}"/>
              </a:ext>
            </a:extLst>
          </p:cNvPr>
          <p:cNvSpPr/>
          <p:nvPr/>
        </p:nvSpPr>
        <p:spPr>
          <a:xfrm>
            <a:off x="1386190" y="3560313"/>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0" name="Rectangle 39">
            <a:extLst>
              <a:ext uri="{FF2B5EF4-FFF2-40B4-BE49-F238E27FC236}">
                <a16:creationId xmlns:a16="http://schemas.microsoft.com/office/drawing/2014/main" id="{2DFC847F-8E26-9D43-8D91-489974370BBB}"/>
              </a:ext>
            </a:extLst>
          </p:cNvPr>
          <p:cNvSpPr/>
          <p:nvPr/>
        </p:nvSpPr>
        <p:spPr>
          <a:xfrm>
            <a:off x="2368684" y="3560313"/>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1" name="Rectangle 40">
            <a:extLst>
              <a:ext uri="{FF2B5EF4-FFF2-40B4-BE49-F238E27FC236}">
                <a16:creationId xmlns:a16="http://schemas.microsoft.com/office/drawing/2014/main" id="{DAB0283D-0059-4D49-99C2-531A89E60925}"/>
              </a:ext>
            </a:extLst>
          </p:cNvPr>
          <p:cNvSpPr/>
          <p:nvPr/>
        </p:nvSpPr>
        <p:spPr>
          <a:xfrm>
            <a:off x="3351178" y="356031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2" name="Rectangle 41">
            <a:extLst>
              <a:ext uri="{FF2B5EF4-FFF2-40B4-BE49-F238E27FC236}">
                <a16:creationId xmlns:a16="http://schemas.microsoft.com/office/drawing/2014/main" id="{41C77AC6-A0A8-EE4B-A2FB-EDB3C9DF1F50}"/>
              </a:ext>
            </a:extLst>
          </p:cNvPr>
          <p:cNvSpPr/>
          <p:nvPr/>
        </p:nvSpPr>
        <p:spPr>
          <a:xfrm>
            <a:off x="5316166" y="3560311"/>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43" name="Rectangle 42">
            <a:extLst>
              <a:ext uri="{FF2B5EF4-FFF2-40B4-BE49-F238E27FC236}">
                <a16:creationId xmlns:a16="http://schemas.microsoft.com/office/drawing/2014/main" id="{BB1C3AD2-D768-3642-A72B-C87A9042F149}"/>
              </a:ext>
            </a:extLst>
          </p:cNvPr>
          <p:cNvSpPr/>
          <p:nvPr/>
        </p:nvSpPr>
        <p:spPr>
          <a:xfrm>
            <a:off x="4333672" y="356031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44" name="Rectangle 43">
            <a:extLst>
              <a:ext uri="{FF2B5EF4-FFF2-40B4-BE49-F238E27FC236}">
                <a16:creationId xmlns:a16="http://schemas.microsoft.com/office/drawing/2014/main" id="{9AE71054-DDFC-B34B-851B-96556760ECF4}"/>
              </a:ext>
            </a:extLst>
          </p:cNvPr>
          <p:cNvSpPr/>
          <p:nvPr/>
        </p:nvSpPr>
        <p:spPr>
          <a:xfrm>
            <a:off x="1386190" y="4238001"/>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5" name="Rectangle 44">
            <a:extLst>
              <a:ext uri="{FF2B5EF4-FFF2-40B4-BE49-F238E27FC236}">
                <a16:creationId xmlns:a16="http://schemas.microsoft.com/office/drawing/2014/main" id="{2BE17EDC-4FFB-044A-9E55-9078BE41E7A6}"/>
              </a:ext>
            </a:extLst>
          </p:cNvPr>
          <p:cNvSpPr/>
          <p:nvPr/>
        </p:nvSpPr>
        <p:spPr>
          <a:xfrm>
            <a:off x="2368684" y="4238001"/>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6" name="Rectangle 45">
            <a:extLst>
              <a:ext uri="{FF2B5EF4-FFF2-40B4-BE49-F238E27FC236}">
                <a16:creationId xmlns:a16="http://schemas.microsoft.com/office/drawing/2014/main" id="{F51AEC73-82F4-5A45-8FE2-96944A39AB24}"/>
              </a:ext>
            </a:extLst>
          </p:cNvPr>
          <p:cNvSpPr/>
          <p:nvPr/>
        </p:nvSpPr>
        <p:spPr>
          <a:xfrm>
            <a:off x="3351178" y="4238000"/>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7" name="Rectangle 46">
            <a:extLst>
              <a:ext uri="{FF2B5EF4-FFF2-40B4-BE49-F238E27FC236}">
                <a16:creationId xmlns:a16="http://schemas.microsoft.com/office/drawing/2014/main" id="{484C92A4-13B5-AF4D-A740-3F3E13517DEE}"/>
              </a:ext>
            </a:extLst>
          </p:cNvPr>
          <p:cNvSpPr/>
          <p:nvPr/>
        </p:nvSpPr>
        <p:spPr>
          <a:xfrm>
            <a:off x="5316166" y="4237999"/>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48" name="Rectangle 47">
            <a:extLst>
              <a:ext uri="{FF2B5EF4-FFF2-40B4-BE49-F238E27FC236}">
                <a16:creationId xmlns:a16="http://schemas.microsoft.com/office/drawing/2014/main" id="{3A4F31AD-DE99-334F-8317-D982FF5A3D00}"/>
              </a:ext>
            </a:extLst>
          </p:cNvPr>
          <p:cNvSpPr/>
          <p:nvPr/>
        </p:nvSpPr>
        <p:spPr>
          <a:xfrm>
            <a:off x="4333672" y="4238000"/>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49" name="Rectangle 48">
            <a:extLst>
              <a:ext uri="{FF2B5EF4-FFF2-40B4-BE49-F238E27FC236}">
                <a16:creationId xmlns:a16="http://schemas.microsoft.com/office/drawing/2014/main" id="{DE4F9E56-0B01-2146-BAD7-A08E3C16956A}"/>
              </a:ext>
            </a:extLst>
          </p:cNvPr>
          <p:cNvSpPr/>
          <p:nvPr/>
        </p:nvSpPr>
        <p:spPr>
          <a:xfrm>
            <a:off x="1386190" y="4915688"/>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0" name="Rectangle 49">
            <a:extLst>
              <a:ext uri="{FF2B5EF4-FFF2-40B4-BE49-F238E27FC236}">
                <a16:creationId xmlns:a16="http://schemas.microsoft.com/office/drawing/2014/main" id="{21D97A11-4EFE-B241-8FCE-B5330DB2A871}"/>
              </a:ext>
            </a:extLst>
          </p:cNvPr>
          <p:cNvSpPr/>
          <p:nvPr/>
        </p:nvSpPr>
        <p:spPr>
          <a:xfrm>
            <a:off x="2368684" y="4915688"/>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1" name="Rectangle 50">
            <a:extLst>
              <a:ext uri="{FF2B5EF4-FFF2-40B4-BE49-F238E27FC236}">
                <a16:creationId xmlns:a16="http://schemas.microsoft.com/office/drawing/2014/main" id="{CDAA3CF0-CCF4-F942-8C70-BF605620553A}"/>
              </a:ext>
            </a:extLst>
          </p:cNvPr>
          <p:cNvSpPr/>
          <p:nvPr/>
        </p:nvSpPr>
        <p:spPr>
          <a:xfrm>
            <a:off x="3351178" y="4915687"/>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2" name="Rectangle 51">
            <a:extLst>
              <a:ext uri="{FF2B5EF4-FFF2-40B4-BE49-F238E27FC236}">
                <a16:creationId xmlns:a16="http://schemas.microsoft.com/office/drawing/2014/main" id="{57C0E589-EA4C-ED4C-BA1A-118868E22168}"/>
              </a:ext>
            </a:extLst>
          </p:cNvPr>
          <p:cNvSpPr/>
          <p:nvPr/>
        </p:nvSpPr>
        <p:spPr>
          <a:xfrm>
            <a:off x="5316166" y="4915686"/>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53" name="Rectangle 52">
            <a:extLst>
              <a:ext uri="{FF2B5EF4-FFF2-40B4-BE49-F238E27FC236}">
                <a16:creationId xmlns:a16="http://schemas.microsoft.com/office/drawing/2014/main" id="{EC7AF3FF-459C-AB48-BED6-B724EDF251E1}"/>
              </a:ext>
            </a:extLst>
          </p:cNvPr>
          <p:cNvSpPr/>
          <p:nvPr/>
        </p:nvSpPr>
        <p:spPr>
          <a:xfrm>
            <a:off x="4333672" y="4915687"/>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54" name="Rectangle 53">
            <a:extLst>
              <a:ext uri="{FF2B5EF4-FFF2-40B4-BE49-F238E27FC236}">
                <a16:creationId xmlns:a16="http://schemas.microsoft.com/office/drawing/2014/main" id="{64D98309-FA92-7C45-ACCC-05FF8015EC1B}"/>
              </a:ext>
            </a:extLst>
          </p:cNvPr>
          <p:cNvSpPr/>
          <p:nvPr/>
        </p:nvSpPr>
        <p:spPr>
          <a:xfrm>
            <a:off x="1386190" y="5593373"/>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5" name="Rectangle 54">
            <a:extLst>
              <a:ext uri="{FF2B5EF4-FFF2-40B4-BE49-F238E27FC236}">
                <a16:creationId xmlns:a16="http://schemas.microsoft.com/office/drawing/2014/main" id="{D49FAC2F-B317-C743-8EA2-14254ADA4252}"/>
              </a:ext>
            </a:extLst>
          </p:cNvPr>
          <p:cNvSpPr/>
          <p:nvPr/>
        </p:nvSpPr>
        <p:spPr>
          <a:xfrm>
            <a:off x="2368684" y="5593373"/>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6" name="Rectangle 55">
            <a:extLst>
              <a:ext uri="{FF2B5EF4-FFF2-40B4-BE49-F238E27FC236}">
                <a16:creationId xmlns:a16="http://schemas.microsoft.com/office/drawing/2014/main" id="{7E988274-95CE-704D-A746-E9C7A765C6A8}"/>
              </a:ext>
            </a:extLst>
          </p:cNvPr>
          <p:cNvSpPr/>
          <p:nvPr/>
        </p:nvSpPr>
        <p:spPr>
          <a:xfrm>
            <a:off x="3351178" y="559337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7" name="Rectangle 56">
            <a:extLst>
              <a:ext uri="{FF2B5EF4-FFF2-40B4-BE49-F238E27FC236}">
                <a16:creationId xmlns:a16="http://schemas.microsoft.com/office/drawing/2014/main" id="{A196F333-5110-D84F-930C-375D09B63949}"/>
              </a:ext>
            </a:extLst>
          </p:cNvPr>
          <p:cNvSpPr/>
          <p:nvPr/>
        </p:nvSpPr>
        <p:spPr>
          <a:xfrm>
            <a:off x="5316166" y="5593371"/>
            <a:ext cx="982494" cy="36965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sp>
        <p:nvSpPr>
          <p:cNvPr id="58" name="Rectangle 57">
            <a:extLst>
              <a:ext uri="{FF2B5EF4-FFF2-40B4-BE49-F238E27FC236}">
                <a16:creationId xmlns:a16="http://schemas.microsoft.com/office/drawing/2014/main" id="{850AEA4A-B9AA-A343-A321-5FB923CBBE06}"/>
              </a:ext>
            </a:extLst>
          </p:cNvPr>
          <p:cNvSpPr/>
          <p:nvPr/>
        </p:nvSpPr>
        <p:spPr>
          <a:xfrm>
            <a:off x="4333672" y="5593372"/>
            <a:ext cx="982494"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K-1</a:t>
            </a:r>
          </a:p>
        </p:txBody>
      </p:sp>
      <p:sp>
        <p:nvSpPr>
          <p:cNvPr id="59" name="Left Brace 58">
            <a:extLst>
              <a:ext uri="{FF2B5EF4-FFF2-40B4-BE49-F238E27FC236}">
                <a16:creationId xmlns:a16="http://schemas.microsoft.com/office/drawing/2014/main" id="{585CC17B-986C-A44E-9583-8B66C99DF01F}"/>
              </a:ext>
            </a:extLst>
          </p:cNvPr>
          <p:cNvSpPr/>
          <p:nvPr/>
        </p:nvSpPr>
        <p:spPr>
          <a:xfrm rot="16200000">
            <a:off x="3613828" y="-358310"/>
            <a:ext cx="330740" cy="561286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FF75587C-2BA7-2F4C-995C-465366912823}"/>
              </a:ext>
            </a:extLst>
          </p:cNvPr>
          <p:cNvSpPr txBox="1"/>
          <p:nvPr/>
        </p:nvSpPr>
        <p:spPr>
          <a:xfrm>
            <a:off x="301555" y="2936462"/>
            <a:ext cx="1050587" cy="338554"/>
          </a:xfrm>
          <a:prstGeom prst="rect">
            <a:avLst/>
          </a:prstGeom>
          <a:noFill/>
        </p:spPr>
        <p:txBody>
          <a:bodyPr wrap="square" rtlCol="0">
            <a:spAutoFit/>
          </a:bodyPr>
          <a:lstStyle/>
          <a:p>
            <a:r>
              <a:rPr lang="en-US" sz="1600" dirty="0"/>
              <a:t>Round 1</a:t>
            </a:r>
          </a:p>
        </p:txBody>
      </p:sp>
      <p:sp>
        <p:nvSpPr>
          <p:cNvPr id="60" name="TextBox 59">
            <a:extLst>
              <a:ext uri="{FF2B5EF4-FFF2-40B4-BE49-F238E27FC236}">
                <a16:creationId xmlns:a16="http://schemas.microsoft.com/office/drawing/2014/main" id="{0A939C25-C456-6242-BF4D-EF7D3EFD7998}"/>
              </a:ext>
            </a:extLst>
          </p:cNvPr>
          <p:cNvSpPr txBox="1"/>
          <p:nvPr/>
        </p:nvSpPr>
        <p:spPr>
          <a:xfrm>
            <a:off x="301554" y="5612797"/>
            <a:ext cx="1050587" cy="338554"/>
          </a:xfrm>
          <a:prstGeom prst="rect">
            <a:avLst/>
          </a:prstGeom>
          <a:noFill/>
        </p:spPr>
        <p:txBody>
          <a:bodyPr wrap="square" rtlCol="0">
            <a:spAutoFit/>
          </a:bodyPr>
          <a:lstStyle/>
          <a:p>
            <a:r>
              <a:rPr lang="en-US" sz="1600" dirty="0"/>
              <a:t>Round K</a:t>
            </a:r>
          </a:p>
        </p:txBody>
      </p:sp>
      <p:sp>
        <p:nvSpPr>
          <p:cNvPr id="61" name="TextBox 60">
            <a:extLst>
              <a:ext uri="{FF2B5EF4-FFF2-40B4-BE49-F238E27FC236}">
                <a16:creationId xmlns:a16="http://schemas.microsoft.com/office/drawing/2014/main" id="{BC8E3A4A-AA27-6D44-821A-E0BA6ADE40CF}"/>
              </a:ext>
            </a:extLst>
          </p:cNvPr>
          <p:cNvSpPr txBox="1"/>
          <p:nvPr/>
        </p:nvSpPr>
        <p:spPr>
          <a:xfrm>
            <a:off x="301555" y="4932165"/>
            <a:ext cx="1050587" cy="338554"/>
          </a:xfrm>
          <a:prstGeom prst="rect">
            <a:avLst/>
          </a:prstGeom>
          <a:noFill/>
        </p:spPr>
        <p:txBody>
          <a:bodyPr wrap="square" rtlCol="0">
            <a:spAutoFit/>
          </a:bodyPr>
          <a:lstStyle/>
          <a:p>
            <a:r>
              <a:rPr lang="en-US" sz="1600" dirty="0"/>
              <a:t>Round K-1</a:t>
            </a:r>
          </a:p>
        </p:txBody>
      </p:sp>
      <p:sp>
        <p:nvSpPr>
          <p:cNvPr id="62" name="TextBox 61">
            <a:extLst>
              <a:ext uri="{FF2B5EF4-FFF2-40B4-BE49-F238E27FC236}">
                <a16:creationId xmlns:a16="http://schemas.microsoft.com/office/drawing/2014/main" id="{E31AC386-E87B-3949-B00E-8E1C37A11AE2}"/>
              </a:ext>
            </a:extLst>
          </p:cNvPr>
          <p:cNvSpPr txBox="1"/>
          <p:nvPr/>
        </p:nvSpPr>
        <p:spPr>
          <a:xfrm>
            <a:off x="301552" y="3591408"/>
            <a:ext cx="1050587" cy="338554"/>
          </a:xfrm>
          <a:prstGeom prst="rect">
            <a:avLst/>
          </a:prstGeom>
          <a:noFill/>
        </p:spPr>
        <p:txBody>
          <a:bodyPr wrap="square" rtlCol="0">
            <a:spAutoFit/>
          </a:bodyPr>
          <a:lstStyle/>
          <a:p>
            <a:r>
              <a:rPr lang="en-US" sz="1600" dirty="0"/>
              <a:t>Round 2</a:t>
            </a:r>
          </a:p>
        </p:txBody>
      </p:sp>
      <p:sp>
        <p:nvSpPr>
          <p:cNvPr id="63" name="TextBox 62">
            <a:extLst>
              <a:ext uri="{FF2B5EF4-FFF2-40B4-BE49-F238E27FC236}">
                <a16:creationId xmlns:a16="http://schemas.microsoft.com/office/drawing/2014/main" id="{6D4FA6C1-F305-0D4E-ABCE-02305DCDD460}"/>
              </a:ext>
            </a:extLst>
          </p:cNvPr>
          <p:cNvSpPr txBox="1"/>
          <p:nvPr/>
        </p:nvSpPr>
        <p:spPr>
          <a:xfrm>
            <a:off x="301553" y="4248155"/>
            <a:ext cx="1050587" cy="338554"/>
          </a:xfrm>
          <a:prstGeom prst="rect">
            <a:avLst/>
          </a:prstGeom>
          <a:noFill/>
        </p:spPr>
        <p:txBody>
          <a:bodyPr wrap="square" rtlCol="0">
            <a:spAutoFit/>
          </a:bodyPr>
          <a:lstStyle/>
          <a:p>
            <a:pPr algn="ctr"/>
            <a:r>
              <a:rPr lang="en-US" sz="1600" dirty="0"/>
              <a:t>...</a:t>
            </a:r>
          </a:p>
        </p:txBody>
      </p:sp>
      <p:sp>
        <p:nvSpPr>
          <p:cNvPr id="64" name="TextBox 63">
            <a:extLst>
              <a:ext uri="{FF2B5EF4-FFF2-40B4-BE49-F238E27FC236}">
                <a16:creationId xmlns:a16="http://schemas.microsoft.com/office/drawing/2014/main" id="{37C02910-44DF-CF48-B996-30D9433131DA}"/>
              </a:ext>
            </a:extLst>
          </p:cNvPr>
          <p:cNvSpPr txBox="1"/>
          <p:nvPr/>
        </p:nvSpPr>
        <p:spPr>
          <a:xfrm>
            <a:off x="3954293" y="6267816"/>
            <a:ext cx="3706239" cy="369332"/>
          </a:xfrm>
          <a:prstGeom prst="rect">
            <a:avLst/>
          </a:prstGeom>
          <a:noFill/>
        </p:spPr>
        <p:txBody>
          <a:bodyPr wrap="square" rtlCol="0">
            <a:spAutoFit/>
          </a:bodyPr>
          <a:lstStyle/>
          <a:p>
            <a:pPr algn="ctr"/>
            <a:r>
              <a:rPr lang="en-US" dirty="0"/>
              <a:t>Validation Set for Round K</a:t>
            </a:r>
          </a:p>
        </p:txBody>
      </p:sp>
      <p:sp>
        <p:nvSpPr>
          <p:cNvPr id="65" name="Left Brace 64">
            <a:extLst>
              <a:ext uri="{FF2B5EF4-FFF2-40B4-BE49-F238E27FC236}">
                <a16:creationId xmlns:a16="http://schemas.microsoft.com/office/drawing/2014/main" id="{DD913D16-2CDF-3E43-A9EC-590DA953531D}"/>
              </a:ext>
            </a:extLst>
          </p:cNvPr>
          <p:cNvSpPr/>
          <p:nvPr/>
        </p:nvSpPr>
        <p:spPr>
          <a:xfrm rot="16200000">
            <a:off x="5642044" y="5643627"/>
            <a:ext cx="330740" cy="9824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eft Brace 65">
            <a:extLst>
              <a:ext uri="{FF2B5EF4-FFF2-40B4-BE49-F238E27FC236}">
                <a16:creationId xmlns:a16="http://schemas.microsoft.com/office/drawing/2014/main" id="{6D6EAC9E-734E-3044-B35A-D9BEFF97F182}"/>
              </a:ext>
            </a:extLst>
          </p:cNvPr>
          <p:cNvSpPr/>
          <p:nvPr/>
        </p:nvSpPr>
        <p:spPr>
          <a:xfrm rot="10800000">
            <a:off x="6393507" y="2918283"/>
            <a:ext cx="330740" cy="303306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a:extLst>
              <a:ext uri="{FF2B5EF4-FFF2-40B4-BE49-F238E27FC236}">
                <a16:creationId xmlns:a16="http://schemas.microsoft.com/office/drawing/2014/main" id="{794286BE-1770-E34B-9451-0D74CAEA5874}"/>
              </a:ext>
            </a:extLst>
          </p:cNvPr>
          <p:cNvSpPr txBox="1"/>
          <p:nvPr/>
        </p:nvSpPr>
        <p:spPr>
          <a:xfrm>
            <a:off x="6819093" y="3701990"/>
            <a:ext cx="2140085" cy="1477328"/>
          </a:xfrm>
          <a:prstGeom prst="rect">
            <a:avLst/>
          </a:prstGeom>
          <a:noFill/>
        </p:spPr>
        <p:txBody>
          <a:bodyPr wrap="square" rtlCol="0">
            <a:spAutoFit/>
          </a:bodyPr>
          <a:lstStyle/>
          <a:p>
            <a:r>
              <a:rPr lang="en-US" dirty="0"/>
              <a:t>Take the average performance across all rounds of training to evaluate model parameters</a:t>
            </a:r>
          </a:p>
        </p:txBody>
      </p:sp>
    </p:spTree>
    <p:extLst>
      <p:ext uri="{BB962C8B-B14F-4D97-AF65-F5344CB8AC3E}">
        <p14:creationId xmlns:p14="http://schemas.microsoft.com/office/powerpoint/2010/main" val="347779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AD4C-36B1-C54C-908E-AC789A873AE4}"/>
              </a:ext>
            </a:extLst>
          </p:cNvPr>
          <p:cNvSpPr>
            <a:spLocks noGrp="1"/>
          </p:cNvSpPr>
          <p:nvPr>
            <p:ph type="title"/>
          </p:nvPr>
        </p:nvSpPr>
        <p:spPr/>
        <p:txBody>
          <a:bodyPr>
            <a:normAutofit/>
          </a:bodyPr>
          <a:lstStyle/>
          <a:p>
            <a:pPr algn="ctr"/>
            <a:r>
              <a:rPr lang="en-US" sz="3600" b="1" dirty="0" err="1">
                <a:latin typeface="Arial" panose="020B0604020202020204" pitchFamily="34" charset="0"/>
                <a:cs typeface="Arial" panose="020B0604020202020204" pitchFamily="34" charset="0"/>
              </a:rPr>
              <a:t>Scikit</a:t>
            </a:r>
            <a:r>
              <a:rPr lang="en-US" sz="3600" b="1" dirty="0">
                <a:latin typeface="Arial" panose="020B0604020202020204" pitchFamily="34" charset="0"/>
                <a:cs typeface="Arial" panose="020B0604020202020204" pitchFamily="34" charset="0"/>
              </a:rPr>
              <a:t> Function for Applying K-Fold</a:t>
            </a:r>
          </a:p>
        </p:txBody>
      </p:sp>
      <p:sp>
        <p:nvSpPr>
          <p:cNvPr id="3" name="TextBox 2">
            <a:extLst>
              <a:ext uri="{FF2B5EF4-FFF2-40B4-BE49-F238E27FC236}">
                <a16:creationId xmlns:a16="http://schemas.microsoft.com/office/drawing/2014/main" id="{790368D2-91CA-A546-B1FB-09D699B95031}"/>
              </a:ext>
            </a:extLst>
          </p:cNvPr>
          <p:cNvSpPr txBox="1"/>
          <p:nvPr/>
        </p:nvSpPr>
        <p:spPr>
          <a:xfrm>
            <a:off x="897376" y="2159542"/>
            <a:ext cx="7349247" cy="3970318"/>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numpy</a:t>
            </a:r>
            <a:r>
              <a:rPr lang="en-US" dirty="0">
                <a:latin typeface="Courier" pitchFamily="2" charset="0"/>
              </a:rPr>
              <a:t> </a:t>
            </a:r>
            <a:r>
              <a:rPr lang="en-US" b="1" dirty="0">
                <a:solidFill>
                  <a:schemeClr val="accent6">
                    <a:lumMod val="75000"/>
                  </a:schemeClr>
                </a:solidFill>
                <a:latin typeface="Courier" pitchFamily="2" charset="0"/>
              </a:rPr>
              <a:t>as</a:t>
            </a:r>
            <a:r>
              <a:rPr lang="en-US" dirty="0">
                <a:latin typeface="Courier" pitchFamily="2" charset="0"/>
              </a:rPr>
              <a:t> np</a:t>
            </a: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KFold</a:t>
            </a:r>
            <a:r>
              <a:rPr lang="en-US" dirty="0">
                <a:latin typeface="Courier" pitchFamily="2" charset="0"/>
              </a:rPr>
              <a:t> </a:t>
            </a:r>
          </a:p>
          <a:p>
            <a:endParaRPr lang="en-US" dirty="0">
              <a:latin typeface="Courier" pitchFamily="2" charset="0"/>
            </a:endParaRPr>
          </a:p>
          <a:p>
            <a:r>
              <a:rPr lang="en-US" dirty="0">
                <a:latin typeface="Courier" pitchFamily="2" charset="0"/>
              </a:rPr>
              <a:t>X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11], </a:t>
            </a:r>
          </a:p>
          <a:p>
            <a:r>
              <a:rPr lang="en-US" dirty="0">
                <a:latin typeface="Courier" pitchFamily="2" charset="0"/>
              </a:rPr>
              <a:t>		 [1, 22], </a:t>
            </a:r>
          </a:p>
          <a:p>
            <a:r>
              <a:rPr lang="en-US" dirty="0">
                <a:latin typeface="Courier" pitchFamily="2" charset="0"/>
              </a:rPr>
              <a:t>		 [2, 33], </a:t>
            </a:r>
          </a:p>
          <a:p>
            <a:r>
              <a:rPr lang="en-US" dirty="0">
                <a:latin typeface="Courier" pitchFamily="2" charset="0"/>
              </a:rPr>
              <a:t>		 [3, 44]])</a:t>
            </a:r>
          </a:p>
          <a:p>
            <a:endParaRPr lang="en-US" dirty="0">
              <a:latin typeface="Courier" pitchFamily="2" charset="0"/>
            </a:endParaRPr>
          </a:p>
          <a:p>
            <a:r>
              <a:rPr lang="en-US" dirty="0" err="1">
                <a:latin typeface="Courier" pitchFamily="2" charset="0"/>
              </a:rPr>
              <a:t>kf</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KFold</a:t>
            </a:r>
            <a:r>
              <a:rPr lang="en-US" dirty="0">
                <a:latin typeface="Courier" pitchFamily="2" charset="0"/>
              </a:rPr>
              <a:t>(</a:t>
            </a:r>
            <a:r>
              <a:rPr lang="en-US" dirty="0" err="1">
                <a:latin typeface="Courier" pitchFamily="2" charset="0"/>
              </a:rPr>
              <a:t>n_splits</a:t>
            </a:r>
            <a:r>
              <a:rPr lang="en-US" dirty="0">
                <a:latin typeface="Courier" pitchFamily="2" charset="0"/>
              </a:rPr>
              <a:t>=</a:t>
            </a:r>
            <a:r>
              <a:rPr lang="en-US" dirty="0">
                <a:solidFill>
                  <a:schemeClr val="accent6">
                    <a:lumMod val="75000"/>
                  </a:schemeClr>
                </a:solidFill>
                <a:latin typeface="Courier" pitchFamily="2" charset="0"/>
              </a:rPr>
              <a:t>4</a:t>
            </a:r>
            <a:r>
              <a:rPr lang="en-US" dirty="0">
                <a:latin typeface="Courier" pitchFamily="2" charset="0"/>
              </a:rPr>
              <a:t>, shuffle=</a:t>
            </a:r>
            <a:r>
              <a:rPr lang="en-US" dirty="0">
                <a:solidFill>
                  <a:schemeClr val="accent6">
                    <a:lumMod val="75000"/>
                  </a:schemeClr>
                </a:solidFill>
                <a:latin typeface="Courier" pitchFamily="2" charset="0"/>
              </a:rPr>
              <a:t>True</a:t>
            </a:r>
            <a:r>
              <a:rPr lang="en-US" dirty="0">
                <a:latin typeface="Courier" pitchFamily="2" charset="0"/>
              </a:rPr>
              <a:t>)</a:t>
            </a:r>
          </a:p>
          <a:p>
            <a:endParaRPr lang="en-US" dirty="0">
              <a:latin typeface="Courier" pitchFamily="2" charset="0"/>
            </a:endParaRPr>
          </a:p>
          <a:p>
            <a:r>
              <a:rPr lang="en-US" b="1" dirty="0">
                <a:solidFill>
                  <a:schemeClr val="accent6">
                    <a:lumMod val="75000"/>
                  </a:schemeClr>
                </a:solidFill>
                <a:latin typeface="Courier" pitchFamily="2" charset="0"/>
              </a:rPr>
              <a:t>for</a:t>
            </a:r>
            <a:r>
              <a:rPr lang="en-US" dirty="0">
                <a:latin typeface="Courier" pitchFamily="2" charset="0"/>
              </a:rPr>
              <a:t> </a:t>
            </a:r>
            <a:r>
              <a:rPr lang="en-US" dirty="0" err="1">
                <a:latin typeface="Courier" pitchFamily="2" charset="0"/>
              </a:rPr>
              <a:t>X_train</a:t>
            </a:r>
            <a:r>
              <a:rPr lang="en-US" dirty="0">
                <a:latin typeface="Courier" pitchFamily="2" charset="0"/>
              </a:rPr>
              <a:t>, </a:t>
            </a:r>
            <a:r>
              <a:rPr lang="en-US" dirty="0" err="1">
                <a:latin typeface="Courier" pitchFamily="2" charset="0"/>
              </a:rPr>
              <a:t>X_test</a:t>
            </a:r>
            <a:r>
              <a:rPr lang="en-US" dirty="0">
                <a:latin typeface="Courier" pitchFamily="2" charset="0"/>
              </a:rPr>
              <a:t> </a:t>
            </a:r>
            <a:r>
              <a:rPr lang="en-US" b="1" dirty="0">
                <a:solidFill>
                  <a:schemeClr val="accent6">
                    <a:lumMod val="75000"/>
                  </a:schemeClr>
                </a:solidFill>
                <a:latin typeface="Courier" pitchFamily="2" charset="0"/>
              </a:rPr>
              <a:t>in</a:t>
            </a:r>
            <a:r>
              <a:rPr lang="en-US" dirty="0">
                <a:latin typeface="Courier" pitchFamily="2" charset="0"/>
              </a:rPr>
              <a:t> </a:t>
            </a:r>
            <a:r>
              <a:rPr lang="en-US" dirty="0" err="1">
                <a:latin typeface="Courier" pitchFamily="2" charset="0"/>
              </a:rPr>
              <a:t>kf.split</a:t>
            </a:r>
            <a:r>
              <a:rPr lang="en-US" dirty="0">
                <a:latin typeface="Courier" pitchFamily="2" charset="0"/>
              </a:rPr>
              <a:t>(X):</a:t>
            </a:r>
          </a:p>
          <a:p>
            <a:r>
              <a:rPr lang="en-US"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#Train the model (i.e., </a:t>
            </a:r>
            <a:r>
              <a:rPr lang="en-US" i="1" dirty="0" err="1">
                <a:solidFill>
                  <a:schemeClr val="accent6">
                    <a:lumMod val="75000"/>
                  </a:schemeClr>
                </a:solidFill>
                <a:latin typeface="Courier" pitchFamily="2" charset="0"/>
              </a:rPr>
              <a:t>model.fit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X_train</a:t>
            </a:r>
            <a:r>
              <a:rPr lang="en-US" b="1" i="1" dirty="0">
                <a:solidFill>
                  <a:schemeClr val="accent6">
                    <a:lumMod val="75000"/>
                  </a:schemeClr>
                </a:solidFill>
                <a:latin typeface="Courier" pitchFamily="2" charset="0"/>
              </a:rPr>
              <a:t>])</a:t>
            </a:r>
          </a:p>
          <a:p>
            <a:r>
              <a:rPr lang="en-US" i="1" dirty="0">
                <a:latin typeface="Courier" pitchFamily="2" charset="0"/>
              </a:rPr>
              <a:t>    </a:t>
            </a:r>
            <a:r>
              <a:rPr lang="en-US" i="1" dirty="0">
                <a:solidFill>
                  <a:schemeClr val="accent6">
                    <a:lumMod val="75000"/>
                  </a:schemeClr>
                </a:solidFill>
                <a:latin typeface="Courier" pitchFamily="2" charset="0"/>
              </a:rPr>
              <a:t>#Test the model (i.e., </a:t>
            </a:r>
            <a:r>
              <a:rPr lang="en-US" i="1" dirty="0" err="1">
                <a:solidFill>
                  <a:schemeClr val="accent6">
                    <a:lumMod val="75000"/>
                  </a:schemeClr>
                </a:solidFill>
                <a:latin typeface="Courier" pitchFamily="2" charset="0"/>
              </a:rPr>
              <a:t>model.predict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X_test</a:t>
            </a:r>
            <a:r>
              <a:rPr lang="en-US" b="1" i="1" dirty="0">
                <a:solidFill>
                  <a:schemeClr val="accent6">
                    <a:lumMod val="75000"/>
                  </a:schemeClr>
                </a:solidFill>
                <a:latin typeface="Courier" pitchFamily="2" charset="0"/>
              </a:rPr>
              <a:t>])</a:t>
            </a:r>
          </a:p>
          <a:p>
            <a:r>
              <a:rPr lang="en-US" b="1" i="1"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#Try print(X[</a:t>
            </a:r>
            <a:r>
              <a:rPr lang="en-US" i="1" dirty="0" err="1">
                <a:solidFill>
                  <a:schemeClr val="accent6">
                    <a:lumMod val="75000"/>
                  </a:schemeClr>
                </a:solidFill>
                <a:latin typeface="Courier" pitchFamily="2" charset="0"/>
              </a:rPr>
              <a:t>X_Train</a:t>
            </a:r>
            <a:r>
              <a:rPr lang="en-US" i="1" dirty="0">
                <a:solidFill>
                  <a:schemeClr val="accent6">
                    <a:lumMod val="75000"/>
                  </a:schemeClr>
                </a:solidFill>
                <a:latin typeface="Courier" pitchFamily="2" charset="0"/>
              </a:rPr>
              <a:t>]) and print(X[</a:t>
            </a:r>
            <a:r>
              <a:rPr lang="en-US" i="1" dirty="0" err="1">
                <a:solidFill>
                  <a:schemeClr val="accent6">
                    <a:lumMod val="75000"/>
                  </a:schemeClr>
                </a:solidFill>
                <a:latin typeface="Courier" pitchFamily="2" charset="0"/>
              </a:rPr>
              <a:t>X_test</a:t>
            </a:r>
            <a:r>
              <a:rPr lang="en-US" i="1" dirty="0">
                <a:solidFill>
                  <a:schemeClr val="accent6">
                    <a:lumMod val="75000"/>
                  </a:schemeClr>
                </a:solidFill>
                <a:latin typeface="Courier" pitchFamily="2" charset="0"/>
              </a:rPr>
              <a:t>])!</a:t>
            </a:r>
            <a:endParaRPr lang="en-US" b="1" i="1" dirty="0">
              <a:solidFill>
                <a:schemeClr val="accent6">
                  <a:lumMod val="75000"/>
                </a:schemeClr>
              </a:solidFill>
              <a:latin typeface="Courier" pitchFamily="2" charset="0"/>
            </a:endParaRPr>
          </a:p>
        </p:txBody>
      </p:sp>
    </p:spTree>
    <p:extLst>
      <p:ext uri="{BB962C8B-B14F-4D97-AF65-F5344CB8AC3E}">
        <p14:creationId xmlns:p14="http://schemas.microsoft.com/office/powerpoint/2010/main" val="233597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3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8DFB-1C83-594A-A88D-A58E1A50C53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Stratifying Class Labels</a:t>
            </a:r>
          </a:p>
        </p:txBody>
      </p:sp>
      <p:sp>
        <p:nvSpPr>
          <p:cNvPr id="8" name="Rectangle 7">
            <a:extLst>
              <a:ext uri="{FF2B5EF4-FFF2-40B4-BE49-F238E27FC236}">
                <a16:creationId xmlns:a16="http://schemas.microsoft.com/office/drawing/2014/main" id="{1D300FD8-B799-3441-B5C7-7B494913D230}"/>
              </a:ext>
            </a:extLst>
          </p:cNvPr>
          <p:cNvSpPr/>
          <p:nvPr/>
        </p:nvSpPr>
        <p:spPr>
          <a:xfrm>
            <a:off x="972766" y="2341857"/>
            <a:ext cx="4338536" cy="3696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BD0A1F-9965-1144-88C5-B5285428BEA5}"/>
              </a:ext>
            </a:extLst>
          </p:cNvPr>
          <p:cNvSpPr/>
          <p:nvPr/>
        </p:nvSpPr>
        <p:spPr>
          <a:xfrm>
            <a:off x="5311302" y="2341857"/>
            <a:ext cx="1274324" cy="369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669DFF-61E0-5746-9CB0-C75D773B47D8}"/>
              </a:ext>
            </a:extLst>
          </p:cNvPr>
          <p:cNvSpPr/>
          <p:nvPr/>
        </p:nvSpPr>
        <p:spPr>
          <a:xfrm>
            <a:off x="6585626" y="2341856"/>
            <a:ext cx="1274324" cy="369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776F069-8FEE-1941-B83B-B73B7196730C}"/>
              </a:ext>
            </a:extLst>
          </p:cNvPr>
          <p:cNvSpPr txBox="1"/>
          <p:nvPr/>
        </p:nvSpPr>
        <p:spPr>
          <a:xfrm>
            <a:off x="4323945" y="1972523"/>
            <a:ext cx="3249038" cy="369332"/>
          </a:xfrm>
          <a:prstGeom prst="rect">
            <a:avLst/>
          </a:prstGeom>
          <a:noFill/>
        </p:spPr>
        <p:txBody>
          <a:bodyPr wrap="square" rtlCol="0">
            <a:spAutoFit/>
          </a:bodyPr>
          <a:lstStyle/>
          <a:p>
            <a:pPr algn="ctr"/>
            <a:r>
              <a:rPr lang="en-US" dirty="0"/>
              <a:t>Validation</a:t>
            </a:r>
          </a:p>
        </p:txBody>
      </p:sp>
      <p:sp>
        <p:nvSpPr>
          <p:cNvPr id="12" name="TextBox 11">
            <a:extLst>
              <a:ext uri="{FF2B5EF4-FFF2-40B4-BE49-F238E27FC236}">
                <a16:creationId xmlns:a16="http://schemas.microsoft.com/office/drawing/2014/main" id="{986C1082-3132-D54F-A7F1-A2E29A10C8B9}"/>
              </a:ext>
            </a:extLst>
          </p:cNvPr>
          <p:cNvSpPr txBox="1"/>
          <p:nvPr/>
        </p:nvSpPr>
        <p:spPr>
          <a:xfrm>
            <a:off x="1517515" y="1972521"/>
            <a:ext cx="3249038" cy="369332"/>
          </a:xfrm>
          <a:prstGeom prst="rect">
            <a:avLst/>
          </a:prstGeom>
          <a:noFill/>
        </p:spPr>
        <p:txBody>
          <a:bodyPr wrap="square" rtlCol="0">
            <a:spAutoFit/>
          </a:bodyPr>
          <a:lstStyle/>
          <a:p>
            <a:pPr algn="ctr"/>
            <a:r>
              <a:rPr lang="en-US" dirty="0"/>
              <a:t>Training</a:t>
            </a:r>
          </a:p>
        </p:txBody>
      </p:sp>
      <p:sp>
        <p:nvSpPr>
          <p:cNvPr id="13" name="TextBox 12">
            <a:extLst>
              <a:ext uri="{FF2B5EF4-FFF2-40B4-BE49-F238E27FC236}">
                <a16:creationId xmlns:a16="http://schemas.microsoft.com/office/drawing/2014/main" id="{3297140D-2A3A-C045-893F-20A99A9EB3C3}"/>
              </a:ext>
            </a:extLst>
          </p:cNvPr>
          <p:cNvSpPr txBox="1"/>
          <p:nvPr/>
        </p:nvSpPr>
        <p:spPr>
          <a:xfrm>
            <a:off x="6340003" y="1972521"/>
            <a:ext cx="1765569" cy="369332"/>
          </a:xfrm>
          <a:prstGeom prst="rect">
            <a:avLst/>
          </a:prstGeom>
          <a:noFill/>
        </p:spPr>
        <p:txBody>
          <a:bodyPr wrap="square" rtlCol="0">
            <a:spAutoFit/>
          </a:bodyPr>
          <a:lstStyle/>
          <a:p>
            <a:pPr algn="ctr"/>
            <a:r>
              <a:rPr lang="en-US" dirty="0"/>
              <a:t>Test</a:t>
            </a:r>
          </a:p>
        </p:txBody>
      </p:sp>
      <p:sp>
        <p:nvSpPr>
          <p:cNvPr id="15" name="Rectangle 14">
            <a:extLst>
              <a:ext uri="{FF2B5EF4-FFF2-40B4-BE49-F238E27FC236}">
                <a16:creationId xmlns:a16="http://schemas.microsoft.com/office/drawing/2014/main" id="{A0F673D9-8E85-E647-BFF5-10CD9EC6AA4B}"/>
              </a:ext>
            </a:extLst>
          </p:cNvPr>
          <p:cNvSpPr/>
          <p:nvPr/>
        </p:nvSpPr>
        <p:spPr>
          <a:xfrm>
            <a:off x="972766" y="3537628"/>
            <a:ext cx="3005847"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8858DE-DEA3-9348-8F7B-B933D607E342}"/>
              </a:ext>
            </a:extLst>
          </p:cNvPr>
          <p:cNvSpPr/>
          <p:nvPr/>
        </p:nvSpPr>
        <p:spPr>
          <a:xfrm>
            <a:off x="3978613" y="3537627"/>
            <a:ext cx="1332689"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A9E74-554E-A34A-9B2B-41AB1316267B}"/>
              </a:ext>
            </a:extLst>
          </p:cNvPr>
          <p:cNvSpPr/>
          <p:nvPr/>
        </p:nvSpPr>
        <p:spPr>
          <a:xfrm>
            <a:off x="5311302" y="3537626"/>
            <a:ext cx="1274324"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FE109-5FC1-DC40-81CB-65ACC40D9E1F}"/>
              </a:ext>
            </a:extLst>
          </p:cNvPr>
          <p:cNvSpPr/>
          <p:nvPr/>
        </p:nvSpPr>
        <p:spPr>
          <a:xfrm>
            <a:off x="6585626" y="3537626"/>
            <a:ext cx="1274323"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1A8182-7AB7-2549-A711-C2FA53695BB5}"/>
              </a:ext>
            </a:extLst>
          </p:cNvPr>
          <p:cNvSpPr/>
          <p:nvPr/>
        </p:nvSpPr>
        <p:spPr>
          <a:xfrm>
            <a:off x="972766" y="4584973"/>
            <a:ext cx="3793787"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971A0EA-2DE5-2149-99A4-A1CB8389BE44}"/>
              </a:ext>
            </a:extLst>
          </p:cNvPr>
          <p:cNvSpPr/>
          <p:nvPr/>
        </p:nvSpPr>
        <p:spPr>
          <a:xfrm>
            <a:off x="4766553" y="4584972"/>
            <a:ext cx="544749"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004A76-878D-674E-9A7B-DD631FB48449}"/>
              </a:ext>
            </a:extLst>
          </p:cNvPr>
          <p:cNvSpPr/>
          <p:nvPr/>
        </p:nvSpPr>
        <p:spPr>
          <a:xfrm>
            <a:off x="5311302" y="4584971"/>
            <a:ext cx="1028701"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B7101D-0C3E-6E41-A58F-FEDCD9392613}"/>
              </a:ext>
            </a:extLst>
          </p:cNvPr>
          <p:cNvSpPr/>
          <p:nvPr/>
        </p:nvSpPr>
        <p:spPr>
          <a:xfrm>
            <a:off x="6585626" y="4584971"/>
            <a:ext cx="1028700"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6798A90-D8A5-D742-8723-B8D8DB5BC9B1}"/>
              </a:ext>
            </a:extLst>
          </p:cNvPr>
          <p:cNvSpPr/>
          <p:nvPr/>
        </p:nvSpPr>
        <p:spPr>
          <a:xfrm>
            <a:off x="6340003" y="4583649"/>
            <a:ext cx="245623"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7B149A-39FB-934D-9E36-CFF1956C2228}"/>
              </a:ext>
            </a:extLst>
          </p:cNvPr>
          <p:cNvSpPr/>
          <p:nvPr/>
        </p:nvSpPr>
        <p:spPr>
          <a:xfrm>
            <a:off x="7614326" y="4583649"/>
            <a:ext cx="245623"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CC281EF-31DE-8947-BBBE-91038E82CFE3}"/>
              </a:ext>
            </a:extLst>
          </p:cNvPr>
          <p:cNvSpPr/>
          <p:nvPr/>
        </p:nvSpPr>
        <p:spPr>
          <a:xfrm>
            <a:off x="2762654" y="5555515"/>
            <a:ext cx="379380" cy="369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FE30AD-29F5-C740-A1F8-54BEFDEB6F27}"/>
              </a:ext>
            </a:extLst>
          </p:cNvPr>
          <p:cNvSpPr/>
          <p:nvPr/>
        </p:nvSpPr>
        <p:spPr>
          <a:xfrm>
            <a:off x="972766" y="5555515"/>
            <a:ext cx="379380" cy="3696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46FCA31-A425-5244-9C33-1FF73B26C8B9}"/>
              </a:ext>
            </a:extLst>
          </p:cNvPr>
          <p:cNvSpPr txBox="1"/>
          <p:nvPr/>
        </p:nvSpPr>
        <p:spPr>
          <a:xfrm>
            <a:off x="1337553" y="5555834"/>
            <a:ext cx="1614791" cy="369332"/>
          </a:xfrm>
          <a:prstGeom prst="rect">
            <a:avLst/>
          </a:prstGeom>
          <a:noFill/>
        </p:spPr>
        <p:txBody>
          <a:bodyPr wrap="square" rtlCol="0">
            <a:spAutoFit/>
          </a:bodyPr>
          <a:lstStyle/>
          <a:p>
            <a:r>
              <a:rPr lang="en-US" dirty="0"/>
              <a:t>Class A</a:t>
            </a:r>
          </a:p>
        </p:txBody>
      </p:sp>
      <p:sp>
        <p:nvSpPr>
          <p:cNvPr id="29" name="TextBox 28">
            <a:extLst>
              <a:ext uri="{FF2B5EF4-FFF2-40B4-BE49-F238E27FC236}">
                <a16:creationId xmlns:a16="http://schemas.microsoft.com/office/drawing/2014/main" id="{954E2C5F-5916-3A48-9C78-8C5DB5BAC8E6}"/>
              </a:ext>
            </a:extLst>
          </p:cNvPr>
          <p:cNvSpPr txBox="1"/>
          <p:nvPr/>
        </p:nvSpPr>
        <p:spPr>
          <a:xfrm>
            <a:off x="3142034" y="5561006"/>
            <a:ext cx="1614791" cy="369332"/>
          </a:xfrm>
          <a:prstGeom prst="rect">
            <a:avLst/>
          </a:prstGeom>
          <a:noFill/>
        </p:spPr>
        <p:txBody>
          <a:bodyPr wrap="square" rtlCol="0">
            <a:spAutoFit/>
          </a:bodyPr>
          <a:lstStyle/>
          <a:p>
            <a:r>
              <a:rPr lang="en-US" dirty="0"/>
              <a:t>Class B</a:t>
            </a:r>
          </a:p>
        </p:txBody>
      </p:sp>
      <p:sp>
        <p:nvSpPr>
          <p:cNvPr id="33" name="TextBox 32">
            <a:extLst>
              <a:ext uri="{FF2B5EF4-FFF2-40B4-BE49-F238E27FC236}">
                <a16:creationId xmlns:a16="http://schemas.microsoft.com/office/drawing/2014/main" id="{F2F4415B-11CC-114C-985A-45B423C26E48}"/>
              </a:ext>
            </a:extLst>
          </p:cNvPr>
          <p:cNvSpPr txBox="1"/>
          <p:nvPr/>
        </p:nvSpPr>
        <p:spPr>
          <a:xfrm>
            <a:off x="963038" y="4210469"/>
            <a:ext cx="3793787" cy="369332"/>
          </a:xfrm>
          <a:prstGeom prst="rect">
            <a:avLst/>
          </a:prstGeom>
          <a:noFill/>
        </p:spPr>
        <p:txBody>
          <a:bodyPr wrap="square" rtlCol="0">
            <a:spAutoFit/>
          </a:bodyPr>
          <a:lstStyle/>
          <a:p>
            <a:r>
              <a:rPr lang="en-US" dirty="0"/>
              <a:t>Data stratified by class labels</a:t>
            </a:r>
          </a:p>
        </p:txBody>
      </p:sp>
      <p:sp>
        <p:nvSpPr>
          <p:cNvPr id="34" name="TextBox 33">
            <a:extLst>
              <a:ext uri="{FF2B5EF4-FFF2-40B4-BE49-F238E27FC236}">
                <a16:creationId xmlns:a16="http://schemas.microsoft.com/office/drawing/2014/main" id="{1BBB8687-77BB-3343-9D5B-9B50E97BB381}"/>
              </a:ext>
            </a:extLst>
          </p:cNvPr>
          <p:cNvSpPr txBox="1"/>
          <p:nvPr/>
        </p:nvSpPr>
        <p:spPr>
          <a:xfrm>
            <a:off x="972765" y="3133064"/>
            <a:ext cx="6498077" cy="369332"/>
          </a:xfrm>
          <a:prstGeom prst="rect">
            <a:avLst/>
          </a:prstGeom>
          <a:noFill/>
        </p:spPr>
        <p:txBody>
          <a:bodyPr wrap="square" rtlCol="0">
            <a:spAutoFit/>
          </a:bodyPr>
          <a:lstStyle/>
          <a:p>
            <a:r>
              <a:rPr lang="en-US" dirty="0"/>
              <a:t>Classes not represented in validation or test data selection</a:t>
            </a:r>
          </a:p>
        </p:txBody>
      </p:sp>
      <p:cxnSp>
        <p:nvCxnSpPr>
          <p:cNvPr id="36" name="Straight Connector 35">
            <a:extLst>
              <a:ext uri="{FF2B5EF4-FFF2-40B4-BE49-F238E27FC236}">
                <a16:creationId xmlns:a16="http://schemas.microsoft.com/office/drawing/2014/main" id="{C7683DDD-3C69-6140-AB8E-B13F30570707}"/>
              </a:ext>
            </a:extLst>
          </p:cNvPr>
          <p:cNvCxnSpPr>
            <a:cxnSpLocks/>
          </p:cNvCxnSpPr>
          <p:nvPr/>
        </p:nvCxnSpPr>
        <p:spPr>
          <a:xfrm>
            <a:off x="5311302" y="2042809"/>
            <a:ext cx="0" cy="33074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32FFF8-FD0F-0C48-9754-119C8CC83BCC}"/>
              </a:ext>
            </a:extLst>
          </p:cNvPr>
          <p:cNvCxnSpPr>
            <a:cxnSpLocks/>
          </p:cNvCxnSpPr>
          <p:nvPr/>
        </p:nvCxnSpPr>
        <p:spPr>
          <a:xfrm>
            <a:off x="6585626" y="2042809"/>
            <a:ext cx="0" cy="33074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Multiply 49">
            <a:extLst>
              <a:ext uri="{FF2B5EF4-FFF2-40B4-BE49-F238E27FC236}">
                <a16:creationId xmlns:a16="http://schemas.microsoft.com/office/drawing/2014/main" id="{E77ED5F6-E2AB-F24C-85C5-A3B7002EFF00}"/>
              </a:ext>
            </a:extLst>
          </p:cNvPr>
          <p:cNvSpPr/>
          <p:nvPr/>
        </p:nvSpPr>
        <p:spPr>
          <a:xfrm>
            <a:off x="7737137" y="3244473"/>
            <a:ext cx="933857" cy="933857"/>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A467DAA8-5FEE-284F-8AE2-FF4ABFEAC23C}"/>
              </a:ext>
            </a:extLst>
          </p:cNvPr>
          <p:cNvSpPr/>
          <p:nvPr/>
        </p:nvSpPr>
        <p:spPr>
          <a:xfrm>
            <a:off x="7918314" y="4168602"/>
            <a:ext cx="749029" cy="729574"/>
          </a:xfrm>
          <a:custGeom>
            <a:avLst/>
            <a:gdLst>
              <a:gd name="connsiteX0" fmla="*/ 0 w 749029"/>
              <a:gd name="connsiteY0" fmla="*/ 418289 h 729574"/>
              <a:gd name="connsiteX1" fmla="*/ 214008 w 749029"/>
              <a:gd name="connsiteY1" fmla="*/ 729574 h 729574"/>
              <a:gd name="connsiteX2" fmla="*/ 749029 w 749029"/>
              <a:gd name="connsiteY2" fmla="*/ 0 h 729574"/>
            </a:gdLst>
            <a:ahLst/>
            <a:cxnLst>
              <a:cxn ang="0">
                <a:pos x="connsiteX0" y="connsiteY0"/>
              </a:cxn>
              <a:cxn ang="0">
                <a:pos x="connsiteX1" y="connsiteY1"/>
              </a:cxn>
              <a:cxn ang="0">
                <a:pos x="connsiteX2" y="connsiteY2"/>
              </a:cxn>
            </a:cxnLst>
            <a:rect l="l" t="t" r="r" b="b"/>
            <a:pathLst>
              <a:path w="749029" h="729574">
                <a:moveTo>
                  <a:pt x="0" y="418289"/>
                </a:moveTo>
                <a:lnTo>
                  <a:pt x="214008" y="729574"/>
                </a:lnTo>
                <a:lnTo>
                  <a:pt x="749029" y="0"/>
                </a:lnTo>
              </a:path>
            </a:pathLst>
          </a:custGeom>
          <a:noFill/>
          <a:ln w="152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03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7738-9452-F749-B650-B9C452B95D44}"/>
              </a:ext>
            </a:extLst>
          </p:cNvPr>
          <p:cNvSpPr>
            <a:spLocks noGrp="1"/>
          </p:cNvSpPr>
          <p:nvPr>
            <p:ph type="title"/>
          </p:nvPr>
        </p:nvSpPr>
        <p:spPr/>
        <p:txBody>
          <a:bodyPr>
            <a:normAutofit/>
          </a:bodyPr>
          <a:lstStyle/>
          <a:p>
            <a:pPr algn="ctr"/>
            <a:r>
              <a:rPr lang="en-US" sz="3600" b="1" dirty="0">
                <a:latin typeface="Arial" panose="020B0604020202020204" pitchFamily="34" charset="0"/>
                <a:cs typeface="Arial" panose="020B0604020202020204" pitchFamily="34" charset="0"/>
              </a:rPr>
              <a:t>Stratified K-Fold Function in </a:t>
            </a:r>
            <a:r>
              <a:rPr lang="en-US" sz="3600" b="1" dirty="0" err="1">
                <a:latin typeface="Arial" panose="020B0604020202020204" pitchFamily="34" charset="0"/>
                <a:cs typeface="Arial" panose="020B0604020202020204" pitchFamily="34" charset="0"/>
              </a:rPr>
              <a:t>Scikit</a:t>
            </a:r>
            <a:endParaRPr lang="en-US" sz="3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3C9A619-03B6-0B43-B2C1-AA636A4F44CA}"/>
              </a:ext>
            </a:extLst>
          </p:cNvPr>
          <p:cNvSpPr txBox="1"/>
          <p:nvPr/>
        </p:nvSpPr>
        <p:spPr>
          <a:xfrm>
            <a:off x="897376" y="2159542"/>
            <a:ext cx="7349247" cy="4247317"/>
          </a:xfrm>
          <a:prstGeom prst="rect">
            <a:avLst/>
          </a:prstGeom>
          <a:solidFill>
            <a:schemeClr val="bg1">
              <a:lumMod val="85000"/>
            </a:schemeClr>
          </a:solidFill>
          <a:ln>
            <a:solidFill>
              <a:schemeClr val="tx1"/>
            </a:solidFill>
          </a:ln>
        </p:spPr>
        <p:txBody>
          <a:bodyPr wrap="square" rtlCol="0">
            <a:spAutoFit/>
          </a:bodyPr>
          <a:lstStyle/>
          <a:p>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numpy</a:t>
            </a:r>
            <a:r>
              <a:rPr lang="en-US" dirty="0">
                <a:latin typeface="Courier" pitchFamily="2" charset="0"/>
              </a:rPr>
              <a:t> </a:t>
            </a:r>
            <a:r>
              <a:rPr lang="en-US" b="1" dirty="0">
                <a:solidFill>
                  <a:schemeClr val="accent6">
                    <a:lumMod val="75000"/>
                  </a:schemeClr>
                </a:solidFill>
                <a:latin typeface="Courier" pitchFamily="2" charset="0"/>
              </a:rPr>
              <a:t>as</a:t>
            </a:r>
            <a:r>
              <a:rPr lang="en-US" dirty="0">
                <a:latin typeface="Courier" pitchFamily="2" charset="0"/>
              </a:rPr>
              <a:t> np</a:t>
            </a:r>
          </a:p>
          <a:p>
            <a:r>
              <a:rPr lang="en-US" b="1" dirty="0">
                <a:solidFill>
                  <a:schemeClr val="accent6">
                    <a:lumMod val="75000"/>
                  </a:schemeClr>
                </a:solidFill>
                <a:latin typeface="Courier" pitchFamily="2" charset="0"/>
              </a:rPr>
              <a:t>from</a:t>
            </a:r>
            <a:r>
              <a:rPr lang="en-US" dirty="0">
                <a:latin typeface="Courier" pitchFamily="2" charset="0"/>
              </a:rPr>
              <a:t> </a:t>
            </a:r>
            <a:r>
              <a:rPr lang="en-US" dirty="0" err="1">
                <a:latin typeface="Courier" pitchFamily="2" charset="0"/>
              </a:rPr>
              <a:t>sklearn.model_selection</a:t>
            </a:r>
            <a:r>
              <a:rPr lang="en-US" dirty="0">
                <a:latin typeface="Courier" pitchFamily="2" charset="0"/>
              </a:rPr>
              <a:t> </a:t>
            </a:r>
            <a:r>
              <a:rPr lang="en-US" b="1" dirty="0">
                <a:solidFill>
                  <a:schemeClr val="accent6">
                    <a:lumMod val="75000"/>
                  </a:schemeClr>
                </a:solidFill>
                <a:latin typeface="Courier" pitchFamily="2" charset="0"/>
              </a:rPr>
              <a:t>import</a:t>
            </a:r>
            <a:r>
              <a:rPr lang="en-US" dirty="0">
                <a:latin typeface="Courier" pitchFamily="2" charset="0"/>
              </a:rPr>
              <a:t> </a:t>
            </a:r>
            <a:r>
              <a:rPr lang="en-US" dirty="0" err="1">
                <a:latin typeface="Courier" pitchFamily="2" charset="0"/>
              </a:rPr>
              <a:t>StratifiedKFold</a:t>
            </a:r>
            <a:r>
              <a:rPr lang="en-US" dirty="0">
                <a:latin typeface="Courier" pitchFamily="2" charset="0"/>
              </a:rPr>
              <a:t> </a:t>
            </a:r>
          </a:p>
          <a:p>
            <a:endParaRPr lang="en-US" dirty="0">
              <a:latin typeface="Courier" pitchFamily="2" charset="0"/>
            </a:endParaRPr>
          </a:p>
          <a:p>
            <a:r>
              <a:rPr lang="en-US" dirty="0">
                <a:latin typeface="Courier" pitchFamily="2" charset="0"/>
              </a:rPr>
              <a:t>X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11], </a:t>
            </a:r>
          </a:p>
          <a:p>
            <a:r>
              <a:rPr lang="en-US" dirty="0">
                <a:latin typeface="Courier" pitchFamily="2" charset="0"/>
              </a:rPr>
              <a:t>		 [1, 22], </a:t>
            </a:r>
          </a:p>
          <a:p>
            <a:r>
              <a:rPr lang="en-US" dirty="0">
                <a:latin typeface="Courier" pitchFamily="2" charset="0"/>
              </a:rPr>
              <a:t>		 [2, 33], </a:t>
            </a:r>
          </a:p>
          <a:p>
            <a:r>
              <a:rPr lang="en-US" dirty="0">
                <a:latin typeface="Courier" pitchFamily="2" charset="0"/>
              </a:rPr>
              <a:t>		 [3, 44]])</a:t>
            </a:r>
          </a:p>
          <a:p>
            <a:r>
              <a:rPr lang="en-US" dirty="0">
                <a:latin typeface="Courier" pitchFamily="2" charset="0"/>
              </a:rPr>
              <a:t>y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np.array</a:t>
            </a:r>
            <a:r>
              <a:rPr lang="en-US" dirty="0">
                <a:latin typeface="Courier" pitchFamily="2" charset="0"/>
              </a:rPr>
              <a:t>([0, 0, 1, 1])</a:t>
            </a:r>
          </a:p>
          <a:p>
            <a:endParaRPr lang="en-US" dirty="0">
              <a:latin typeface="Courier" pitchFamily="2" charset="0"/>
            </a:endParaRPr>
          </a:p>
          <a:p>
            <a:r>
              <a:rPr lang="en-US" dirty="0" err="1">
                <a:latin typeface="Courier" pitchFamily="2" charset="0"/>
              </a:rPr>
              <a:t>skf</a:t>
            </a:r>
            <a:r>
              <a:rPr lang="en-US" dirty="0">
                <a:latin typeface="Courier" pitchFamily="2" charset="0"/>
              </a:rPr>
              <a:t> </a:t>
            </a:r>
            <a:r>
              <a:rPr lang="en-US" dirty="0">
                <a:solidFill>
                  <a:srgbClr val="9437FF"/>
                </a:solidFill>
                <a:latin typeface="Courier" pitchFamily="2" charset="0"/>
              </a:rPr>
              <a:t>=</a:t>
            </a:r>
            <a:r>
              <a:rPr lang="en-US" dirty="0">
                <a:latin typeface="Courier" pitchFamily="2" charset="0"/>
              </a:rPr>
              <a:t> </a:t>
            </a:r>
            <a:r>
              <a:rPr lang="en-US" dirty="0" err="1">
                <a:latin typeface="Courier" pitchFamily="2" charset="0"/>
              </a:rPr>
              <a:t>StratifiedKFold</a:t>
            </a:r>
            <a:r>
              <a:rPr lang="en-US" dirty="0">
                <a:latin typeface="Courier" pitchFamily="2" charset="0"/>
              </a:rPr>
              <a:t>(</a:t>
            </a:r>
            <a:r>
              <a:rPr lang="en-US" dirty="0" err="1">
                <a:latin typeface="Courier" pitchFamily="2" charset="0"/>
              </a:rPr>
              <a:t>n_splits</a:t>
            </a:r>
            <a:r>
              <a:rPr lang="en-US" dirty="0">
                <a:latin typeface="Courier" pitchFamily="2" charset="0"/>
              </a:rPr>
              <a:t>=</a:t>
            </a:r>
            <a:r>
              <a:rPr lang="en-US" dirty="0">
                <a:solidFill>
                  <a:schemeClr val="accent6">
                    <a:lumMod val="75000"/>
                  </a:schemeClr>
                </a:solidFill>
                <a:latin typeface="Courier" pitchFamily="2" charset="0"/>
              </a:rPr>
              <a:t>2</a:t>
            </a:r>
            <a:r>
              <a:rPr lang="en-US" dirty="0">
                <a:latin typeface="Courier" pitchFamily="2" charset="0"/>
              </a:rPr>
              <a:t>, shuffle=</a:t>
            </a:r>
            <a:r>
              <a:rPr lang="en-US" dirty="0">
                <a:solidFill>
                  <a:schemeClr val="accent6">
                    <a:lumMod val="75000"/>
                  </a:schemeClr>
                </a:solidFill>
                <a:latin typeface="Courier" pitchFamily="2" charset="0"/>
              </a:rPr>
              <a:t>True</a:t>
            </a:r>
            <a:r>
              <a:rPr lang="en-US" dirty="0">
                <a:latin typeface="Courier" pitchFamily="2" charset="0"/>
              </a:rPr>
              <a:t>)</a:t>
            </a:r>
          </a:p>
          <a:p>
            <a:endParaRPr lang="en-US" dirty="0">
              <a:latin typeface="Courier" pitchFamily="2" charset="0"/>
            </a:endParaRPr>
          </a:p>
          <a:p>
            <a:r>
              <a:rPr lang="en-US" b="1" dirty="0">
                <a:solidFill>
                  <a:schemeClr val="accent6">
                    <a:lumMod val="75000"/>
                  </a:schemeClr>
                </a:solidFill>
                <a:latin typeface="Courier" pitchFamily="2" charset="0"/>
              </a:rPr>
              <a:t>for</a:t>
            </a:r>
            <a:r>
              <a:rPr lang="en-US" dirty="0">
                <a:latin typeface="Courier" pitchFamily="2" charset="0"/>
              </a:rPr>
              <a:t> </a:t>
            </a:r>
            <a:r>
              <a:rPr lang="en-US" dirty="0" err="1">
                <a:latin typeface="Courier" pitchFamily="2" charset="0"/>
              </a:rPr>
              <a:t>X_train</a:t>
            </a:r>
            <a:r>
              <a:rPr lang="en-US" dirty="0">
                <a:latin typeface="Courier" pitchFamily="2" charset="0"/>
              </a:rPr>
              <a:t>, </a:t>
            </a:r>
            <a:r>
              <a:rPr lang="en-US" dirty="0" err="1">
                <a:latin typeface="Courier" pitchFamily="2" charset="0"/>
              </a:rPr>
              <a:t>X_test</a:t>
            </a:r>
            <a:r>
              <a:rPr lang="en-US" dirty="0">
                <a:latin typeface="Courier" pitchFamily="2" charset="0"/>
              </a:rPr>
              <a:t> </a:t>
            </a:r>
            <a:r>
              <a:rPr lang="en-US" b="1" dirty="0">
                <a:solidFill>
                  <a:schemeClr val="accent6">
                    <a:lumMod val="75000"/>
                  </a:schemeClr>
                </a:solidFill>
                <a:latin typeface="Courier" pitchFamily="2" charset="0"/>
              </a:rPr>
              <a:t>in</a:t>
            </a:r>
            <a:r>
              <a:rPr lang="en-US" dirty="0">
                <a:latin typeface="Courier" pitchFamily="2" charset="0"/>
              </a:rPr>
              <a:t> </a:t>
            </a:r>
            <a:r>
              <a:rPr lang="en-US" dirty="0" err="1">
                <a:latin typeface="Courier" pitchFamily="2" charset="0"/>
              </a:rPr>
              <a:t>skf.split</a:t>
            </a:r>
            <a:r>
              <a:rPr lang="en-US" dirty="0">
                <a:latin typeface="Courier" pitchFamily="2" charset="0"/>
              </a:rPr>
              <a:t>(</a:t>
            </a:r>
            <a:r>
              <a:rPr lang="en-US" dirty="0" err="1">
                <a:latin typeface="Courier" pitchFamily="2" charset="0"/>
              </a:rPr>
              <a:t>X,y</a:t>
            </a:r>
            <a:r>
              <a:rPr lang="en-US" dirty="0">
                <a:latin typeface="Courier" pitchFamily="2" charset="0"/>
              </a:rPr>
              <a:t>):</a:t>
            </a:r>
          </a:p>
          <a:p>
            <a:r>
              <a:rPr lang="en-US"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#Train the model (i.e., </a:t>
            </a:r>
            <a:r>
              <a:rPr lang="en-US" i="1" dirty="0" err="1">
                <a:solidFill>
                  <a:schemeClr val="accent6">
                    <a:lumMod val="75000"/>
                  </a:schemeClr>
                </a:solidFill>
                <a:latin typeface="Courier" pitchFamily="2" charset="0"/>
              </a:rPr>
              <a:t>model.fit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X_train</a:t>
            </a:r>
            <a:r>
              <a:rPr lang="en-US" b="1" i="1" dirty="0">
                <a:solidFill>
                  <a:schemeClr val="accent6">
                    <a:lumMod val="75000"/>
                  </a:schemeClr>
                </a:solidFill>
                <a:latin typeface="Courier" pitchFamily="2" charset="0"/>
              </a:rPr>
              <a:t>])</a:t>
            </a:r>
          </a:p>
          <a:p>
            <a:r>
              <a:rPr lang="en-US" i="1" dirty="0">
                <a:latin typeface="Courier" pitchFamily="2" charset="0"/>
              </a:rPr>
              <a:t>    </a:t>
            </a:r>
            <a:r>
              <a:rPr lang="en-US" i="1" dirty="0">
                <a:solidFill>
                  <a:schemeClr val="accent6">
                    <a:lumMod val="75000"/>
                  </a:schemeClr>
                </a:solidFill>
                <a:latin typeface="Courier" pitchFamily="2" charset="0"/>
              </a:rPr>
              <a:t>#Test the model (i.e., </a:t>
            </a:r>
            <a:r>
              <a:rPr lang="en-US" i="1" dirty="0" err="1">
                <a:solidFill>
                  <a:schemeClr val="accent6">
                    <a:lumMod val="75000"/>
                  </a:schemeClr>
                </a:solidFill>
                <a:latin typeface="Courier" pitchFamily="2" charset="0"/>
              </a:rPr>
              <a:t>model.predict</a:t>
            </a:r>
            <a:r>
              <a:rPr lang="en-US" i="1" dirty="0">
                <a:solidFill>
                  <a:schemeClr val="accent6">
                    <a:lumMod val="75000"/>
                  </a:schemeClr>
                </a:solidFill>
                <a:latin typeface="Courier" pitchFamily="2" charset="0"/>
              </a:rPr>
              <a:t>(</a:t>
            </a:r>
            <a:r>
              <a:rPr lang="en-US" b="1" i="1" dirty="0">
                <a:solidFill>
                  <a:schemeClr val="accent6">
                    <a:lumMod val="75000"/>
                  </a:schemeClr>
                </a:solidFill>
                <a:latin typeface="Courier" pitchFamily="2" charset="0"/>
              </a:rPr>
              <a:t>X[</a:t>
            </a:r>
            <a:r>
              <a:rPr lang="en-US" b="1" i="1" dirty="0" err="1">
                <a:solidFill>
                  <a:schemeClr val="accent6">
                    <a:lumMod val="75000"/>
                  </a:schemeClr>
                </a:solidFill>
                <a:latin typeface="Courier" pitchFamily="2" charset="0"/>
              </a:rPr>
              <a:t>X_test</a:t>
            </a:r>
            <a:r>
              <a:rPr lang="en-US" b="1" i="1" dirty="0">
                <a:solidFill>
                  <a:schemeClr val="accent6">
                    <a:lumMod val="75000"/>
                  </a:schemeClr>
                </a:solidFill>
                <a:latin typeface="Courier" pitchFamily="2" charset="0"/>
              </a:rPr>
              <a:t>])</a:t>
            </a:r>
          </a:p>
          <a:p>
            <a:r>
              <a:rPr lang="en-US" b="1" i="1" dirty="0">
                <a:solidFill>
                  <a:schemeClr val="accent6">
                    <a:lumMod val="75000"/>
                  </a:schemeClr>
                </a:solidFill>
                <a:latin typeface="Courier" pitchFamily="2" charset="0"/>
              </a:rPr>
              <a:t>    </a:t>
            </a:r>
            <a:r>
              <a:rPr lang="en-US" i="1" dirty="0">
                <a:solidFill>
                  <a:schemeClr val="accent6">
                    <a:lumMod val="75000"/>
                  </a:schemeClr>
                </a:solidFill>
                <a:latin typeface="Courier" pitchFamily="2" charset="0"/>
              </a:rPr>
              <a:t>#Try print(X[</a:t>
            </a:r>
            <a:r>
              <a:rPr lang="en-US" i="1" dirty="0" err="1">
                <a:solidFill>
                  <a:schemeClr val="accent6">
                    <a:lumMod val="75000"/>
                  </a:schemeClr>
                </a:solidFill>
                <a:latin typeface="Courier" pitchFamily="2" charset="0"/>
              </a:rPr>
              <a:t>X_Train</a:t>
            </a:r>
            <a:r>
              <a:rPr lang="en-US" i="1" dirty="0">
                <a:solidFill>
                  <a:schemeClr val="accent6">
                    <a:lumMod val="75000"/>
                  </a:schemeClr>
                </a:solidFill>
                <a:latin typeface="Courier" pitchFamily="2" charset="0"/>
              </a:rPr>
              <a:t>]) and print(X[</a:t>
            </a:r>
            <a:r>
              <a:rPr lang="en-US" i="1" dirty="0" err="1">
                <a:solidFill>
                  <a:schemeClr val="accent6">
                    <a:lumMod val="75000"/>
                  </a:schemeClr>
                </a:solidFill>
                <a:latin typeface="Courier" pitchFamily="2" charset="0"/>
              </a:rPr>
              <a:t>X_test</a:t>
            </a:r>
            <a:r>
              <a:rPr lang="en-US" i="1" dirty="0">
                <a:solidFill>
                  <a:schemeClr val="accent6">
                    <a:lumMod val="75000"/>
                  </a:schemeClr>
                </a:solidFill>
                <a:latin typeface="Courier" pitchFamily="2" charset="0"/>
              </a:rPr>
              <a:t>])!</a:t>
            </a:r>
            <a:endParaRPr lang="en-US" b="1" i="1" dirty="0">
              <a:solidFill>
                <a:schemeClr val="accent6">
                  <a:lumMod val="75000"/>
                </a:schemeClr>
              </a:solidFill>
              <a:latin typeface="Courier" pitchFamily="2" charset="0"/>
            </a:endParaRPr>
          </a:p>
        </p:txBody>
      </p:sp>
    </p:spTree>
    <p:extLst>
      <p:ext uri="{BB962C8B-B14F-4D97-AF65-F5344CB8AC3E}">
        <p14:creationId xmlns:p14="http://schemas.microsoft.com/office/powerpoint/2010/main" val="899124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8439</TotalTime>
  <Words>1210</Words>
  <Application>Microsoft Macintosh PowerPoint</Application>
  <PresentationFormat>On-screen Show (4:3)</PresentationFormat>
  <Paragraphs>225</Paragraphs>
  <Slides>20</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Courier</vt:lpstr>
      <vt:lpstr>Wingdings</vt:lpstr>
      <vt:lpstr>Office Theme</vt:lpstr>
      <vt:lpstr>Machine Learning Workshop: Model Evaluation</vt:lpstr>
      <vt:lpstr>Selecting data for model evaluation</vt:lpstr>
      <vt:lpstr>Selecting data for model evaluation</vt:lpstr>
      <vt:lpstr>Selecting data for model evaluation</vt:lpstr>
      <vt:lpstr>Selecting data for model evaluation</vt:lpstr>
      <vt:lpstr>K-Fold Cross-Validation</vt:lpstr>
      <vt:lpstr>Scikit Function for Applying K-Fold</vt:lpstr>
      <vt:lpstr>Stratifying Class Labels</vt:lpstr>
      <vt:lpstr>Stratified K-Fold Function in Scikit</vt:lpstr>
      <vt:lpstr>Parameter Tuning</vt:lpstr>
      <vt:lpstr>Grid Search</vt:lpstr>
      <vt:lpstr>Grid Search with Scikit</vt:lpstr>
      <vt:lpstr>Confusion Matrix</vt:lpstr>
      <vt:lpstr>Accuracy Can Be Misleading</vt:lpstr>
      <vt:lpstr>Other Metrics</vt:lpstr>
      <vt:lpstr>Metrics with Scikit</vt:lpstr>
      <vt:lpstr>Receiver Operating Characteristic (ROC) Curve</vt:lpstr>
      <vt:lpstr>Precision Recall (PRC) Curve</vt:lpstr>
      <vt:lpstr>Exercise</vt:lpstr>
      <vt:lpstr>Context Specific Data Selection: Splitting Data by Chromosome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 Thibodeau</dc:creator>
  <cp:lastModifiedBy>Asa Thibodeau</cp:lastModifiedBy>
  <cp:revision>148</cp:revision>
  <dcterms:created xsi:type="dcterms:W3CDTF">2020-02-04T21:11:00Z</dcterms:created>
  <dcterms:modified xsi:type="dcterms:W3CDTF">2020-02-10T17:53:36Z</dcterms:modified>
</cp:coreProperties>
</file>