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2" r:id="rId7"/>
    <p:sldId id="270" r:id="rId8"/>
    <p:sldId id="263" r:id="rId9"/>
    <p:sldId id="271" r:id="rId10"/>
    <p:sldId id="274" r:id="rId11"/>
    <p:sldId id="265" r:id="rId12"/>
    <p:sldId id="272" r:id="rId13"/>
    <p:sldId id="264" r:id="rId14"/>
    <p:sldId id="275" r:id="rId15"/>
    <p:sldId id="268" r:id="rId16"/>
    <p:sldId id="276" r:id="rId17"/>
    <p:sldId id="266" r:id="rId18"/>
    <p:sldId id="267"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a:srgbClr val="FF2600"/>
    <a:srgbClr val="9437FF"/>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3"/>
    <p:restoredTop sz="96405"/>
  </p:normalViewPr>
  <p:slideViewPr>
    <p:cSldViewPr snapToGrid="0" snapToObjects="1">
      <p:cViewPr varScale="1">
        <p:scale>
          <a:sx n="131" d="100"/>
          <a:sy n="131"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9D2D7E-A1B1-4742-AA41-21EC310460A0}"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94437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D2D7E-A1B1-4742-AA41-21EC310460A0}"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144962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D2D7E-A1B1-4742-AA41-21EC310460A0}"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2796127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D2D7E-A1B1-4742-AA41-21EC310460A0}"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714711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9D2D7E-A1B1-4742-AA41-21EC310460A0}"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2403158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9D2D7E-A1B1-4742-AA41-21EC310460A0}" type="datetimeFigureOut">
              <a:rPr lang="en-US" smtClean="0"/>
              <a:t>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1285069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9D2D7E-A1B1-4742-AA41-21EC310460A0}" type="datetimeFigureOut">
              <a:rPr lang="en-US" smtClean="0"/>
              <a:t>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282061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9D2D7E-A1B1-4742-AA41-21EC310460A0}" type="datetimeFigureOut">
              <a:rPr lang="en-US" smtClean="0"/>
              <a:t>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2591735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9D2D7E-A1B1-4742-AA41-21EC310460A0}" type="datetimeFigureOut">
              <a:rPr lang="en-US" smtClean="0"/>
              <a:t>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4117843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9D2D7E-A1B1-4742-AA41-21EC310460A0}" type="datetimeFigureOut">
              <a:rPr lang="en-US" smtClean="0"/>
              <a:t>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3205789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9D2D7E-A1B1-4742-AA41-21EC310460A0}" type="datetimeFigureOut">
              <a:rPr lang="en-US" smtClean="0"/>
              <a:t>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4222771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9D2D7E-A1B1-4742-AA41-21EC310460A0}" type="datetimeFigureOut">
              <a:rPr lang="en-US" smtClean="0"/>
              <a:t>2/4/20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85616F-F2DB-E946-92B1-612688A020D8}" type="slidenum">
              <a:rPr lang="en-US" smtClean="0"/>
              <a:t>‹#›</a:t>
            </a:fld>
            <a:endParaRPr lang="en-US"/>
          </a:p>
        </p:txBody>
      </p:sp>
    </p:spTree>
    <p:extLst>
      <p:ext uri="{BB962C8B-B14F-4D97-AF65-F5344CB8AC3E}">
        <p14:creationId xmlns:p14="http://schemas.microsoft.com/office/powerpoint/2010/main" val="1524013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7D3E4-A5FA-8149-9F3E-068D2AF25995}"/>
              </a:ext>
            </a:extLst>
          </p:cNvPr>
          <p:cNvSpPr>
            <a:spLocks noGrp="1"/>
          </p:cNvSpPr>
          <p:nvPr>
            <p:ph type="ctrTitle"/>
          </p:nvPr>
        </p:nvSpPr>
        <p:spPr/>
        <p:txBody>
          <a:bodyPr>
            <a:normAutofit/>
          </a:bodyPr>
          <a:lstStyle/>
          <a:p>
            <a:r>
              <a:rPr lang="en-US" sz="4000" b="1" dirty="0">
                <a:latin typeface="Arial" panose="020B0604020202020204" pitchFamily="34" charset="0"/>
                <a:cs typeface="Arial" panose="020B0604020202020204" pitchFamily="34" charset="0"/>
              </a:rPr>
              <a:t>Machine Learning Workshop:</a:t>
            </a:r>
            <a:br>
              <a:rPr lang="en-US" sz="4000" b="1" dirty="0">
                <a:latin typeface="Arial" panose="020B0604020202020204" pitchFamily="34" charset="0"/>
                <a:cs typeface="Arial" panose="020B0604020202020204" pitchFamily="34" charset="0"/>
              </a:rPr>
            </a:br>
            <a:r>
              <a:rPr lang="en-US" sz="4000" dirty="0">
                <a:latin typeface="Arial" panose="020B0604020202020204" pitchFamily="34" charset="0"/>
                <a:cs typeface="Arial" panose="020B0604020202020204" pitchFamily="34" charset="0"/>
              </a:rPr>
              <a:t>Model Evaluation</a:t>
            </a:r>
          </a:p>
        </p:txBody>
      </p:sp>
    </p:spTree>
    <p:extLst>
      <p:ext uri="{BB962C8B-B14F-4D97-AF65-F5344CB8AC3E}">
        <p14:creationId xmlns:p14="http://schemas.microsoft.com/office/powerpoint/2010/main" val="1255178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C7F3F-7F32-1D42-9294-66C9214B934F}"/>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Parameter Tuning</a:t>
            </a:r>
          </a:p>
        </p:txBody>
      </p:sp>
      <p:sp>
        <p:nvSpPr>
          <p:cNvPr id="4" name="TextBox 3">
            <a:extLst>
              <a:ext uri="{FF2B5EF4-FFF2-40B4-BE49-F238E27FC236}">
                <a16:creationId xmlns:a16="http://schemas.microsoft.com/office/drawing/2014/main" id="{0BA72645-816C-B849-949E-06BABF456B69}"/>
              </a:ext>
            </a:extLst>
          </p:cNvPr>
          <p:cNvSpPr txBox="1"/>
          <p:nvPr/>
        </p:nvSpPr>
        <p:spPr>
          <a:xfrm>
            <a:off x="749030" y="1994170"/>
            <a:ext cx="7879404" cy="369332"/>
          </a:xfrm>
          <a:prstGeom prst="rect">
            <a:avLst/>
          </a:prstGeom>
          <a:noFill/>
        </p:spPr>
        <p:txBody>
          <a:bodyPr wrap="square" rtlCol="0">
            <a:spAutoFit/>
          </a:bodyPr>
          <a:lstStyle/>
          <a:p>
            <a:pPr algn="ctr"/>
            <a:r>
              <a:rPr lang="en-US" dirty="0"/>
              <a:t>Machine learning models have parameters which can change classification results.</a:t>
            </a:r>
          </a:p>
        </p:txBody>
      </p:sp>
      <p:sp>
        <p:nvSpPr>
          <p:cNvPr id="6" name="TextBox 5">
            <a:extLst>
              <a:ext uri="{FF2B5EF4-FFF2-40B4-BE49-F238E27FC236}">
                <a16:creationId xmlns:a16="http://schemas.microsoft.com/office/drawing/2014/main" id="{7F7DA0FA-C27E-384D-BE9C-4B3321EAFA74}"/>
              </a:ext>
            </a:extLst>
          </p:cNvPr>
          <p:cNvSpPr txBox="1"/>
          <p:nvPr/>
        </p:nvSpPr>
        <p:spPr>
          <a:xfrm>
            <a:off x="749029" y="2953935"/>
            <a:ext cx="7188741" cy="369332"/>
          </a:xfrm>
          <a:prstGeom prst="rect">
            <a:avLst/>
          </a:prstGeom>
          <a:noFill/>
        </p:spPr>
        <p:txBody>
          <a:bodyPr wrap="square" rtlCol="0">
            <a:spAutoFit/>
          </a:bodyPr>
          <a:lstStyle/>
          <a:p>
            <a:r>
              <a:rPr lang="en-US" b="1" dirty="0"/>
              <a:t>Example: </a:t>
            </a:r>
            <a:r>
              <a:rPr lang="en-US" dirty="0"/>
              <a:t>K-Nearest Neighbor (</a:t>
            </a:r>
            <a:r>
              <a:rPr lang="en-US" dirty="0" err="1"/>
              <a:t>sklearn.neighbors.KNeighborsClassifier</a:t>
            </a:r>
            <a:r>
              <a:rPr lang="en-US" dirty="0"/>
              <a:t>)</a:t>
            </a:r>
          </a:p>
        </p:txBody>
      </p:sp>
      <p:sp>
        <p:nvSpPr>
          <p:cNvPr id="7" name="TextBox 6">
            <a:extLst>
              <a:ext uri="{FF2B5EF4-FFF2-40B4-BE49-F238E27FC236}">
                <a16:creationId xmlns:a16="http://schemas.microsoft.com/office/drawing/2014/main" id="{DC8D0C39-E28D-D647-A5C0-31DD913BA9B5}"/>
              </a:ext>
            </a:extLst>
          </p:cNvPr>
          <p:cNvSpPr txBox="1"/>
          <p:nvPr/>
        </p:nvSpPr>
        <p:spPr>
          <a:xfrm>
            <a:off x="862114" y="3483461"/>
            <a:ext cx="7766320"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err="1"/>
              <a:t>n_neighbors</a:t>
            </a:r>
            <a:r>
              <a:rPr lang="en-US" b="1" dirty="0"/>
              <a:t>: </a:t>
            </a:r>
            <a:r>
              <a:rPr lang="en-US" dirty="0"/>
              <a:t>The number of neighbors used by the classifier to make a decision.</a:t>
            </a:r>
          </a:p>
          <a:p>
            <a:pPr marL="285750" indent="-285750">
              <a:buFont typeface="Arial" panose="020B0604020202020204" pitchFamily="34" charset="0"/>
              <a:buChar char="•"/>
            </a:pPr>
            <a:r>
              <a:rPr lang="en-US" b="1" dirty="0"/>
              <a:t>weights: </a:t>
            </a:r>
            <a:r>
              <a:rPr lang="en-US" dirty="0"/>
              <a:t>Parameter for applying weights to the nearest neighbors.</a:t>
            </a:r>
            <a:endParaRPr lang="en-US" b="1" dirty="0"/>
          </a:p>
          <a:p>
            <a:pPr marL="285750" indent="-285750">
              <a:buFont typeface="Arial" panose="020B0604020202020204" pitchFamily="34" charset="0"/>
              <a:buChar char="•"/>
            </a:pPr>
            <a:r>
              <a:rPr lang="en-US" b="1" dirty="0"/>
              <a:t>p: </a:t>
            </a:r>
            <a:r>
              <a:rPr lang="en-US" dirty="0"/>
              <a:t>The power parameter for the distance metric.</a:t>
            </a:r>
            <a:endParaRPr lang="en-US" b="1" dirty="0"/>
          </a:p>
        </p:txBody>
      </p:sp>
    </p:spTree>
    <p:extLst>
      <p:ext uri="{BB962C8B-B14F-4D97-AF65-F5344CB8AC3E}">
        <p14:creationId xmlns:p14="http://schemas.microsoft.com/office/powerpoint/2010/main" val="2363616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E955-DCD1-AD4E-8557-044028CC7B70}"/>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Grid Search</a:t>
            </a:r>
          </a:p>
        </p:txBody>
      </p:sp>
      <p:sp>
        <p:nvSpPr>
          <p:cNvPr id="5" name="Rectangle 4">
            <a:extLst>
              <a:ext uri="{FF2B5EF4-FFF2-40B4-BE49-F238E27FC236}">
                <a16:creationId xmlns:a16="http://schemas.microsoft.com/office/drawing/2014/main" id="{EDDCCD85-179D-6346-A761-BBC44208C7C3}"/>
              </a:ext>
            </a:extLst>
          </p:cNvPr>
          <p:cNvSpPr/>
          <p:nvPr/>
        </p:nvSpPr>
        <p:spPr>
          <a:xfrm>
            <a:off x="2752929" y="2821022"/>
            <a:ext cx="535021" cy="26653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C6EBA87-333D-1540-917E-D06FC324625A}"/>
              </a:ext>
            </a:extLst>
          </p:cNvPr>
          <p:cNvSpPr/>
          <p:nvPr/>
        </p:nvSpPr>
        <p:spPr>
          <a:xfrm>
            <a:off x="3287950" y="2821022"/>
            <a:ext cx="535021" cy="26653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6518D70-6490-D646-AA33-D2FE0045B7EB}"/>
              </a:ext>
            </a:extLst>
          </p:cNvPr>
          <p:cNvSpPr/>
          <p:nvPr/>
        </p:nvSpPr>
        <p:spPr>
          <a:xfrm>
            <a:off x="3822971" y="2821022"/>
            <a:ext cx="535021" cy="26653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D17E774-4584-1A4C-869E-AC6790209324}"/>
              </a:ext>
            </a:extLst>
          </p:cNvPr>
          <p:cNvSpPr/>
          <p:nvPr/>
        </p:nvSpPr>
        <p:spPr>
          <a:xfrm>
            <a:off x="4357992" y="2821022"/>
            <a:ext cx="535021" cy="26653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B8127C-A0AB-664C-8539-07990FD15080}"/>
              </a:ext>
            </a:extLst>
          </p:cNvPr>
          <p:cNvSpPr/>
          <p:nvPr/>
        </p:nvSpPr>
        <p:spPr>
          <a:xfrm>
            <a:off x="4893013" y="2821022"/>
            <a:ext cx="535021" cy="26653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B2A49B-5B0D-F546-AD37-4D922AA27976}"/>
              </a:ext>
            </a:extLst>
          </p:cNvPr>
          <p:cNvSpPr/>
          <p:nvPr/>
        </p:nvSpPr>
        <p:spPr>
          <a:xfrm>
            <a:off x="5428034" y="2821022"/>
            <a:ext cx="535021" cy="26653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D1E0C4-8772-254C-A50A-83166255462C}"/>
              </a:ext>
            </a:extLst>
          </p:cNvPr>
          <p:cNvSpPr/>
          <p:nvPr/>
        </p:nvSpPr>
        <p:spPr>
          <a:xfrm>
            <a:off x="5963055" y="2821022"/>
            <a:ext cx="535021" cy="26653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14A2E46-4014-E24C-BC80-15E657BFBB29}"/>
              </a:ext>
            </a:extLst>
          </p:cNvPr>
          <p:cNvSpPr/>
          <p:nvPr/>
        </p:nvSpPr>
        <p:spPr>
          <a:xfrm rot="16200000">
            <a:off x="4357991" y="1750979"/>
            <a:ext cx="535021" cy="37451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D22B75-2057-FD45-8A6B-28B8754D1A14}"/>
              </a:ext>
            </a:extLst>
          </p:cNvPr>
          <p:cNvSpPr/>
          <p:nvPr/>
        </p:nvSpPr>
        <p:spPr>
          <a:xfrm rot="16200000">
            <a:off x="4357991" y="3346317"/>
            <a:ext cx="535021" cy="37451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87290DE-CCAD-1047-9835-7EB9A2DA204E}"/>
              </a:ext>
            </a:extLst>
          </p:cNvPr>
          <p:cNvSpPr/>
          <p:nvPr/>
        </p:nvSpPr>
        <p:spPr>
          <a:xfrm rot="16200000">
            <a:off x="4357991" y="2811295"/>
            <a:ext cx="535021" cy="37451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DCE3F5F-6EDB-A74F-92E2-2C9B89CFABD2}"/>
              </a:ext>
            </a:extLst>
          </p:cNvPr>
          <p:cNvSpPr txBox="1"/>
          <p:nvPr/>
        </p:nvSpPr>
        <p:spPr>
          <a:xfrm>
            <a:off x="2728609" y="2430310"/>
            <a:ext cx="58366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3</a:t>
            </a:r>
          </a:p>
        </p:txBody>
      </p:sp>
      <p:sp>
        <p:nvSpPr>
          <p:cNvPr id="18" name="TextBox 17">
            <a:extLst>
              <a:ext uri="{FF2B5EF4-FFF2-40B4-BE49-F238E27FC236}">
                <a16:creationId xmlns:a16="http://schemas.microsoft.com/office/drawing/2014/main" id="{8AAC1BC6-66A7-2840-A22E-C926010664B7}"/>
              </a:ext>
            </a:extLst>
          </p:cNvPr>
          <p:cNvSpPr txBox="1"/>
          <p:nvPr/>
        </p:nvSpPr>
        <p:spPr>
          <a:xfrm>
            <a:off x="3263630" y="2428703"/>
            <a:ext cx="58366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5</a:t>
            </a:r>
          </a:p>
        </p:txBody>
      </p:sp>
      <p:sp>
        <p:nvSpPr>
          <p:cNvPr id="19" name="TextBox 18">
            <a:extLst>
              <a:ext uri="{FF2B5EF4-FFF2-40B4-BE49-F238E27FC236}">
                <a16:creationId xmlns:a16="http://schemas.microsoft.com/office/drawing/2014/main" id="{5D451D92-E842-AD42-AB70-A29EB166188F}"/>
              </a:ext>
            </a:extLst>
          </p:cNvPr>
          <p:cNvSpPr txBox="1"/>
          <p:nvPr/>
        </p:nvSpPr>
        <p:spPr>
          <a:xfrm>
            <a:off x="3798651" y="2428703"/>
            <a:ext cx="58366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7</a:t>
            </a:r>
          </a:p>
        </p:txBody>
      </p:sp>
      <p:sp>
        <p:nvSpPr>
          <p:cNvPr id="20" name="TextBox 19">
            <a:extLst>
              <a:ext uri="{FF2B5EF4-FFF2-40B4-BE49-F238E27FC236}">
                <a16:creationId xmlns:a16="http://schemas.microsoft.com/office/drawing/2014/main" id="{A01B83B6-E88A-5C46-AB70-EBD0B7819424}"/>
              </a:ext>
            </a:extLst>
          </p:cNvPr>
          <p:cNvSpPr txBox="1"/>
          <p:nvPr/>
        </p:nvSpPr>
        <p:spPr>
          <a:xfrm>
            <a:off x="4333667" y="2431687"/>
            <a:ext cx="58366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11</a:t>
            </a:r>
          </a:p>
        </p:txBody>
      </p:sp>
      <p:sp>
        <p:nvSpPr>
          <p:cNvPr id="21" name="TextBox 20">
            <a:extLst>
              <a:ext uri="{FF2B5EF4-FFF2-40B4-BE49-F238E27FC236}">
                <a16:creationId xmlns:a16="http://schemas.microsoft.com/office/drawing/2014/main" id="{1D42DB7C-6082-334B-A3B6-FBA078BD3F64}"/>
              </a:ext>
            </a:extLst>
          </p:cNvPr>
          <p:cNvSpPr txBox="1"/>
          <p:nvPr/>
        </p:nvSpPr>
        <p:spPr>
          <a:xfrm>
            <a:off x="4868693" y="2425720"/>
            <a:ext cx="58366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13</a:t>
            </a:r>
          </a:p>
        </p:txBody>
      </p:sp>
      <p:sp>
        <p:nvSpPr>
          <p:cNvPr id="22" name="TextBox 21">
            <a:extLst>
              <a:ext uri="{FF2B5EF4-FFF2-40B4-BE49-F238E27FC236}">
                <a16:creationId xmlns:a16="http://schemas.microsoft.com/office/drawing/2014/main" id="{D2FF32C5-E57C-EB41-ADE4-761E6D8ACC40}"/>
              </a:ext>
            </a:extLst>
          </p:cNvPr>
          <p:cNvSpPr txBox="1"/>
          <p:nvPr/>
        </p:nvSpPr>
        <p:spPr>
          <a:xfrm>
            <a:off x="5403714" y="2425720"/>
            <a:ext cx="58366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15</a:t>
            </a:r>
          </a:p>
        </p:txBody>
      </p:sp>
      <p:sp>
        <p:nvSpPr>
          <p:cNvPr id="23" name="TextBox 22">
            <a:extLst>
              <a:ext uri="{FF2B5EF4-FFF2-40B4-BE49-F238E27FC236}">
                <a16:creationId xmlns:a16="http://schemas.microsoft.com/office/drawing/2014/main" id="{EABDB788-230E-0B4B-9275-A6BBB3F98E5E}"/>
              </a:ext>
            </a:extLst>
          </p:cNvPr>
          <p:cNvSpPr txBox="1"/>
          <p:nvPr/>
        </p:nvSpPr>
        <p:spPr>
          <a:xfrm>
            <a:off x="5938735" y="2425720"/>
            <a:ext cx="58366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17</a:t>
            </a:r>
          </a:p>
        </p:txBody>
      </p:sp>
      <p:sp>
        <p:nvSpPr>
          <p:cNvPr id="24" name="TextBox 23">
            <a:extLst>
              <a:ext uri="{FF2B5EF4-FFF2-40B4-BE49-F238E27FC236}">
                <a16:creationId xmlns:a16="http://schemas.microsoft.com/office/drawing/2014/main" id="{D97F3E31-24BF-784B-8902-B2AC9670B119}"/>
              </a:ext>
            </a:extLst>
          </p:cNvPr>
          <p:cNvSpPr txBox="1"/>
          <p:nvPr/>
        </p:nvSpPr>
        <p:spPr>
          <a:xfrm>
            <a:off x="2023355" y="2898844"/>
            <a:ext cx="583660"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E7F4C346-6BD8-8A49-99FD-344A09CB2B04}"/>
              </a:ext>
            </a:extLst>
          </p:cNvPr>
          <p:cNvSpPr txBox="1"/>
          <p:nvPr/>
        </p:nvSpPr>
        <p:spPr>
          <a:xfrm>
            <a:off x="2023355" y="3438887"/>
            <a:ext cx="583660"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2</a:t>
            </a:r>
          </a:p>
        </p:txBody>
      </p:sp>
      <p:sp>
        <p:nvSpPr>
          <p:cNvPr id="26" name="TextBox 25">
            <a:extLst>
              <a:ext uri="{FF2B5EF4-FFF2-40B4-BE49-F238E27FC236}">
                <a16:creationId xmlns:a16="http://schemas.microsoft.com/office/drawing/2014/main" id="{CAF8AC23-4EB0-2146-9C8B-9B8DE5F5D4CE}"/>
              </a:ext>
            </a:extLst>
          </p:cNvPr>
          <p:cNvSpPr txBox="1"/>
          <p:nvPr/>
        </p:nvSpPr>
        <p:spPr>
          <a:xfrm>
            <a:off x="2023355" y="3969045"/>
            <a:ext cx="583660"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3</a:t>
            </a:r>
          </a:p>
        </p:txBody>
      </p:sp>
      <p:sp>
        <p:nvSpPr>
          <p:cNvPr id="27" name="TextBox 26">
            <a:extLst>
              <a:ext uri="{FF2B5EF4-FFF2-40B4-BE49-F238E27FC236}">
                <a16:creationId xmlns:a16="http://schemas.microsoft.com/office/drawing/2014/main" id="{66C48F77-E284-154D-85CB-5FB2106AF07F}"/>
              </a:ext>
            </a:extLst>
          </p:cNvPr>
          <p:cNvSpPr txBox="1"/>
          <p:nvPr/>
        </p:nvSpPr>
        <p:spPr>
          <a:xfrm>
            <a:off x="2023355" y="4499202"/>
            <a:ext cx="583660"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4</a:t>
            </a:r>
          </a:p>
        </p:txBody>
      </p:sp>
      <p:sp>
        <p:nvSpPr>
          <p:cNvPr id="28" name="TextBox 27">
            <a:extLst>
              <a:ext uri="{FF2B5EF4-FFF2-40B4-BE49-F238E27FC236}">
                <a16:creationId xmlns:a16="http://schemas.microsoft.com/office/drawing/2014/main" id="{B86CCE63-D264-C94C-A37E-FD3465AA81C6}"/>
              </a:ext>
            </a:extLst>
          </p:cNvPr>
          <p:cNvSpPr txBox="1"/>
          <p:nvPr/>
        </p:nvSpPr>
        <p:spPr>
          <a:xfrm>
            <a:off x="2018492" y="5029359"/>
            <a:ext cx="583660"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5</a:t>
            </a:r>
          </a:p>
        </p:txBody>
      </p:sp>
      <p:sp>
        <p:nvSpPr>
          <p:cNvPr id="29" name="TextBox 28">
            <a:extLst>
              <a:ext uri="{FF2B5EF4-FFF2-40B4-BE49-F238E27FC236}">
                <a16:creationId xmlns:a16="http://schemas.microsoft.com/office/drawing/2014/main" id="{93964888-A517-6049-A4FC-F473F8F7DF07}"/>
              </a:ext>
            </a:extLst>
          </p:cNvPr>
          <p:cNvSpPr txBox="1"/>
          <p:nvPr/>
        </p:nvSpPr>
        <p:spPr>
          <a:xfrm>
            <a:off x="2813721" y="1988824"/>
            <a:ext cx="3623552" cy="369332"/>
          </a:xfrm>
          <a:prstGeom prst="rect">
            <a:avLst/>
          </a:prstGeom>
          <a:noFill/>
        </p:spPr>
        <p:txBody>
          <a:bodyPr wrap="square" rtlCol="0">
            <a:spAutoFit/>
          </a:bodyPr>
          <a:lstStyle/>
          <a:p>
            <a:pPr algn="ctr"/>
            <a:r>
              <a:rPr lang="en-US" dirty="0"/>
              <a:t>Number of Neighbors</a:t>
            </a:r>
          </a:p>
        </p:txBody>
      </p:sp>
      <p:sp>
        <p:nvSpPr>
          <p:cNvPr id="30" name="TextBox 29">
            <a:extLst>
              <a:ext uri="{FF2B5EF4-FFF2-40B4-BE49-F238E27FC236}">
                <a16:creationId xmlns:a16="http://schemas.microsoft.com/office/drawing/2014/main" id="{E8AB74C5-12CE-2745-9E46-4615A99DC5BA}"/>
              </a:ext>
            </a:extLst>
          </p:cNvPr>
          <p:cNvSpPr txBox="1"/>
          <p:nvPr/>
        </p:nvSpPr>
        <p:spPr>
          <a:xfrm rot="16200000">
            <a:off x="661486" y="3969045"/>
            <a:ext cx="2665379" cy="369332"/>
          </a:xfrm>
          <a:prstGeom prst="rect">
            <a:avLst/>
          </a:prstGeom>
          <a:noFill/>
        </p:spPr>
        <p:txBody>
          <a:bodyPr wrap="square" rtlCol="0">
            <a:spAutoFit/>
          </a:bodyPr>
          <a:lstStyle/>
          <a:p>
            <a:pPr algn="ctr"/>
            <a:r>
              <a:rPr lang="en-US" dirty="0"/>
              <a:t>p</a:t>
            </a:r>
          </a:p>
        </p:txBody>
      </p:sp>
    </p:spTree>
    <p:extLst>
      <p:ext uri="{BB962C8B-B14F-4D97-AF65-F5344CB8AC3E}">
        <p14:creationId xmlns:p14="http://schemas.microsoft.com/office/powerpoint/2010/main" val="457177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87D7-AB40-9646-B32D-392148866E9F}"/>
              </a:ext>
            </a:extLst>
          </p:cNvPr>
          <p:cNvSpPr>
            <a:spLocks noGrp="1"/>
          </p:cNvSpPr>
          <p:nvPr>
            <p:ph type="title"/>
          </p:nvPr>
        </p:nvSpPr>
        <p:spPr/>
        <p:txBody>
          <a:bodyPr>
            <a:normAutofit/>
          </a:bodyPr>
          <a:lstStyle/>
          <a:p>
            <a:pPr algn="ctr"/>
            <a:r>
              <a:rPr lang="en-US" sz="3200" b="1" dirty="0">
                <a:latin typeface="Arial" panose="020B0604020202020204" pitchFamily="34" charset="0"/>
                <a:cs typeface="Arial" panose="020B0604020202020204" pitchFamily="34" charset="0"/>
              </a:rPr>
              <a:t>Performing Grid Search using </a:t>
            </a:r>
            <a:r>
              <a:rPr lang="en-US" sz="3200" b="1" dirty="0" err="1">
                <a:latin typeface="Arial" panose="020B0604020202020204" pitchFamily="34" charset="0"/>
                <a:cs typeface="Arial" panose="020B0604020202020204" pitchFamily="34" charset="0"/>
              </a:rPr>
              <a:t>Scikit</a:t>
            </a:r>
            <a:endParaRPr lang="en-US" sz="32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6984746-606A-C847-B538-6E75D01055AD}"/>
              </a:ext>
            </a:extLst>
          </p:cNvPr>
          <p:cNvSpPr txBox="1"/>
          <p:nvPr/>
        </p:nvSpPr>
        <p:spPr>
          <a:xfrm>
            <a:off x="897376" y="2159542"/>
            <a:ext cx="7349247" cy="2031325"/>
          </a:xfrm>
          <a:prstGeom prst="rect">
            <a:avLst/>
          </a:prstGeom>
          <a:solidFill>
            <a:schemeClr val="bg1">
              <a:lumMod val="85000"/>
            </a:schemeClr>
          </a:solidFill>
          <a:ln>
            <a:solidFill>
              <a:schemeClr val="tx1"/>
            </a:solidFill>
          </a:ln>
        </p:spPr>
        <p:txBody>
          <a:bodyPr wrap="square" rtlCol="0">
            <a:spAutoFit/>
          </a:bodyPr>
          <a:lstStyle/>
          <a:p>
            <a:r>
              <a:rPr lang="en-US" dirty="0"/>
              <a:t>from </a:t>
            </a:r>
            <a:r>
              <a:rPr lang="en-US" dirty="0" err="1"/>
              <a:t>sklearn.model_selection</a:t>
            </a:r>
            <a:r>
              <a:rPr lang="en-US" dirty="0"/>
              <a:t> import </a:t>
            </a:r>
            <a:r>
              <a:rPr lang="en-US" dirty="0" err="1"/>
              <a:t>GridSearchCV</a:t>
            </a:r>
            <a:endParaRPr lang="en-US" dirty="0"/>
          </a:p>
          <a:p>
            <a:endParaRPr lang="en-US" b="1" i="1" dirty="0">
              <a:solidFill>
                <a:schemeClr val="accent6">
                  <a:lumMod val="75000"/>
                </a:schemeClr>
              </a:solidFill>
              <a:latin typeface="Courier" pitchFamily="2" charset="0"/>
            </a:endParaRPr>
          </a:p>
          <a:p>
            <a:endParaRPr lang="en-US" b="1" i="1" dirty="0">
              <a:solidFill>
                <a:schemeClr val="accent6">
                  <a:lumMod val="75000"/>
                </a:schemeClr>
              </a:solidFill>
              <a:latin typeface="Courier" pitchFamily="2" charset="0"/>
            </a:endParaRPr>
          </a:p>
          <a:p>
            <a:endParaRPr lang="en-US" b="1" i="1" dirty="0">
              <a:solidFill>
                <a:schemeClr val="accent6">
                  <a:lumMod val="75000"/>
                </a:schemeClr>
              </a:solidFill>
              <a:latin typeface="Courier" pitchFamily="2" charset="0"/>
            </a:endParaRPr>
          </a:p>
          <a:p>
            <a:r>
              <a:rPr lang="en-US" dirty="0" err="1"/>
              <a:t>gs</a:t>
            </a:r>
            <a:r>
              <a:rPr lang="en-US" dirty="0"/>
              <a:t> = </a:t>
            </a:r>
            <a:r>
              <a:rPr lang="en-US" dirty="0" err="1"/>
              <a:t>GridSearchCV</a:t>
            </a:r>
            <a:r>
              <a:rPr lang="en-US" dirty="0"/>
              <a:t>(svc, parameters)</a:t>
            </a:r>
          </a:p>
          <a:p>
            <a:endParaRPr lang="en-US" b="1" i="1" dirty="0">
              <a:solidFill>
                <a:schemeClr val="accent6">
                  <a:lumMod val="75000"/>
                </a:schemeClr>
              </a:solidFill>
              <a:latin typeface="Courier" pitchFamily="2" charset="0"/>
            </a:endParaRPr>
          </a:p>
          <a:p>
            <a:r>
              <a:rPr lang="en-US" b="1" i="1" dirty="0" err="1">
                <a:solidFill>
                  <a:schemeClr val="accent6">
                    <a:lumMod val="75000"/>
                  </a:schemeClr>
                </a:solidFill>
                <a:latin typeface="Courier" pitchFamily="2" charset="0"/>
              </a:rPr>
              <a:t>gs.</a:t>
            </a:r>
            <a:r>
              <a:rPr lang="en-US" dirty="0" err="1"/>
              <a:t>cv_results</a:t>
            </a:r>
            <a:r>
              <a:rPr lang="en-US" dirty="0"/>
              <a:t>_</a:t>
            </a:r>
            <a:endParaRPr lang="en-US" b="1" i="1" dirty="0">
              <a:solidFill>
                <a:schemeClr val="accent6">
                  <a:lumMod val="75000"/>
                </a:schemeClr>
              </a:solidFill>
              <a:latin typeface="Courier" pitchFamily="2" charset="0"/>
            </a:endParaRPr>
          </a:p>
        </p:txBody>
      </p:sp>
    </p:spTree>
    <p:extLst>
      <p:ext uri="{BB962C8B-B14F-4D97-AF65-F5344CB8AC3E}">
        <p14:creationId xmlns:p14="http://schemas.microsoft.com/office/powerpoint/2010/main" val="3037421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84F9-8D22-A943-A590-F272E9A58BA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Confusion Matrix</a:t>
            </a:r>
          </a:p>
        </p:txBody>
      </p:sp>
      <p:sp>
        <p:nvSpPr>
          <p:cNvPr id="3" name="Rectangle 2">
            <a:extLst>
              <a:ext uri="{FF2B5EF4-FFF2-40B4-BE49-F238E27FC236}">
                <a16:creationId xmlns:a16="http://schemas.microsoft.com/office/drawing/2014/main" id="{6BFCD425-60FC-DB43-9471-BD8B36FFCA41}"/>
              </a:ext>
            </a:extLst>
          </p:cNvPr>
          <p:cNvSpPr/>
          <p:nvPr/>
        </p:nvSpPr>
        <p:spPr>
          <a:xfrm>
            <a:off x="3472778" y="1896895"/>
            <a:ext cx="1293778" cy="1293778"/>
          </a:xfrm>
          <a:prstGeom prst="rect">
            <a:avLst/>
          </a:prstGeom>
          <a:solidFill>
            <a:schemeClr val="accent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F3109F3-FB3E-7941-A3E4-62AFDB57E62F}"/>
              </a:ext>
            </a:extLst>
          </p:cNvPr>
          <p:cNvSpPr/>
          <p:nvPr/>
        </p:nvSpPr>
        <p:spPr>
          <a:xfrm>
            <a:off x="4766556" y="3190673"/>
            <a:ext cx="1293778" cy="1293778"/>
          </a:xfrm>
          <a:prstGeom prst="rect">
            <a:avLst/>
          </a:prstGeom>
          <a:solidFill>
            <a:schemeClr val="accent1">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B9A4D04-3177-FA44-8507-74FFB8114F1C}"/>
              </a:ext>
            </a:extLst>
          </p:cNvPr>
          <p:cNvSpPr/>
          <p:nvPr/>
        </p:nvSpPr>
        <p:spPr>
          <a:xfrm>
            <a:off x="3472778" y="3190673"/>
            <a:ext cx="1293778" cy="1293778"/>
          </a:xfrm>
          <a:prstGeom prst="rect">
            <a:avLst/>
          </a:prstGeom>
          <a:solidFill>
            <a:schemeClr val="accent1">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17CDD01-2EAC-684A-809D-F409A941874C}"/>
              </a:ext>
            </a:extLst>
          </p:cNvPr>
          <p:cNvSpPr/>
          <p:nvPr/>
        </p:nvSpPr>
        <p:spPr>
          <a:xfrm>
            <a:off x="4766556" y="1899834"/>
            <a:ext cx="1293778" cy="1293778"/>
          </a:xfrm>
          <a:prstGeom prst="rect">
            <a:avLst/>
          </a:prstGeom>
          <a:solidFill>
            <a:schemeClr val="accent1">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CFFDFFB-218A-7148-8069-21772E9A0D1A}"/>
              </a:ext>
            </a:extLst>
          </p:cNvPr>
          <p:cNvSpPr txBox="1"/>
          <p:nvPr/>
        </p:nvSpPr>
        <p:spPr>
          <a:xfrm>
            <a:off x="2274453" y="2359118"/>
            <a:ext cx="1102873"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Class A</a:t>
            </a:r>
          </a:p>
        </p:txBody>
      </p:sp>
      <p:sp>
        <p:nvSpPr>
          <p:cNvPr id="8" name="TextBox 7">
            <a:extLst>
              <a:ext uri="{FF2B5EF4-FFF2-40B4-BE49-F238E27FC236}">
                <a16:creationId xmlns:a16="http://schemas.microsoft.com/office/drawing/2014/main" id="{CCB1FF85-4FEE-844F-B163-1911491AF73F}"/>
              </a:ext>
            </a:extLst>
          </p:cNvPr>
          <p:cNvSpPr txBox="1"/>
          <p:nvPr/>
        </p:nvSpPr>
        <p:spPr>
          <a:xfrm>
            <a:off x="2274452" y="3652896"/>
            <a:ext cx="1102873"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Class B</a:t>
            </a:r>
          </a:p>
        </p:txBody>
      </p:sp>
      <p:sp>
        <p:nvSpPr>
          <p:cNvPr id="9" name="TextBox 8">
            <a:extLst>
              <a:ext uri="{FF2B5EF4-FFF2-40B4-BE49-F238E27FC236}">
                <a16:creationId xmlns:a16="http://schemas.microsoft.com/office/drawing/2014/main" id="{DADAA805-3A2B-1E4D-A82E-676F213D28C6}"/>
              </a:ext>
            </a:extLst>
          </p:cNvPr>
          <p:cNvSpPr txBox="1"/>
          <p:nvPr/>
        </p:nvSpPr>
        <p:spPr>
          <a:xfrm>
            <a:off x="3568230" y="4567614"/>
            <a:ext cx="110287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Class A</a:t>
            </a:r>
          </a:p>
        </p:txBody>
      </p:sp>
      <p:sp>
        <p:nvSpPr>
          <p:cNvPr id="10" name="TextBox 9">
            <a:extLst>
              <a:ext uri="{FF2B5EF4-FFF2-40B4-BE49-F238E27FC236}">
                <a16:creationId xmlns:a16="http://schemas.microsoft.com/office/drawing/2014/main" id="{5CE2F01E-2C36-9A48-999C-8613A6555828}"/>
              </a:ext>
            </a:extLst>
          </p:cNvPr>
          <p:cNvSpPr txBox="1"/>
          <p:nvPr/>
        </p:nvSpPr>
        <p:spPr>
          <a:xfrm>
            <a:off x="4862008" y="4567614"/>
            <a:ext cx="110287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Class B</a:t>
            </a:r>
          </a:p>
        </p:txBody>
      </p:sp>
      <p:sp>
        <p:nvSpPr>
          <p:cNvPr id="11" name="TextBox 10">
            <a:extLst>
              <a:ext uri="{FF2B5EF4-FFF2-40B4-BE49-F238E27FC236}">
                <a16:creationId xmlns:a16="http://schemas.microsoft.com/office/drawing/2014/main" id="{899EDB7A-C616-4F42-9E02-E9A5C9203594}"/>
              </a:ext>
            </a:extLst>
          </p:cNvPr>
          <p:cNvSpPr txBox="1"/>
          <p:nvPr/>
        </p:nvSpPr>
        <p:spPr>
          <a:xfrm rot="16200000">
            <a:off x="1364916" y="3006007"/>
            <a:ext cx="1819072"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True Label</a:t>
            </a:r>
          </a:p>
        </p:txBody>
      </p:sp>
      <p:sp>
        <p:nvSpPr>
          <p:cNvPr id="12" name="TextBox 11">
            <a:extLst>
              <a:ext uri="{FF2B5EF4-FFF2-40B4-BE49-F238E27FC236}">
                <a16:creationId xmlns:a16="http://schemas.microsoft.com/office/drawing/2014/main" id="{1E94280F-7350-A443-AC45-8263977344B9}"/>
              </a:ext>
            </a:extLst>
          </p:cNvPr>
          <p:cNvSpPr txBox="1"/>
          <p:nvPr/>
        </p:nvSpPr>
        <p:spPr>
          <a:xfrm>
            <a:off x="3855193" y="4899804"/>
            <a:ext cx="1819072"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Predicted Label</a:t>
            </a:r>
          </a:p>
        </p:txBody>
      </p:sp>
      <p:sp>
        <p:nvSpPr>
          <p:cNvPr id="13" name="TextBox 12">
            <a:extLst>
              <a:ext uri="{FF2B5EF4-FFF2-40B4-BE49-F238E27FC236}">
                <a16:creationId xmlns:a16="http://schemas.microsoft.com/office/drawing/2014/main" id="{E1DED320-C95C-6443-BD42-1CB43ADA583B}"/>
              </a:ext>
            </a:extLst>
          </p:cNvPr>
          <p:cNvSpPr txBox="1"/>
          <p:nvPr/>
        </p:nvSpPr>
        <p:spPr>
          <a:xfrm>
            <a:off x="3628421" y="2359118"/>
            <a:ext cx="982493" cy="369332"/>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80</a:t>
            </a:r>
          </a:p>
        </p:txBody>
      </p:sp>
      <p:sp>
        <p:nvSpPr>
          <p:cNvPr id="14" name="TextBox 13">
            <a:extLst>
              <a:ext uri="{FF2B5EF4-FFF2-40B4-BE49-F238E27FC236}">
                <a16:creationId xmlns:a16="http://schemas.microsoft.com/office/drawing/2014/main" id="{A6DCEA92-D09A-3C47-B656-68867CE99154}"/>
              </a:ext>
            </a:extLst>
          </p:cNvPr>
          <p:cNvSpPr txBox="1"/>
          <p:nvPr/>
        </p:nvSpPr>
        <p:spPr>
          <a:xfrm>
            <a:off x="4922199" y="2359118"/>
            <a:ext cx="98249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20</a:t>
            </a:r>
          </a:p>
        </p:txBody>
      </p:sp>
      <p:sp>
        <p:nvSpPr>
          <p:cNvPr id="15" name="TextBox 14">
            <a:extLst>
              <a:ext uri="{FF2B5EF4-FFF2-40B4-BE49-F238E27FC236}">
                <a16:creationId xmlns:a16="http://schemas.microsoft.com/office/drawing/2014/main" id="{A03F5E05-B263-2643-A4B1-77E1C7D06672}"/>
              </a:ext>
            </a:extLst>
          </p:cNvPr>
          <p:cNvSpPr txBox="1"/>
          <p:nvPr/>
        </p:nvSpPr>
        <p:spPr>
          <a:xfrm>
            <a:off x="3628419" y="3653214"/>
            <a:ext cx="98249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40</a:t>
            </a:r>
          </a:p>
        </p:txBody>
      </p:sp>
      <p:sp>
        <p:nvSpPr>
          <p:cNvPr id="16" name="TextBox 15">
            <a:extLst>
              <a:ext uri="{FF2B5EF4-FFF2-40B4-BE49-F238E27FC236}">
                <a16:creationId xmlns:a16="http://schemas.microsoft.com/office/drawing/2014/main" id="{699502BB-C22B-894E-B7E1-9ED68511F78F}"/>
              </a:ext>
            </a:extLst>
          </p:cNvPr>
          <p:cNvSpPr txBox="1"/>
          <p:nvPr/>
        </p:nvSpPr>
        <p:spPr>
          <a:xfrm>
            <a:off x="4951378" y="3649957"/>
            <a:ext cx="98249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60</a:t>
            </a:r>
          </a:p>
        </p:txBody>
      </p:sp>
      <p:sp>
        <p:nvSpPr>
          <p:cNvPr id="18" name="TextBox 17">
            <a:extLst>
              <a:ext uri="{FF2B5EF4-FFF2-40B4-BE49-F238E27FC236}">
                <a16:creationId xmlns:a16="http://schemas.microsoft.com/office/drawing/2014/main" id="{435A1754-0E65-3D40-B97D-05C6CC995294}"/>
              </a:ext>
            </a:extLst>
          </p:cNvPr>
          <p:cNvSpPr txBox="1"/>
          <p:nvPr/>
        </p:nvSpPr>
        <p:spPr>
          <a:xfrm>
            <a:off x="1014716" y="5499823"/>
            <a:ext cx="7500026" cy="369332"/>
          </a:xfrm>
          <a:prstGeom prst="rect">
            <a:avLst/>
          </a:prstGeom>
          <a:noFill/>
        </p:spPr>
        <p:txBody>
          <a:bodyPr wrap="square" rtlCol="0">
            <a:spAutoFit/>
          </a:bodyPr>
          <a:lstStyle/>
          <a:p>
            <a:pPr algn="ctr"/>
            <a:r>
              <a:rPr lang="en-US" dirty="0"/>
              <a:t>Accuracy = 80+60/(80+20+40+60) = 140/200 = 0.70 = </a:t>
            </a:r>
            <a:r>
              <a:rPr lang="en-US" b="1" dirty="0"/>
              <a:t>70%</a:t>
            </a:r>
          </a:p>
        </p:txBody>
      </p:sp>
    </p:spTree>
    <p:extLst>
      <p:ext uri="{BB962C8B-B14F-4D97-AF65-F5344CB8AC3E}">
        <p14:creationId xmlns:p14="http://schemas.microsoft.com/office/powerpoint/2010/main" val="1196827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84F9-8D22-A943-A590-F272E9A58BA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Accuracy Can Be Misleading</a:t>
            </a:r>
          </a:p>
        </p:txBody>
      </p:sp>
      <p:sp>
        <p:nvSpPr>
          <p:cNvPr id="3" name="Rectangle 2">
            <a:extLst>
              <a:ext uri="{FF2B5EF4-FFF2-40B4-BE49-F238E27FC236}">
                <a16:creationId xmlns:a16="http://schemas.microsoft.com/office/drawing/2014/main" id="{49EBF012-214B-844D-A16C-8E6F90E21BA6}"/>
              </a:ext>
            </a:extLst>
          </p:cNvPr>
          <p:cNvSpPr/>
          <p:nvPr/>
        </p:nvSpPr>
        <p:spPr>
          <a:xfrm>
            <a:off x="3472778" y="1896892"/>
            <a:ext cx="1293778" cy="1293778"/>
          </a:xfrm>
          <a:prstGeom prst="rect">
            <a:avLst/>
          </a:prstGeom>
          <a:solidFill>
            <a:schemeClr val="accent1">
              <a:lumMod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FB3C45D-52C1-6042-A13D-A95F6887D0BE}"/>
              </a:ext>
            </a:extLst>
          </p:cNvPr>
          <p:cNvSpPr/>
          <p:nvPr/>
        </p:nvSpPr>
        <p:spPr>
          <a:xfrm>
            <a:off x="4766556" y="3190670"/>
            <a:ext cx="1293778" cy="129377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FEFE786-2606-AD45-AB58-111AA11C3CCB}"/>
              </a:ext>
            </a:extLst>
          </p:cNvPr>
          <p:cNvSpPr/>
          <p:nvPr/>
        </p:nvSpPr>
        <p:spPr>
          <a:xfrm>
            <a:off x="3472778" y="3190670"/>
            <a:ext cx="1293778" cy="1293778"/>
          </a:xfrm>
          <a:prstGeom prst="rect">
            <a:avLst/>
          </a:prstGeom>
          <a:solidFill>
            <a:schemeClr val="accent1">
              <a:lumMod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5B0EF84-C6E3-7A4E-92B5-D3FB24410969}"/>
              </a:ext>
            </a:extLst>
          </p:cNvPr>
          <p:cNvSpPr/>
          <p:nvPr/>
        </p:nvSpPr>
        <p:spPr>
          <a:xfrm>
            <a:off x="4766556" y="1899831"/>
            <a:ext cx="1293778" cy="129377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BB7C706-BC1C-FB4E-AE0B-9E2C1DBFDA09}"/>
              </a:ext>
            </a:extLst>
          </p:cNvPr>
          <p:cNvSpPr txBox="1"/>
          <p:nvPr/>
        </p:nvSpPr>
        <p:spPr>
          <a:xfrm>
            <a:off x="2274453" y="2359115"/>
            <a:ext cx="1102873"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Class A</a:t>
            </a:r>
          </a:p>
        </p:txBody>
      </p:sp>
      <p:sp>
        <p:nvSpPr>
          <p:cNvPr id="8" name="TextBox 7">
            <a:extLst>
              <a:ext uri="{FF2B5EF4-FFF2-40B4-BE49-F238E27FC236}">
                <a16:creationId xmlns:a16="http://schemas.microsoft.com/office/drawing/2014/main" id="{2B571F86-3185-7F45-9275-319117C8F6AC}"/>
              </a:ext>
            </a:extLst>
          </p:cNvPr>
          <p:cNvSpPr txBox="1"/>
          <p:nvPr/>
        </p:nvSpPr>
        <p:spPr>
          <a:xfrm>
            <a:off x="2274452" y="3652893"/>
            <a:ext cx="1102873"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Class B</a:t>
            </a:r>
          </a:p>
        </p:txBody>
      </p:sp>
      <p:sp>
        <p:nvSpPr>
          <p:cNvPr id="9" name="TextBox 8">
            <a:extLst>
              <a:ext uri="{FF2B5EF4-FFF2-40B4-BE49-F238E27FC236}">
                <a16:creationId xmlns:a16="http://schemas.microsoft.com/office/drawing/2014/main" id="{AA7583F0-C9A5-EA4C-AC6D-047E9094A88F}"/>
              </a:ext>
            </a:extLst>
          </p:cNvPr>
          <p:cNvSpPr txBox="1"/>
          <p:nvPr/>
        </p:nvSpPr>
        <p:spPr>
          <a:xfrm>
            <a:off x="3568230" y="4567611"/>
            <a:ext cx="110287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Class A</a:t>
            </a:r>
          </a:p>
        </p:txBody>
      </p:sp>
      <p:sp>
        <p:nvSpPr>
          <p:cNvPr id="10" name="TextBox 9">
            <a:extLst>
              <a:ext uri="{FF2B5EF4-FFF2-40B4-BE49-F238E27FC236}">
                <a16:creationId xmlns:a16="http://schemas.microsoft.com/office/drawing/2014/main" id="{8C0DB0FC-878B-1E40-B2F6-8EC887287828}"/>
              </a:ext>
            </a:extLst>
          </p:cNvPr>
          <p:cNvSpPr txBox="1"/>
          <p:nvPr/>
        </p:nvSpPr>
        <p:spPr>
          <a:xfrm>
            <a:off x="4862008" y="4567611"/>
            <a:ext cx="110287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Class B</a:t>
            </a:r>
          </a:p>
        </p:txBody>
      </p:sp>
      <p:sp>
        <p:nvSpPr>
          <p:cNvPr id="11" name="TextBox 10">
            <a:extLst>
              <a:ext uri="{FF2B5EF4-FFF2-40B4-BE49-F238E27FC236}">
                <a16:creationId xmlns:a16="http://schemas.microsoft.com/office/drawing/2014/main" id="{FAE10E3B-4FDB-4A47-A708-45C744A5C4CB}"/>
              </a:ext>
            </a:extLst>
          </p:cNvPr>
          <p:cNvSpPr txBox="1"/>
          <p:nvPr/>
        </p:nvSpPr>
        <p:spPr>
          <a:xfrm rot="16200000">
            <a:off x="1364916" y="3006004"/>
            <a:ext cx="1819072"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True Label</a:t>
            </a:r>
          </a:p>
        </p:txBody>
      </p:sp>
      <p:sp>
        <p:nvSpPr>
          <p:cNvPr id="12" name="TextBox 11">
            <a:extLst>
              <a:ext uri="{FF2B5EF4-FFF2-40B4-BE49-F238E27FC236}">
                <a16:creationId xmlns:a16="http://schemas.microsoft.com/office/drawing/2014/main" id="{26BBE0D2-387E-0B42-BD74-D04C48EEE741}"/>
              </a:ext>
            </a:extLst>
          </p:cNvPr>
          <p:cNvSpPr txBox="1"/>
          <p:nvPr/>
        </p:nvSpPr>
        <p:spPr>
          <a:xfrm>
            <a:off x="3855193" y="4899801"/>
            <a:ext cx="1819072"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Predicted Label</a:t>
            </a:r>
          </a:p>
        </p:txBody>
      </p:sp>
      <p:sp>
        <p:nvSpPr>
          <p:cNvPr id="13" name="TextBox 12">
            <a:extLst>
              <a:ext uri="{FF2B5EF4-FFF2-40B4-BE49-F238E27FC236}">
                <a16:creationId xmlns:a16="http://schemas.microsoft.com/office/drawing/2014/main" id="{1690EF65-0CE3-5B4B-97D5-93AD732A65F6}"/>
              </a:ext>
            </a:extLst>
          </p:cNvPr>
          <p:cNvSpPr txBox="1"/>
          <p:nvPr/>
        </p:nvSpPr>
        <p:spPr>
          <a:xfrm>
            <a:off x="3628421" y="2359115"/>
            <a:ext cx="982493" cy="369332"/>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90</a:t>
            </a:r>
          </a:p>
        </p:txBody>
      </p:sp>
      <p:sp>
        <p:nvSpPr>
          <p:cNvPr id="14" name="TextBox 13">
            <a:extLst>
              <a:ext uri="{FF2B5EF4-FFF2-40B4-BE49-F238E27FC236}">
                <a16:creationId xmlns:a16="http://schemas.microsoft.com/office/drawing/2014/main" id="{9FB2C852-4C48-8B4F-9FE0-48CE6F715532}"/>
              </a:ext>
            </a:extLst>
          </p:cNvPr>
          <p:cNvSpPr txBox="1"/>
          <p:nvPr/>
        </p:nvSpPr>
        <p:spPr>
          <a:xfrm>
            <a:off x="4922199" y="2359115"/>
            <a:ext cx="98249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0</a:t>
            </a:r>
          </a:p>
        </p:txBody>
      </p:sp>
      <p:sp>
        <p:nvSpPr>
          <p:cNvPr id="15" name="TextBox 14">
            <a:extLst>
              <a:ext uri="{FF2B5EF4-FFF2-40B4-BE49-F238E27FC236}">
                <a16:creationId xmlns:a16="http://schemas.microsoft.com/office/drawing/2014/main" id="{6A2558B9-FE72-CD4A-B9A8-E7654B232445}"/>
              </a:ext>
            </a:extLst>
          </p:cNvPr>
          <p:cNvSpPr txBox="1"/>
          <p:nvPr/>
        </p:nvSpPr>
        <p:spPr>
          <a:xfrm>
            <a:off x="3628419" y="3653211"/>
            <a:ext cx="982493" cy="369332"/>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10</a:t>
            </a:r>
          </a:p>
        </p:txBody>
      </p:sp>
      <p:sp>
        <p:nvSpPr>
          <p:cNvPr id="16" name="TextBox 15">
            <a:extLst>
              <a:ext uri="{FF2B5EF4-FFF2-40B4-BE49-F238E27FC236}">
                <a16:creationId xmlns:a16="http://schemas.microsoft.com/office/drawing/2014/main" id="{0305E440-BBEB-A048-926E-47C36BDB9057}"/>
              </a:ext>
            </a:extLst>
          </p:cNvPr>
          <p:cNvSpPr txBox="1"/>
          <p:nvPr/>
        </p:nvSpPr>
        <p:spPr>
          <a:xfrm>
            <a:off x="4951378" y="3649954"/>
            <a:ext cx="98249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0</a:t>
            </a:r>
          </a:p>
        </p:txBody>
      </p:sp>
      <p:sp>
        <p:nvSpPr>
          <p:cNvPr id="17" name="TextBox 16">
            <a:extLst>
              <a:ext uri="{FF2B5EF4-FFF2-40B4-BE49-F238E27FC236}">
                <a16:creationId xmlns:a16="http://schemas.microsoft.com/office/drawing/2014/main" id="{FE3E04AF-63AB-E74A-BF5B-73D9E24072C5}"/>
              </a:ext>
            </a:extLst>
          </p:cNvPr>
          <p:cNvSpPr txBox="1"/>
          <p:nvPr/>
        </p:nvSpPr>
        <p:spPr>
          <a:xfrm>
            <a:off x="1014716" y="5499823"/>
            <a:ext cx="7500026" cy="369332"/>
          </a:xfrm>
          <a:prstGeom prst="rect">
            <a:avLst/>
          </a:prstGeom>
          <a:noFill/>
        </p:spPr>
        <p:txBody>
          <a:bodyPr wrap="square" rtlCol="0">
            <a:spAutoFit/>
          </a:bodyPr>
          <a:lstStyle/>
          <a:p>
            <a:pPr algn="ctr"/>
            <a:r>
              <a:rPr lang="en-US" dirty="0"/>
              <a:t>Accuracy = 90+0/(90+0+10+0) = 90/100 = 0.90 = </a:t>
            </a:r>
            <a:r>
              <a:rPr lang="en-US" b="1" dirty="0"/>
              <a:t>90%</a:t>
            </a:r>
          </a:p>
        </p:txBody>
      </p:sp>
    </p:spTree>
    <p:extLst>
      <p:ext uri="{BB962C8B-B14F-4D97-AF65-F5344CB8AC3E}">
        <p14:creationId xmlns:p14="http://schemas.microsoft.com/office/powerpoint/2010/main" val="3838078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88A8E-65A9-8E4C-A233-5A6D83A8022D}"/>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Other Metrics</a:t>
            </a:r>
          </a:p>
        </p:txBody>
      </p:sp>
      <p:sp>
        <p:nvSpPr>
          <p:cNvPr id="3" name="Rectangle 2">
            <a:extLst>
              <a:ext uri="{FF2B5EF4-FFF2-40B4-BE49-F238E27FC236}">
                <a16:creationId xmlns:a16="http://schemas.microsoft.com/office/drawing/2014/main" id="{70DC358D-38B0-B540-AF27-18B8596E13F0}"/>
              </a:ext>
            </a:extLst>
          </p:cNvPr>
          <p:cNvSpPr/>
          <p:nvPr/>
        </p:nvSpPr>
        <p:spPr>
          <a:xfrm>
            <a:off x="1546702" y="2303534"/>
            <a:ext cx="1293778" cy="129377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20D3E29-DA61-C347-B529-4C9C431634AA}"/>
              </a:ext>
            </a:extLst>
          </p:cNvPr>
          <p:cNvSpPr/>
          <p:nvPr/>
        </p:nvSpPr>
        <p:spPr>
          <a:xfrm>
            <a:off x="2840480" y="3597312"/>
            <a:ext cx="1293778" cy="129377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CB09ADA-9E89-6A4D-8FD8-2AF86F6C0D26}"/>
              </a:ext>
            </a:extLst>
          </p:cNvPr>
          <p:cNvSpPr/>
          <p:nvPr/>
        </p:nvSpPr>
        <p:spPr>
          <a:xfrm>
            <a:off x="1546702" y="3597312"/>
            <a:ext cx="1293778" cy="129377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E209DFD-82A4-CF4B-AF5E-7642E6C41A96}"/>
              </a:ext>
            </a:extLst>
          </p:cNvPr>
          <p:cNvSpPr/>
          <p:nvPr/>
        </p:nvSpPr>
        <p:spPr>
          <a:xfrm>
            <a:off x="2840480" y="2306473"/>
            <a:ext cx="1293778" cy="129377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38F470C-F326-3A4C-B292-8802658DBC99}"/>
              </a:ext>
            </a:extLst>
          </p:cNvPr>
          <p:cNvSpPr txBox="1"/>
          <p:nvPr/>
        </p:nvSpPr>
        <p:spPr>
          <a:xfrm>
            <a:off x="348377" y="2765757"/>
            <a:ext cx="1102873"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Class A</a:t>
            </a:r>
          </a:p>
        </p:txBody>
      </p:sp>
      <p:sp>
        <p:nvSpPr>
          <p:cNvPr id="8" name="TextBox 7">
            <a:extLst>
              <a:ext uri="{FF2B5EF4-FFF2-40B4-BE49-F238E27FC236}">
                <a16:creationId xmlns:a16="http://schemas.microsoft.com/office/drawing/2014/main" id="{654CDF0D-7092-D245-A62C-0D05416C4D1B}"/>
              </a:ext>
            </a:extLst>
          </p:cNvPr>
          <p:cNvSpPr txBox="1"/>
          <p:nvPr/>
        </p:nvSpPr>
        <p:spPr>
          <a:xfrm>
            <a:off x="348376" y="4059535"/>
            <a:ext cx="1102873"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Class B</a:t>
            </a:r>
          </a:p>
        </p:txBody>
      </p:sp>
      <p:sp>
        <p:nvSpPr>
          <p:cNvPr id="9" name="TextBox 8">
            <a:extLst>
              <a:ext uri="{FF2B5EF4-FFF2-40B4-BE49-F238E27FC236}">
                <a16:creationId xmlns:a16="http://schemas.microsoft.com/office/drawing/2014/main" id="{8C099B37-7728-DA4E-B6A0-692E8AC1A067}"/>
              </a:ext>
            </a:extLst>
          </p:cNvPr>
          <p:cNvSpPr txBox="1"/>
          <p:nvPr/>
        </p:nvSpPr>
        <p:spPr>
          <a:xfrm>
            <a:off x="1642154" y="4974253"/>
            <a:ext cx="110287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Class A</a:t>
            </a:r>
          </a:p>
        </p:txBody>
      </p:sp>
      <p:sp>
        <p:nvSpPr>
          <p:cNvPr id="10" name="TextBox 9">
            <a:extLst>
              <a:ext uri="{FF2B5EF4-FFF2-40B4-BE49-F238E27FC236}">
                <a16:creationId xmlns:a16="http://schemas.microsoft.com/office/drawing/2014/main" id="{4169EACB-5325-E549-8E6D-A1F1B65D8C71}"/>
              </a:ext>
            </a:extLst>
          </p:cNvPr>
          <p:cNvSpPr txBox="1"/>
          <p:nvPr/>
        </p:nvSpPr>
        <p:spPr>
          <a:xfrm>
            <a:off x="2935932" y="4974253"/>
            <a:ext cx="110287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Class B</a:t>
            </a:r>
          </a:p>
        </p:txBody>
      </p:sp>
      <p:sp>
        <p:nvSpPr>
          <p:cNvPr id="11" name="TextBox 10">
            <a:extLst>
              <a:ext uri="{FF2B5EF4-FFF2-40B4-BE49-F238E27FC236}">
                <a16:creationId xmlns:a16="http://schemas.microsoft.com/office/drawing/2014/main" id="{9ED25FDB-502B-D54F-9D96-EAD4AC05D4EB}"/>
              </a:ext>
            </a:extLst>
          </p:cNvPr>
          <p:cNvSpPr txBox="1"/>
          <p:nvPr/>
        </p:nvSpPr>
        <p:spPr>
          <a:xfrm rot="16200000">
            <a:off x="-561160" y="3412646"/>
            <a:ext cx="1819072"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True Label</a:t>
            </a:r>
          </a:p>
        </p:txBody>
      </p:sp>
      <p:sp>
        <p:nvSpPr>
          <p:cNvPr id="12" name="TextBox 11">
            <a:extLst>
              <a:ext uri="{FF2B5EF4-FFF2-40B4-BE49-F238E27FC236}">
                <a16:creationId xmlns:a16="http://schemas.microsoft.com/office/drawing/2014/main" id="{84BBF533-D38D-764E-BDAF-8021F5D13EAE}"/>
              </a:ext>
            </a:extLst>
          </p:cNvPr>
          <p:cNvSpPr txBox="1"/>
          <p:nvPr/>
        </p:nvSpPr>
        <p:spPr>
          <a:xfrm>
            <a:off x="1929117" y="5306443"/>
            <a:ext cx="1819072"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Predicted Label</a:t>
            </a:r>
          </a:p>
        </p:txBody>
      </p:sp>
      <p:sp>
        <p:nvSpPr>
          <p:cNvPr id="13" name="TextBox 12">
            <a:extLst>
              <a:ext uri="{FF2B5EF4-FFF2-40B4-BE49-F238E27FC236}">
                <a16:creationId xmlns:a16="http://schemas.microsoft.com/office/drawing/2014/main" id="{9DEB5EC4-AEE1-A345-A097-E6108356C806}"/>
              </a:ext>
            </a:extLst>
          </p:cNvPr>
          <p:cNvSpPr txBox="1"/>
          <p:nvPr/>
        </p:nvSpPr>
        <p:spPr>
          <a:xfrm>
            <a:off x="1702343" y="2492407"/>
            <a:ext cx="1042684" cy="923330"/>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True</a:t>
            </a:r>
          </a:p>
          <a:p>
            <a:pPr algn="ctr"/>
            <a:r>
              <a:rPr lang="en-US" dirty="0">
                <a:latin typeface="Arial" panose="020B0604020202020204" pitchFamily="34" charset="0"/>
                <a:cs typeface="Arial" panose="020B0604020202020204" pitchFamily="34" charset="0"/>
              </a:rPr>
              <a:t>Positive</a:t>
            </a:r>
          </a:p>
          <a:p>
            <a:pPr algn="ctr"/>
            <a:r>
              <a:rPr lang="en-US" dirty="0">
                <a:latin typeface="Arial" panose="020B0604020202020204" pitchFamily="34" charset="0"/>
                <a:cs typeface="Arial" panose="020B0604020202020204" pitchFamily="34" charset="0"/>
              </a:rPr>
              <a:t>(TP)</a:t>
            </a:r>
          </a:p>
        </p:txBody>
      </p:sp>
      <p:sp>
        <p:nvSpPr>
          <p:cNvPr id="16" name="TextBox 15">
            <a:extLst>
              <a:ext uri="{FF2B5EF4-FFF2-40B4-BE49-F238E27FC236}">
                <a16:creationId xmlns:a16="http://schemas.microsoft.com/office/drawing/2014/main" id="{F65A0D6D-E5C1-3F41-92E5-6D5728AF1328}"/>
              </a:ext>
            </a:extLst>
          </p:cNvPr>
          <p:cNvSpPr txBox="1"/>
          <p:nvPr/>
        </p:nvSpPr>
        <p:spPr>
          <a:xfrm>
            <a:off x="2935932" y="3784005"/>
            <a:ext cx="1102873" cy="923330"/>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True Negative</a:t>
            </a:r>
          </a:p>
          <a:p>
            <a:pPr algn="ctr"/>
            <a:r>
              <a:rPr lang="en-US" dirty="0">
                <a:latin typeface="Arial" panose="020B0604020202020204" pitchFamily="34" charset="0"/>
                <a:cs typeface="Arial" panose="020B0604020202020204" pitchFamily="34" charset="0"/>
              </a:rPr>
              <a:t>(TN)</a:t>
            </a:r>
          </a:p>
        </p:txBody>
      </p:sp>
      <p:sp>
        <p:nvSpPr>
          <p:cNvPr id="17" name="TextBox 16">
            <a:extLst>
              <a:ext uri="{FF2B5EF4-FFF2-40B4-BE49-F238E27FC236}">
                <a16:creationId xmlns:a16="http://schemas.microsoft.com/office/drawing/2014/main" id="{C6562166-19B5-7246-900D-A70CE334DFAA}"/>
              </a:ext>
            </a:extLst>
          </p:cNvPr>
          <p:cNvSpPr txBox="1"/>
          <p:nvPr/>
        </p:nvSpPr>
        <p:spPr>
          <a:xfrm>
            <a:off x="1642154" y="3778887"/>
            <a:ext cx="1102873" cy="923330"/>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False Positive</a:t>
            </a:r>
          </a:p>
          <a:p>
            <a:pPr algn="ctr"/>
            <a:r>
              <a:rPr lang="en-US" dirty="0">
                <a:latin typeface="Arial" panose="020B0604020202020204" pitchFamily="34" charset="0"/>
                <a:cs typeface="Arial" panose="020B0604020202020204" pitchFamily="34" charset="0"/>
              </a:rPr>
              <a:t>(FP)</a:t>
            </a:r>
          </a:p>
        </p:txBody>
      </p:sp>
      <p:sp>
        <p:nvSpPr>
          <p:cNvPr id="18" name="TextBox 17">
            <a:extLst>
              <a:ext uri="{FF2B5EF4-FFF2-40B4-BE49-F238E27FC236}">
                <a16:creationId xmlns:a16="http://schemas.microsoft.com/office/drawing/2014/main" id="{E28A2400-BC98-E741-98E1-33623EE05E9F}"/>
              </a:ext>
            </a:extLst>
          </p:cNvPr>
          <p:cNvSpPr txBox="1"/>
          <p:nvPr/>
        </p:nvSpPr>
        <p:spPr>
          <a:xfrm>
            <a:off x="2935932" y="2490227"/>
            <a:ext cx="1102873" cy="923330"/>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False Negative</a:t>
            </a:r>
          </a:p>
          <a:p>
            <a:pPr algn="ctr"/>
            <a:r>
              <a:rPr lang="en-US" dirty="0">
                <a:latin typeface="Arial" panose="020B0604020202020204" pitchFamily="34" charset="0"/>
                <a:cs typeface="Arial" panose="020B0604020202020204" pitchFamily="34" charset="0"/>
              </a:rPr>
              <a:t>(FN)</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71A145B2-9DD4-874A-9DDF-497D37CD7D5E}"/>
                  </a:ext>
                </a:extLst>
              </p:cNvPr>
              <p:cNvSpPr txBox="1"/>
              <p:nvPr/>
            </p:nvSpPr>
            <p:spPr>
              <a:xfrm>
                <a:off x="4434594" y="1554500"/>
                <a:ext cx="4367719" cy="5025863"/>
              </a:xfrm>
              <a:prstGeom prst="rect">
                <a:avLst/>
              </a:prstGeom>
              <a:noFill/>
            </p:spPr>
            <p:txBody>
              <a:bodyPr wrap="square" rtlCol="0">
                <a:spAutoFit/>
              </a:bodyPr>
              <a:lstStyle/>
              <a:p>
                <a:r>
                  <a:rPr lang="en-US" b="1" dirty="0">
                    <a:sym typeface="Wingdings" pitchFamily="2" charset="2"/>
                  </a:rPr>
                  <a:t>Accuracy (ACC):  </a:t>
                </a:r>
                <a14:m>
                  <m:oMath xmlns:m="http://schemas.openxmlformats.org/officeDocument/2006/math">
                    <m:f>
                      <m:fPr>
                        <m:ctrlPr>
                          <a:rPr lang="en-US" b="0" i="1" smtClean="0">
                            <a:latin typeface="Cambria Math" panose="02040503050406030204" pitchFamily="18" charset="0"/>
                            <a:sym typeface="Wingdings" pitchFamily="2" charset="2"/>
                          </a:rPr>
                        </m:ctrlPr>
                      </m:fPr>
                      <m:num>
                        <m:r>
                          <a:rPr lang="en-US" b="0" i="1" smtClean="0">
                            <a:latin typeface="Cambria Math" panose="02040503050406030204" pitchFamily="18" charset="0"/>
                            <a:sym typeface="Wingdings" pitchFamily="2" charset="2"/>
                          </a:rPr>
                          <m:t>𝑇𝑃</m:t>
                        </m:r>
                        <m:r>
                          <a:rPr lang="en-US" b="0" i="1" smtClean="0">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𝑇𝑁</m:t>
                        </m:r>
                      </m:num>
                      <m:den>
                        <m:r>
                          <a:rPr lang="en-US" b="0" i="1" smtClean="0">
                            <a:latin typeface="Cambria Math" panose="02040503050406030204" pitchFamily="18" charset="0"/>
                            <a:sym typeface="Wingdings" pitchFamily="2" charset="2"/>
                          </a:rPr>
                          <m:t>𝑇𝑃</m:t>
                        </m:r>
                        <m:r>
                          <a:rPr lang="en-US" b="0" i="1" smtClean="0">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𝐹𝑃</m:t>
                        </m:r>
                        <m:r>
                          <a:rPr lang="en-US" b="0" i="1" smtClean="0">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𝑇𝑁</m:t>
                        </m:r>
                        <m:r>
                          <a:rPr lang="en-US" b="0" i="1" smtClean="0">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𝐹𝑁</m:t>
                        </m:r>
                      </m:den>
                    </m:f>
                  </m:oMath>
                </a14:m>
                <a:endParaRPr lang="en-US" b="0" dirty="0">
                  <a:sym typeface="Wingdings" pitchFamily="2" charset="2"/>
                </a:endParaRPr>
              </a:p>
              <a:p>
                <a:endParaRPr lang="en-US" dirty="0"/>
              </a:p>
              <a:p>
                <a:r>
                  <a:rPr lang="en-US" b="1" dirty="0"/>
                  <a:t>True Positive Rate (TPR):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𝐹𝑁</m:t>
                        </m:r>
                      </m:den>
                    </m:f>
                  </m:oMath>
                </a14:m>
                <a:endParaRPr lang="en-US" dirty="0"/>
              </a:p>
              <a:p>
                <a:endParaRPr lang="en-US" dirty="0"/>
              </a:p>
              <a:p>
                <a:r>
                  <a:rPr lang="en-US" b="1" dirty="0"/>
                  <a:t>False Positive Rate (FPR):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𝐹</m:t>
                        </m:r>
                        <m:r>
                          <a:rPr lang="en-US" i="1">
                            <a:latin typeface="Cambria Math" panose="02040503050406030204" pitchFamily="18" charset="0"/>
                          </a:rPr>
                          <m:t>𝑃</m:t>
                        </m:r>
                      </m:num>
                      <m:den>
                        <m:r>
                          <a:rPr lang="en-US" b="0" i="1" smtClean="0">
                            <a:latin typeface="Cambria Math" panose="02040503050406030204" pitchFamily="18" charset="0"/>
                          </a:rPr>
                          <m:t>𝐹</m:t>
                        </m:r>
                        <m:r>
                          <a:rPr lang="en-US" i="1">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𝑇𝑃</m:t>
                        </m:r>
                      </m:den>
                    </m:f>
                  </m:oMath>
                </a14:m>
                <a:endParaRPr lang="en-US" dirty="0"/>
              </a:p>
              <a:p>
                <a:endParaRPr lang="en-US" dirty="0"/>
              </a:p>
              <a:p>
                <a:r>
                  <a:rPr lang="en-US" b="1" dirty="0"/>
                  <a:t>Precision (PPV):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𝐹𝑃</m:t>
                        </m:r>
                      </m:den>
                    </m:f>
                  </m:oMath>
                </a14:m>
                <a:endParaRPr lang="en-US" dirty="0"/>
              </a:p>
              <a:p>
                <a:endParaRPr lang="en-US" dirty="0"/>
              </a:p>
              <a:p>
                <a:r>
                  <a:rPr lang="en-US" b="1" dirty="0"/>
                  <a:t>Recall: </a:t>
                </a:r>
                <a14:m>
                  <m:oMath xmlns:m="http://schemas.openxmlformats.org/officeDocument/2006/math">
                    <m:r>
                      <a:rPr lang="en-US" b="1" i="0"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𝐹𝑁</m:t>
                        </m:r>
                      </m:den>
                    </m:f>
                  </m:oMath>
                </a14:m>
                <a:endParaRPr lang="en-US" dirty="0"/>
              </a:p>
              <a:p>
                <a:endParaRPr lang="en-US" dirty="0"/>
              </a:p>
              <a:p>
                <a:r>
                  <a:rPr lang="en-US" b="1" dirty="0"/>
                  <a:t>F1 Score: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𝑃𝑃𝑉</m:t>
                        </m:r>
                        <m:r>
                          <a:rPr lang="en-US" b="0" i="1" smtClean="0">
                            <a:latin typeface="Cambria Math" panose="02040503050406030204" pitchFamily="18" charset="0"/>
                          </a:rPr>
                          <m:t>∗</m:t>
                        </m:r>
                        <m:r>
                          <a:rPr lang="en-US" b="0" i="1" smtClean="0">
                            <a:latin typeface="Cambria Math" panose="02040503050406030204" pitchFamily="18" charset="0"/>
                          </a:rPr>
                          <m:t>𝑇𝑃𝑅</m:t>
                        </m:r>
                      </m:num>
                      <m:den>
                        <m:r>
                          <a:rPr lang="en-US" b="0" i="1" smtClean="0">
                            <a:latin typeface="Cambria Math" panose="02040503050406030204" pitchFamily="18" charset="0"/>
                          </a:rPr>
                          <m:t>𝑃𝑃𝑉</m:t>
                        </m:r>
                        <m:r>
                          <a:rPr lang="en-US" b="0" i="1" smtClean="0">
                            <a:latin typeface="Cambria Math" panose="02040503050406030204" pitchFamily="18" charset="0"/>
                          </a:rPr>
                          <m:t>+</m:t>
                        </m:r>
                        <m:r>
                          <a:rPr lang="en-US" b="0" i="1" smtClean="0">
                            <a:latin typeface="Cambria Math" panose="02040503050406030204" pitchFamily="18" charset="0"/>
                          </a:rPr>
                          <m:t>𝑇𝑃𝑅</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r>
                          <a:rPr lang="en-US" i="1">
                            <a:latin typeface="Cambria Math" panose="02040503050406030204" pitchFamily="18" charset="0"/>
                          </a:rPr>
                          <m:t>𝑇𝑃</m:t>
                        </m:r>
                      </m:num>
                      <m:den>
                        <m:r>
                          <a:rPr lang="en-US" b="0" i="1" smtClean="0">
                            <a:latin typeface="Cambria Math" panose="02040503050406030204" pitchFamily="18" charset="0"/>
                          </a:rPr>
                          <m:t>2</m:t>
                        </m:r>
                        <m:r>
                          <a:rPr lang="en-US" i="1">
                            <a:latin typeface="Cambria Math" panose="02040503050406030204" pitchFamily="18" charset="0"/>
                          </a:rPr>
                          <m:t>𝑇𝑃</m:t>
                        </m:r>
                        <m:r>
                          <a:rPr lang="en-US" i="1">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i="1">
                            <a:latin typeface="Cambria Math" panose="02040503050406030204" pitchFamily="18" charset="0"/>
                          </a:rPr>
                          <m:t>𝐹𝑁</m:t>
                        </m:r>
                      </m:den>
                    </m:f>
                  </m:oMath>
                </a14:m>
                <a:endParaRPr lang="en-US" dirty="0"/>
              </a:p>
              <a:p>
                <a:endParaRPr lang="en-US" dirty="0"/>
              </a:p>
              <a:p>
                <a:r>
                  <a:rPr lang="en-US" b="1" dirty="0"/>
                  <a:t>Matthew’s Correlation Coefficient:</a:t>
                </a:r>
              </a:p>
              <a:p>
                <a14:m>
                  <m:oMathPara xmlns:m="http://schemas.openxmlformats.org/officeDocument/2006/math">
                    <m:oMathParaPr>
                      <m:jc m:val="centerGroup"/>
                    </m:oMathParaPr>
                    <m:oMath xmlns:m="http://schemas.openxmlformats.org/officeDocument/2006/math">
                      <m:f>
                        <m:fPr>
                          <m:ctrlPr>
                            <a:rPr lang="en-US" b="0" i="0" smtClean="0">
                              <a:latin typeface="Cambria Math" panose="02040503050406030204" pitchFamily="18" charset="0"/>
                            </a:rPr>
                          </m:ctrlPr>
                        </m:fPr>
                        <m:num>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𝑇𝑁</m:t>
                          </m:r>
                          <m:r>
                            <a:rPr lang="en-US" b="0" i="1" smtClean="0">
                              <a:latin typeface="Cambria Math" panose="02040503050406030204" pitchFamily="18" charset="0"/>
                            </a:rPr>
                            <m:t>−</m:t>
                          </m:r>
                          <m:r>
                            <m:rPr>
                              <m:sty m:val="p"/>
                            </m:rPr>
                            <a:rPr lang="en-US" b="0" i="0" smtClean="0">
                              <a:latin typeface="Cambria Math" panose="02040503050406030204" pitchFamily="18" charset="0"/>
                            </a:rPr>
                            <m:t>FP</m:t>
                          </m:r>
                          <m:r>
                            <a:rPr lang="en-US" b="0" i="0" smtClean="0">
                              <a:latin typeface="Cambria Math" panose="02040503050406030204" pitchFamily="18" charset="0"/>
                            </a:rPr>
                            <m:t>∗</m:t>
                          </m:r>
                          <m:r>
                            <m:rPr>
                              <m:sty m:val="p"/>
                            </m:rPr>
                            <a:rPr lang="en-US" b="0" i="0" smtClean="0">
                              <a:latin typeface="Cambria Math" panose="02040503050406030204" pitchFamily="18" charset="0"/>
                            </a:rPr>
                            <m:t>FN</m:t>
                          </m:r>
                        </m:num>
                        <m:den>
                          <m:rad>
                            <m:radPr>
                              <m:degHide m:val="on"/>
                              <m:ctrlPr>
                                <a:rPr lang="en-US" b="0" i="1" smtClean="0">
                                  <a:latin typeface="Cambria Math" panose="02040503050406030204" pitchFamily="18" charset="0"/>
                                </a:rPr>
                              </m:ctrlPr>
                            </m:radPr>
                            <m:deg/>
                            <m:e>
                              <m:d>
                                <m:dPr>
                                  <m:ctrlPr>
                                    <a:rPr lang="en-US" i="1">
                                      <a:latin typeface="Cambria Math" panose="02040503050406030204" pitchFamily="18" charset="0"/>
                                    </a:rPr>
                                  </m:ctrlPr>
                                </m:dPr>
                                <m:e>
                                  <m:r>
                                    <m:rPr>
                                      <m:sty m:val="p"/>
                                    </m:rPr>
                                    <a:rPr lang="en-US">
                                      <a:latin typeface="Cambria Math" panose="02040503050406030204" pitchFamily="18" charset="0"/>
                                    </a:rPr>
                                    <m:t>TP</m:t>
                                  </m:r>
                                  <m:r>
                                    <a:rPr lang="en-US">
                                      <a:latin typeface="Cambria Math" panose="02040503050406030204" pitchFamily="18" charset="0"/>
                                    </a:rPr>
                                    <m:t>+</m:t>
                                  </m:r>
                                  <m:r>
                                    <m:rPr>
                                      <m:sty m:val="p"/>
                                    </m:rPr>
                                    <a:rPr lang="en-US">
                                      <a:latin typeface="Cambria Math" panose="02040503050406030204" pitchFamily="18" charset="0"/>
                                    </a:rPr>
                                    <m:t>FP</m:t>
                                  </m:r>
                                </m:e>
                              </m:d>
                              <m:d>
                                <m:dPr>
                                  <m:ctrlPr>
                                    <a:rPr lang="en-US" i="1">
                                      <a:latin typeface="Cambria Math" panose="02040503050406030204" pitchFamily="18" charset="0"/>
                                    </a:rPr>
                                  </m:ctrlPr>
                                </m:dPr>
                                <m:e>
                                  <m:r>
                                    <m:rPr>
                                      <m:sty m:val="p"/>
                                    </m:rPr>
                                    <a:rPr lang="en-US">
                                      <a:latin typeface="Cambria Math" panose="02040503050406030204" pitchFamily="18" charset="0"/>
                                    </a:rPr>
                                    <m:t>TP</m:t>
                                  </m:r>
                                  <m:r>
                                    <a:rPr lang="en-US">
                                      <a:latin typeface="Cambria Math" panose="02040503050406030204" pitchFamily="18" charset="0"/>
                                    </a:rPr>
                                    <m:t>+</m:t>
                                  </m:r>
                                  <m:r>
                                    <m:rPr>
                                      <m:sty m:val="p"/>
                                    </m:rPr>
                                    <a:rPr lang="en-US">
                                      <a:latin typeface="Cambria Math" panose="02040503050406030204" pitchFamily="18" charset="0"/>
                                    </a:rPr>
                                    <m:t>FN</m:t>
                                  </m:r>
                                </m:e>
                              </m:d>
                              <m:d>
                                <m:dPr>
                                  <m:ctrlPr>
                                    <a:rPr lang="en-US" i="1">
                                      <a:latin typeface="Cambria Math" panose="02040503050406030204" pitchFamily="18" charset="0"/>
                                    </a:rPr>
                                  </m:ctrlPr>
                                </m:dPr>
                                <m:e>
                                  <m:r>
                                    <m:rPr>
                                      <m:sty m:val="p"/>
                                    </m:rPr>
                                    <a:rPr lang="en-US">
                                      <a:latin typeface="Cambria Math" panose="02040503050406030204" pitchFamily="18" charset="0"/>
                                    </a:rPr>
                                    <m:t>TN</m:t>
                                  </m:r>
                                  <m:r>
                                    <a:rPr lang="en-US">
                                      <a:latin typeface="Cambria Math" panose="02040503050406030204" pitchFamily="18" charset="0"/>
                                    </a:rPr>
                                    <m:t>+</m:t>
                                  </m:r>
                                  <m:r>
                                    <m:rPr>
                                      <m:sty m:val="p"/>
                                    </m:rPr>
                                    <a:rPr lang="en-US">
                                      <a:latin typeface="Cambria Math" panose="02040503050406030204" pitchFamily="18" charset="0"/>
                                    </a:rPr>
                                    <m:t>FP</m:t>
                                  </m:r>
                                </m:e>
                              </m:d>
                              <m:d>
                                <m:dPr>
                                  <m:ctrlPr>
                                    <a:rPr lang="en-US" i="1">
                                      <a:latin typeface="Cambria Math" panose="02040503050406030204" pitchFamily="18" charset="0"/>
                                    </a:rPr>
                                  </m:ctrlPr>
                                </m:dPr>
                                <m:e>
                                  <m:r>
                                    <m:rPr>
                                      <m:sty m:val="p"/>
                                    </m:rPr>
                                    <a:rPr lang="en-US">
                                      <a:latin typeface="Cambria Math" panose="02040503050406030204" pitchFamily="18" charset="0"/>
                                    </a:rPr>
                                    <m:t>TN</m:t>
                                  </m:r>
                                  <m:r>
                                    <a:rPr lang="en-US">
                                      <a:latin typeface="Cambria Math" panose="02040503050406030204" pitchFamily="18" charset="0"/>
                                    </a:rPr>
                                    <m:t>+</m:t>
                                  </m:r>
                                  <m:r>
                                    <m:rPr>
                                      <m:sty m:val="p"/>
                                    </m:rPr>
                                    <a:rPr lang="en-US">
                                      <a:latin typeface="Cambria Math" panose="02040503050406030204" pitchFamily="18" charset="0"/>
                                    </a:rPr>
                                    <m:t>FN</m:t>
                                  </m:r>
                                </m:e>
                              </m:d>
                            </m:e>
                          </m:rad>
                        </m:den>
                      </m:f>
                    </m:oMath>
                  </m:oMathPara>
                </a14:m>
                <a:endParaRPr lang="en-US" b="0" dirty="0"/>
              </a:p>
            </p:txBody>
          </p:sp>
        </mc:Choice>
        <mc:Fallback>
          <p:sp>
            <p:nvSpPr>
              <p:cNvPr id="19" name="TextBox 18">
                <a:extLst>
                  <a:ext uri="{FF2B5EF4-FFF2-40B4-BE49-F238E27FC236}">
                    <a16:creationId xmlns:a16="http://schemas.microsoft.com/office/drawing/2014/main" id="{71A145B2-9DD4-874A-9DDF-497D37CD7D5E}"/>
                  </a:ext>
                </a:extLst>
              </p:cNvPr>
              <p:cNvSpPr txBox="1">
                <a:spLocks noRot="1" noChangeAspect="1" noMove="1" noResize="1" noEditPoints="1" noAdjustHandles="1" noChangeArrowheads="1" noChangeShapeType="1" noTextEdit="1"/>
              </p:cNvSpPr>
              <p:nvPr/>
            </p:nvSpPr>
            <p:spPr>
              <a:xfrm>
                <a:off x="4434594" y="1554500"/>
                <a:ext cx="4367719" cy="5025863"/>
              </a:xfrm>
              <a:prstGeom prst="rect">
                <a:avLst/>
              </a:prstGeom>
              <a:blipFill>
                <a:blip r:embed="rId2"/>
                <a:stretch>
                  <a:fillRect l="-870"/>
                </a:stretch>
              </a:blipFill>
            </p:spPr>
            <p:txBody>
              <a:bodyPr/>
              <a:lstStyle/>
              <a:p>
                <a:r>
                  <a:rPr lang="en-US">
                    <a:noFill/>
                  </a:rPr>
                  <a:t> </a:t>
                </a:r>
              </a:p>
            </p:txBody>
          </p:sp>
        </mc:Fallback>
      </mc:AlternateContent>
    </p:spTree>
    <p:extLst>
      <p:ext uri="{BB962C8B-B14F-4D97-AF65-F5344CB8AC3E}">
        <p14:creationId xmlns:p14="http://schemas.microsoft.com/office/powerpoint/2010/main" val="3023804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192C0-3B83-6F45-9950-7334CBE13B92}"/>
              </a:ext>
            </a:extLst>
          </p:cNvPr>
          <p:cNvSpPr>
            <a:spLocks noGrp="1"/>
          </p:cNvSpPr>
          <p:nvPr>
            <p:ph type="title"/>
          </p:nvPr>
        </p:nvSpPr>
        <p:spPr/>
        <p:txBody>
          <a:bodyPr/>
          <a:lstStyle/>
          <a:p>
            <a:r>
              <a:rPr lang="en-US" dirty="0"/>
              <a:t>Metrics with </a:t>
            </a:r>
            <a:r>
              <a:rPr lang="en-US"/>
              <a:t>sklearn</a:t>
            </a:r>
          </a:p>
        </p:txBody>
      </p:sp>
    </p:spTree>
    <p:extLst>
      <p:ext uri="{BB962C8B-B14F-4D97-AF65-F5344CB8AC3E}">
        <p14:creationId xmlns:p14="http://schemas.microsoft.com/office/powerpoint/2010/main" val="871411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AB9B5-CB17-EB49-9455-8A3EC67CEB8E}"/>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Receiver Operating Characteristic (ROC) Curve</a:t>
            </a:r>
          </a:p>
        </p:txBody>
      </p:sp>
    </p:spTree>
    <p:extLst>
      <p:ext uri="{BB962C8B-B14F-4D97-AF65-F5344CB8AC3E}">
        <p14:creationId xmlns:p14="http://schemas.microsoft.com/office/powerpoint/2010/main" val="1423570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B65F5-9111-1E4A-9E58-A120590F019C}"/>
              </a:ext>
            </a:extLst>
          </p:cNvPr>
          <p:cNvSpPr>
            <a:spLocks noGrp="1"/>
          </p:cNvSpPr>
          <p:nvPr>
            <p:ph type="title"/>
          </p:nvPr>
        </p:nvSpPr>
        <p:spPr/>
        <p:txBody>
          <a:bodyPr>
            <a:normAutofit/>
          </a:bodyPr>
          <a:lstStyle/>
          <a:p>
            <a:pPr algn="ctr"/>
            <a:r>
              <a:rPr lang="en-US" sz="4000" b="1" dirty="0">
                <a:latin typeface="Arial" panose="020B0604020202020204" pitchFamily="34" charset="0"/>
                <a:cs typeface="Arial" panose="020B0604020202020204" pitchFamily="34" charset="0"/>
              </a:rPr>
              <a:t>Precision Recall (PRC) Curve</a:t>
            </a:r>
          </a:p>
        </p:txBody>
      </p:sp>
    </p:spTree>
    <p:extLst>
      <p:ext uri="{BB962C8B-B14F-4D97-AF65-F5344CB8AC3E}">
        <p14:creationId xmlns:p14="http://schemas.microsoft.com/office/powerpoint/2010/main" val="971680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1944E-A771-C048-B1F3-5606FAEB17BE}"/>
              </a:ext>
            </a:extLst>
          </p:cNvPr>
          <p:cNvSpPr>
            <a:spLocks noGrp="1"/>
          </p:cNvSpPr>
          <p:nvPr>
            <p:ph type="title"/>
          </p:nvPr>
        </p:nvSpPr>
        <p:spPr/>
        <p:txBody>
          <a:bodyPr>
            <a:normAutofit/>
          </a:bodyPr>
          <a:lstStyle/>
          <a:p>
            <a:pPr algn="ctr"/>
            <a:r>
              <a:rPr lang="en-US" sz="3200" b="1" dirty="0">
                <a:latin typeface="Arial" panose="020B0604020202020204" pitchFamily="34" charset="0"/>
                <a:cs typeface="Arial" panose="020B0604020202020204" pitchFamily="34" charset="0"/>
              </a:rPr>
              <a:t>Context Specific Data Selection:</a:t>
            </a:r>
            <a:br>
              <a:rPr lang="en-US" sz="3200" b="1"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Splitting Data by Chromosome</a:t>
            </a:r>
          </a:p>
        </p:txBody>
      </p:sp>
      <p:sp>
        <p:nvSpPr>
          <p:cNvPr id="5" name="Rectangle 4">
            <a:extLst>
              <a:ext uri="{FF2B5EF4-FFF2-40B4-BE49-F238E27FC236}">
                <a16:creationId xmlns:a16="http://schemas.microsoft.com/office/drawing/2014/main" id="{71C9C84E-0753-DB4B-960C-38D2DAD6EF55}"/>
              </a:ext>
            </a:extLst>
          </p:cNvPr>
          <p:cNvSpPr/>
          <p:nvPr/>
        </p:nvSpPr>
        <p:spPr>
          <a:xfrm>
            <a:off x="2684834" y="3469533"/>
            <a:ext cx="2297348" cy="252919"/>
          </a:xfrm>
          <a:prstGeom prst="rect">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2A8D274-7360-A148-A61B-AA70B0FAD8EA}"/>
              </a:ext>
            </a:extLst>
          </p:cNvPr>
          <p:cNvSpPr/>
          <p:nvPr/>
        </p:nvSpPr>
        <p:spPr>
          <a:xfrm>
            <a:off x="3607340" y="4040225"/>
            <a:ext cx="2243847" cy="252919"/>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EB343E3-A569-E741-9019-AC25B61D6005}"/>
              </a:ext>
            </a:extLst>
          </p:cNvPr>
          <p:cNvSpPr txBox="1"/>
          <p:nvPr/>
        </p:nvSpPr>
        <p:spPr>
          <a:xfrm>
            <a:off x="628650" y="2884253"/>
            <a:ext cx="7276290" cy="369651"/>
          </a:xfrm>
          <a:prstGeom prst="rect">
            <a:avLst/>
          </a:prstGeom>
          <a:noFill/>
        </p:spPr>
        <p:txBody>
          <a:bodyPr wrap="square" rtlCol="0">
            <a:spAutoFit/>
          </a:bodyPr>
          <a:lstStyle/>
          <a:p>
            <a:pPr algn="ctr"/>
            <a:r>
              <a:rPr lang="en-US" dirty="0"/>
              <a:t>ACTCGGTGCGAGGTGACGATTCCGAGATGGACCAGTAGAGCAGATCCTG</a:t>
            </a:r>
          </a:p>
        </p:txBody>
      </p:sp>
      <p:cxnSp>
        <p:nvCxnSpPr>
          <p:cNvPr id="9" name="Straight Connector 8">
            <a:extLst>
              <a:ext uri="{FF2B5EF4-FFF2-40B4-BE49-F238E27FC236}">
                <a16:creationId xmlns:a16="http://schemas.microsoft.com/office/drawing/2014/main" id="{50529CAF-7377-2E43-8B1E-7AED54DFF142}"/>
              </a:ext>
            </a:extLst>
          </p:cNvPr>
          <p:cNvCxnSpPr/>
          <p:nvPr/>
        </p:nvCxnSpPr>
        <p:spPr>
          <a:xfrm>
            <a:off x="2684834" y="2587559"/>
            <a:ext cx="0" cy="26070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7834813-80C9-504E-9300-4CD2ECA2A32F}"/>
              </a:ext>
            </a:extLst>
          </p:cNvPr>
          <p:cNvCxnSpPr/>
          <p:nvPr/>
        </p:nvCxnSpPr>
        <p:spPr>
          <a:xfrm>
            <a:off x="5851187" y="2587559"/>
            <a:ext cx="0" cy="26070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0E885F-C41B-1B4C-9C33-20CE24593FCB}"/>
              </a:ext>
            </a:extLst>
          </p:cNvPr>
          <p:cNvSpPr txBox="1"/>
          <p:nvPr/>
        </p:nvSpPr>
        <p:spPr>
          <a:xfrm>
            <a:off x="214009" y="3276926"/>
            <a:ext cx="2178996" cy="646331"/>
          </a:xfrm>
          <a:prstGeom prst="rect">
            <a:avLst/>
          </a:prstGeom>
          <a:noFill/>
        </p:spPr>
        <p:txBody>
          <a:bodyPr wrap="square" rtlCol="0">
            <a:spAutoFit/>
          </a:bodyPr>
          <a:lstStyle/>
          <a:p>
            <a:pPr algn="r"/>
            <a:r>
              <a:rPr lang="en-US" dirty="0"/>
              <a:t>TSS Selected for Training</a:t>
            </a:r>
          </a:p>
        </p:txBody>
      </p:sp>
      <p:sp>
        <p:nvSpPr>
          <p:cNvPr id="12" name="TextBox 11">
            <a:extLst>
              <a:ext uri="{FF2B5EF4-FFF2-40B4-BE49-F238E27FC236}">
                <a16:creationId xmlns:a16="http://schemas.microsoft.com/office/drawing/2014/main" id="{432FF9F1-6712-0645-9A4A-B1656B273B5D}"/>
              </a:ext>
            </a:extLst>
          </p:cNvPr>
          <p:cNvSpPr txBox="1"/>
          <p:nvPr/>
        </p:nvSpPr>
        <p:spPr>
          <a:xfrm>
            <a:off x="5851187" y="3843518"/>
            <a:ext cx="2178996" cy="646331"/>
          </a:xfrm>
          <a:prstGeom prst="rect">
            <a:avLst/>
          </a:prstGeom>
          <a:noFill/>
        </p:spPr>
        <p:txBody>
          <a:bodyPr wrap="square" rtlCol="0">
            <a:spAutoFit/>
          </a:bodyPr>
          <a:lstStyle/>
          <a:p>
            <a:r>
              <a:rPr lang="en-US" dirty="0"/>
              <a:t>Alternative TSS Selected for Testing</a:t>
            </a:r>
          </a:p>
        </p:txBody>
      </p:sp>
      <p:sp>
        <p:nvSpPr>
          <p:cNvPr id="13" name="Rectangle 12">
            <a:extLst>
              <a:ext uri="{FF2B5EF4-FFF2-40B4-BE49-F238E27FC236}">
                <a16:creationId xmlns:a16="http://schemas.microsoft.com/office/drawing/2014/main" id="{450A3377-A329-E548-8373-4A95BDE0BF78}"/>
              </a:ext>
            </a:extLst>
          </p:cNvPr>
          <p:cNvSpPr/>
          <p:nvPr/>
        </p:nvSpPr>
        <p:spPr>
          <a:xfrm>
            <a:off x="3607340" y="4717917"/>
            <a:ext cx="1374842" cy="272374"/>
          </a:xfrm>
          <a:prstGeom prst="rect">
            <a:avLst/>
          </a:prstGeom>
          <a:solidFill>
            <a:srgbClr val="7030A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1F29E561-7C39-1C45-80B8-52AF26EB8B2E}"/>
              </a:ext>
            </a:extLst>
          </p:cNvPr>
          <p:cNvCxnSpPr/>
          <p:nvPr/>
        </p:nvCxnSpPr>
        <p:spPr>
          <a:xfrm>
            <a:off x="4982182" y="2587559"/>
            <a:ext cx="0" cy="26070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96645FC-3D4D-D641-BE15-3A116C9E0E97}"/>
              </a:ext>
            </a:extLst>
          </p:cNvPr>
          <p:cNvCxnSpPr/>
          <p:nvPr/>
        </p:nvCxnSpPr>
        <p:spPr>
          <a:xfrm>
            <a:off x="3607340" y="2587559"/>
            <a:ext cx="0" cy="26070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3F3608B-961E-6D4C-B0CA-50E240CAC3B0}"/>
              </a:ext>
            </a:extLst>
          </p:cNvPr>
          <p:cNvSpPr txBox="1"/>
          <p:nvPr/>
        </p:nvSpPr>
        <p:spPr>
          <a:xfrm>
            <a:off x="717413" y="5195409"/>
            <a:ext cx="7154695" cy="646331"/>
          </a:xfrm>
          <a:prstGeom prst="rect">
            <a:avLst/>
          </a:prstGeom>
          <a:noFill/>
        </p:spPr>
        <p:txBody>
          <a:bodyPr wrap="square" rtlCol="0">
            <a:spAutoFit/>
          </a:bodyPr>
          <a:lstStyle/>
          <a:p>
            <a:pPr algn="ctr"/>
            <a:r>
              <a:rPr lang="en-US" dirty="0"/>
              <a:t>Overlapping DNA Sequence</a:t>
            </a:r>
          </a:p>
          <a:p>
            <a:pPr algn="ctr"/>
            <a:r>
              <a:rPr lang="en-US" dirty="0"/>
              <a:t>(Half of the same DNA sequence was provided to the model previously!)</a:t>
            </a:r>
          </a:p>
        </p:txBody>
      </p:sp>
      <p:sp>
        <p:nvSpPr>
          <p:cNvPr id="17" name="TextBox 16">
            <a:extLst>
              <a:ext uri="{FF2B5EF4-FFF2-40B4-BE49-F238E27FC236}">
                <a16:creationId xmlns:a16="http://schemas.microsoft.com/office/drawing/2014/main" id="{85A9686B-3AAD-0B43-A287-45B74355D7FC}"/>
              </a:ext>
            </a:extLst>
          </p:cNvPr>
          <p:cNvSpPr txBox="1"/>
          <p:nvPr/>
        </p:nvSpPr>
        <p:spPr>
          <a:xfrm>
            <a:off x="214009" y="5950606"/>
            <a:ext cx="8453335" cy="646331"/>
          </a:xfrm>
          <a:prstGeom prst="rect">
            <a:avLst/>
          </a:prstGeom>
          <a:noFill/>
        </p:spPr>
        <p:txBody>
          <a:bodyPr wrap="square" rtlCol="0">
            <a:spAutoFit/>
          </a:bodyPr>
          <a:lstStyle/>
          <a:p>
            <a:r>
              <a:rPr lang="en-US" dirty="0"/>
              <a:t>To avoid these cases, we might consider alternative data selection strategies such as: Chr2 for validation, Chr3 for testing, and remaining chromosomes for model training.</a:t>
            </a:r>
          </a:p>
        </p:txBody>
      </p:sp>
      <p:sp>
        <p:nvSpPr>
          <p:cNvPr id="18" name="TextBox 17">
            <a:extLst>
              <a:ext uri="{FF2B5EF4-FFF2-40B4-BE49-F238E27FC236}">
                <a16:creationId xmlns:a16="http://schemas.microsoft.com/office/drawing/2014/main" id="{8F2B4058-4E4E-F346-9908-A78655A4E8BD}"/>
              </a:ext>
            </a:extLst>
          </p:cNvPr>
          <p:cNvSpPr txBox="1"/>
          <p:nvPr/>
        </p:nvSpPr>
        <p:spPr>
          <a:xfrm>
            <a:off x="214009" y="1766762"/>
            <a:ext cx="8453335" cy="646331"/>
          </a:xfrm>
          <a:prstGeom prst="rect">
            <a:avLst/>
          </a:prstGeom>
          <a:noFill/>
        </p:spPr>
        <p:txBody>
          <a:bodyPr wrap="square" rtlCol="0">
            <a:spAutoFit/>
          </a:bodyPr>
          <a:lstStyle/>
          <a:p>
            <a:r>
              <a:rPr lang="en-US" b="1" dirty="0"/>
              <a:t>Example: </a:t>
            </a:r>
            <a:r>
              <a:rPr lang="en-US" dirty="0"/>
              <a:t>Consider training a machine learning model that classifies transcription start sites (TSS) using DNA sequence as features.</a:t>
            </a:r>
          </a:p>
        </p:txBody>
      </p:sp>
    </p:spTree>
    <p:extLst>
      <p:ext uri="{BB962C8B-B14F-4D97-AF65-F5344CB8AC3E}">
        <p14:creationId xmlns:p14="http://schemas.microsoft.com/office/powerpoint/2010/main" val="2048482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8D5E31-D1C7-D644-8981-09A5F183E40F}"/>
              </a:ext>
            </a:extLst>
          </p:cNvPr>
          <p:cNvSpPr>
            <a:spLocks noGrp="1"/>
          </p:cNvSpPr>
          <p:nvPr>
            <p:ph type="title"/>
          </p:nvPr>
        </p:nvSpPr>
        <p:spPr/>
        <p:txBody>
          <a:bodyPr>
            <a:normAutofit/>
          </a:bodyPr>
          <a:lstStyle/>
          <a:p>
            <a:pPr algn="ctr"/>
            <a:r>
              <a:rPr lang="en-US" sz="3200" b="1" dirty="0">
                <a:latin typeface="Arial" panose="020B0604020202020204" pitchFamily="34" charset="0"/>
                <a:cs typeface="Arial" panose="020B0604020202020204" pitchFamily="34" charset="0"/>
              </a:rPr>
              <a:t>Selecting data for model evaluation</a:t>
            </a:r>
          </a:p>
        </p:txBody>
      </p:sp>
      <p:sp>
        <p:nvSpPr>
          <p:cNvPr id="5" name="Rectangle 4">
            <a:extLst>
              <a:ext uri="{FF2B5EF4-FFF2-40B4-BE49-F238E27FC236}">
                <a16:creationId xmlns:a16="http://schemas.microsoft.com/office/drawing/2014/main" id="{00322FC2-5614-614F-8F54-C9C56A5BEB27}"/>
              </a:ext>
            </a:extLst>
          </p:cNvPr>
          <p:cNvSpPr/>
          <p:nvPr/>
        </p:nvSpPr>
        <p:spPr>
          <a:xfrm>
            <a:off x="972766" y="2957209"/>
            <a:ext cx="4338536"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85856A2-F52E-AD41-B33D-B622828B2142}"/>
              </a:ext>
            </a:extLst>
          </p:cNvPr>
          <p:cNvSpPr/>
          <p:nvPr/>
        </p:nvSpPr>
        <p:spPr>
          <a:xfrm>
            <a:off x="5311302" y="2957209"/>
            <a:ext cx="1274324" cy="369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7E3E237-CCDC-DF42-83DC-BB60893DBBE2}"/>
              </a:ext>
            </a:extLst>
          </p:cNvPr>
          <p:cNvSpPr/>
          <p:nvPr/>
        </p:nvSpPr>
        <p:spPr>
          <a:xfrm>
            <a:off x="6585626" y="2957208"/>
            <a:ext cx="1274324" cy="36965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A438618-E3BA-7244-8E17-BC756293B282}"/>
              </a:ext>
            </a:extLst>
          </p:cNvPr>
          <p:cNvSpPr txBox="1"/>
          <p:nvPr/>
        </p:nvSpPr>
        <p:spPr>
          <a:xfrm>
            <a:off x="4323945" y="2587875"/>
            <a:ext cx="3249038" cy="369332"/>
          </a:xfrm>
          <a:prstGeom prst="rect">
            <a:avLst/>
          </a:prstGeom>
          <a:noFill/>
        </p:spPr>
        <p:txBody>
          <a:bodyPr wrap="square" rtlCol="0">
            <a:spAutoFit/>
          </a:bodyPr>
          <a:lstStyle/>
          <a:p>
            <a:pPr algn="ctr"/>
            <a:r>
              <a:rPr lang="en-US" dirty="0"/>
              <a:t>Validation</a:t>
            </a:r>
          </a:p>
        </p:txBody>
      </p:sp>
      <p:sp>
        <p:nvSpPr>
          <p:cNvPr id="9" name="TextBox 8">
            <a:extLst>
              <a:ext uri="{FF2B5EF4-FFF2-40B4-BE49-F238E27FC236}">
                <a16:creationId xmlns:a16="http://schemas.microsoft.com/office/drawing/2014/main" id="{D70B6393-2C23-A646-A3AB-008585FD5457}"/>
              </a:ext>
            </a:extLst>
          </p:cNvPr>
          <p:cNvSpPr txBox="1"/>
          <p:nvPr/>
        </p:nvSpPr>
        <p:spPr>
          <a:xfrm>
            <a:off x="1517515" y="2587873"/>
            <a:ext cx="3249038" cy="369332"/>
          </a:xfrm>
          <a:prstGeom prst="rect">
            <a:avLst/>
          </a:prstGeom>
          <a:noFill/>
        </p:spPr>
        <p:txBody>
          <a:bodyPr wrap="square" rtlCol="0">
            <a:spAutoFit/>
          </a:bodyPr>
          <a:lstStyle/>
          <a:p>
            <a:pPr algn="ctr"/>
            <a:r>
              <a:rPr lang="en-US" dirty="0"/>
              <a:t>Training</a:t>
            </a:r>
          </a:p>
        </p:txBody>
      </p:sp>
      <p:sp>
        <p:nvSpPr>
          <p:cNvPr id="11" name="TextBox 10">
            <a:extLst>
              <a:ext uri="{FF2B5EF4-FFF2-40B4-BE49-F238E27FC236}">
                <a16:creationId xmlns:a16="http://schemas.microsoft.com/office/drawing/2014/main" id="{3A3155FD-F830-974A-BB5C-E4C4D7546192}"/>
              </a:ext>
            </a:extLst>
          </p:cNvPr>
          <p:cNvSpPr txBox="1"/>
          <p:nvPr/>
        </p:nvSpPr>
        <p:spPr>
          <a:xfrm>
            <a:off x="5598269" y="2587875"/>
            <a:ext cx="3249038" cy="369332"/>
          </a:xfrm>
          <a:prstGeom prst="rect">
            <a:avLst/>
          </a:prstGeom>
          <a:noFill/>
        </p:spPr>
        <p:txBody>
          <a:bodyPr wrap="square" rtlCol="0">
            <a:spAutoFit/>
          </a:bodyPr>
          <a:lstStyle/>
          <a:p>
            <a:pPr algn="ctr"/>
            <a:r>
              <a:rPr lang="en-US" dirty="0"/>
              <a:t>Test</a:t>
            </a:r>
          </a:p>
        </p:txBody>
      </p:sp>
    </p:spTree>
    <p:extLst>
      <p:ext uri="{BB962C8B-B14F-4D97-AF65-F5344CB8AC3E}">
        <p14:creationId xmlns:p14="http://schemas.microsoft.com/office/powerpoint/2010/main" val="203229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8D5E31-D1C7-D644-8981-09A5F183E40F}"/>
              </a:ext>
            </a:extLst>
          </p:cNvPr>
          <p:cNvSpPr>
            <a:spLocks noGrp="1"/>
          </p:cNvSpPr>
          <p:nvPr>
            <p:ph type="title"/>
          </p:nvPr>
        </p:nvSpPr>
        <p:spPr/>
        <p:txBody>
          <a:bodyPr>
            <a:normAutofit/>
          </a:bodyPr>
          <a:lstStyle/>
          <a:p>
            <a:pPr algn="ctr"/>
            <a:r>
              <a:rPr lang="en-US" sz="3200" b="1" dirty="0">
                <a:latin typeface="Arial" panose="020B0604020202020204" pitchFamily="34" charset="0"/>
                <a:cs typeface="Arial" panose="020B0604020202020204" pitchFamily="34" charset="0"/>
              </a:rPr>
              <a:t>Selecting data for model evaluation</a:t>
            </a:r>
          </a:p>
        </p:txBody>
      </p:sp>
      <p:sp>
        <p:nvSpPr>
          <p:cNvPr id="5" name="Rectangle 4">
            <a:extLst>
              <a:ext uri="{FF2B5EF4-FFF2-40B4-BE49-F238E27FC236}">
                <a16:creationId xmlns:a16="http://schemas.microsoft.com/office/drawing/2014/main" id="{00322FC2-5614-614F-8F54-C9C56A5BEB27}"/>
              </a:ext>
            </a:extLst>
          </p:cNvPr>
          <p:cNvSpPr/>
          <p:nvPr/>
        </p:nvSpPr>
        <p:spPr>
          <a:xfrm>
            <a:off x="972766" y="2957209"/>
            <a:ext cx="4338536"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85856A2-F52E-AD41-B33D-B622828B2142}"/>
              </a:ext>
            </a:extLst>
          </p:cNvPr>
          <p:cNvSpPr/>
          <p:nvPr/>
        </p:nvSpPr>
        <p:spPr>
          <a:xfrm>
            <a:off x="5311302" y="2957209"/>
            <a:ext cx="1274324" cy="369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7E3E237-CCDC-DF42-83DC-BB60893DBBE2}"/>
              </a:ext>
            </a:extLst>
          </p:cNvPr>
          <p:cNvSpPr/>
          <p:nvPr/>
        </p:nvSpPr>
        <p:spPr>
          <a:xfrm>
            <a:off x="6585626" y="2957208"/>
            <a:ext cx="1274324" cy="36965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A438618-E3BA-7244-8E17-BC756293B282}"/>
              </a:ext>
            </a:extLst>
          </p:cNvPr>
          <p:cNvSpPr txBox="1"/>
          <p:nvPr/>
        </p:nvSpPr>
        <p:spPr>
          <a:xfrm>
            <a:off x="4323945" y="2587875"/>
            <a:ext cx="3249038" cy="369332"/>
          </a:xfrm>
          <a:prstGeom prst="rect">
            <a:avLst/>
          </a:prstGeom>
          <a:noFill/>
        </p:spPr>
        <p:txBody>
          <a:bodyPr wrap="square" rtlCol="0">
            <a:spAutoFit/>
          </a:bodyPr>
          <a:lstStyle/>
          <a:p>
            <a:pPr algn="ctr"/>
            <a:r>
              <a:rPr lang="en-US" dirty="0"/>
              <a:t>Validation</a:t>
            </a:r>
          </a:p>
        </p:txBody>
      </p:sp>
      <p:sp>
        <p:nvSpPr>
          <p:cNvPr id="9" name="TextBox 8">
            <a:extLst>
              <a:ext uri="{FF2B5EF4-FFF2-40B4-BE49-F238E27FC236}">
                <a16:creationId xmlns:a16="http://schemas.microsoft.com/office/drawing/2014/main" id="{D70B6393-2C23-A646-A3AB-008585FD5457}"/>
              </a:ext>
            </a:extLst>
          </p:cNvPr>
          <p:cNvSpPr txBox="1"/>
          <p:nvPr/>
        </p:nvSpPr>
        <p:spPr>
          <a:xfrm>
            <a:off x="1517515" y="2587873"/>
            <a:ext cx="3249038" cy="369332"/>
          </a:xfrm>
          <a:prstGeom prst="rect">
            <a:avLst/>
          </a:prstGeom>
          <a:noFill/>
        </p:spPr>
        <p:txBody>
          <a:bodyPr wrap="square" rtlCol="0">
            <a:spAutoFit/>
          </a:bodyPr>
          <a:lstStyle/>
          <a:p>
            <a:pPr algn="ctr"/>
            <a:r>
              <a:rPr lang="en-US" dirty="0"/>
              <a:t>Training</a:t>
            </a:r>
          </a:p>
        </p:txBody>
      </p:sp>
      <p:sp>
        <p:nvSpPr>
          <p:cNvPr id="11" name="TextBox 10">
            <a:extLst>
              <a:ext uri="{FF2B5EF4-FFF2-40B4-BE49-F238E27FC236}">
                <a16:creationId xmlns:a16="http://schemas.microsoft.com/office/drawing/2014/main" id="{3A3155FD-F830-974A-BB5C-E4C4D7546192}"/>
              </a:ext>
            </a:extLst>
          </p:cNvPr>
          <p:cNvSpPr txBox="1"/>
          <p:nvPr/>
        </p:nvSpPr>
        <p:spPr>
          <a:xfrm>
            <a:off x="5598269" y="2587875"/>
            <a:ext cx="3249038" cy="369332"/>
          </a:xfrm>
          <a:prstGeom prst="rect">
            <a:avLst/>
          </a:prstGeom>
          <a:noFill/>
        </p:spPr>
        <p:txBody>
          <a:bodyPr wrap="square" rtlCol="0">
            <a:spAutoFit/>
          </a:bodyPr>
          <a:lstStyle/>
          <a:p>
            <a:pPr algn="ctr"/>
            <a:r>
              <a:rPr lang="en-US" dirty="0"/>
              <a:t>Test</a:t>
            </a:r>
          </a:p>
        </p:txBody>
      </p:sp>
      <p:sp>
        <p:nvSpPr>
          <p:cNvPr id="12" name="TextBox 11">
            <a:extLst>
              <a:ext uri="{FF2B5EF4-FFF2-40B4-BE49-F238E27FC236}">
                <a16:creationId xmlns:a16="http://schemas.microsoft.com/office/drawing/2014/main" id="{4234B60F-4D10-F24E-8096-740AA8A85D3D}"/>
              </a:ext>
            </a:extLst>
          </p:cNvPr>
          <p:cNvSpPr txBox="1"/>
          <p:nvPr/>
        </p:nvSpPr>
        <p:spPr>
          <a:xfrm>
            <a:off x="972766" y="3670050"/>
            <a:ext cx="6887184" cy="1754326"/>
          </a:xfrm>
          <a:prstGeom prst="rect">
            <a:avLst/>
          </a:prstGeom>
          <a:noFill/>
        </p:spPr>
        <p:txBody>
          <a:bodyPr wrap="square" rtlCol="0">
            <a:spAutoFit/>
          </a:bodyPr>
          <a:lstStyle/>
          <a:p>
            <a:r>
              <a:rPr lang="en-US" dirty="0"/>
              <a:t>Use the majority of the data to train/fit the model, providing many examples to “learn” from.</a:t>
            </a:r>
          </a:p>
          <a:p>
            <a:endParaRPr lang="en-US" dirty="0"/>
          </a:p>
          <a:p>
            <a:r>
              <a:rPr lang="en-US" b="1" u="sng" dirty="0"/>
              <a:t>Never</a:t>
            </a:r>
            <a:r>
              <a:rPr lang="en-US" b="1" dirty="0"/>
              <a:t> use these examples to evaluate model performance! </a:t>
            </a:r>
          </a:p>
          <a:p>
            <a:r>
              <a:rPr lang="en-US" b="1" dirty="0"/>
              <a:t>Reason: </a:t>
            </a:r>
            <a:r>
              <a:rPr lang="en-US" dirty="0"/>
              <a:t>Observations used to train the model will have higher model performance simply because the model has already seen this data.</a:t>
            </a:r>
          </a:p>
        </p:txBody>
      </p:sp>
      <p:sp>
        <p:nvSpPr>
          <p:cNvPr id="15" name="Left Brace 14">
            <a:extLst>
              <a:ext uri="{FF2B5EF4-FFF2-40B4-BE49-F238E27FC236}">
                <a16:creationId xmlns:a16="http://schemas.microsoft.com/office/drawing/2014/main" id="{8044A1FD-3B80-ED4B-A82B-99E47C5A333B}"/>
              </a:ext>
            </a:extLst>
          </p:cNvPr>
          <p:cNvSpPr/>
          <p:nvPr/>
        </p:nvSpPr>
        <p:spPr>
          <a:xfrm rot="16200000">
            <a:off x="2976667" y="1322961"/>
            <a:ext cx="330740" cy="433853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57993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8D5E31-D1C7-D644-8981-09A5F183E40F}"/>
              </a:ext>
            </a:extLst>
          </p:cNvPr>
          <p:cNvSpPr>
            <a:spLocks noGrp="1"/>
          </p:cNvSpPr>
          <p:nvPr>
            <p:ph type="title"/>
          </p:nvPr>
        </p:nvSpPr>
        <p:spPr/>
        <p:txBody>
          <a:bodyPr>
            <a:normAutofit/>
          </a:bodyPr>
          <a:lstStyle/>
          <a:p>
            <a:pPr algn="ctr"/>
            <a:r>
              <a:rPr lang="en-US" sz="3200" b="1" dirty="0">
                <a:latin typeface="Arial" panose="020B0604020202020204" pitchFamily="34" charset="0"/>
                <a:cs typeface="Arial" panose="020B0604020202020204" pitchFamily="34" charset="0"/>
              </a:rPr>
              <a:t>Selecting data for model evaluation</a:t>
            </a:r>
          </a:p>
        </p:txBody>
      </p:sp>
      <p:sp>
        <p:nvSpPr>
          <p:cNvPr id="5" name="Rectangle 4">
            <a:extLst>
              <a:ext uri="{FF2B5EF4-FFF2-40B4-BE49-F238E27FC236}">
                <a16:creationId xmlns:a16="http://schemas.microsoft.com/office/drawing/2014/main" id="{00322FC2-5614-614F-8F54-C9C56A5BEB27}"/>
              </a:ext>
            </a:extLst>
          </p:cNvPr>
          <p:cNvSpPr/>
          <p:nvPr/>
        </p:nvSpPr>
        <p:spPr>
          <a:xfrm>
            <a:off x="972766" y="2957209"/>
            <a:ext cx="4338536"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85856A2-F52E-AD41-B33D-B622828B2142}"/>
              </a:ext>
            </a:extLst>
          </p:cNvPr>
          <p:cNvSpPr/>
          <p:nvPr/>
        </p:nvSpPr>
        <p:spPr>
          <a:xfrm>
            <a:off x="5311302" y="2957209"/>
            <a:ext cx="1274324" cy="369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7E3E237-CCDC-DF42-83DC-BB60893DBBE2}"/>
              </a:ext>
            </a:extLst>
          </p:cNvPr>
          <p:cNvSpPr/>
          <p:nvPr/>
        </p:nvSpPr>
        <p:spPr>
          <a:xfrm>
            <a:off x="6585626" y="2957208"/>
            <a:ext cx="1274324" cy="36965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A438618-E3BA-7244-8E17-BC756293B282}"/>
              </a:ext>
            </a:extLst>
          </p:cNvPr>
          <p:cNvSpPr txBox="1"/>
          <p:nvPr/>
        </p:nvSpPr>
        <p:spPr>
          <a:xfrm>
            <a:off x="4323945" y="2587875"/>
            <a:ext cx="3249038" cy="369332"/>
          </a:xfrm>
          <a:prstGeom prst="rect">
            <a:avLst/>
          </a:prstGeom>
          <a:noFill/>
        </p:spPr>
        <p:txBody>
          <a:bodyPr wrap="square" rtlCol="0">
            <a:spAutoFit/>
          </a:bodyPr>
          <a:lstStyle/>
          <a:p>
            <a:pPr algn="ctr"/>
            <a:r>
              <a:rPr lang="en-US" dirty="0"/>
              <a:t>Validation</a:t>
            </a:r>
          </a:p>
        </p:txBody>
      </p:sp>
      <p:sp>
        <p:nvSpPr>
          <p:cNvPr id="9" name="TextBox 8">
            <a:extLst>
              <a:ext uri="{FF2B5EF4-FFF2-40B4-BE49-F238E27FC236}">
                <a16:creationId xmlns:a16="http://schemas.microsoft.com/office/drawing/2014/main" id="{D70B6393-2C23-A646-A3AB-008585FD5457}"/>
              </a:ext>
            </a:extLst>
          </p:cNvPr>
          <p:cNvSpPr txBox="1"/>
          <p:nvPr/>
        </p:nvSpPr>
        <p:spPr>
          <a:xfrm>
            <a:off x="1517515" y="2587873"/>
            <a:ext cx="3249038" cy="369332"/>
          </a:xfrm>
          <a:prstGeom prst="rect">
            <a:avLst/>
          </a:prstGeom>
          <a:noFill/>
        </p:spPr>
        <p:txBody>
          <a:bodyPr wrap="square" rtlCol="0">
            <a:spAutoFit/>
          </a:bodyPr>
          <a:lstStyle/>
          <a:p>
            <a:pPr algn="ctr"/>
            <a:r>
              <a:rPr lang="en-US" dirty="0"/>
              <a:t>Training</a:t>
            </a:r>
          </a:p>
        </p:txBody>
      </p:sp>
      <p:sp>
        <p:nvSpPr>
          <p:cNvPr id="11" name="TextBox 10">
            <a:extLst>
              <a:ext uri="{FF2B5EF4-FFF2-40B4-BE49-F238E27FC236}">
                <a16:creationId xmlns:a16="http://schemas.microsoft.com/office/drawing/2014/main" id="{3A3155FD-F830-974A-BB5C-E4C4D7546192}"/>
              </a:ext>
            </a:extLst>
          </p:cNvPr>
          <p:cNvSpPr txBox="1"/>
          <p:nvPr/>
        </p:nvSpPr>
        <p:spPr>
          <a:xfrm>
            <a:off x="5598269" y="2587875"/>
            <a:ext cx="3249038" cy="369332"/>
          </a:xfrm>
          <a:prstGeom prst="rect">
            <a:avLst/>
          </a:prstGeom>
          <a:noFill/>
        </p:spPr>
        <p:txBody>
          <a:bodyPr wrap="square" rtlCol="0">
            <a:spAutoFit/>
          </a:bodyPr>
          <a:lstStyle/>
          <a:p>
            <a:pPr algn="ctr"/>
            <a:r>
              <a:rPr lang="en-US" dirty="0"/>
              <a:t>Test</a:t>
            </a:r>
          </a:p>
        </p:txBody>
      </p:sp>
      <p:sp>
        <p:nvSpPr>
          <p:cNvPr id="12" name="TextBox 11">
            <a:extLst>
              <a:ext uri="{FF2B5EF4-FFF2-40B4-BE49-F238E27FC236}">
                <a16:creationId xmlns:a16="http://schemas.microsoft.com/office/drawing/2014/main" id="{4234B60F-4D10-F24E-8096-740AA8A85D3D}"/>
              </a:ext>
            </a:extLst>
          </p:cNvPr>
          <p:cNvSpPr txBox="1"/>
          <p:nvPr/>
        </p:nvSpPr>
        <p:spPr>
          <a:xfrm>
            <a:off x="972766" y="3682499"/>
            <a:ext cx="6887184" cy="2585323"/>
          </a:xfrm>
          <a:prstGeom prst="rect">
            <a:avLst/>
          </a:prstGeom>
          <a:noFill/>
        </p:spPr>
        <p:txBody>
          <a:bodyPr wrap="square" rtlCol="0">
            <a:spAutoFit/>
          </a:bodyPr>
          <a:lstStyle/>
          <a:p>
            <a:r>
              <a:rPr lang="en-US" dirty="0"/>
              <a:t>Leave out a proportion of the data to adjust or ”tune” model parameter settings (e.g., the number of nearest neighbors).</a:t>
            </a:r>
          </a:p>
          <a:p>
            <a:endParaRPr lang="en-US" dirty="0"/>
          </a:p>
          <a:p>
            <a:r>
              <a:rPr lang="en-US" b="1" dirty="0"/>
              <a:t>Note: </a:t>
            </a:r>
            <a:r>
              <a:rPr lang="en-US" dirty="0"/>
              <a:t>We only use this to evaluate the effect of adjusting these parameters, and performances based on these points. </a:t>
            </a:r>
          </a:p>
          <a:p>
            <a:endParaRPr lang="en-US" dirty="0"/>
          </a:p>
          <a:p>
            <a:r>
              <a:rPr lang="en-US" dirty="0"/>
              <a:t>Similar to training data, by continuously adjusting the model for the best results, we indirectly provide the model the validation labels. The model parameters are become biased toward the validation set.</a:t>
            </a:r>
          </a:p>
        </p:txBody>
      </p:sp>
      <p:sp>
        <p:nvSpPr>
          <p:cNvPr id="15" name="Left Brace 14">
            <a:extLst>
              <a:ext uri="{FF2B5EF4-FFF2-40B4-BE49-F238E27FC236}">
                <a16:creationId xmlns:a16="http://schemas.microsoft.com/office/drawing/2014/main" id="{8044A1FD-3B80-ED4B-A82B-99E47C5A333B}"/>
              </a:ext>
            </a:extLst>
          </p:cNvPr>
          <p:cNvSpPr/>
          <p:nvPr/>
        </p:nvSpPr>
        <p:spPr>
          <a:xfrm rot="16200000">
            <a:off x="5783096" y="2867518"/>
            <a:ext cx="330740" cy="127432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97815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8D5E31-D1C7-D644-8981-09A5F183E40F}"/>
              </a:ext>
            </a:extLst>
          </p:cNvPr>
          <p:cNvSpPr>
            <a:spLocks noGrp="1"/>
          </p:cNvSpPr>
          <p:nvPr>
            <p:ph type="title"/>
          </p:nvPr>
        </p:nvSpPr>
        <p:spPr/>
        <p:txBody>
          <a:bodyPr>
            <a:normAutofit/>
          </a:bodyPr>
          <a:lstStyle/>
          <a:p>
            <a:pPr algn="ctr"/>
            <a:r>
              <a:rPr lang="en-US" sz="3200" b="1" dirty="0">
                <a:latin typeface="Arial" panose="020B0604020202020204" pitchFamily="34" charset="0"/>
                <a:cs typeface="Arial" panose="020B0604020202020204" pitchFamily="34" charset="0"/>
              </a:rPr>
              <a:t>Selecting data for model evaluation</a:t>
            </a:r>
          </a:p>
        </p:txBody>
      </p:sp>
      <p:sp>
        <p:nvSpPr>
          <p:cNvPr id="5" name="Rectangle 4">
            <a:extLst>
              <a:ext uri="{FF2B5EF4-FFF2-40B4-BE49-F238E27FC236}">
                <a16:creationId xmlns:a16="http://schemas.microsoft.com/office/drawing/2014/main" id="{00322FC2-5614-614F-8F54-C9C56A5BEB27}"/>
              </a:ext>
            </a:extLst>
          </p:cNvPr>
          <p:cNvSpPr/>
          <p:nvPr/>
        </p:nvSpPr>
        <p:spPr>
          <a:xfrm>
            <a:off x="972766" y="2957209"/>
            <a:ext cx="4338536"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85856A2-F52E-AD41-B33D-B622828B2142}"/>
              </a:ext>
            </a:extLst>
          </p:cNvPr>
          <p:cNvSpPr/>
          <p:nvPr/>
        </p:nvSpPr>
        <p:spPr>
          <a:xfrm>
            <a:off x="5311302" y="2957209"/>
            <a:ext cx="1274324" cy="369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7E3E237-CCDC-DF42-83DC-BB60893DBBE2}"/>
              </a:ext>
            </a:extLst>
          </p:cNvPr>
          <p:cNvSpPr/>
          <p:nvPr/>
        </p:nvSpPr>
        <p:spPr>
          <a:xfrm>
            <a:off x="6585626" y="2957208"/>
            <a:ext cx="1274324" cy="36965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A438618-E3BA-7244-8E17-BC756293B282}"/>
              </a:ext>
            </a:extLst>
          </p:cNvPr>
          <p:cNvSpPr txBox="1"/>
          <p:nvPr/>
        </p:nvSpPr>
        <p:spPr>
          <a:xfrm>
            <a:off x="4323945" y="2587875"/>
            <a:ext cx="3249038" cy="369332"/>
          </a:xfrm>
          <a:prstGeom prst="rect">
            <a:avLst/>
          </a:prstGeom>
          <a:noFill/>
        </p:spPr>
        <p:txBody>
          <a:bodyPr wrap="square" rtlCol="0">
            <a:spAutoFit/>
          </a:bodyPr>
          <a:lstStyle/>
          <a:p>
            <a:pPr algn="ctr"/>
            <a:r>
              <a:rPr lang="en-US" dirty="0"/>
              <a:t>Validation</a:t>
            </a:r>
          </a:p>
        </p:txBody>
      </p:sp>
      <p:sp>
        <p:nvSpPr>
          <p:cNvPr id="9" name="TextBox 8">
            <a:extLst>
              <a:ext uri="{FF2B5EF4-FFF2-40B4-BE49-F238E27FC236}">
                <a16:creationId xmlns:a16="http://schemas.microsoft.com/office/drawing/2014/main" id="{D70B6393-2C23-A646-A3AB-008585FD5457}"/>
              </a:ext>
            </a:extLst>
          </p:cNvPr>
          <p:cNvSpPr txBox="1"/>
          <p:nvPr/>
        </p:nvSpPr>
        <p:spPr>
          <a:xfrm>
            <a:off x="1517515" y="2587873"/>
            <a:ext cx="3249038" cy="369332"/>
          </a:xfrm>
          <a:prstGeom prst="rect">
            <a:avLst/>
          </a:prstGeom>
          <a:noFill/>
        </p:spPr>
        <p:txBody>
          <a:bodyPr wrap="square" rtlCol="0">
            <a:spAutoFit/>
          </a:bodyPr>
          <a:lstStyle/>
          <a:p>
            <a:pPr algn="ctr"/>
            <a:r>
              <a:rPr lang="en-US" dirty="0"/>
              <a:t>Training</a:t>
            </a:r>
          </a:p>
        </p:txBody>
      </p:sp>
      <p:sp>
        <p:nvSpPr>
          <p:cNvPr id="11" name="TextBox 10">
            <a:extLst>
              <a:ext uri="{FF2B5EF4-FFF2-40B4-BE49-F238E27FC236}">
                <a16:creationId xmlns:a16="http://schemas.microsoft.com/office/drawing/2014/main" id="{3A3155FD-F830-974A-BB5C-E4C4D7546192}"/>
              </a:ext>
            </a:extLst>
          </p:cNvPr>
          <p:cNvSpPr txBox="1"/>
          <p:nvPr/>
        </p:nvSpPr>
        <p:spPr>
          <a:xfrm>
            <a:off x="5598269" y="2587875"/>
            <a:ext cx="3249038" cy="369332"/>
          </a:xfrm>
          <a:prstGeom prst="rect">
            <a:avLst/>
          </a:prstGeom>
          <a:noFill/>
        </p:spPr>
        <p:txBody>
          <a:bodyPr wrap="square" rtlCol="0">
            <a:spAutoFit/>
          </a:bodyPr>
          <a:lstStyle/>
          <a:p>
            <a:pPr algn="ctr"/>
            <a:r>
              <a:rPr lang="en-US" dirty="0"/>
              <a:t>Test</a:t>
            </a:r>
          </a:p>
        </p:txBody>
      </p:sp>
      <p:sp>
        <p:nvSpPr>
          <p:cNvPr id="12" name="TextBox 11">
            <a:extLst>
              <a:ext uri="{FF2B5EF4-FFF2-40B4-BE49-F238E27FC236}">
                <a16:creationId xmlns:a16="http://schemas.microsoft.com/office/drawing/2014/main" id="{4234B60F-4D10-F24E-8096-740AA8A85D3D}"/>
              </a:ext>
            </a:extLst>
          </p:cNvPr>
          <p:cNvSpPr txBox="1"/>
          <p:nvPr/>
        </p:nvSpPr>
        <p:spPr>
          <a:xfrm>
            <a:off x="972766" y="3670050"/>
            <a:ext cx="6887184" cy="1477328"/>
          </a:xfrm>
          <a:prstGeom prst="rect">
            <a:avLst/>
          </a:prstGeom>
          <a:noFill/>
        </p:spPr>
        <p:txBody>
          <a:bodyPr wrap="square" rtlCol="0">
            <a:spAutoFit/>
          </a:bodyPr>
          <a:lstStyle/>
          <a:p>
            <a:r>
              <a:rPr lang="en-US" dirty="0"/>
              <a:t>The left out test set informs us how well the models perform.  </a:t>
            </a:r>
          </a:p>
          <a:p>
            <a:endParaRPr lang="en-US" dirty="0"/>
          </a:p>
          <a:p>
            <a:r>
              <a:rPr lang="en-US" dirty="0"/>
              <a:t>This data has not been seen by the models (either directly or indirectly) and therefore will be a fair assessment of how well the model can perform for the classification task.</a:t>
            </a:r>
          </a:p>
        </p:txBody>
      </p:sp>
      <p:sp>
        <p:nvSpPr>
          <p:cNvPr id="15" name="Left Brace 14">
            <a:extLst>
              <a:ext uri="{FF2B5EF4-FFF2-40B4-BE49-F238E27FC236}">
                <a16:creationId xmlns:a16="http://schemas.microsoft.com/office/drawing/2014/main" id="{8044A1FD-3B80-ED4B-A82B-99E47C5A333B}"/>
              </a:ext>
            </a:extLst>
          </p:cNvPr>
          <p:cNvSpPr/>
          <p:nvPr/>
        </p:nvSpPr>
        <p:spPr>
          <a:xfrm rot="16200000">
            <a:off x="7057421" y="2855067"/>
            <a:ext cx="330740" cy="127432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24614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8D5E31-D1C7-D644-8981-09A5F183E40F}"/>
              </a:ext>
            </a:extLst>
          </p:cNvPr>
          <p:cNvSpPr>
            <a:spLocks noGrp="1"/>
          </p:cNvSpPr>
          <p:nvPr>
            <p:ph type="title"/>
          </p:nvPr>
        </p:nvSpPr>
        <p:spPr>
          <a:xfrm>
            <a:off x="628650" y="365126"/>
            <a:ext cx="7886700" cy="763283"/>
          </a:xfrm>
        </p:spPr>
        <p:txBody>
          <a:bodyPr>
            <a:normAutofit/>
          </a:bodyPr>
          <a:lstStyle/>
          <a:p>
            <a:pPr algn="ctr"/>
            <a:r>
              <a:rPr lang="en-US" sz="3200" b="1" dirty="0">
                <a:latin typeface="Arial" panose="020B0604020202020204" pitchFamily="34" charset="0"/>
                <a:cs typeface="Arial" panose="020B0604020202020204" pitchFamily="34" charset="0"/>
              </a:rPr>
              <a:t>K-Fold Cross-Validation</a:t>
            </a:r>
          </a:p>
        </p:txBody>
      </p:sp>
      <p:sp>
        <p:nvSpPr>
          <p:cNvPr id="21" name="Rectangle 20">
            <a:extLst>
              <a:ext uri="{FF2B5EF4-FFF2-40B4-BE49-F238E27FC236}">
                <a16:creationId xmlns:a16="http://schemas.microsoft.com/office/drawing/2014/main" id="{B791695E-421E-6E46-A690-9BCB3C69EDA3}"/>
              </a:ext>
            </a:extLst>
          </p:cNvPr>
          <p:cNvSpPr/>
          <p:nvPr/>
        </p:nvSpPr>
        <p:spPr>
          <a:xfrm>
            <a:off x="972766" y="1923834"/>
            <a:ext cx="5612860"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67B76F-A899-ED4C-BC8F-C809EE504DAF}"/>
              </a:ext>
            </a:extLst>
          </p:cNvPr>
          <p:cNvSpPr/>
          <p:nvPr/>
        </p:nvSpPr>
        <p:spPr>
          <a:xfrm>
            <a:off x="6585626" y="1923833"/>
            <a:ext cx="1274324" cy="36965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3BC2598-BC32-1F48-9883-9E9046600C6D}"/>
              </a:ext>
            </a:extLst>
          </p:cNvPr>
          <p:cNvSpPr txBox="1"/>
          <p:nvPr/>
        </p:nvSpPr>
        <p:spPr>
          <a:xfrm>
            <a:off x="1517515" y="1554498"/>
            <a:ext cx="3249038" cy="369332"/>
          </a:xfrm>
          <a:prstGeom prst="rect">
            <a:avLst/>
          </a:prstGeom>
          <a:noFill/>
        </p:spPr>
        <p:txBody>
          <a:bodyPr wrap="square" rtlCol="0">
            <a:spAutoFit/>
          </a:bodyPr>
          <a:lstStyle/>
          <a:p>
            <a:pPr algn="ctr"/>
            <a:r>
              <a:rPr lang="en-US" dirty="0"/>
              <a:t>Training</a:t>
            </a:r>
          </a:p>
        </p:txBody>
      </p:sp>
      <p:sp>
        <p:nvSpPr>
          <p:cNvPr id="26" name="TextBox 25">
            <a:extLst>
              <a:ext uri="{FF2B5EF4-FFF2-40B4-BE49-F238E27FC236}">
                <a16:creationId xmlns:a16="http://schemas.microsoft.com/office/drawing/2014/main" id="{C628F997-2C20-B140-946B-BCF0029A048E}"/>
              </a:ext>
            </a:extLst>
          </p:cNvPr>
          <p:cNvSpPr txBox="1"/>
          <p:nvPr/>
        </p:nvSpPr>
        <p:spPr>
          <a:xfrm>
            <a:off x="6631833" y="1554498"/>
            <a:ext cx="1181910" cy="369332"/>
          </a:xfrm>
          <a:prstGeom prst="rect">
            <a:avLst/>
          </a:prstGeom>
          <a:noFill/>
        </p:spPr>
        <p:txBody>
          <a:bodyPr wrap="square" rtlCol="0">
            <a:spAutoFit/>
          </a:bodyPr>
          <a:lstStyle/>
          <a:p>
            <a:pPr algn="ctr"/>
            <a:r>
              <a:rPr lang="en-US" dirty="0"/>
              <a:t>Test</a:t>
            </a:r>
          </a:p>
        </p:txBody>
      </p:sp>
      <p:sp>
        <p:nvSpPr>
          <p:cNvPr id="27" name="Rectangle 26">
            <a:extLst>
              <a:ext uri="{FF2B5EF4-FFF2-40B4-BE49-F238E27FC236}">
                <a16:creationId xmlns:a16="http://schemas.microsoft.com/office/drawing/2014/main" id="{8BC0DC90-07C6-5946-925F-4F650A02CD87}"/>
              </a:ext>
            </a:extLst>
          </p:cNvPr>
          <p:cNvSpPr/>
          <p:nvPr/>
        </p:nvSpPr>
        <p:spPr>
          <a:xfrm>
            <a:off x="1386190" y="2921530"/>
            <a:ext cx="982494" cy="36965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5" name="Rectangle 34">
            <a:extLst>
              <a:ext uri="{FF2B5EF4-FFF2-40B4-BE49-F238E27FC236}">
                <a16:creationId xmlns:a16="http://schemas.microsoft.com/office/drawing/2014/main" id="{A2E0C006-51A3-6E41-B5EF-5F83DF2E70BE}"/>
              </a:ext>
            </a:extLst>
          </p:cNvPr>
          <p:cNvSpPr/>
          <p:nvPr/>
        </p:nvSpPr>
        <p:spPr>
          <a:xfrm>
            <a:off x="2368684" y="2921530"/>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6" name="Rectangle 35">
            <a:extLst>
              <a:ext uri="{FF2B5EF4-FFF2-40B4-BE49-F238E27FC236}">
                <a16:creationId xmlns:a16="http://schemas.microsoft.com/office/drawing/2014/main" id="{8BDEAED4-9D89-E34B-8DCF-94729D8D7C18}"/>
              </a:ext>
            </a:extLst>
          </p:cNvPr>
          <p:cNvSpPr/>
          <p:nvPr/>
        </p:nvSpPr>
        <p:spPr>
          <a:xfrm>
            <a:off x="3351178" y="2921529"/>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37" name="Rectangle 36">
            <a:extLst>
              <a:ext uri="{FF2B5EF4-FFF2-40B4-BE49-F238E27FC236}">
                <a16:creationId xmlns:a16="http://schemas.microsoft.com/office/drawing/2014/main" id="{524412BD-3564-1A48-B05F-1118396ACFC0}"/>
              </a:ext>
            </a:extLst>
          </p:cNvPr>
          <p:cNvSpPr/>
          <p:nvPr/>
        </p:nvSpPr>
        <p:spPr>
          <a:xfrm>
            <a:off x="5316166" y="2921528"/>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sp>
        <p:nvSpPr>
          <p:cNvPr id="38" name="Rectangle 37">
            <a:extLst>
              <a:ext uri="{FF2B5EF4-FFF2-40B4-BE49-F238E27FC236}">
                <a16:creationId xmlns:a16="http://schemas.microsoft.com/office/drawing/2014/main" id="{0B5C3CF2-F888-144D-A713-2E170636EACC}"/>
              </a:ext>
            </a:extLst>
          </p:cNvPr>
          <p:cNvSpPr/>
          <p:nvPr/>
        </p:nvSpPr>
        <p:spPr>
          <a:xfrm>
            <a:off x="4333672" y="2921529"/>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K-1</a:t>
            </a:r>
          </a:p>
        </p:txBody>
      </p:sp>
      <p:sp>
        <p:nvSpPr>
          <p:cNvPr id="39" name="Rectangle 38">
            <a:extLst>
              <a:ext uri="{FF2B5EF4-FFF2-40B4-BE49-F238E27FC236}">
                <a16:creationId xmlns:a16="http://schemas.microsoft.com/office/drawing/2014/main" id="{571EB6EF-1356-1140-8232-951CD1EA518D}"/>
              </a:ext>
            </a:extLst>
          </p:cNvPr>
          <p:cNvSpPr/>
          <p:nvPr/>
        </p:nvSpPr>
        <p:spPr>
          <a:xfrm>
            <a:off x="1386190" y="3560313"/>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0" name="Rectangle 39">
            <a:extLst>
              <a:ext uri="{FF2B5EF4-FFF2-40B4-BE49-F238E27FC236}">
                <a16:creationId xmlns:a16="http://schemas.microsoft.com/office/drawing/2014/main" id="{2DFC847F-8E26-9D43-8D91-489974370BBB}"/>
              </a:ext>
            </a:extLst>
          </p:cNvPr>
          <p:cNvSpPr/>
          <p:nvPr/>
        </p:nvSpPr>
        <p:spPr>
          <a:xfrm>
            <a:off x="2368684" y="3560313"/>
            <a:ext cx="982494" cy="36965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1" name="Rectangle 40">
            <a:extLst>
              <a:ext uri="{FF2B5EF4-FFF2-40B4-BE49-F238E27FC236}">
                <a16:creationId xmlns:a16="http://schemas.microsoft.com/office/drawing/2014/main" id="{DAB0283D-0059-4D49-99C2-531A89E60925}"/>
              </a:ext>
            </a:extLst>
          </p:cNvPr>
          <p:cNvSpPr/>
          <p:nvPr/>
        </p:nvSpPr>
        <p:spPr>
          <a:xfrm>
            <a:off x="3351178" y="3560312"/>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42" name="Rectangle 41">
            <a:extLst>
              <a:ext uri="{FF2B5EF4-FFF2-40B4-BE49-F238E27FC236}">
                <a16:creationId xmlns:a16="http://schemas.microsoft.com/office/drawing/2014/main" id="{41C77AC6-A0A8-EE4B-A2FB-EDB3C9DF1F50}"/>
              </a:ext>
            </a:extLst>
          </p:cNvPr>
          <p:cNvSpPr/>
          <p:nvPr/>
        </p:nvSpPr>
        <p:spPr>
          <a:xfrm>
            <a:off x="5316166" y="3560311"/>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sp>
        <p:nvSpPr>
          <p:cNvPr id="43" name="Rectangle 42">
            <a:extLst>
              <a:ext uri="{FF2B5EF4-FFF2-40B4-BE49-F238E27FC236}">
                <a16:creationId xmlns:a16="http://schemas.microsoft.com/office/drawing/2014/main" id="{BB1C3AD2-D768-3642-A72B-C87A9042F149}"/>
              </a:ext>
            </a:extLst>
          </p:cNvPr>
          <p:cNvSpPr/>
          <p:nvPr/>
        </p:nvSpPr>
        <p:spPr>
          <a:xfrm>
            <a:off x="4333672" y="3560312"/>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K-1</a:t>
            </a:r>
          </a:p>
        </p:txBody>
      </p:sp>
      <p:sp>
        <p:nvSpPr>
          <p:cNvPr id="44" name="Rectangle 43">
            <a:extLst>
              <a:ext uri="{FF2B5EF4-FFF2-40B4-BE49-F238E27FC236}">
                <a16:creationId xmlns:a16="http://schemas.microsoft.com/office/drawing/2014/main" id="{9AE71054-DDFC-B34B-851B-96556760ECF4}"/>
              </a:ext>
            </a:extLst>
          </p:cNvPr>
          <p:cNvSpPr/>
          <p:nvPr/>
        </p:nvSpPr>
        <p:spPr>
          <a:xfrm>
            <a:off x="1386190" y="4238001"/>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5" name="Rectangle 44">
            <a:extLst>
              <a:ext uri="{FF2B5EF4-FFF2-40B4-BE49-F238E27FC236}">
                <a16:creationId xmlns:a16="http://schemas.microsoft.com/office/drawing/2014/main" id="{2BE17EDC-4FFB-044A-9E55-9078BE41E7A6}"/>
              </a:ext>
            </a:extLst>
          </p:cNvPr>
          <p:cNvSpPr/>
          <p:nvPr/>
        </p:nvSpPr>
        <p:spPr>
          <a:xfrm>
            <a:off x="2368684" y="4238001"/>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6" name="Rectangle 45">
            <a:extLst>
              <a:ext uri="{FF2B5EF4-FFF2-40B4-BE49-F238E27FC236}">
                <a16:creationId xmlns:a16="http://schemas.microsoft.com/office/drawing/2014/main" id="{F51AEC73-82F4-5A45-8FE2-96944A39AB24}"/>
              </a:ext>
            </a:extLst>
          </p:cNvPr>
          <p:cNvSpPr/>
          <p:nvPr/>
        </p:nvSpPr>
        <p:spPr>
          <a:xfrm>
            <a:off x="3351178" y="4238000"/>
            <a:ext cx="982494" cy="36965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47" name="Rectangle 46">
            <a:extLst>
              <a:ext uri="{FF2B5EF4-FFF2-40B4-BE49-F238E27FC236}">
                <a16:creationId xmlns:a16="http://schemas.microsoft.com/office/drawing/2014/main" id="{484C92A4-13B5-AF4D-A740-3F3E13517DEE}"/>
              </a:ext>
            </a:extLst>
          </p:cNvPr>
          <p:cNvSpPr/>
          <p:nvPr/>
        </p:nvSpPr>
        <p:spPr>
          <a:xfrm>
            <a:off x="5316166" y="4237999"/>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sp>
        <p:nvSpPr>
          <p:cNvPr id="48" name="Rectangle 47">
            <a:extLst>
              <a:ext uri="{FF2B5EF4-FFF2-40B4-BE49-F238E27FC236}">
                <a16:creationId xmlns:a16="http://schemas.microsoft.com/office/drawing/2014/main" id="{3A4F31AD-DE99-334F-8317-D982FF5A3D00}"/>
              </a:ext>
            </a:extLst>
          </p:cNvPr>
          <p:cNvSpPr/>
          <p:nvPr/>
        </p:nvSpPr>
        <p:spPr>
          <a:xfrm>
            <a:off x="4333672" y="4238000"/>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K-1</a:t>
            </a:r>
          </a:p>
        </p:txBody>
      </p:sp>
      <p:sp>
        <p:nvSpPr>
          <p:cNvPr id="49" name="Rectangle 48">
            <a:extLst>
              <a:ext uri="{FF2B5EF4-FFF2-40B4-BE49-F238E27FC236}">
                <a16:creationId xmlns:a16="http://schemas.microsoft.com/office/drawing/2014/main" id="{DE4F9E56-0B01-2146-BAD7-A08E3C16956A}"/>
              </a:ext>
            </a:extLst>
          </p:cNvPr>
          <p:cNvSpPr/>
          <p:nvPr/>
        </p:nvSpPr>
        <p:spPr>
          <a:xfrm>
            <a:off x="1386190" y="4915688"/>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0" name="Rectangle 49">
            <a:extLst>
              <a:ext uri="{FF2B5EF4-FFF2-40B4-BE49-F238E27FC236}">
                <a16:creationId xmlns:a16="http://schemas.microsoft.com/office/drawing/2014/main" id="{21D97A11-4EFE-B241-8FCE-B5330DB2A871}"/>
              </a:ext>
            </a:extLst>
          </p:cNvPr>
          <p:cNvSpPr/>
          <p:nvPr/>
        </p:nvSpPr>
        <p:spPr>
          <a:xfrm>
            <a:off x="2368684" y="4915688"/>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1" name="Rectangle 50">
            <a:extLst>
              <a:ext uri="{FF2B5EF4-FFF2-40B4-BE49-F238E27FC236}">
                <a16:creationId xmlns:a16="http://schemas.microsoft.com/office/drawing/2014/main" id="{CDAA3CF0-CCF4-F942-8C70-BF605620553A}"/>
              </a:ext>
            </a:extLst>
          </p:cNvPr>
          <p:cNvSpPr/>
          <p:nvPr/>
        </p:nvSpPr>
        <p:spPr>
          <a:xfrm>
            <a:off x="3351178" y="4915687"/>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52" name="Rectangle 51">
            <a:extLst>
              <a:ext uri="{FF2B5EF4-FFF2-40B4-BE49-F238E27FC236}">
                <a16:creationId xmlns:a16="http://schemas.microsoft.com/office/drawing/2014/main" id="{57C0E589-EA4C-ED4C-BA1A-118868E22168}"/>
              </a:ext>
            </a:extLst>
          </p:cNvPr>
          <p:cNvSpPr/>
          <p:nvPr/>
        </p:nvSpPr>
        <p:spPr>
          <a:xfrm>
            <a:off x="5316166" y="4915686"/>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sp>
        <p:nvSpPr>
          <p:cNvPr id="53" name="Rectangle 52">
            <a:extLst>
              <a:ext uri="{FF2B5EF4-FFF2-40B4-BE49-F238E27FC236}">
                <a16:creationId xmlns:a16="http://schemas.microsoft.com/office/drawing/2014/main" id="{EC7AF3FF-459C-AB48-BED6-B724EDF251E1}"/>
              </a:ext>
            </a:extLst>
          </p:cNvPr>
          <p:cNvSpPr/>
          <p:nvPr/>
        </p:nvSpPr>
        <p:spPr>
          <a:xfrm>
            <a:off x="4333672" y="4915687"/>
            <a:ext cx="982494" cy="36965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K-1</a:t>
            </a:r>
          </a:p>
        </p:txBody>
      </p:sp>
      <p:sp>
        <p:nvSpPr>
          <p:cNvPr id="54" name="Rectangle 53">
            <a:extLst>
              <a:ext uri="{FF2B5EF4-FFF2-40B4-BE49-F238E27FC236}">
                <a16:creationId xmlns:a16="http://schemas.microsoft.com/office/drawing/2014/main" id="{64D98309-FA92-7C45-ACCC-05FF8015EC1B}"/>
              </a:ext>
            </a:extLst>
          </p:cNvPr>
          <p:cNvSpPr/>
          <p:nvPr/>
        </p:nvSpPr>
        <p:spPr>
          <a:xfrm>
            <a:off x="1386190" y="5593373"/>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5" name="Rectangle 54">
            <a:extLst>
              <a:ext uri="{FF2B5EF4-FFF2-40B4-BE49-F238E27FC236}">
                <a16:creationId xmlns:a16="http://schemas.microsoft.com/office/drawing/2014/main" id="{D49FAC2F-B317-C743-8EA2-14254ADA4252}"/>
              </a:ext>
            </a:extLst>
          </p:cNvPr>
          <p:cNvSpPr/>
          <p:nvPr/>
        </p:nvSpPr>
        <p:spPr>
          <a:xfrm>
            <a:off x="2368684" y="5593373"/>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6" name="Rectangle 55">
            <a:extLst>
              <a:ext uri="{FF2B5EF4-FFF2-40B4-BE49-F238E27FC236}">
                <a16:creationId xmlns:a16="http://schemas.microsoft.com/office/drawing/2014/main" id="{7E988274-95CE-704D-A746-E9C7A765C6A8}"/>
              </a:ext>
            </a:extLst>
          </p:cNvPr>
          <p:cNvSpPr/>
          <p:nvPr/>
        </p:nvSpPr>
        <p:spPr>
          <a:xfrm>
            <a:off x="3351178" y="5593372"/>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57" name="Rectangle 56">
            <a:extLst>
              <a:ext uri="{FF2B5EF4-FFF2-40B4-BE49-F238E27FC236}">
                <a16:creationId xmlns:a16="http://schemas.microsoft.com/office/drawing/2014/main" id="{A196F333-5110-D84F-930C-375D09B63949}"/>
              </a:ext>
            </a:extLst>
          </p:cNvPr>
          <p:cNvSpPr/>
          <p:nvPr/>
        </p:nvSpPr>
        <p:spPr>
          <a:xfrm>
            <a:off x="5316166" y="5593371"/>
            <a:ext cx="982494" cy="36965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sp>
        <p:nvSpPr>
          <p:cNvPr id="58" name="Rectangle 57">
            <a:extLst>
              <a:ext uri="{FF2B5EF4-FFF2-40B4-BE49-F238E27FC236}">
                <a16:creationId xmlns:a16="http://schemas.microsoft.com/office/drawing/2014/main" id="{850AEA4A-B9AA-A343-A321-5FB923CBBE06}"/>
              </a:ext>
            </a:extLst>
          </p:cNvPr>
          <p:cNvSpPr/>
          <p:nvPr/>
        </p:nvSpPr>
        <p:spPr>
          <a:xfrm>
            <a:off x="4333672" y="5593372"/>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K-1</a:t>
            </a:r>
          </a:p>
        </p:txBody>
      </p:sp>
      <p:sp>
        <p:nvSpPr>
          <p:cNvPr id="59" name="Left Brace 58">
            <a:extLst>
              <a:ext uri="{FF2B5EF4-FFF2-40B4-BE49-F238E27FC236}">
                <a16:creationId xmlns:a16="http://schemas.microsoft.com/office/drawing/2014/main" id="{585CC17B-986C-A44E-9583-8B66C99DF01F}"/>
              </a:ext>
            </a:extLst>
          </p:cNvPr>
          <p:cNvSpPr/>
          <p:nvPr/>
        </p:nvSpPr>
        <p:spPr>
          <a:xfrm rot="16200000">
            <a:off x="3613828" y="-358310"/>
            <a:ext cx="330740" cy="561286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FF75587C-2BA7-2F4C-995C-465366912823}"/>
              </a:ext>
            </a:extLst>
          </p:cNvPr>
          <p:cNvSpPr txBox="1"/>
          <p:nvPr/>
        </p:nvSpPr>
        <p:spPr>
          <a:xfrm>
            <a:off x="301555" y="2936462"/>
            <a:ext cx="1050587" cy="338554"/>
          </a:xfrm>
          <a:prstGeom prst="rect">
            <a:avLst/>
          </a:prstGeom>
          <a:noFill/>
        </p:spPr>
        <p:txBody>
          <a:bodyPr wrap="square" rtlCol="0">
            <a:spAutoFit/>
          </a:bodyPr>
          <a:lstStyle/>
          <a:p>
            <a:r>
              <a:rPr lang="en-US" sz="1600" dirty="0"/>
              <a:t>Round 1</a:t>
            </a:r>
          </a:p>
        </p:txBody>
      </p:sp>
      <p:sp>
        <p:nvSpPr>
          <p:cNvPr id="60" name="TextBox 59">
            <a:extLst>
              <a:ext uri="{FF2B5EF4-FFF2-40B4-BE49-F238E27FC236}">
                <a16:creationId xmlns:a16="http://schemas.microsoft.com/office/drawing/2014/main" id="{0A939C25-C456-6242-BF4D-EF7D3EFD7998}"/>
              </a:ext>
            </a:extLst>
          </p:cNvPr>
          <p:cNvSpPr txBox="1"/>
          <p:nvPr/>
        </p:nvSpPr>
        <p:spPr>
          <a:xfrm>
            <a:off x="301554" y="5612797"/>
            <a:ext cx="1050587" cy="338554"/>
          </a:xfrm>
          <a:prstGeom prst="rect">
            <a:avLst/>
          </a:prstGeom>
          <a:noFill/>
        </p:spPr>
        <p:txBody>
          <a:bodyPr wrap="square" rtlCol="0">
            <a:spAutoFit/>
          </a:bodyPr>
          <a:lstStyle/>
          <a:p>
            <a:r>
              <a:rPr lang="en-US" sz="1600" dirty="0"/>
              <a:t>Round K</a:t>
            </a:r>
          </a:p>
        </p:txBody>
      </p:sp>
      <p:sp>
        <p:nvSpPr>
          <p:cNvPr id="61" name="TextBox 60">
            <a:extLst>
              <a:ext uri="{FF2B5EF4-FFF2-40B4-BE49-F238E27FC236}">
                <a16:creationId xmlns:a16="http://schemas.microsoft.com/office/drawing/2014/main" id="{BC8E3A4A-AA27-6D44-821A-E0BA6ADE40CF}"/>
              </a:ext>
            </a:extLst>
          </p:cNvPr>
          <p:cNvSpPr txBox="1"/>
          <p:nvPr/>
        </p:nvSpPr>
        <p:spPr>
          <a:xfrm>
            <a:off x="301555" y="4932165"/>
            <a:ext cx="1050587" cy="338554"/>
          </a:xfrm>
          <a:prstGeom prst="rect">
            <a:avLst/>
          </a:prstGeom>
          <a:noFill/>
        </p:spPr>
        <p:txBody>
          <a:bodyPr wrap="square" rtlCol="0">
            <a:spAutoFit/>
          </a:bodyPr>
          <a:lstStyle/>
          <a:p>
            <a:r>
              <a:rPr lang="en-US" sz="1600" dirty="0"/>
              <a:t>Round K-1</a:t>
            </a:r>
          </a:p>
        </p:txBody>
      </p:sp>
      <p:sp>
        <p:nvSpPr>
          <p:cNvPr id="62" name="TextBox 61">
            <a:extLst>
              <a:ext uri="{FF2B5EF4-FFF2-40B4-BE49-F238E27FC236}">
                <a16:creationId xmlns:a16="http://schemas.microsoft.com/office/drawing/2014/main" id="{E31AC386-E87B-3949-B00E-8E1C37A11AE2}"/>
              </a:ext>
            </a:extLst>
          </p:cNvPr>
          <p:cNvSpPr txBox="1"/>
          <p:nvPr/>
        </p:nvSpPr>
        <p:spPr>
          <a:xfrm>
            <a:off x="301552" y="3591408"/>
            <a:ext cx="1050587" cy="338554"/>
          </a:xfrm>
          <a:prstGeom prst="rect">
            <a:avLst/>
          </a:prstGeom>
          <a:noFill/>
        </p:spPr>
        <p:txBody>
          <a:bodyPr wrap="square" rtlCol="0">
            <a:spAutoFit/>
          </a:bodyPr>
          <a:lstStyle/>
          <a:p>
            <a:r>
              <a:rPr lang="en-US" sz="1600" dirty="0"/>
              <a:t>Round 2</a:t>
            </a:r>
          </a:p>
        </p:txBody>
      </p:sp>
      <p:sp>
        <p:nvSpPr>
          <p:cNvPr id="63" name="TextBox 62">
            <a:extLst>
              <a:ext uri="{FF2B5EF4-FFF2-40B4-BE49-F238E27FC236}">
                <a16:creationId xmlns:a16="http://schemas.microsoft.com/office/drawing/2014/main" id="{6D4FA6C1-F305-0D4E-ABCE-02305DCDD460}"/>
              </a:ext>
            </a:extLst>
          </p:cNvPr>
          <p:cNvSpPr txBox="1"/>
          <p:nvPr/>
        </p:nvSpPr>
        <p:spPr>
          <a:xfrm>
            <a:off x="301553" y="4248155"/>
            <a:ext cx="1050587" cy="338554"/>
          </a:xfrm>
          <a:prstGeom prst="rect">
            <a:avLst/>
          </a:prstGeom>
          <a:noFill/>
        </p:spPr>
        <p:txBody>
          <a:bodyPr wrap="square" rtlCol="0">
            <a:spAutoFit/>
          </a:bodyPr>
          <a:lstStyle/>
          <a:p>
            <a:pPr algn="ctr"/>
            <a:r>
              <a:rPr lang="en-US" sz="1600" dirty="0"/>
              <a:t>...</a:t>
            </a:r>
          </a:p>
        </p:txBody>
      </p:sp>
      <p:sp>
        <p:nvSpPr>
          <p:cNvPr id="64" name="TextBox 63">
            <a:extLst>
              <a:ext uri="{FF2B5EF4-FFF2-40B4-BE49-F238E27FC236}">
                <a16:creationId xmlns:a16="http://schemas.microsoft.com/office/drawing/2014/main" id="{37C02910-44DF-CF48-B996-30D9433131DA}"/>
              </a:ext>
            </a:extLst>
          </p:cNvPr>
          <p:cNvSpPr txBox="1"/>
          <p:nvPr/>
        </p:nvSpPr>
        <p:spPr>
          <a:xfrm>
            <a:off x="3954293" y="6267816"/>
            <a:ext cx="3706239" cy="369332"/>
          </a:xfrm>
          <a:prstGeom prst="rect">
            <a:avLst/>
          </a:prstGeom>
          <a:noFill/>
        </p:spPr>
        <p:txBody>
          <a:bodyPr wrap="square" rtlCol="0">
            <a:spAutoFit/>
          </a:bodyPr>
          <a:lstStyle/>
          <a:p>
            <a:pPr algn="ctr"/>
            <a:r>
              <a:rPr lang="en-US" dirty="0"/>
              <a:t>Validation Set for Round K</a:t>
            </a:r>
          </a:p>
        </p:txBody>
      </p:sp>
      <p:sp>
        <p:nvSpPr>
          <p:cNvPr id="65" name="Left Brace 64">
            <a:extLst>
              <a:ext uri="{FF2B5EF4-FFF2-40B4-BE49-F238E27FC236}">
                <a16:creationId xmlns:a16="http://schemas.microsoft.com/office/drawing/2014/main" id="{DD913D16-2CDF-3E43-A9EC-590DA953531D}"/>
              </a:ext>
            </a:extLst>
          </p:cNvPr>
          <p:cNvSpPr/>
          <p:nvPr/>
        </p:nvSpPr>
        <p:spPr>
          <a:xfrm rot="16200000">
            <a:off x="5642044" y="5643627"/>
            <a:ext cx="330740" cy="98249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Left Brace 65">
            <a:extLst>
              <a:ext uri="{FF2B5EF4-FFF2-40B4-BE49-F238E27FC236}">
                <a16:creationId xmlns:a16="http://schemas.microsoft.com/office/drawing/2014/main" id="{6D6EAC9E-734E-3044-B35A-D9BEFF97F182}"/>
              </a:ext>
            </a:extLst>
          </p:cNvPr>
          <p:cNvSpPr/>
          <p:nvPr/>
        </p:nvSpPr>
        <p:spPr>
          <a:xfrm rot="10800000">
            <a:off x="6393507" y="2918283"/>
            <a:ext cx="330740" cy="303306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TextBox 66">
            <a:extLst>
              <a:ext uri="{FF2B5EF4-FFF2-40B4-BE49-F238E27FC236}">
                <a16:creationId xmlns:a16="http://schemas.microsoft.com/office/drawing/2014/main" id="{794286BE-1770-E34B-9451-0D74CAEA5874}"/>
              </a:ext>
            </a:extLst>
          </p:cNvPr>
          <p:cNvSpPr txBox="1"/>
          <p:nvPr/>
        </p:nvSpPr>
        <p:spPr>
          <a:xfrm>
            <a:off x="6819093" y="3701990"/>
            <a:ext cx="2140085" cy="1477328"/>
          </a:xfrm>
          <a:prstGeom prst="rect">
            <a:avLst/>
          </a:prstGeom>
          <a:noFill/>
        </p:spPr>
        <p:txBody>
          <a:bodyPr wrap="square" rtlCol="0">
            <a:spAutoFit/>
          </a:bodyPr>
          <a:lstStyle/>
          <a:p>
            <a:r>
              <a:rPr lang="en-US" dirty="0"/>
              <a:t>Take the average performance across all rounds of training to evaluate model parameters</a:t>
            </a:r>
          </a:p>
        </p:txBody>
      </p:sp>
    </p:spTree>
    <p:extLst>
      <p:ext uri="{BB962C8B-B14F-4D97-AF65-F5344CB8AC3E}">
        <p14:creationId xmlns:p14="http://schemas.microsoft.com/office/powerpoint/2010/main" val="3477797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BAD4C-36B1-C54C-908E-AC789A873AE4}"/>
              </a:ext>
            </a:extLst>
          </p:cNvPr>
          <p:cNvSpPr>
            <a:spLocks noGrp="1"/>
          </p:cNvSpPr>
          <p:nvPr>
            <p:ph type="title"/>
          </p:nvPr>
        </p:nvSpPr>
        <p:spPr/>
        <p:txBody>
          <a:bodyPr>
            <a:normAutofit/>
          </a:bodyPr>
          <a:lstStyle/>
          <a:p>
            <a:pPr algn="ctr"/>
            <a:r>
              <a:rPr lang="en-US" sz="3600" b="1" dirty="0" err="1">
                <a:latin typeface="Arial" panose="020B0604020202020204" pitchFamily="34" charset="0"/>
                <a:cs typeface="Arial" panose="020B0604020202020204" pitchFamily="34" charset="0"/>
              </a:rPr>
              <a:t>Scikit</a:t>
            </a:r>
            <a:r>
              <a:rPr lang="en-US" sz="3600" b="1" dirty="0">
                <a:latin typeface="Arial" panose="020B0604020202020204" pitchFamily="34" charset="0"/>
                <a:cs typeface="Arial" panose="020B0604020202020204" pitchFamily="34" charset="0"/>
              </a:rPr>
              <a:t> Function for Applying K-Fold</a:t>
            </a:r>
          </a:p>
        </p:txBody>
      </p:sp>
      <p:sp>
        <p:nvSpPr>
          <p:cNvPr id="3" name="TextBox 2">
            <a:extLst>
              <a:ext uri="{FF2B5EF4-FFF2-40B4-BE49-F238E27FC236}">
                <a16:creationId xmlns:a16="http://schemas.microsoft.com/office/drawing/2014/main" id="{790368D2-91CA-A546-B1FB-09D699B95031}"/>
              </a:ext>
            </a:extLst>
          </p:cNvPr>
          <p:cNvSpPr txBox="1"/>
          <p:nvPr/>
        </p:nvSpPr>
        <p:spPr>
          <a:xfrm>
            <a:off x="897376" y="2159542"/>
            <a:ext cx="7349247" cy="3970318"/>
          </a:xfrm>
          <a:prstGeom prst="rect">
            <a:avLst/>
          </a:prstGeom>
          <a:solidFill>
            <a:schemeClr val="bg1">
              <a:lumMod val="85000"/>
            </a:schemeClr>
          </a:solidFill>
          <a:ln>
            <a:solidFill>
              <a:schemeClr val="tx1"/>
            </a:solidFill>
          </a:ln>
        </p:spPr>
        <p:txBody>
          <a:bodyPr wrap="square" rtlCol="0">
            <a:spAutoFit/>
          </a:bodyPr>
          <a:lstStyle/>
          <a:p>
            <a:r>
              <a:rPr lang="en-US" b="1" dirty="0">
                <a:solidFill>
                  <a:schemeClr val="accent6">
                    <a:lumMod val="75000"/>
                  </a:schemeClr>
                </a:solidFill>
                <a:latin typeface="Courier" pitchFamily="2" charset="0"/>
              </a:rPr>
              <a:t>import</a:t>
            </a:r>
            <a:r>
              <a:rPr lang="en-US" dirty="0">
                <a:latin typeface="Courier" pitchFamily="2" charset="0"/>
              </a:rPr>
              <a:t> </a:t>
            </a:r>
            <a:r>
              <a:rPr lang="en-US" dirty="0" err="1">
                <a:latin typeface="Courier" pitchFamily="2" charset="0"/>
              </a:rPr>
              <a:t>numpy</a:t>
            </a:r>
            <a:r>
              <a:rPr lang="en-US" dirty="0">
                <a:latin typeface="Courier" pitchFamily="2" charset="0"/>
              </a:rPr>
              <a:t> </a:t>
            </a:r>
            <a:r>
              <a:rPr lang="en-US" b="1" dirty="0">
                <a:solidFill>
                  <a:schemeClr val="accent6">
                    <a:lumMod val="75000"/>
                  </a:schemeClr>
                </a:solidFill>
                <a:latin typeface="Courier" pitchFamily="2" charset="0"/>
              </a:rPr>
              <a:t>as</a:t>
            </a:r>
            <a:r>
              <a:rPr lang="en-US" dirty="0">
                <a:latin typeface="Courier" pitchFamily="2" charset="0"/>
              </a:rPr>
              <a:t> np</a:t>
            </a:r>
          </a:p>
          <a:p>
            <a:r>
              <a:rPr lang="en-US" b="1" dirty="0">
                <a:solidFill>
                  <a:schemeClr val="accent6">
                    <a:lumMod val="75000"/>
                  </a:schemeClr>
                </a:solidFill>
                <a:latin typeface="Courier" pitchFamily="2" charset="0"/>
              </a:rPr>
              <a:t>from</a:t>
            </a:r>
            <a:r>
              <a:rPr lang="en-US" dirty="0">
                <a:latin typeface="Courier" pitchFamily="2" charset="0"/>
              </a:rPr>
              <a:t> </a:t>
            </a:r>
            <a:r>
              <a:rPr lang="en-US" dirty="0" err="1">
                <a:latin typeface="Courier" pitchFamily="2" charset="0"/>
              </a:rPr>
              <a:t>sklearn.model_selection</a:t>
            </a:r>
            <a:r>
              <a:rPr lang="en-US" dirty="0">
                <a:latin typeface="Courier" pitchFamily="2" charset="0"/>
              </a:rPr>
              <a:t> </a:t>
            </a:r>
            <a:r>
              <a:rPr lang="en-US" b="1" dirty="0">
                <a:solidFill>
                  <a:schemeClr val="accent6">
                    <a:lumMod val="75000"/>
                  </a:schemeClr>
                </a:solidFill>
                <a:latin typeface="Courier" pitchFamily="2" charset="0"/>
              </a:rPr>
              <a:t>import</a:t>
            </a:r>
            <a:r>
              <a:rPr lang="en-US" dirty="0">
                <a:latin typeface="Courier" pitchFamily="2" charset="0"/>
              </a:rPr>
              <a:t> </a:t>
            </a:r>
            <a:r>
              <a:rPr lang="en-US" dirty="0" err="1">
                <a:latin typeface="Courier" pitchFamily="2" charset="0"/>
              </a:rPr>
              <a:t>Kfold</a:t>
            </a:r>
            <a:r>
              <a:rPr lang="en-US" dirty="0">
                <a:latin typeface="Courier" pitchFamily="2" charset="0"/>
              </a:rPr>
              <a:t> </a:t>
            </a:r>
          </a:p>
          <a:p>
            <a:endParaRPr lang="en-US" dirty="0">
              <a:latin typeface="Courier" pitchFamily="2" charset="0"/>
            </a:endParaRPr>
          </a:p>
          <a:p>
            <a:r>
              <a:rPr lang="en-US" dirty="0">
                <a:latin typeface="Courier" pitchFamily="2" charset="0"/>
              </a:rPr>
              <a:t>X = </a:t>
            </a:r>
            <a:r>
              <a:rPr lang="en-US" dirty="0" err="1">
                <a:latin typeface="Courier" pitchFamily="2" charset="0"/>
              </a:rPr>
              <a:t>np.array</a:t>
            </a:r>
            <a:r>
              <a:rPr lang="en-US" dirty="0">
                <a:latin typeface="Courier" pitchFamily="2" charset="0"/>
              </a:rPr>
              <a:t>([[1, 11], </a:t>
            </a:r>
          </a:p>
          <a:p>
            <a:r>
              <a:rPr lang="en-US" dirty="0">
                <a:latin typeface="Courier" pitchFamily="2" charset="0"/>
              </a:rPr>
              <a:t>		 [2, 22], </a:t>
            </a:r>
          </a:p>
          <a:p>
            <a:r>
              <a:rPr lang="en-US" dirty="0">
                <a:latin typeface="Courier" pitchFamily="2" charset="0"/>
              </a:rPr>
              <a:t>		 [3, 33], </a:t>
            </a:r>
          </a:p>
          <a:p>
            <a:r>
              <a:rPr lang="en-US" dirty="0">
                <a:latin typeface="Courier" pitchFamily="2" charset="0"/>
              </a:rPr>
              <a:t>		 [4, 44]])</a:t>
            </a:r>
          </a:p>
          <a:p>
            <a:endParaRPr lang="en-US" dirty="0">
              <a:latin typeface="Courier" pitchFamily="2" charset="0"/>
            </a:endParaRPr>
          </a:p>
          <a:p>
            <a:r>
              <a:rPr lang="en-US" dirty="0" err="1">
                <a:latin typeface="Courier" pitchFamily="2" charset="0"/>
              </a:rPr>
              <a:t>kf</a:t>
            </a:r>
            <a:r>
              <a:rPr lang="en-US" dirty="0">
                <a:latin typeface="Courier" pitchFamily="2" charset="0"/>
              </a:rPr>
              <a:t>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KFold</a:t>
            </a:r>
            <a:r>
              <a:rPr lang="en-US" dirty="0">
                <a:latin typeface="Courier" pitchFamily="2" charset="0"/>
              </a:rPr>
              <a:t>(</a:t>
            </a:r>
            <a:r>
              <a:rPr lang="en-US" dirty="0" err="1">
                <a:latin typeface="Courier" pitchFamily="2" charset="0"/>
              </a:rPr>
              <a:t>n_splits</a:t>
            </a:r>
            <a:r>
              <a:rPr lang="en-US" dirty="0">
                <a:latin typeface="Courier" pitchFamily="2" charset="0"/>
              </a:rPr>
              <a:t>=</a:t>
            </a:r>
            <a:r>
              <a:rPr lang="en-US" dirty="0">
                <a:solidFill>
                  <a:schemeClr val="accent6">
                    <a:lumMod val="75000"/>
                  </a:schemeClr>
                </a:solidFill>
                <a:latin typeface="Courier" pitchFamily="2" charset="0"/>
              </a:rPr>
              <a:t>3</a:t>
            </a:r>
            <a:r>
              <a:rPr lang="en-US" dirty="0">
                <a:latin typeface="Courier" pitchFamily="2" charset="0"/>
              </a:rPr>
              <a:t>, shuffle=</a:t>
            </a:r>
            <a:r>
              <a:rPr lang="en-US" dirty="0">
                <a:solidFill>
                  <a:schemeClr val="accent6">
                    <a:lumMod val="75000"/>
                  </a:schemeClr>
                </a:solidFill>
                <a:latin typeface="Courier" pitchFamily="2" charset="0"/>
              </a:rPr>
              <a:t>True</a:t>
            </a:r>
            <a:r>
              <a:rPr lang="en-US" dirty="0">
                <a:latin typeface="Courier" pitchFamily="2" charset="0"/>
              </a:rPr>
              <a:t>)</a:t>
            </a:r>
          </a:p>
          <a:p>
            <a:endParaRPr lang="en-US" dirty="0">
              <a:latin typeface="Courier" pitchFamily="2" charset="0"/>
            </a:endParaRPr>
          </a:p>
          <a:p>
            <a:r>
              <a:rPr lang="en-US" b="1" dirty="0">
                <a:solidFill>
                  <a:schemeClr val="accent6">
                    <a:lumMod val="75000"/>
                  </a:schemeClr>
                </a:solidFill>
                <a:latin typeface="Courier" pitchFamily="2" charset="0"/>
              </a:rPr>
              <a:t>for</a:t>
            </a:r>
            <a:r>
              <a:rPr lang="en-US" dirty="0">
                <a:latin typeface="Courier" pitchFamily="2" charset="0"/>
              </a:rPr>
              <a:t> </a:t>
            </a:r>
            <a:r>
              <a:rPr lang="en-US" dirty="0" err="1">
                <a:latin typeface="Courier" pitchFamily="2" charset="0"/>
              </a:rPr>
              <a:t>X_train</a:t>
            </a:r>
            <a:r>
              <a:rPr lang="en-US" dirty="0">
                <a:latin typeface="Courier" pitchFamily="2" charset="0"/>
              </a:rPr>
              <a:t>, </a:t>
            </a:r>
            <a:r>
              <a:rPr lang="en-US" dirty="0" err="1">
                <a:latin typeface="Courier" pitchFamily="2" charset="0"/>
              </a:rPr>
              <a:t>X_test</a:t>
            </a:r>
            <a:r>
              <a:rPr lang="en-US" dirty="0">
                <a:latin typeface="Courier" pitchFamily="2" charset="0"/>
              </a:rPr>
              <a:t> </a:t>
            </a:r>
            <a:r>
              <a:rPr lang="en-US" b="1" dirty="0">
                <a:solidFill>
                  <a:schemeClr val="accent6">
                    <a:lumMod val="75000"/>
                  </a:schemeClr>
                </a:solidFill>
                <a:latin typeface="Courier" pitchFamily="2" charset="0"/>
              </a:rPr>
              <a:t>in</a:t>
            </a:r>
            <a:r>
              <a:rPr lang="en-US" dirty="0">
                <a:latin typeface="Courier" pitchFamily="2" charset="0"/>
              </a:rPr>
              <a:t> </a:t>
            </a:r>
            <a:r>
              <a:rPr lang="en-US" dirty="0" err="1">
                <a:latin typeface="Courier" pitchFamily="2" charset="0"/>
              </a:rPr>
              <a:t>kf.split</a:t>
            </a:r>
            <a:r>
              <a:rPr lang="en-US" dirty="0">
                <a:latin typeface="Courier" pitchFamily="2" charset="0"/>
              </a:rPr>
              <a:t>(X):</a:t>
            </a:r>
          </a:p>
          <a:p>
            <a:r>
              <a:rPr lang="en-US" dirty="0">
                <a:solidFill>
                  <a:schemeClr val="accent6">
                    <a:lumMod val="75000"/>
                  </a:schemeClr>
                </a:solidFill>
                <a:latin typeface="Courier" pitchFamily="2" charset="0"/>
              </a:rPr>
              <a:t>    </a:t>
            </a:r>
            <a:r>
              <a:rPr lang="en-US" i="1" dirty="0">
                <a:solidFill>
                  <a:schemeClr val="accent6">
                    <a:lumMod val="75000"/>
                  </a:schemeClr>
                </a:solidFill>
                <a:latin typeface="Courier" pitchFamily="2" charset="0"/>
              </a:rPr>
              <a:t>#Train the model (i.e., </a:t>
            </a:r>
            <a:r>
              <a:rPr lang="en-US" i="1" dirty="0" err="1">
                <a:solidFill>
                  <a:schemeClr val="accent6">
                    <a:lumMod val="75000"/>
                  </a:schemeClr>
                </a:solidFill>
                <a:latin typeface="Courier" pitchFamily="2" charset="0"/>
              </a:rPr>
              <a:t>model.fit</a:t>
            </a:r>
            <a:r>
              <a:rPr lang="en-US" i="1" dirty="0">
                <a:solidFill>
                  <a:schemeClr val="accent6">
                    <a:lumMod val="75000"/>
                  </a:schemeClr>
                </a:solidFill>
                <a:latin typeface="Courier" pitchFamily="2" charset="0"/>
              </a:rPr>
              <a:t>(</a:t>
            </a:r>
            <a:r>
              <a:rPr lang="en-US" b="1" i="1" dirty="0">
                <a:solidFill>
                  <a:schemeClr val="accent6">
                    <a:lumMod val="75000"/>
                  </a:schemeClr>
                </a:solidFill>
                <a:latin typeface="Courier" pitchFamily="2" charset="0"/>
              </a:rPr>
              <a:t>X[</a:t>
            </a:r>
            <a:r>
              <a:rPr lang="en-US" b="1" i="1" dirty="0" err="1">
                <a:solidFill>
                  <a:schemeClr val="accent6">
                    <a:lumMod val="75000"/>
                  </a:schemeClr>
                </a:solidFill>
                <a:latin typeface="Courier" pitchFamily="2" charset="0"/>
              </a:rPr>
              <a:t>X_train</a:t>
            </a:r>
            <a:r>
              <a:rPr lang="en-US" b="1" i="1" dirty="0">
                <a:solidFill>
                  <a:schemeClr val="accent6">
                    <a:lumMod val="75000"/>
                  </a:schemeClr>
                </a:solidFill>
                <a:latin typeface="Courier" pitchFamily="2" charset="0"/>
              </a:rPr>
              <a:t>])</a:t>
            </a:r>
          </a:p>
          <a:p>
            <a:r>
              <a:rPr lang="en-US" i="1" dirty="0">
                <a:latin typeface="Courier" pitchFamily="2" charset="0"/>
              </a:rPr>
              <a:t>    </a:t>
            </a:r>
            <a:r>
              <a:rPr lang="en-US" i="1" dirty="0">
                <a:solidFill>
                  <a:schemeClr val="accent6">
                    <a:lumMod val="75000"/>
                  </a:schemeClr>
                </a:solidFill>
                <a:latin typeface="Courier" pitchFamily="2" charset="0"/>
              </a:rPr>
              <a:t>#Test the model (i.e., </a:t>
            </a:r>
            <a:r>
              <a:rPr lang="en-US" i="1" dirty="0" err="1">
                <a:solidFill>
                  <a:schemeClr val="accent6">
                    <a:lumMod val="75000"/>
                  </a:schemeClr>
                </a:solidFill>
                <a:latin typeface="Courier" pitchFamily="2" charset="0"/>
              </a:rPr>
              <a:t>model.predict</a:t>
            </a:r>
            <a:r>
              <a:rPr lang="en-US" i="1" dirty="0">
                <a:solidFill>
                  <a:schemeClr val="accent6">
                    <a:lumMod val="75000"/>
                  </a:schemeClr>
                </a:solidFill>
                <a:latin typeface="Courier" pitchFamily="2" charset="0"/>
              </a:rPr>
              <a:t>(</a:t>
            </a:r>
            <a:r>
              <a:rPr lang="en-US" b="1" i="1" dirty="0">
                <a:solidFill>
                  <a:schemeClr val="accent6">
                    <a:lumMod val="75000"/>
                  </a:schemeClr>
                </a:solidFill>
                <a:latin typeface="Courier" pitchFamily="2" charset="0"/>
              </a:rPr>
              <a:t>X[</a:t>
            </a:r>
            <a:r>
              <a:rPr lang="en-US" b="1" i="1" dirty="0" err="1">
                <a:solidFill>
                  <a:schemeClr val="accent6">
                    <a:lumMod val="75000"/>
                  </a:schemeClr>
                </a:solidFill>
                <a:latin typeface="Courier" pitchFamily="2" charset="0"/>
              </a:rPr>
              <a:t>X_test</a:t>
            </a:r>
            <a:r>
              <a:rPr lang="en-US" b="1" i="1" dirty="0">
                <a:solidFill>
                  <a:schemeClr val="accent6">
                    <a:lumMod val="75000"/>
                  </a:schemeClr>
                </a:solidFill>
                <a:latin typeface="Courier" pitchFamily="2" charset="0"/>
              </a:rPr>
              <a:t>])</a:t>
            </a:r>
          </a:p>
          <a:p>
            <a:r>
              <a:rPr lang="en-US" b="1" i="1" dirty="0">
                <a:solidFill>
                  <a:schemeClr val="accent6">
                    <a:lumMod val="75000"/>
                  </a:schemeClr>
                </a:solidFill>
                <a:latin typeface="Courier" pitchFamily="2" charset="0"/>
              </a:rPr>
              <a:t>    </a:t>
            </a:r>
            <a:r>
              <a:rPr lang="en-US" i="1" dirty="0">
                <a:solidFill>
                  <a:schemeClr val="accent6">
                    <a:lumMod val="75000"/>
                  </a:schemeClr>
                </a:solidFill>
                <a:latin typeface="Courier" pitchFamily="2" charset="0"/>
              </a:rPr>
              <a:t>#Try print(X[</a:t>
            </a:r>
            <a:r>
              <a:rPr lang="en-US" i="1" dirty="0" err="1">
                <a:solidFill>
                  <a:schemeClr val="accent6">
                    <a:lumMod val="75000"/>
                  </a:schemeClr>
                </a:solidFill>
                <a:latin typeface="Courier" pitchFamily="2" charset="0"/>
              </a:rPr>
              <a:t>X_Train</a:t>
            </a:r>
            <a:r>
              <a:rPr lang="en-US" i="1" dirty="0">
                <a:solidFill>
                  <a:schemeClr val="accent6">
                    <a:lumMod val="75000"/>
                  </a:schemeClr>
                </a:solidFill>
                <a:latin typeface="Courier" pitchFamily="2" charset="0"/>
              </a:rPr>
              <a:t>]) and print(X[</a:t>
            </a:r>
            <a:r>
              <a:rPr lang="en-US" i="1" dirty="0" err="1">
                <a:solidFill>
                  <a:schemeClr val="accent6">
                    <a:lumMod val="75000"/>
                  </a:schemeClr>
                </a:solidFill>
                <a:latin typeface="Courier" pitchFamily="2" charset="0"/>
              </a:rPr>
              <a:t>X_test</a:t>
            </a:r>
            <a:r>
              <a:rPr lang="en-US" i="1" dirty="0">
                <a:solidFill>
                  <a:schemeClr val="accent6">
                    <a:lumMod val="75000"/>
                  </a:schemeClr>
                </a:solidFill>
                <a:latin typeface="Courier" pitchFamily="2" charset="0"/>
              </a:rPr>
              <a:t>])!</a:t>
            </a:r>
            <a:endParaRPr lang="en-US" b="1" i="1" dirty="0">
              <a:solidFill>
                <a:schemeClr val="accent6">
                  <a:lumMod val="75000"/>
                </a:schemeClr>
              </a:solidFill>
              <a:latin typeface="Courier" pitchFamily="2" charset="0"/>
            </a:endParaRPr>
          </a:p>
        </p:txBody>
      </p:sp>
    </p:spTree>
    <p:extLst>
      <p:ext uri="{BB962C8B-B14F-4D97-AF65-F5344CB8AC3E}">
        <p14:creationId xmlns:p14="http://schemas.microsoft.com/office/powerpoint/2010/main" val="2335974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36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78DFB-1C83-594A-A88D-A58E1A50C53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Stratifying Class Labels</a:t>
            </a:r>
          </a:p>
        </p:txBody>
      </p:sp>
      <p:sp>
        <p:nvSpPr>
          <p:cNvPr id="8" name="Rectangle 7">
            <a:extLst>
              <a:ext uri="{FF2B5EF4-FFF2-40B4-BE49-F238E27FC236}">
                <a16:creationId xmlns:a16="http://schemas.microsoft.com/office/drawing/2014/main" id="{1D300FD8-B799-3441-B5C7-7B494913D230}"/>
              </a:ext>
            </a:extLst>
          </p:cNvPr>
          <p:cNvSpPr/>
          <p:nvPr/>
        </p:nvSpPr>
        <p:spPr>
          <a:xfrm>
            <a:off x="972766" y="2341857"/>
            <a:ext cx="4338536"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BD0A1F-9965-1144-88C5-B5285428BEA5}"/>
              </a:ext>
            </a:extLst>
          </p:cNvPr>
          <p:cNvSpPr/>
          <p:nvPr/>
        </p:nvSpPr>
        <p:spPr>
          <a:xfrm>
            <a:off x="5311302" y="2341857"/>
            <a:ext cx="1274324" cy="369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3669DFF-61E0-5746-9CB0-C75D773B47D8}"/>
              </a:ext>
            </a:extLst>
          </p:cNvPr>
          <p:cNvSpPr/>
          <p:nvPr/>
        </p:nvSpPr>
        <p:spPr>
          <a:xfrm>
            <a:off x="6585626" y="2341856"/>
            <a:ext cx="1274324" cy="36965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776F069-8FEE-1941-B83B-B73B7196730C}"/>
              </a:ext>
            </a:extLst>
          </p:cNvPr>
          <p:cNvSpPr txBox="1"/>
          <p:nvPr/>
        </p:nvSpPr>
        <p:spPr>
          <a:xfrm>
            <a:off x="4323945" y="1972523"/>
            <a:ext cx="3249038" cy="369332"/>
          </a:xfrm>
          <a:prstGeom prst="rect">
            <a:avLst/>
          </a:prstGeom>
          <a:noFill/>
        </p:spPr>
        <p:txBody>
          <a:bodyPr wrap="square" rtlCol="0">
            <a:spAutoFit/>
          </a:bodyPr>
          <a:lstStyle/>
          <a:p>
            <a:pPr algn="ctr"/>
            <a:r>
              <a:rPr lang="en-US" dirty="0"/>
              <a:t>Validation</a:t>
            </a:r>
          </a:p>
        </p:txBody>
      </p:sp>
      <p:sp>
        <p:nvSpPr>
          <p:cNvPr id="12" name="TextBox 11">
            <a:extLst>
              <a:ext uri="{FF2B5EF4-FFF2-40B4-BE49-F238E27FC236}">
                <a16:creationId xmlns:a16="http://schemas.microsoft.com/office/drawing/2014/main" id="{986C1082-3132-D54F-A7F1-A2E29A10C8B9}"/>
              </a:ext>
            </a:extLst>
          </p:cNvPr>
          <p:cNvSpPr txBox="1"/>
          <p:nvPr/>
        </p:nvSpPr>
        <p:spPr>
          <a:xfrm>
            <a:off x="1517515" y="1972521"/>
            <a:ext cx="3249038" cy="369332"/>
          </a:xfrm>
          <a:prstGeom prst="rect">
            <a:avLst/>
          </a:prstGeom>
          <a:noFill/>
        </p:spPr>
        <p:txBody>
          <a:bodyPr wrap="square" rtlCol="0">
            <a:spAutoFit/>
          </a:bodyPr>
          <a:lstStyle/>
          <a:p>
            <a:pPr algn="ctr"/>
            <a:r>
              <a:rPr lang="en-US" dirty="0"/>
              <a:t>Training</a:t>
            </a:r>
          </a:p>
        </p:txBody>
      </p:sp>
      <p:sp>
        <p:nvSpPr>
          <p:cNvPr id="13" name="TextBox 12">
            <a:extLst>
              <a:ext uri="{FF2B5EF4-FFF2-40B4-BE49-F238E27FC236}">
                <a16:creationId xmlns:a16="http://schemas.microsoft.com/office/drawing/2014/main" id="{3297140D-2A3A-C045-893F-20A99A9EB3C3}"/>
              </a:ext>
            </a:extLst>
          </p:cNvPr>
          <p:cNvSpPr txBox="1"/>
          <p:nvPr/>
        </p:nvSpPr>
        <p:spPr>
          <a:xfrm>
            <a:off x="6340003" y="1972521"/>
            <a:ext cx="1765569" cy="369332"/>
          </a:xfrm>
          <a:prstGeom prst="rect">
            <a:avLst/>
          </a:prstGeom>
          <a:noFill/>
        </p:spPr>
        <p:txBody>
          <a:bodyPr wrap="square" rtlCol="0">
            <a:spAutoFit/>
          </a:bodyPr>
          <a:lstStyle/>
          <a:p>
            <a:pPr algn="ctr"/>
            <a:r>
              <a:rPr lang="en-US" dirty="0"/>
              <a:t>Test</a:t>
            </a:r>
          </a:p>
        </p:txBody>
      </p:sp>
      <p:sp>
        <p:nvSpPr>
          <p:cNvPr id="15" name="Rectangle 14">
            <a:extLst>
              <a:ext uri="{FF2B5EF4-FFF2-40B4-BE49-F238E27FC236}">
                <a16:creationId xmlns:a16="http://schemas.microsoft.com/office/drawing/2014/main" id="{A0F673D9-8E85-E647-BFF5-10CD9EC6AA4B}"/>
              </a:ext>
            </a:extLst>
          </p:cNvPr>
          <p:cNvSpPr/>
          <p:nvPr/>
        </p:nvSpPr>
        <p:spPr>
          <a:xfrm>
            <a:off x="972766" y="3537628"/>
            <a:ext cx="3005847" cy="3696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8858DE-DEA3-9348-8F7B-B933D607E342}"/>
              </a:ext>
            </a:extLst>
          </p:cNvPr>
          <p:cNvSpPr/>
          <p:nvPr/>
        </p:nvSpPr>
        <p:spPr>
          <a:xfrm>
            <a:off x="3978613" y="3537627"/>
            <a:ext cx="1332689" cy="36965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A9E74-554E-A34A-9B2B-41AB1316267B}"/>
              </a:ext>
            </a:extLst>
          </p:cNvPr>
          <p:cNvSpPr/>
          <p:nvPr/>
        </p:nvSpPr>
        <p:spPr>
          <a:xfrm>
            <a:off x="5311302" y="3537626"/>
            <a:ext cx="1274324" cy="3696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BFE109-5FC1-DC40-81CB-65ACC40D9E1F}"/>
              </a:ext>
            </a:extLst>
          </p:cNvPr>
          <p:cNvSpPr/>
          <p:nvPr/>
        </p:nvSpPr>
        <p:spPr>
          <a:xfrm>
            <a:off x="6585626" y="3537626"/>
            <a:ext cx="1274323" cy="3696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41A8182-7AB7-2549-A711-C2FA53695BB5}"/>
              </a:ext>
            </a:extLst>
          </p:cNvPr>
          <p:cNvSpPr/>
          <p:nvPr/>
        </p:nvSpPr>
        <p:spPr>
          <a:xfrm>
            <a:off x="972766" y="4584973"/>
            <a:ext cx="3793787" cy="3696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971A0EA-2DE5-2149-99A4-A1CB8389BE44}"/>
              </a:ext>
            </a:extLst>
          </p:cNvPr>
          <p:cNvSpPr/>
          <p:nvPr/>
        </p:nvSpPr>
        <p:spPr>
          <a:xfrm>
            <a:off x="4766553" y="4584972"/>
            <a:ext cx="544749" cy="36965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004A76-878D-674E-9A7B-DD631FB48449}"/>
              </a:ext>
            </a:extLst>
          </p:cNvPr>
          <p:cNvSpPr/>
          <p:nvPr/>
        </p:nvSpPr>
        <p:spPr>
          <a:xfrm>
            <a:off x="5311302" y="4584971"/>
            <a:ext cx="1028701" cy="3696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1B7101D-0C3E-6E41-A58F-FEDCD9392613}"/>
              </a:ext>
            </a:extLst>
          </p:cNvPr>
          <p:cNvSpPr/>
          <p:nvPr/>
        </p:nvSpPr>
        <p:spPr>
          <a:xfrm>
            <a:off x="6585626" y="4584971"/>
            <a:ext cx="1028700" cy="3696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6798A90-D8A5-D742-8723-B8D8DB5BC9B1}"/>
              </a:ext>
            </a:extLst>
          </p:cNvPr>
          <p:cNvSpPr/>
          <p:nvPr/>
        </p:nvSpPr>
        <p:spPr>
          <a:xfrm>
            <a:off x="6340003" y="4583649"/>
            <a:ext cx="245623" cy="36965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C7B149A-39FB-934D-9E36-CFF1956C2228}"/>
              </a:ext>
            </a:extLst>
          </p:cNvPr>
          <p:cNvSpPr/>
          <p:nvPr/>
        </p:nvSpPr>
        <p:spPr>
          <a:xfrm>
            <a:off x="7614326" y="4583649"/>
            <a:ext cx="245623" cy="36965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CC281EF-31DE-8947-BBBE-91038E82CFE3}"/>
              </a:ext>
            </a:extLst>
          </p:cNvPr>
          <p:cNvSpPr/>
          <p:nvPr/>
        </p:nvSpPr>
        <p:spPr>
          <a:xfrm>
            <a:off x="2762654" y="5555515"/>
            <a:ext cx="379380" cy="36965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CFE30AD-29F5-C740-A1F8-54BEFDEB6F27}"/>
              </a:ext>
            </a:extLst>
          </p:cNvPr>
          <p:cNvSpPr/>
          <p:nvPr/>
        </p:nvSpPr>
        <p:spPr>
          <a:xfrm>
            <a:off x="972766" y="5555515"/>
            <a:ext cx="379380" cy="3696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46FCA31-A425-5244-9C33-1FF73B26C8B9}"/>
              </a:ext>
            </a:extLst>
          </p:cNvPr>
          <p:cNvSpPr txBox="1"/>
          <p:nvPr/>
        </p:nvSpPr>
        <p:spPr>
          <a:xfrm>
            <a:off x="1337553" y="5555834"/>
            <a:ext cx="1614791" cy="369332"/>
          </a:xfrm>
          <a:prstGeom prst="rect">
            <a:avLst/>
          </a:prstGeom>
          <a:noFill/>
        </p:spPr>
        <p:txBody>
          <a:bodyPr wrap="square" rtlCol="0">
            <a:spAutoFit/>
          </a:bodyPr>
          <a:lstStyle/>
          <a:p>
            <a:r>
              <a:rPr lang="en-US" dirty="0"/>
              <a:t>Class A</a:t>
            </a:r>
          </a:p>
        </p:txBody>
      </p:sp>
      <p:sp>
        <p:nvSpPr>
          <p:cNvPr id="29" name="TextBox 28">
            <a:extLst>
              <a:ext uri="{FF2B5EF4-FFF2-40B4-BE49-F238E27FC236}">
                <a16:creationId xmlns:a16="http://schemas.microsoft.com/office/drawing/2014/main" id="{954E2C5F-5916-3A48-9C78-8C5DB5BAC8E6}"/>
              </a:ext>
            </a:extLst>
          </p:cNvPr>
          <p:cNvSpPr txBox="1"/>
          <p:nvPr/>
        </p:nvSpPr>
        <p:spPr>
          <a:xfrm>
            <a:off x="3142034" y="5561006"/>
            <a:ext cx="1614791" cy="369332"/>
          </a:xfrm>
          <a:prstGeom prst="rect">
            <a:avLst/>
          </a:prstGeom>
          <a:noFill/>
        </p:spPr>
        <p:txBody>
          <a:bodyPr wrap="square" rtlCol="0">
            <a:spAutoFit/>
          </a:bodyPr>
          <a:lstStyle/>
          <a:p>
            <a:r>
              <a:rPr lang="en-US" dirty="0"/>
              <a:t>Class B</a:t>
            </a:r>
          </a:p>
        </p:txBody>
      </p:sp>
      <p:sp>
        <p:nvSpPr>
          <p:cNvPr id="33" name="TextBox 32">
            <a:extLst>
              <a:ext uri="{FF2B5EF4-FFF2-40B4-BE49-F238E27FC236}">
                <a16:creationId xmlns:a16="http://schemas.microsoft.com/office/drawing/2014/main" id="{F2F4415B-11CC-114C-985A-45B423C26E48}"/>
              </a:ext>
            </a:extLst>
          </p:cNvPr>
          <p:cNvSpPr txBox="1"/>
          <p:nvPr/>
        </p:nvSpPr>
        <p:spPr>
          <a:xfrm>
            <a:off x="963038" y="4210469"/>
            <a:ext cx="3793787" cy="369332"/>
          </a:xfrm>
          <a:prstGeom prst="rect">
            <a:avLst/>
          </a:prstGeom>
          <a:noFill/>
        </p:spPr>
        <p:txBody>
          <a:bodyPr wrap="square" rtlCol="0">
            <a:spAutoFit/>
          </a:bodyPr>
          <a:lstStyle/>
          <a:p>
            <a:r>
              <a:rPr lang="en-US" dirty="0"/>
              <a:t>Data stratified by class labels</a:t>
            </a:r>
          </a:p>
        </p:txBody>
      </p:sp>
      <p:sp>
        <p:nvSpPr>
          <p:cNvPr id="34" name="TextBox 33">
            <a:extLst>
              <a:ext uri="{FF2B5EF4-FFF2-40B4-BE49-F238E27FC236}">
                <a16:creationId xmlns:a16="http://schemas.microsoft.com/office/drawing/2014/main" id="{1BBB8687-77BB-3343-9D5B-9B50E97BB381}"/>
              </a:ext>
            </a:extLst>
          </p:cNvPr>
          <p:cNvSpPr txBox="1"/>
          <p:nvPr/>
        </p:nvSpPr>
        <p:spPr>
          <a:xfrm>
            <a:off x="972765" y="3133064"/>
            <a:ext cx="6498077" cy="369332"/>
          </a:xfrm>
          <a:prstGeom prst="rect">
            <a:avLst/>
          </a:prstGeom>
          <a:noFill/>
        </p:spPr>
        <p:txBody>
          <a:bodyPr wrap="square" rtlCol="0">
            <a:spAutoFit/>
          </a:bodyPr>
          <a:lstStyle/>
          <a:p>
            <a:r>
              <a:rPr lang="en-US" dirty="0"/>
              <a:t>Classes not represented in validation or test data selection</a:t>
            </a:r>
          </a:p>
        </p:txBody>
      </p:sp>
      <p:cxnSp>
        <p:nvCxnSpPr>
          <p:cNvPr id="36" name="Straight Connector 35">
            <a:extLst>
              <a:ext uri="{FF2B5EF4-FFF2-40B4-BE49-F238E27FC236}">
                <a16:creationId xmlns:a16="http://schemas.microsoft.com/office/drawing/2014/main" id="{C7683DDD-3C69-6140-AB8E-B13F30570707}"/>
              </a:ext>
            </a:extLst>
          </p:cNvPr>
          <p:cNvCxnSpPr>
            <a:cxnSpLocks/>
          </p:cNvCxnSpPr>
          <p:nvPr/>
        </p:nvCxnSpPr>
        <p:spPr>
          <a:xfrm>
            <a:off x="5311302" y="2042809"/>
            <a:ext cx="0" cy="330740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32FFF8-FD0F-0C48-9754-119C8CC83BCC}"/>
              </a:ext>
            </a:extLst>
          </p:cNvPr>
          <p:cNvCxnSpPr>
            <a:cxnSpLocks/>
          </p:cNvCxnSpPr>
          <p:nvPr/>
        </p:nvCxnSpPr>
        <p:spPr>
          <a:xfrm>
            <a:off x="6585626" y="2042809"/>
            <a:ext cx="0" cy="330740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Multiply 49">
            <a:extLst>
              <a:ext uri="{FF2B5EF4-FFF2-40B4-BE49-F238E27FC236}">
                <a16:creationId xmlns:a16="http://schemas.microsoft.com/office/drawing/2014/main" id="{E77ED5F6-E2AB-F24C-85C5-A3B7002EFF00}"/>
              </a:ext>
            </a:extLst>
          </p:cNvPr>
          <p:cNvSpPr/>
          <p:nvPr/>
        </p:nvSpPr>
        <p:spPr>
          <a:xfrm>
            <a:off x="7737137" y="3244473"/>
            <a:ext cx="933857" cy="933857"/>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a:extLst>
              <a:ext uri="{FF2B5EF4-FFF2-40B4-BE49-F238E27FC236}">
                <a16:creationId xmlns:a16="http://schemas.microsoft.com/office/drawing/2014/main" id="{A467DAA8-5FEE-284F-8AE2-FF4ABFEAC23C}"/>
              </a:ext>
            </a:extLst>
          </p:cNvPr>
          <p:cNvSpPr/>
          <p:nvPr/>
        </p:nvSpPr>
        <p:spPr>
          <a:xfrm>
            <a:off x="7918314" y="4168602"/>
            <a:ext cx="749029" cy="729574"/>
          </a:xfrm>
          <a:custGeom>
            <a:avLst/>
            <a:gdLst>
              <a:gd name="connsiteX0" fmla="*/ 0 w 749029"/>
              <a:gd name="connsiteY0" fmla="*/ 418289 h 729574"/>
              <a:gd name="connsiteX1" fmla="*/ 214008 w 749029"/>
              <a:gd name="connsiteY1" fmla="*/ 729574 h 729574"/>
              <a:gd name="connsiteX2" fmla="*/ 749029 w 749029"/>
              <a:gd name="connsiteY2" fmla="*/ 0 h 729574"/>
            </a:gdLst>
            <a:ahLst/>
            <a:cxnLst>
              <a:cxn ang="0">
                <a:pos x="connsiteX0" y="connsiteY0"/>
              </a:cxn>
              <a:cxn ang="0">
                <a:pos x="connsiteX1" y="connsiteY1"/>
              </a:cxn>
              <a:cxn ang="0">
                <a:pos x="connsiteX2" y="connsiteY2"/>
              </a:cxn>
            </a:cxnLst>
            <a:rect l="l" t="t" r="r" b="b"/>
            <a:pathLst>
              <a:path w="749029" h="729574">
                <a:moveTo>
                  <a:pt x="0" y="418289"/>
                </a:moveTo>
                <a:lnTo>
                  <a:pt x="214008" y="729574"/>
                </a:lnTo>
                <a:lnTo>
                  <a:pt x="749029" y="0"/>
                </a:lnTo>
              </a:path>
            </a:pathLst>
          </a:custGeom>
          <a:noFill/>
          <a:ln w="152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0035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07738-9452-F749-B650-B9C452B95D44}"/>
              </a:ext>
            </a:extLst>
          </p:cNvPr>
          <p:cNvSpPr>
            <a:spLocks noGrp="1"/>
          </p:cNvSpPr>
          <p:nvPr>
            <p:ph type="title"/>
          </p:nvPr>
        </p:nvSpPr>
        <p:spPr/>
        <p:txBody>
          <a:bodyPr>
            <a:normAutofit/>
          </a:bodyPr>
          <a:lstStyle/>
          <a:p>
            <a:pPr algn="ctr"/>
            <a:r>
              <a:rPr lang="en-US" sz="3600" b="1" dirty="0">
                <a:latin typeface="Arial" panose="020B0604020202020204" pitchFamily="34" charset="0"/>
                <a:cs typeface="Arial" panose="020B0604020202020204" pitchFamily="34" charset="0"/>
              </a:rPr>
              <a:t>Stratified K-Fold Function in </a:t>
            </a:r>
            <a:r>
              <a:rPr lang="en-US" sz="3600" b="1" dirty="0" err="1">
                <a:latin typeface="Arial" panose="020B0604020202020204" pitchFamily="34" charset="0"/>
                <a:cs typeface="Arial" panose="020B0604020202020204" pitchFamily="34" charset="0"/>
              </a:rPr>
              <a:t>Scikit</a:t>
            </a:r>
            <a:endParaRPr lang="en-US" sz="36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3C9A619-03B6-0B43-B2C1-AA636A4F44CA}"/>
              </a:ext>
            </a:extLst>
          </p:cNvPr>
          <p:cNvSpPr txBox="1"/>
          <p:nvPr/>
        </p:nvSpPr>
        <p:spPr>
          <a:xfrm>
            <a:off x="897376" y="2159542"/>
            <a:ext cx="7349247" cy="4247317"/>
          </a:xfrm>
          <a:prstGeom prst="rect">
            <a:avLst/>
          </a:prstGeom>
          <a:solidFill>
            <a:schemeClr val="bg1">
              <a:lumMod val="85000"/>
            </a:schemeClr>
          </a:solidFill>
          <a:ln>
            <a:solidFill>
              <a:schemeClr val="tx1"/>
            </a:solidFill>
          </a:ln>
        </p:spPr>
        <p:txBody>
          <a:bodyPr wrap="square" rtlCol="0">
            <a:spAutoFit/>
          </a:bodyPr>
          <a:lstStyle/>
          <a:p>
            <a:r>
              <a:rPr lang="en-US" b="1" dirty="0">
                <a:solidFill>
                  <a:schemeClr val="accent6">
                    <a:lumMod val="75000"/>
                  </a:schemeClr>
                </a:solidFill>
                <a:latin typeface="Courier" pitchFamily="2" charset="0"/>
              </a:rPr>
              <a:t>import</a:t>
            </a:r>
            <a:r>
              <a:rPr lang="en-US" dirty="0">
                <a:latin typeface="Courier" pitchFamily="2" charset="0"/>
              </a:rPr>
              <a:t> </a:t>
            </a:r>
            <a:r>
              <a:rPr lang="en-US" dirty="0" err="1">
                <a:latin typeface="Courier" pitchFamily="2" charset="0"/>
              </a:rPr>
              <a:t>numpy</a:t>
            </a:r>
            <a:r>
              <a:rPr lang="en-US" dirty="0">
                <a:latin typeface="Courier" pitchFamily="2" charset="0"/>
              </a:rPr>
              <a:t> </a:t>
            </a:r>
            <a:r>
              <a:rPr lang="en-US" b="1" dirty="0">
                <a:solidFill>
                  <a:schemeClr val="accent6">
                    <a:lumMod val="75000"/>
                  </a:schemeClr>
                </a:solidFill>
                <a:latin typeface="Courier" pitchFamily="2" charset="0"/>
              </a:rPr>
              <a:t>as</a:t>
            </a:r>
            <a:r>
              <a:rPr lang="en-US" dirty="0">
                <a:latin typeface="Courier" pitchFamily="2" charset="0"/>
              </a:rPr>
              <a:t> np</a:t>
            </a:r>
          </a:p>
          <a:p>
            <a:r>
              <a:rPr lang="en-US" b="1" dirty="0">
                <a:solidFill>
                  <a:schemeClr val="accent6">
                    <a:lumMod val="75000"/>
                  </a:schemeClr>
                </a:solidFill>
                <a:latin typeface="Courier" pitchFamily="2" charset="0"/>
              </a:rPr>
              <a:t>from</a:t>
            </a:r>
            <a:r>
              <a:rPr lang="en-US" dirty="0">
                <a:latin typeface="Courier" pitchFamily="2" charset="0"/>
              </a:rPr>
              <a:t> </a:t>
            </a:r>
            <a:r>
              <a:rPr lang="en-US" dirty="0" err="1">
                <a:latin typeface="Courier" pitchFamily="2" charset="0"/>
              </a:rPr>
              <a:t>sklearn.model_selection</a:t>
            </a:r>
            <a:r>
              <a:rPr lang="en-US" dirty="0">
                <a:latin typeface="Courier" pitchFamily="2" charset="0"/>
              </a:rPr>
              <a:t> </a:t>
            </a:r>
            <a:r>
              <a:rPr lang="en-US" b="1" dirty="0">
                <a:solidFill>
                  <a:schemeClr val="accent6">
                    <a:lumMod val="75000"/>
                  </a:schemeClr>
                </a:solidFill>
                <a:latin typeface="Courier" pitchFamily="2" charset="0"/>
              </a:rPr>
              <a:t>import</a:t>
            </a:r>
            <a:r>
              <a:rPr lang="en-US" dirty="0">
                <a:latin typeface="Courier" pitchFamily="2" charset="0"/>
              </a:rPr>
              <a:t> </a:t>
            </a:r>
            <a:r>
              <a:rPr lang="en-US" dirty="0" err="1">
                <a:latin typeface="Courier" pitchFamily="2" charset="0"/>
              </a:rPr>
              <a:t>StratifiedKFold</a:t>
            </a:r>
            <a:r>
              <a:rPr lang="en-US" dirty="0">
                <a:latin typeface="Courier" pitchFamily="2" charset="0"/>
              </a:rPr>
              <a:t> </a:t>
            </a:r>
          </a:p>
          <a:p>
            <a:endParaRPr lang="en-US" dirty="0">
              <a:latin typeface="Courier" pitchFamily="2" charset="0"/>
            </a:endParaRPr>
          </a:p>
          <a:p>
            <a:r>
              <a:rPr lang="en-US" dirty="0">
                <a:latin typeface="Courier" pitchFamily="2" charset="0"/>
              </a:rPr>
              <a:t>X = </a:t>
            </a:r>
            <a:r>
              <a:rPr lang="en-US" dirty="0" err="1">
                <a:latin typeface="Courier" pitchFamily="2" charset="0"/>
              </a:rPr>
              <a:t>np.array</a:t>
            </a:r>
            <a:r>
              <a:rPr lang="en-US" dirty="0">
                <a:latin typeface="Courier" pitchFamily="2" charset="0"/>
              </a:rPr>
              <a:t>([[1, 11], </a:t>
            </a:r>
          </a:p>
          <a:p>
            <a:r>
              <a:rPr lang="en-US" dirty="0">
                <a:latin typeface="Courier" pitchFamily="2" charset="0"/>
              </a:rPr>
              <a:t>		 [2, 22], </a:t>
            </a:r>
          </a:p>
          <a:p>
            <a:r>
              <a:rPr lang="en-US" dirty="0">
                <a:latin typeface="Courier" pitchFamily="2" charset="0"/>
              </a:rPr>
              <a:t>		 [3, 33], </a:t>
            </a:r>
          </a:p>
          <a:p>
            <a:r>
              <a:rPr lang="en-US" dirty="0">
                <a:latin typeface="Courier" pitchFamily="2" charset="0"/>
              </a:rPr>
              <a:t>		 [4, 44]])</a:t>
            </a:r>
          </a:p>
          <a:p>
            <a:r>
              <a:rPr lang="en-US" dirty="0">
                <a:latin typeface="Courier" pitchFamily="2" charset="0"/>
              </a:rPr>
              <a:t>y = </a:t>
            </a:r>
            <a:r>
              <a:rPr lang="en-US" dirty="0" err="1">
                <a:latin typeface="Courier" pitchFamily="2" charset="0"/>
              </a:rPr>
              <a:t>np.array</a:t>
            </a:r>
            <a:r>
              <a:rPr lang="en-US" dirty="0">
                <a:latin typeface="Courier" pitchFamily="2" charset="0"/>
              </a:rPr>
              <a:t>([0, 0, 1, 1])</a:t>
            </a:r>
          </a:p>
          <a:p>
            <a:endParaRPr lang="en-US" dirty="0">
              <a:latin typeface="Courier" pitchFamily="2" charset="0"/>
            </a:endParaRPr>
          </a:p>
          <a:p>
            <a:r>
              <a:rPr lang="en-US" dirty="0" err="1">
                <a:latin typeface="Courier" pitchFamily="2" charset="0"/>
              </a:rPr>
              <a:t>skf</a:t>
            </a:r>
            <a:r>
              <a:rPr lang="en-US" dirty="0">
                <a:latin typeface="Courier" pitchFamily="2" charset="0"/>
              </a:rPr>
              <a:t>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StratifiedKFold</a:t>
            </a:r>
            <a:r>
              <a:rPr lang="en-US" dirty="0">
                <a:latin typeface="Courier" pitchFamily="2" charset="0"/>
              </a:rPr>
              <a:t>(</a:t>
            </a:r>
            <a:r>
              <a:rPr lang="en-US" dirty="0" err="1">
                <a:latin typeface="Courier" pitchFamily="2" charset="0"/>
              </a:rPr>
              <a:t>n_splits</a:t>
            </a:r>
            <a:r>
              <a:rPr lang="en-US" dirty="0">
                <a:latin typeface="Courier" pitchFamily="2" charset="0"/>
              </a:rPr>
              <a:t>=</a:t>
            </a:r>
            <a:r>
              <a:rPr lang="en-US" dirty="0">
                <a:solidFill>
                  <a:schemeClr val="accent6">
                    <a:lumMod val="75000"/>
                  </a:schemeClr>
                </a:solidFill>
                <a:latin typeface="Courier" pitchFamily="2" charset="0"/>
              </a:rPr>
              <a:t>2</a:t>
            </a:r>
            <a:r>
              <a:rPr lang="en-US" dirty="0">
                <a:latin typeface="Courier" pitchFamily="2" charset="0"/>
              </a:rPr>
              <a:t>, shuffle=</a:t>
            </a:r>
            <a:r>
              <a:rPr lang="en-US" dirty="0">
                <a:solidFill>
                  <a:schemeClr val="accent6">
                    <a:lumMod val="75000"/>
                  </a:schemeClr>
                </a:solidFill>
                <a:latin typeface="Courier" pitchFamily="2" charset="0"/>
              </a:rPr>
              <a:t>True</a:t>
            </a:r>
            <a:r>
              <a:rPr lang="en-US" dirty="0">
                <a:latin typeface="Courier" pitchFamily="2" charset="0"/>
              </a:rPr>
              <a:t>)</a:t>
            </a:r>
          </a:p>
          <a:p>
            <a:endParaRPr lang="en-US" dirty="0">
              <a:latin typeface="Courier" pitchFamily="2" charset="0"/>
            </a:endParaRPr>
          </a:p>
          <a:p>
            <a:r>
              <a:rPr lang="en-US" b="1" dirty="0">
                <a:solidFill>
                  <a:schemeClr val="accent6">
                    <a:lumMod val="75000"/>
                  </a:schemeClr>
                </a:solidFill>
                <a:latin typeface="Courier" pitchFamily="2" charset="0"/>
              </a:rPr>
              <a:t>for</a:t>
            </a:r>
            <a:r>
              <a:rPr lang="en-US" dirty="0">
                <a:latin typeface="Courier" pitchFamily="2" charset="0"/>
              </a:rPr>
              <a:t> </a:t>
            </a:r>
            <a:r>
              <a:rPr lang="en-US" dirty="0" err="1">
                <a:latin typeface="Courier" pitchFamily="2" charset="0"/>
              </a:rPr>
              <a:t>X_train</a:t>
            </a:r>
            <a:r>
              <a:rPr lang="en-US" dirty="0">
                <a:latin typeface="Courier" pitchFamily="2" charset="0"/>
              </a:rPr>
              <a:t>, </a:t>
            </a:r>
            <a:r>
              <a:rPr lang="en-US" dirty="0" err="1">
                <a:latin typeface="Courier" pitchFamily="2" charset="0"/>
              </a:rPr>
              <a:t>X_test</a:t>
            </a:r>
            <a:r>
              <a:rPr lang="en-US" dirty="0">
                <a:latin typeface="Courier" pitchFamily="2" charset="0"/>
              </a:rPr>
              <a:t> </a:t>
            </a:r>
            <a:r>
              <a:rPr lang="en-US" b="1" dirty="0">
                <a:solidFill>
                  <a:schemeClr val="accent6">
                    <a:lumMod val="75000"/>
                  </a:schemeClr>
                </a:solidFill>
                <a:latin typeface="Courier" pitchFamily="2" charset="0"/>
              </a:rPr>
              <a:t>in</a:t>
            </a:r>
            <a:r>
              <a:rPr lang="en-US" dirty="0">
                <a:latin typeface="Courier" pitchFamily="2" charset="0"/>
              </a:rPr>
              <a:t> </a:t>
            </a:r>
            <a:r>
              <a:rPr lang="en-US" dirty="0" err="1">
                <a:latin typeface="Courier" pitchFamily="2" charset="0"/>
              </a:rPr>
              <a:t>skf.split</a:t>
            </a:r>
            <a:r>
              <a:rPr lang="en-US" dirty="0">
                <a:latin typeface="Courier" pitchFamily="2" charset="0"/>
              </a:rPr>
              <a:t>(</a:t>
            </a:r>
            <a:r>
              <a:rPr lang="en-US" dirty="0" err="1">
                <a:latin typeface="Courier" pitchFamily="2" charset="0"/>
              </a:rPr>
              <a:t>X,y</a:t>
            </a:r>
            <a:r>
              <a:rPr lang="en-US" dirty="0">
                <a:latin typeface="Courier" pitchFamily="2" charset="0"/>
              </a:rPr>
              <a:t>):</a:t>
            </a:r>
          </a:p>
          <a:p>
            <a:r>
              <a:rPr lang="en-US" dirty="0">
                <a:solidFill>
                  <a:schemeClr val="accent6">
                    <a:lumMod val="75000"/>
                  </a:schemeClr>
                </a:solidFill>
                <a:latin typeface="Courier" pitchFamily="2" charset="0"/>
              </a:rPr>
              <a:t>    </a:t>
            </a:r>
            <a:r>
              <a:rPr lang="en-US" i="1" dirty="0">
                <a:solidFill>
                  <a:schemeClr val="accent6">
                    <a:lumMod val="75000"/>
                  </a:schemeClr>
                </a:solidFill>
                <a:latin typeface="Courier" pitchFamily="2" charset="0"/>
              </a:rPr>
              <a:t>#Train the model (i.e., </a:t>
            </a:r>
            <a:r>
              <a:rPr lang="en-US" i="1" dirty="0" err="1">
                <a:solidFill>
                  <a:schemeClr val="accent6">
                    <a:lumMod val="75000"/>
                  </a:schemeClr>
                </a:solidFill>
                <a:latin typeface="Courier" pitchFamily="2" charset="0"/>
              </a:rPr>
              <a:t>model.fit</a:t>
            </a:r>
            <a:r>
              <a:rPr lang="en-US" i="1" dirty="0">
                <a:solidFill>
                  <a:schemeClr val="accent6">
                    <a:lumMod val="75000"/>
                  </a:schemeClr>
                </a:solidFill>
                <a:latin typeface="Courier" pitchFamily="2" charset="0"/>
              </a:rPr>
              <a:t>(</a:t>
            </a:r>
            <a:r>
              <a:rPr lang="en-US" b="1" i="1" dirty="0">
                <a:solidFill>
                  <a:schemeClr val="accent6">
                    <a:lumMod val="75000"/>
                  </a:schemeClr>
                </a:solidFill>
                <a:latin typeface="Courier" pitchFamily="2" charset="0"/>
              </a:rPr>
              <a:t>X[</a:t>
            </a:r>
            <a:r>
              <a:rPr lang="en-US" b="1" i="1" dirty="0" err="1">
                <a:solidFill>
                  <a:schemeClr val="accent6">
                    <a:lumMod val="75000"/>
                  </a:schemeClr>
                </a:solidFill>
                <a:latin typeface="Courier" pitchFamily="2" charset="0"/>
              </a:rPr>
              <a:t>X_train</a:t>
            </a:r>
            <a:r>
              <a:rPr lang="en-US" b="1" i="1" dirty="0">
                <a:solidFill>
                  <a:schemeClr val="accent6">
                    <a:lumMod val="75000"/>
                  </a:schemeClr>
                </a:solidFill>
                <a:latin typeface="Courier" pitchFamily="2" charset="0"/>
              </a:rPr>
              <a:t>])</a:t>
            </a:r>
          </a:p>
          <a:p>
            <a:r>
              <a:rPr lang="en-US" i="1" dirty="0">
                <a:latin typeface="Courier" pitchFamily="2" charset="0"/>
              </a:rPr>
              <a:t>    </a:t>
            </a:r>
            <a:r>
              <a:rPr lang="en-US" i="1" dirty="0">
                <a:solidFill>
                  <a:schemeClr val="accent6">
                    <a:lumMod val="75000"/>
                  </a:schemeClr>
                </a:solidFill>
                <a:latin typeface="Courier" pitchFamily="2" charset="0"/>
              </a:rPr>
              <a:t>#Test the model (i.e., </a:t>
            </a:r>
            <a:r>
              <a:rPr lang="en-US" i="1" dirty="0" err="1">
                <a:solidFill>
                  <a:schemeClr val="accent6">
                    <a:lumMod val="75000"/>
                  </a:schemeClr>
                </a:solidFill>
                <a:latin typeface="Courier" pitchFamily="2" charset="0"/>
              </a:rPr>
              <a:t>model.predict</a:t>
            </a:r>
            <a:r>
              <a:rPr lang="en-US" i="1" dirty="0">
                <a:solidFill>
                  <a:schemeClr val="accent6">
                    <a:lumMod val="75000"/>
                  </a:schemeClr>
                </a:solidFill>
                <a:latin typeface="Courier" pitchFamily="2" charset="0"/>
              </a:rPr>
              <a:t>(</a:t>
            </a:r>
            <a:r>
              <a:rPr lang="en-US" b="1" i="1" dirty="0">
                <a:solidFill>
                  <a:schemeClr val="accent6">
                    <a:lumMod val="75000"/>
                  </a:schemeClr>
                </a:solidFill>
                <a:latin typeface="Courier" pitchFamily="2" charset="0"/>
              </a:rPr>
              <a:t>X[</a:t>
            </a:r>
            <a:r>
              <a:rPr lang="en-US" b="1" i="1" dirty="0" err="1">
                <a:solidFill>
                  <a:schemeClr val="accent6">
                    <a:lumMod val="75000"/>
                  </a:schemeClr>
                </a:solidFill>
                <a:latin typeface="Courier" pitchFamily="2" charset="0"/>
              </a:rPr>
              <a:t>X_test</a:t>
            </a:r>
            <a:r>
              <a:rPr lang="en-US" b="1" i="1" dirty="0">
                <a:solidFill>
                  <a:schemeClr val="accent6">
                    <a:lumMod val="75000"/>
                  </a:schemeClr>
                </a:solidFill>
                <a:latin typeface="Courier" pitchFamily="2" charset="0"/>
              </a:rPr>
              <a:t>])</a:t>
            </a:r>
          </a:p>
          <a:p>
            <a:r>
              <a:rPr lang="en-US" b="1" i="1" dirty="0">
                <a:solidFill>
                  <a:schemeClr val="accent6">
                    <a:lumMod val="75000"/>
                  </a:schemeClr>
                </a:solidFill>
                <a:latin typeface="Courier" pitchFamily="2" charset="0"/>
              </a:rPr>
              <a:t>    </a:t>
            </a:r>
            <a:r>
              <a:rPr lang="en-US" i="1" dirty="0">
                <a:solidFill>
                  <a:schemeClr val="accent6">
                    <a:lumMod val="75000"/>
                  </a:schemeClr>
                </a:solidFill>
                <a:latin typeface="Courier" pitchFamily="2" charset="0"/>
              </a:rPr>
              <a:t>#Try print(X[</a:t>
            </a:r>
            <a:r>
              <a:rPr lang="en-US" i="1" dirty="0" err="1">
                <a:solidFill>
                  <a:schemeClr val="accent6">
                    <a:lumMod val="75000"/>
                  </a:schemeClr>
                </a:solidFill>
                <a:latin typeface="Courier" pitchFamily="2" charset="0"/>
              </a:rPr>
              <a:t>X_Train</a:t>
            </a:r>
            <a:r>
              <a:rPr lang="en-US" i="1" dirty="0">
                <a:solidFill>
                  <a:schemeClr val="accent6">
                    <a:lumMod val="75000"/>
                  </a:schemeClr>
                </a:solidFill>
                <a:latin typeface="Courier" pitchFamily="2" charset="0"/>
              </a:rPr>
              <a:t>]) and print(X[</a:t>
            </a:r>
            <a:r>
              <a:rPr lang="en-US" i="1" dirty="0" err="1">
                <a:solidFill>
                  <a:schemeClr val="accent6">
                    <a:lumMod val="75000"/>
                  </a:schemeClr>
                </a:solidFill>
                <a:latin typeface="Courier" pitchFamily="2" charset="0"/>
              </a:rPr>
              <a:t>X_test</a:t>
            </a:r>
            <a:r>
              <a:rPr lang="en-US" i="1" dirty="0">
                <a:solidFill>
                  <a:schemeClr val="accent6">
                    <a:lumMod val="75000"/>
                  </a:schemeClr>
                </a:solidFill>
                <a:latin typeface="Courier" pitchFamily="2" charset="0"/>
              </a:rPr>
              <a:t>])!</a:t>
            </a:r>
            <a:endParaRPr lang="en-US" b="1" i="1" dirty="0">
              <a:solidFill>
                <a:schemeClr val="accent6">
                  <a:lumMod val="75000"/>
                </a:schemeClr>
              </a:solidFill>
              <a:latin typeface="Courier" pitchFamily="2" charset="0"/>
            </a:endParaRPr>
          </a:p>
        </p:txBody>
      </p:sp>
    </p:spTree>
    <p:extLst>
      <p:ext uri="{BB962C8B-B14F-4D97-AF65-F5344CB8AC3E}">
        <p14:creationId xmlns:p14="http://schemas.microsoft.com/office/powerpoint/2010/main" val="8991242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4038</TotalTime>
  <Words>948</Words>
  <Application>Microsoft Macintosh PowerPoint</Application>
  <PresentationFormat>On-screen Show (4:3)</PresentationFormat>
  <Paragraphs>197</Paragraphs>
  <Slides>19</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Cambria Math</vt:lpstr>
      <vt:lpstr>Courier</vt:lpstr>
      <vt:lpstr>Wingdings</vt:lpstr>
      <vt:lpstr>Office Theme</vt:lpstr>
      <vt:lpstr>Machine Learning Workshop: Model Evaluation</vt:lpstr>
      <vt:lpstr>Selecting data for model evaluation</vt:lpstr>
      <vt:lpstr>Selecting data for model evaluation</vt:lpstr>
      <vt:lpstr>Selecting data for model evaluation</vt:lpstr>
      <vt:lpstr>Selecting data for model evaluation</vt:lpstr>
      <vt:lpstr>K-Fold Cross-Validation</vt:lpstr>
      <vt:lpstr>Scikit Function for Applying K-Fold</vt:lpstr>
      <vt:lpstr>Stratifying Class Labels</vt:lpstr>
      <vt:lpstr>Stratified K-Fold Function in Scikit</vt:lpstr>
      <vt:lpstr>Parameter Tuning</vt:lpstr>
      <vt:lpstr>Grid Search</vt:lpstr>
      <vt:lpstr>Performing Grid Search using Scikit</vt:lpstr>
      <vt:lpstr>Confusion Matrix</vt:lpstr>
      <vt:lpstr>Accuracy Can Be Misleading</vt:lpstr>
      <vt:lpstr>Other Metrics</vt:lpstr>
      <vt:lpstr>Metrics with sklearn</vt:lpstr>
      <vt:lpstr>Receiver Operating Characteristic (ROC) Curve</vt:lpstr>
      <vt:lpstr>Precision Recall (PRC) Curve</vt:lpstr>
      <vt:lpstr>Context Specific Data Selection: Splitting Data by Chromosome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 Thibodeau</dc:creator>
  <cp:lastModifiedBy>Asa Thibodeau</cp:lastModifiedBy>
  <cp:revision>111</cp:revision>
  <dcterms:created xsi:type="dcterms:W3CDTF">2020-02-04T21:11:00Z</dcterms:created>
  <dcterms:modified xsi:type="dcterms:W3CDTF">2020-02-07T16:32:49Z</dcterms:modified>
</cp:coreProperties>
</file>