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8" r:id="rId4"/>
    <p:sldId id="262" r:id="rId5"/>
    <p:sldId id="263" r:id="rId6"/>
    <p:sldId id="264" r:id="rId7"/>
    <p:sldId id="256" r:id="rId8"/>
    <p:sldId id="259" r:id="rId9"/>
    <p:sldId id="25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80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1CF1-9D7C-8116-2AE0-CDEEF6611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19857-0A84-6F7F-0A32-0829F3EC2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00D24-AEF3-1F51-AAC9-2CBF0453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20A0-6C7D-4967-8F11-5B3FE61D537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FAB5-5F23-0924-A0A3-04BDB70E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DE866-1177-3F68-7595-D1C9635F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A8A-7D00-457A-92A2-2B237251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0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7E87-7902-D574-B568-635787BD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0EC6E-A6B4-7F6C-B975-35D18BFD8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2F905-D8E6-23DF-FBA0-12DDCC05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20A0-6C7D-4967-8F11-5B3FE61D537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80662-A8E8-9DE4-089E-B11FAD27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0A97C-87AD-F31B-1F1D-9C4C1D37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A8A-7D00-457A-92A2-2B237251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3A613-78DD-E2FE-4B9A-2003FAC0C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93378-2851-0EBD-6DA1-F10123F25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EA37A-1FE1-0525-5588-D74ACE3A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20A0-6C7D-4967-8F11-5B3FE61D537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4F349-A59D-B57C-9236-0224E8EF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A6351-CA09-F4C9-817A-EF622ACB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A8A-7D00-457A-92A2-2B237251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0354-1664-741A-3074-FB2A4823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D86D-A956-BAB2-5C8B-34C4FEB87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331AF-DCCE-76D8-297F-DAAE3556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20A0-6C7D-4967-8F11-5B3FE61D537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85155-2FA7-B6E9-782D-D8515F9C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2D4E9-D773-82F3-C140-4E7B286F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A8A-7D00-457A-92A2-2B237251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3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86ED-F43C-F0C9-9F5C-4486ABF4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9B14B-6118-6E08-F78D-DFF88A7A2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817A8-52B8-12E8-0BCE-0A3F65A8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20A0-6C7D-4967-8F11-5B3FE61D537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5DD9-EEE6-6D5B-F3BD-C96463C6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1BB8-3A56-19C1-6E70-3A4744CA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A8A-7D00-457A-92A2-2B237251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6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D26F-30D3-E5FA-E650-2BBD843F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954D-3C51-2F03-C6AB-BC1CBAFFC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09EFC-2849-E8F1-33B8-0F3BFD3B2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644FC-9ABD-EB76-803A-3419962C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20A0-6C7D-4967-8F11-5B3FE61D537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D8147-B7EB-06C3-100F-04D3227D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08A6E-1DCD-33A7-0A3A-3E297F73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A8A-7D00-457A-92A2-2B237251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6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CB5A-E57C-6DA6-56E3-AC693D6AE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4901C-9128-E20F-A982-E28E7AA19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1B2E9-38D4-857C-E824-4D4F9BD13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D251B-34B0-1755-EA50-EF173D09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DE4A3-9F46-FB0D-FD31-E93E5EF88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1AE38-9928-04F4-1230-ED36CB71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20A0-6C7D-4967-8F11-5B3FE61D537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41009-CFD7-4004-1BE2-5EA83BE1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56E85-D8F4-3D2B-A038-261D9972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A8A-7D00-457A-92A2-2B237251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8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A27D-D2DF-9B4A-258B-4D202E9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751F1-7429-CD50-EF89-3E774ACE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20A0-6C7D-4967-8F11-5B3FE61D537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7AEB7-334A-41FA-F063-EE1BB929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6BB79-3EDD-C9BB-63B7-5B461961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A8A-7D00-457A-92A2-2B237251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B39ED-80DE-4676-8FA4-1245377A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20A0-6C7D-4967-8F11-5B3FE61D537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4BB2B-FC44-6A09-0595-DA92BA6D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E13BE-3486-DA95-F884-5E06A2D8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A8A-7D00-457A-92A2-2B237251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2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C204-FA8A-08DC-5781-E84C3D97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6A21-E5C4-BC82-C9C8-AD31C6CF1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7C4FF-79D0-6036-A906-B1F0EFF3C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B3E79-0A44-D2F7-7A61-CE3539F5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20A0-6C7D-4967-8F11-5B3FE61D537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F8707-AB03-3553-C795-D4256DA4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70F99-647E-7D7F-2A0E-A3D49289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A8A-7D00-457A-92A2-2B237251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8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5C13-A57C-A8F6-4F7C-84E68965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7E0B7-410B-DEC5-72DC-240A8503E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5BA6-74DA-A311-A4EC-82A214F42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3E09C-615D-1269-220F-54FF5080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20A0-6C7D-4967-8F11-5B3FE61D537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67344-D563-0E1A-6C78-7A6C7BE5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94A1B-3D5C-B370-771D-6BFC6F83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A8A-7D00-457A-92A2-2B237251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9BB64-E92E-ABBB-7F11-8E2518C4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B1DDB-3B01-71BA-5204-36CDE339A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215F0-2E0A-C4F9-EA4E-0E610AC18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C20A0-6C7D-4967-8F11-5B3FE61D537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599F-FEA3-8C9C-09CA-0F1AC790A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7EFB-6582-7E15-E41F-FAD0088AD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D2A8A-7D00-457A-92A2-2B237251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0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49CC4-0DA5-4781-DB1F-7E7AD9E5AA94}"/>
              </a:ext>
            </a:extLst>
          </p:cNvPr>
          <p:cNvSpPr txBox="1"/>
          <p:nvPr/>
        </p:nvSpPr>
        <p:spPr>
          <a:xfrm>
            <a:off x="1893948" y="1458852"/>
            <a:ext cx="840410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200" b="1" dirty="0">
                <a:solidFill>
                  <a:schemeClr val="accent1"/>
                </a:solidFill>
              </a:rPr>
              <a:t>COVID-19 Vaccination Effectiveness</a:t>
            </a:r>
          </a:p>
          <a:p>
            <a:pPr algn="ctr"/>
            <a:endParaRPr lang="en-AU" sz="4200" b="1" dirty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by</a:t>
            </a:r>
          </a:p>
          <a:p>
            <a:pPr algn="ctr"/>
            <a:endParaRPr lang="en-AU" sz="2000" b="1" dirty="0">
              <a:solidFill>
                <a:schemeClr val="accent1"/>
              </a:solidFill>
            </a:endParaRPr>
          </a:p>
          <a:p>
            <a:pPr algn="ctr"/>
            <a:r>
              <a:rPr lang="en-AU" sz="2000" b="1" dirty="0">
                <a:solidFill>
                  <a:schemeClr val="accent1"/>
                </a:solidFill>
              </a:rPr>
              <a:t>Geoffrey Pang</a:t>
            </a:r>
          </a:p>
          <a:p>
            <a:pPr algn="ctr"/>
            <a:r>
              <a:rPr lang="en-AU" sz="2000" b="1" dirty="0">
                <a:solidFill>
                  <a:schemeClr val="accent1"/>
                </a:solidFill>
              </a:rPr>
              <a:t>John </a:t>
            </a:r>
            <a:r>
              <a:rPr lang="en-AU" sz="2000" b="1" dirty="0" err="1">
                <a:solidFill>
                  <a:schemeClr val="accent1"/>
                </a:solidFill>
              </a:rPr>
              <a:t>Porretta</a:t>
            </a:r>
            <a:endParaRPr lang="en-AU" sz="2000" b="1" dirty="0">
              <a:solidFill>
                <a:schemeClr val="accent1"/>
              </a:solidFill>
            </a:endParaRPr>
          </a:p>
          <a:p>
            <a:pPr algn="ctr"/>
            <a:r>
              <a:rPr lang="en-AU" sz="2000" b="1" dirty="0">
                <a:solidFill>
                  <a:schemeClr val="accent1"/>
                </a:solidFill>
              </a:rPr>
              <a:t>Cayley Morrow</a:t>
            </a:r>
          </a:p>
          <a:p>
            <a:pPr algn="ctr"/>
            <a:endParaRPr lang="en-AU" sz="2000" b="1" dirty="0">
              <a:solidFill>
                <a:schemeClr val="accent1"/>
              </a:solidFill>
            </a:endParaRPr>
          </a:p>
          <a:p>
            <a:pPr algn="ctr"/>
            <a:r>
              <a:rPr lang="en-AU" sz="2000" b="1" dirty="0">
                <a:solidFill>
                  <a:schemeClr val="accent1"/>
                </a:solidFill>
              </a:rPr>
              <a:t>7-Sep-2023</a:t>
            </a:r>
            <a:endParaRPr 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5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F4B4B-A6FC-158B-AA0C-DF2FA046D610}"/>
              </a:ext>
            </a:extLst>
          </p:cNvPr>
          <p:cNvSpPr txBox="1"/>
          <p:nvPr/>
        </p:nvSpPr>
        <p:spPr>
          <a:xfrm>
            <a:off x="1038880" y="83762"/>
            <a:ext cx="10114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accent1"/>
                </a:solidFill>
              </a:rPr>
              <a:t>Final Conclusions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F883E-0496-9C63-AFBF-CFEE5887B3F2}"/>
              </a:ext>
            </a:extLst>
          </p:cNvPr>
          <p:cNvSpPr txBox="1"/>
          <p:nvPr/>
        </p:nvSpPr>
        <p:spPr>
          <a:xfrm>
            <a:off x="738151" y="836140"/>
            <a:ext cx="10114241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Key Questions to Answer:</a:t>
            </a:r>
          </a:p>
          <a:p>
            <a:pPr marL="342900" indent="-342900">
              <a:buAutoNum type="arabicPeriod"/>
            </a:pPr>
            <a:r>
              <a:rPr lang="en-US" i="0" dirty="0">
                <a:effectLst/>
                <a:latin typeface="-apple-system"/>
              </a:rPr>
              <a:t>How have COVID-19 vaccines affected? (world comparison)?</a:t>
            </a:r>
          </a:p>
          <a:p>
            <a:pPr lvl="1"/>
            <a:r>
              <a:rPr lang="en-US" dirty="0">
                <a:latin typeface="-apple-system"/>
              </a:rPr>
              <a:t>-  </a:t>
            </a:r>
            <a:endParaRPr lang="en-US" i="0" dirty="0">
              <a:effectLst/>
              <a:latin typeface="-apple-system"/>
            </a:endParaRPr>
          </a:p>
          <a:p>
            <a:r>
              <a:rPr lang="en-US" i="0" dirty="0">
                <a:effectLst/>
                <a:latin typeface="-apple-system"/>
              </a:rPr>
              <a:t>2. Does a difference in healthcare expenditure affect COVID-19 cases (using </a:t>
            </a:r>
            <a:r>
              <a:rPr lang="en-US" i="0" dirty="0" err="1">
                <a:effectLst/>
                <a:latin typeface="-apple-system"/>
              </a:rPr>
              <a:t>WorldBank</a:t>
            </a:r>
            <a:r>
              <a:rPr lang="en-US" i="0" dirty="0">
                <a:effectLst/>
                <a:latin typeface="-apple-system"/>
              </a:rPr>
              <a:t> API)?</a:t>
            </a:r>
          </a:p>
          <a:p>
            <a:r>
              <a:rPr lang="en-US" dirty="0">
                <a:latin typeface="-apple-system"/>
              </a:rPr>
              <a:t>        -  </a:t>
            </a:r>
            <a:endParaRPr lang="en-US" i="0" dirty="0">
              <a:effectLst/>
              <a:latin typeface="-apple-system"/>
            </a:endParaRPr>
          </a:p>
          <a:p>
            <a:endParaRPr lang="en-US" dirty="0">
              <a:latin typeface="-apple-system"/>
            </a:endParaRPr>
          </a:p>
          <a:p>
            <a:r>
              <a:rPr lang="en-US" i="0" dirty="0">
                <a:effectLst/>
                <a:latin typeface="-apple-system"/>
              </a:rPr>
              <a:t>3. Was lockdown effective?</a:t>
            </a:r>
          </a:p>
          <a:p>
            <a:r>
              <a:rPr lang="en-US" dirty="0">
                <a:latin typeface="-apple-system"/>
              </a:rPr>
              <a:t>        - </a:t>
            </a:r>
            <a:endParaRPr lang="en-US" i="0" dirty="0">
              <a:effectLst/>
              <a:latin typeface="-apple-system"/>
            </a:endParaRPr>
          </a:p>
          <a:p>
            <a:r>
              <a:rPr lang="en-US" i="0" dirty="0">
                <a:effectLst/>
                <a:latin typeface="-apple-system"/>
              </a:rPr>
              <a:t>4. Was the Covid19 vaccinations effective in Australia?</a:t>
            </a:r>
          </a:p>
          <a:p>
            <a:r>
              <a:rPr lang="en-US" dirty="0">
                <a:latin typeface="-apple-system"/>
              </a:rPr>
              <a:t>        - </a:t>
            </a:r>
          </a:p>
          <a:p>
            <a:r>
              <a:rPr lang="en-US" i="0" dirty="0">
                <a:effectLst/>
                <a:latin typeface="-apple-system"/>
              </a:rPr>
              <a:t>5. How effective was using different vaccines?</a:t>
            </a:r>
          </a:p>
          <a:p>
            <a:r>
              <a:rPr lang="en-US" dirty="0">
                <a:latin typeface="-apple-system"/>
              </a:rPr>
              <a:t>      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1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C958AF-7B0B-F3FF-20DA-3B5778F7C969}"/>
              </a:ext>
            </a:extLst>
          </p:cNvPr>
          <p:cNvSpPr txBox="1"/>
          <p:nvPr/>
        </p:nvSpPr>
        <p:spPr>
          <a:xfrm>
            <a:off x="1038880" y="83762"/>
            <a:ext cx="10114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accent1"/>
                </a:solidFill>
              </a:rPr>
              <a:t>Project Overview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404B5-B05C-D650-8DD7-4F9312269AA4}"/>
              </a:ext>
            </a:extLst>
          </p:cNvPr>
          <p:cNvSpPr txBox="1"/>
          <p:nvPr/>
        </p:nvSpPr>
        <p:spPr>
          <a:xfrm>
            <a:off x="663115" y="872519"/>
            <a:ext cx="1011424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Objective:</a:t>
            </a:r>
          </a:p>
          <a:p>
            <a:r>
              <a:rPr lang="en-US" b="0" i="0" dirty="0">
                <a:effectLst/>
                <a:latin typeface="-apple-system"/>
              </a:rPr>
              <a:t>In this project, we will look at how effective the COVID-19 vaccinations were on factors such as </a:t>
            </a:r>
            <a:r>
              <a:rPr lang="en-US" b="0" i="0" dirty="0" err="1">
                <a:effectLst/>
                <a:latin typeface="-apple-system"/>
              </a:rPr>
              <a:t>hospitalisations</a:t>
            </a:r>
            <a:r>
              <a:rPr lang="en-US" b="0" i="0" dirty="0">
                <a:effectLst/>
                <a:latin typeface="-apple-system"/>
              </a:rPr>
              <a:t>, confirmed cases and mortality rates.</a:t>
            </a:r>
            <a:endParaRPr lang="en-AU" dirty="0"/>
          </a:p>
          <a:p>
            <a:endParaRPr lang="en-AU" dirty="0"/>
          </a:p>
          <a:p>
            <a:r>
              <a:rPr lang="en-AU" sz="2000" b="1" dirty="0">
                <a:solidFill>
                  <a:schemeClr val="accent1"/>
                </a:solidFill>
              </a:rPr>
              <a:t>Data Sources:</a:t>
            </a:r>
          </a:p>
          <a:p>
            <a:pPr marL="342900" indent="-342900">
              <a:buAutoNum type="arabicPeriod"/>
            </a:pPr>
            <a:r>
              <a:rPr lang="en-US" i="0" dirty="0">
                <a:effectLst/>
                <a:latin typeface="-apple-system"/>
              </a:rPr>
              <a:t>One World In Data – third party website with collation of data from WHO, John Hopkins </a:t>
            </a:r>
            <a:r>
              <a:rPr lang="en-US" i="0" dirty="0" err="1">
                <a:effectLst/>
                <a:latin typeface="-apple-system"/>
              </a:rPr>
              <a:t>etc</a:t>
            </a:r>
            <a:endParaRPr lang="en-US" i="0" dirty="0">
              <a:effectLst/>
              <a:latin typeface="-apple-system"/>
            </a:endParaRPr>
          </a:p>
          <a:p>
            <a:pPr marL="342900" indent="-342900">
              <a:buAutoNum type="arabicPeriod"/>
            </a:pPr>
            <a:r>
              <a:rPr lang="en-US" i="0" dirty="0">
                <a:effectLst/>
                <a:latin typeface="-apple-system"/>
              </a:rPr>
              <a:t>World Bank to get GDP per capita</a:t>
            </a:r>
            <a:endParaRPr lang="en-AU" dirty="0"/>
          </a:p>
          <a:p>
            <a:endParaRPr lang="en-AU" dirty="0"/>
          </a:p>
          <a:p>
            <a:r>
              <a:rPr lang="en-AU" sz="2000" b="1" dirty="0">
                <a:solidFill>
                  <a:schemeClr val="accent1"/>
                </a:solidFill>
              </a:rPr>
              <a:t>Key Questions to Answer:</a:t>
            </a:r>
          </a:p>
          <a:p>
            <a:r>
              <a:rPr lang="en-US" i="0" dirty="0">
                <a:effectLst/>
                <a:latin typeface="-apple-system"/>
              </a:rPr>
              <a:t>1. How have COVID-19 vaccines affected? (world comparison)?</a:t>
            </a:r>
          </a:p>
          <a:p>
            <a:r>
              <a:rPr lang="en-US" i="0" dirty="0">
                <a:effectLst/>
                <a:latin typeface="-apple-system"/>
              </a:rPr>
              <a:t>2. Does a difference in healthcare expenditure affect COVID-19 cases (using </a:t>
            </a:r>
            <a:r>
              <a:rPr lang="en-US" i="0" dirty="0" err="1">
                <a:effectLst/>
                <a:latin typeface="-apple-system"/>
              </a:rPr>
              <a:t>WorldBank</a:t>
            </a:r>
            <a:r>
              <a:rPr lang="en-US" i="0" dirty="0">
                <a:effectLst/>
                <a:latin typeface="-apple-system"/>
              </a:rPr>
              <a:t> API)?</a:t>
            </a:r>
            <a:endParaRPr lang="en-US" dirty="0">
              <a:latin typeface="-apple-system"/>
            </a:endParaRPr>
          </a:p>
          <a:p>
            <a:r>
              <a:rPr lang="en-US" i="0" dirty="0">
                <a:effectLst/>
                <a:latin typeface="-apple-system"/>
              </a:rPr>
              <a:t>3. Was lockdown effective?</a:t>
            </a:r>
          </a:p>
          <a:p>
            <a:r>
              <a:rPr lang="en-US" i="0" dirty="0">
                <a:effectLst/>
                <a:latin typeface="-apple-system"/>
              </a:rPr>
              <a:t>4. Was the Covid19 vaccinations effective in Australia?</a:t>
            </a:r>
            <a:endParaRPr lang="en-US" dirty="0">
              <a:latin typeface="-apple-system"/>
            </a:endParaRPr>
          </a:p>
          <a:p>
            <a:r>
              <a:rPr lang="en-US" i="0" dirty="0">
                <a:effectLst/>
                <a:latin typeface="-apple-system"/>
              </a:rPr>
              <a:t>5. How effective was using different vaccines?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4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C958AF-7B0B-F3FF-20DA-3B5778F7C969}"/>
              </a:ext>
            </a:extLst>
          </p:cNvPr>
          <p:cNvSpPr txBox="1"/>
          <p:nvPr/>
        </p:nvSpPr>
        <p:spPr>
          <a:xfrm>
            <a:off x="1038880" y="83762"/>
            <a:ext cx="10114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accent1"/>
                </a:solidFill>
              </a:rPr>
              <a:t>Data Processing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D9A4D-79AF-B30D-F94F-8E96A2425829}"/>
              </a:ext>
            </a:extLst>
          </p:cNvPr>
          <p:cNvSpPr txBox="1"/>
          <p:nvPr/>
        </p:nvSpPr>
        <p:spPr>
          <a:xfrm>
            <a:off x="507806" y="1196121"/>
            <a:ext cx="105627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effectLst/>
                <a:latin typeface="-apple-system"/>
              </a:rPr>
              <a:t>1. One World In Data</a:t>
            </a:r>
          </a:p>
          <a:p>
            <a:r>
              <a:rPr lang="en-US" dirty="0">
                <a:latin typeface="-apple-system"/>
              </a:rPr>
              <a:t>	- Selected the columns of interest</a:t>
            </a:r>
          </a:p>
          <a:p>
            <a:r>
              <a:rPr lang="en-US" dirty="0">
                <a:latin typeface="-apple-system"/>
              </a:rPr>
              <a:t>	- output to CSV file</a:t>
            </a:r>
          </a:p>
          <a:p>
            <a:r>
              <a:rPr lang="en-US" dirty="0">
                <a:latin typeface="-apple-system"/>
              </a:rPr>
              <a:t>	- Dataset are given daily and use </a:t>
            </a:r>
            <a:r>
              <a:rPr lang="en-US" dirty="0" err="1">
                <a:latin typeface="-apple-system"/>
              </a:rPr>
              <a:t>groupby</a:t>
            </a:r>
            <a:r>
              <a:rPr lang="en-US" dirty="0">
                <a:latin typeface="-apple-system"/>
              </a:rPr>
              <a:t> Month to answer research questions </a:t>
            </a:r>
          </a:p>
          <a:p>
            <a:endParaRPr lang="en-US" dirty="0">
              <a:latin typeface="-apple-system"/>
            </a:endParaRPr>
          </a:p>
          <a:p>
            <a:pPr marL="342900" indent="-342900">
              <a:buAutoNum type="arabicPeriod"/>
            </a:pPr>
            <a:endParaRPr lang="en-US" i="0" dirty="0">
              <a:effectLst/>
              <a:latin typeface="-apple-system"/>
            </a:endParaRPr>
          </a:p>
          <a:p>
            <a:pPr marL="342900" indent="-342900">
              <a:buAutoNum type="arabicPeriod"/>
            </a:pPr>
            <a:endParaRPr lang="en-US" i="0" dirty="0">
              <a:effectLst/>
              <a:latin typeface="-apple-system"/>
            </a:endParaRPr>
          </a:p>
          <a:p>
            <a:r>
              <a:rPr lang="en-US" i="0" dirty="0">
                <a:effectLst/>
                <a:latin typeface="-apple-system"/>
              </a:rPr>
              <a:t>2. World Bank to get GDP per capita</a:t>
            </a:r>
          </a:p>
          <a:p>
            <a:r>
              <a:rPr lang="en-US" dirty="0">
                <a:latin typeface="-apple-system"/>
              </a:rPr>
              <a:t>	- Get GDP per capita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934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294E55-15CA-8AE3-E6B0-5EEEFBED4501}"/>
              </a:ext>
            </a:extLst>
          </p:cNvPr>
          <p:cNvSpPr txBox="1"/>
          <p:nvPr/>
        </p:nvSpPr>
        <p:spPr>
          <a:xfrm>
            <a:off x="311780" y="457508"/>
            <a:ext cx="1156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Question 1: How have COVID-19 vaccines affected ICU patient admissions, confirmed cases and mortality rates?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88A2B-5992-F332-53C1-9714D33E3260}"/>
              </a:ext>
            </a:extLst>
          </p:cNvPr>
          <p:cNvSpPr txBox="1"/>
          <p:nvPr/>
        </p:nvSpPr>
        <p:spPr>
          <a:xfrm>
            <a:off x="1038880" y="83762"/>
            <a:ext cx="10114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accent1"/>
                </a:solidFill>
              </a:rPr>
              <a:t>COVID-19: ICU Patient Admissions, Confirmed Cases and Mortality Rates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5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B1DB3C-1AA6-6DD7-6C02-8E8FB7EDDE75}"/>
              </a:ext>
            </a:extLst>
          </p:cNvPr>
          <p:cNvSpPr txBox="1"/>
          <p:nvPr/>
        </p:nvSpPr>
        <p:spPr>
          <a:xfrm>
            <a:off x="311780" y="457508"/>
            <a:ext cx="1156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Question 2: Does a difference in healthcare expenditure affect COVID-19 cases?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A40DB-BF3D-CF0A-378D-4516262F8A70}"/>
              </a:ext>
            </a:extLst>
          </p:cNvPr>
          <p:cNvSpPr txBox="1"/>
          <p:nvPr/>
        </p:nvSpPr>
        <p:spPr>
          <a:xfrm>
            <a:off x="1038880" y="83762"/>
            <a:ext cx="10114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accent1"/>
                </a:solidFill>
              </a:rPr>
              <a:t>COVID-19: Healthcare Expenditures vs COVID-19 Cases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1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38F2C9-4EA8-D445-D655-F2504E51AD8F}"/>
              </a:ext>
            </a:extLst>
          </p:cNvPr>
          <p:cNvSpPr txBox="1"/>
          <p:nvPr/>
        </p:nvSpPr>
        <p:spPr>
          <a:xfrm>
            <a:off x="311780" y="457508"/>
            <a:ext cx="1156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Question 3: Was lockdown effective?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F4B4B-A6FC-158B-AA0C-DF2FA046D610}"/>
              </a:ext>
            </a:extLst>
          </p:cNvPr>
          <p:cNvSpPr txBox="1"/>
          <p:nvPr/>
        </p:nvSpPr>
        <p:spPr>
          <a:xfrm>
            <a:off x="1038880" y="83762"/>
            <a:ext cx="10114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accent1"/>
                </a:solidFill>
              </a:rPr>
              <a:t>COVID-19: Lockdown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8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CAD05E-657C-8782-ADD5-E6C9AEB18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79" y="1094293"/>
            <a:ext cx="10772289" cy="5453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A5C98A-04EE-C470-1493-080CF2BDDC73}"/>
              </a:ext>
            </a:extLst>
          </p:cNvPr>
          <p:cNvSpPr txBox="1"/>
          <p:nvPr/>
        </p:nvSpPr>
        <p:spPr>
          <a:xfrm>
            <a:off x="1038880" y="83762"/>
            <a:ext cx="10114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accent1"/>
                </a:solidFill>
              </a:rPr>
              <a:t>Australia:  New Cases vs New Deaths (Monthly Sum)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A7D1B-2C84-DEFB-9B9C-D2A58D38CF0E}"/>
              </a:ext>
            </a:extLst>
          </p:cNvPr>
          <p:cNvSpPr txBox="1"/>
          <p:nvPr/>
        </p:nvSpPr>
        <p:spPr>
          <a:xfrm>
            <a:off x="1661279" y="2024655"/>
            <a:ext cx="3936803" cy="1107996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Key Messages: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1"/>
                </a:solidFill>
              </a:rPr>
              <a:t>7</a:t>
            </a:r>
            <a:r>
              <a:rPr lang="en-AU" sz="1600" baseline="30000" dirty="0">
                <a:solidFill>
                  <a:schemeClr val="accent1"/>
                </a:solidFill>
              </a:rPr>
              <a:t>th</a:t>
            </a:r>
            <a:r>
              <a:rPr lang="en-AU" sz="1600" dirty="0">
                <a:solidFill>
                  <a:schemeClr val="accent1"/>
                </a:solidFill>
              </a:rPr>
              <a:t> Waves identified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1"/>
                </a:solidFill>
              </a:rPr>
              <a:t>Each Wave is associated with Peak New Deaths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95AE8-BDA9-77C1-1218-A0B0D5210B81}"/>
              </a:ext>
            </a:extLst>
          </p:cNvPr>
          <p:cNvSpPr txBox="1"/>
          <p:nvPr/>
        </p:nvSpPr>
        <p:spPr>
          <a:xfrm>
            <a:off x="516531" y="635194"/>
            <a:ext cx="1090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Question 4a. Australia: Understanding Covid19 New Cases and New Deaths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5B51-588C-4C38-CBC5-AF2E3919FE2B}"/>
              </a:ext>
            </a:extLst>
          </p:cNvPr>
          <p:cNvSpPr txBox="1"/>
          <p:nvPr/>
        </p:nvSpPr>
        <p:spPr>
          <a:xfrm>
            <a:off x="1507713" y="4893087"/>
            <a:ext cx="809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srgbClr val="FF0000"/>
                </a:solidFill>
              </a:rPr>
              <a:t>Alpha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28869-0C69-5996-B4BE-F411951D25FD}"/>
              </a:ext>
            </a:extLst>
          </p:cNvPr>
          <p:cNvSpPr txBox="1"/>
          <p:nvPr/>
        </p:nvSpPr>
        <p:spPr>
          <a:xfrm>
            <a:off x="2246445" y="4021381"/>
            <a:ext cx="809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srgbClr val="FF0000"/>
                </a:solidFill>
              </a:rPr>
              <a:t>Beta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51F21-E6EC-5EC5-A99E-EC53D6E57B6F}"/>
              </a:ext>
            </a:extLst>
          </p:cNvPr>
          <p:cNvSpPr txBox="1"/>
          <p:nvPr/>
        </p:nvSpPr>
        <p:spPr>
          <a:xfrm>
            <a:off x="4840426" y="4191222"/>
            <a:ext cx="809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srgbClr val="FF0000"/>
                </a:solidFill>
              </a:rPr>
              <a:t>Delta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761D7-3090-27CF-D3E2-9B98E373F367}"/>
              </a:ext>
            </a:extLst>
          </p:cNvPr>
          <p:cNvSpPr txBox="1"/>
          <p:nvPr/>
        </p:nvSpPr>
        <p:spPr>
          <a:xfrm>
            <a:off x="4969869" y="1546190"/>
            <a:ext cx="1033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 err="1">
                <a:solidFill>
                  <a:srgbClr val="FF0000"/>
                </a:solidFill>
              </a:rPr>
              <a:t>Omnicron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72265C-C981-E18E-1B8D-B8EE3A980F37}"/>
              </a:ext>
            </a:extLst>
          </p:cNvPr>
          <p:cNvSpPr txBox="1"/>
          <p:nvPr/>
        </p:nvSpPr>
        <p:spPr>
          <a:xfrm>
            <a:off x="8185184" y="1597283"/>
            <a:ext cx="1529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srgbClr val="FF0000"/>
                </a:solidFill>
              </a:rPr>
              <a:t>BA.4.5 &amp; BA.5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D0C4-7308-037C-7113-F105DA906E03}"/>
              </a:ext>
            </a:extLst>
          </p:cNvPr>
          <p:cNvSpPr txBox="1"/>
          <p:nvPr/>
        </p:nvSpPr>
        <p:spPr>
          <a:xfrm>
            <a:off x="7982758" y="2482731"/>
            <a:ext cx="1529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srgbClr val="FF0000"/>
                </a:solidFill>
              </a:rPr>
              <a:t>BA.2 &amp; BA.5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D13ADD-A44E-45FD-CE39-91F377B9429C}"/>
              </a:ext>
            </a:extLst>
          </p:cNvPr>
          <p:cNvSpPr txBox="1"/>
          <p:nvPr/>
        </p:nvSpPr>
        <p:spPr>
          <a:xfrm>
            <a:off x="9140883" y="2844225"/>
            <a:ext cx="152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srgbClr val="FF0000"/>
                </a:solidFill>
              </a:rPr>
              <a:t>XBB.1.5, XBB, XBB.1.16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A35378-512F-4047-3AD5-FA62CB829C99}"/>
              </a:ext>
            </a:extLst>
          </p:cNvPr>
          <p:cNvCxnSpPr>
            <a:stCxn id="4" idx="2"/>
          </p:cNvCxnSpPr>
          <p:nvPr/>
        </p:nvCxnSpPr>
        <p:spPr>
          <a:xfrm>
            <a:off x="1912562" y="5231641"/>
            <a:ext cx="244305" cy="373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8C29E1-E799-4ED2-299F-D60E89C70A64}"/>
              </a:ext>
            </a:extLst>
          </p:cNvPr>
          <p:cNvCxnSpPr/>
          <p:nvPr/>
        </p:nvCxnSpPr>
        <p:spPr>
          <a:xfrm>
            <a:off x="2752611" y="4382396"/>
            <a:ext cx="244305" cy="373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CD6AE6-F827-D653-6B2B-88D465D35730}"/>
              </a:ext>
            </a:extLst>
          </p:cNvPr>
          <p:cNvCxnSpPr/>
          <p:nvPr/>
        </p:nvCxnSpPr>
        <p:spPr>
          <a:xfrm>
            <a:off x="5475929" y="4519665"/>
            <a:ext cx="244305" cy="373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D52763-95DA-7335-93F6-1F389AAF54A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002931" y="1715467"/>
            <a:ext cx="347843" cy="20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1BF55A-F956-8D0D-F214-519CAE3EE002}"/>
              </a:ext>
            </a:extLst>
          </p:cNvPr>
          <p:cNvCxnSpPr>
            <a:cxnSpLocks/>
          </p:cNvCxnSpPr>
          <p:nvPr/>
        </p:nvCxnSpPr>
        <p:spPr>
          <a:xfrm flipH="1">
            <a:off x="7893388" y="1792228"/>
            <a:ext cx="404849" cy="232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0E6B50-5E25-80B8-134D-979991E8427D}"/>
              </a:ext>
            </a:extLst>
          </p:cNvPr>
          <p:cNvCxnSpPr>
            <a:cxnSpLocks/>
          </p:cNvCxnSpPr>
          <p:nvPr/>
        </p:nvCxnSpPr>
        <p:spPr>
          <a:xfrm>
            <a:off x="8573537" y="2821285"/>
            <a:ext cx="174130" cy="5065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B2437E-902F-614A-15F0-A71A94BCF833}"/>
              </a:ext>
            </a:extLst>
          </p:cNvPr>
          <p:cNvCxnSpPr>
            <a:cxnSpLocks/>
          </p:cNvCxnSpPr>
          <p:nvPr/>
        </p:nvCxnSpPr>
        <p:spPr>
          <a:xfrm flipH="1">
            <a:off x="9611670" y="3368179"/>
            <a:ext cx="103331" cy="3614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39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CBE115-E514-276D-AE3A-B2F9D346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31" y="938999"/>
            <a:ext cx="11265479" cy="56771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A5C98A-04EE-C470-1493-080CF2BDDC73}"/>
              </a:ext>
            </a:extLst>
          </p:cNvPr>
          <p:cNvSpPr txBox="1"/>
          <p:nvPr/>
        </p:nvSpPr>
        <p:spPr>
          <a:xfrm>
            <a:off x="1221527" y="83762"/>
            <a:ext cx="10114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chemeClr val="accent1"/>
                </a:solidFill>
              </a:rPr>
              <a:t>Australia:  New Cases vs People Fully Vaccinated Per Hundred (Monthly Sum)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A7D1B-2C84-DEFB-9B9C-D2A58D38CF0E}"/>
              </a:ext>
            </a:extLst>
          </p:cNvPr>
          <p:cNvSpPr txBox="1"/>
          <p:nvPr/>
        </p:nvSpPr>
        <p:spPr>
          <a:xfrm>
            <a:off x="1772960" y="2484934"/>
            <a:ext cx="3350473" cy="2585323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Key Messages: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1"/>
                </a:solidFill>
              </a:rPr>
              <a:t>Vaccination Works: Drastic drop in New Cases after 2300 People Fully Vaccinated Per Hundred.  Meaning people have 23 times vaccines shots.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1"/>
                </a:solidFill>
              </a:rPr>
              <a:t>Vaccination Stopped Administering: Vaccination peak by mid-2022 and dramatically drop to zero.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95AE8-BDA9-77C1-1218-A0B0D5210B81}"/>
              </a:ext>
            </a:extLst>
          </p:cNvPr>
          <p:cNvSpPr txBox="1"/>
          <p:nvPr/>
        </p:nvSpPr>
        <p:spPr>
          <a:xfrm>
            <a:off x="516531" y="545427"/>
            <a:ext cx="1090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Question 4b: Was the Covid19 Vaccinations effective in Australia?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639306-2F9F-CF1C-5AB7-62C6A986571A}"/>
              </a:ext>
            </a:extLst>
          </p:cNvPr>
          <p:cNvSpPr txBox="1"/>
          <p:nvPr/>
        </p:nvSpPr>
        <p:spPr>
          <a:xfrm>
            <a:off x="8185394" y="642174"/>
            <a:ext cx="3694826" cy="6032421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Key Messages: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1"/>
                </a:solidFill>
              </a:rPr>
              <a:t>Different Vaccines are Used (from News Media):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1"/>
                </a:solidFill>
              </a:rPr>
              <a:t>Australia (</a:t>
            </a:r>
            <a:r>
              <a:rPr lang="en-AU" sz="1600" dirty="0" err="1">
                <a:solidFill>
                  <a:schemeClr val="accent1"/>
                </a:solidFill>
              </a:rPr>
              <a:t>AstraZ</a:t>
            </a:r>
            <a:r>
              <a:rPr lang="en-AU" sz="1600" dirty="0">
                <a:solidFill>
                  <a:schemeClr val="accent1"/>
                </a:solidFill>
              </a:rPr>
              <a:t>, Moderna, Pfizer)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1"/>
                </a:solidFill>
              </a:rPr>
              <a:t>China (</a:t>
            </a:r>
            <a:r>
              <a:rPr lang="en-AU" sz="1600" dirty="0" err="1">
                <a:solidFill>
                  <a:schemeClr val="accent1"/>
                </a:solidFill>
              </a:rPr>
              <a:t>SinoVac</a:t>
            </a:r>
            <a:r>
              <a:rPr lang="en-AU" sz="1600" dirty="0">
                <a:solidFill>
                  <a:schemeClr val="accent1"/>
                </a:solidFill>
              </a:rPr>
              <a:t> &amp; </a:t>
            </a:r>
            <a:r>
              <a:rPr lang="en-AU" sz="1600" dirty="0" err="1">
                <a:solidFill>
                  <a:schemeClr val="accent1"/>
                </a:solidFill>
              </a:rPr>
              <a:t>SinoPharm</a:t>
            </a:r>
            <a:r>
              <a:rPr lang="en-AU" sz="1600" dirty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1"/>
                </a:solidFill>
              </a:rPr>
              <a:t>Israel (Pfizer)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1"/>
                </a:solidFill>
              </a:rPr>
              <a:t>Different Doses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1"/>
                </a:solidFill>
              </a:rPr>
              <a:t>Australia: Ramp up vaccination for over 1 year with </a:t>
            </a:r>
            <a:r>
              <a:rPr lang="en-AU" sz="1600" dirty="0" err="1">
                <a:solidFill>
                  <a:schemeClr val="accent1"/>
                </a:solidFill>
              </a:rPr>
              <a:t>upto</a:t>
            </a:r>
            <a:r>
              <a:rPr lang="en-AU" sz="1600" dirty="0">
                <a:solidFill>
                  <a:schemeClr val="accent1"/>
                </a:solidFill>
              </a:rPr>
              <a:t> 25 shots average per person.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1"/>
                </a:solidFill>
              </a:rPr>
              <a:t>China: Two waves of shots over 1.5 years.  </a:t>
            </a:r>
            <a:r>
              <a:rPr lang="en-AU" sz="1600" dirty="0" err="1">
                <a:solidFill>
                  <a:schemeClr val="accent1"/>
                </a:solidFill>
              </a:rPr>
              <a:t>Upto</a:t>
            </a:r>
            <a:r>
              <a:rPr lang="en-AU" sz="1600" dirty="0">
                <a:solidFill>
                  <a:schemeClr val="accent1"/>
                </a:solidFill>
              </a:rPr>
              <a:t> 5 shots average per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1"/>
                </a:solidFill>
              </a:rPr>
              <a:t>Israel: Maintain  a relatively high shots (17.5 times per person) over 2.5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1"/>
                </a:solidFill>
              </a:rPr>
              <a:t>Result: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1"/>
                </a:solidFill>
              </a:rPr>
              <a:t>Australia:  </a:t>
            </a:r>
            <a:r>
              <a:rPr lang="en-AU" sz="1600" dirty="0" err="1">
                <a:solidFill>
                  <a:schemeClr val="accent1"/>
                </a:solidFill>
              </a:rPr>
              <a:t>Vacciantion</a:t>
            </a:r>
            <a:r>
              <a:rPr lang="en-AU" sz="1600" dirty="0">
                <a:solidFill>
                  <a:schemeClr val="accent1"/>
                </a:solidFill>
              </a:rPr>
              <a:t> program was effective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1"/>
                </a:solidFill>
              </a:rPr>
              <a:t>China: Works initially but they had a spike in end 2022 with </a:t>
            </a:r>
            <a:r>
              <a:rPr lang="en-AU" sz="1600" dirty="0" err="1">
                <a:solidFill>
                  <a:schemeClr val="accent1"/>
                </a:solidFill>
              </a:rPr>
              <a:t>Omnicron</a:t>
            </a:r>
            <a:endParaRPr lang="en-AU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1"/>
                </a:solidFill>
              </a:rPr>
              <a:t>Israel: Mixed. Huge spike in beginning 2022 despite high doses.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FE18C0-12F5-69F4-79F4-CAE0950BBFFA}"/>
              </a:ext>
            </a:extLst>
          </p:cNvPr>
          <p:cNvSpPr txBox="1"/>
          <p:nvPr/>
        </p:nvSpPr>
        <p:spPr>
          <a:xfrm>
            <a:off x="1221527" y="83762"/>
            <a:ext cx="10114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accent1"/>
                </a:solidFill>
              </a:rPr>
              <a:t>Compare Australia, China and Israel Vaccination Effectiveness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5019E-F24B-364A-BBF8-DC73474AD21A}"/>
              </a:ext>
            </a:extLst>
          </p:cNvPr>
          <p:cNvSpPr txBox="1"/>
          <p:nvPr/>
        </p:nvSpPr>
        <p:spPr>
          <a:xfrm>
            <a:off x="311780" y="457508"/>
            <a:ext cx="730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Question 5: How effective was using different Vaccines?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A51189-DC2D-E549-CD0F-45E6B745D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44" y="875384"/>
            <a:ext cx="7424279" cy="58988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6AEAC0-A13D-740C-3160-8E73BDDA22D7}"/>
              </a:ext>
            </a:extLst>
          </p:cNvPr>
          <p:cNvSpPr txBox="1"/>
          <p:nvPr/>
        </p:nvSpPr>
        <p:spPr>
          <a:xfrm>
            <a:off x="746876" y="1368110"/>
            <a:ext cx="1109844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accent1"/>
                </a:solidFill>
              </a:rPr>
              <a:t>Australia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D5BBE-F612-7E97-088F-B2A04EBB4CD0}"/>
              </a:ext>
            </a:extLst>
          </p:cNvPr>
          <p:cNvSpPr txBox="1"/>
          <p:nvPr/>
        </p:nvSpPr>
        <p:spPr>
          <a:xfrm>
            <a:off x="666605" y="5229879"/>
            <a:ext cx="1109844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accent1"/>
                </a:solidFill>
              </a:rPr>
              <a:t>Israel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EA01E-5AE2-2BB9-BFCE-AF248066D14D}"/>
              </a:ext>
            </a:extLst>
          </p:cNvPr>
          <p:cNvSpPr txBox="1"/>
          <p:nvPr/>
        </p:nvSpPr>
        <p:spPr>
          <a:xfrm>
            <a:off x="746876" y="3429000"/>
            <a:ext cx="1109844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accent1"/>
                </a:solidFill>
              </a:rPr>
              <a:t>China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36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573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P</dc:creator>
  <cp:lastModifiedBy>G P</cp:lastModifiedBy>
  <cp:revision>12</cp:revision>
  <dcterms:created xsi:type="dcterms:W3CDTF">2023-09-05T02:40:02Z</dcterms:created>
  <dcterms:modified xsi:type="dcterms:W3CDTF">2023-09-06T00:09:07Z</dcterms:modified>
</cp:coreProperties>
</file>