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9" r:id="rId8"/>
    <p:sldId id="263" r:id="rId9"/>
    <p:sldId id="264" r:id="rId10"/>
    <p:sldId id="267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/>
    <p:restoredTop sz="96327"/>
  </p:normalViewPr>
  <p:slideViewPr>
    <p:cSldViewPr snapToGrid="0">
      <p:cViewPr varScale="1">
        <p:scale>
          <a:sx n="119" d="100"/>
          <a:sy n="119" d="100"/>
        </p:scale>
        <p:origin x="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9/6/23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6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9/6/23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29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24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9/6/23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10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9/6/23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669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9/6/23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1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9/6/23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49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9/6/23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71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9/6/23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92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9/6/23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3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9/6/23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8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9/6/23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0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9/6/23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8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9/6/23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17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wid/covid-19-data/blob/master/public/data/owid-covid-data.csv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B9AF-A2CB-1081-4A2C-623EB7963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14" y="947607"/>
            <a:ext cx="4389427" cy="4962786"/>
          </a:xfrm>
        </p:spPr>
        <p:txBody>
          <a:bodyPr anchor="ctr">
            <a:normAutofit/>
          </a:bodyPr>
          <a:lstStyle/>
          <a:p>
            <a:r>
              <a:rPr lang="en-US" sz="5000"/>
              <a:t>COVID-19 Vaccination Effectiveness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89AC7-0AB0-792F-12CF-9578125FA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345" y="947607"/>
            <a:ext cx="4152655" cy="4962785"/>
          </a:xfrm>
          <a:effectLst/>
        </p:spPr>
        <p:txBody>
          <a:bodyPr anchor="ctr">
            <a:normAutofit/>
          </a:bodyPr>
          <a:lstStyle/>
          <a:p>
            <a:r>
              <a:rPr lang="en-US" sz="2800"/>
              <a:t>By Geoffrey Pang, Cayley Morrow, and John Porretta</a:t>
            </a:r>
          </a:p>
        </p:txBody>
      </p:sp>
    </p:spTree>
    <p:extLst>
      <p:ext uri="{BB962C8B-B14F-4D97-AF65-F5344CB8AC3E}">
        <p14:creationId xmlns:p14="http://schemas.microsoft.com/office/powerpoint/2010/main" val="301433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13DC5-8485-0C55-08D7-A9F25BCD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-apple-system"/>
              </a:rPr>
              <a:t>Were the COVID-19 vaccinations effective in Australia?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89D8FE-374A-C53A-A8A5-AA3B32E75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7520" y="1907092"/>
            <a:ext cx="9174480" cy="48777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5C5960-B69A-252C-07DD-3DFD47F39E40}"/>
              </a:ext>
            </a:extLst>
          </p:cNvPr>
          <p:cNvSpPr txBox="1"/>
          <p:nvPr/>
        </p:nvSpPr>
        <p:spPr>
          <a:xfrm>
            <a:off x="0" y="2333685"/>
            <a:ext cx="3017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Key Messages: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/>
              <a:t>Vaccination works: Drastic drop in New Cases after 2300 People Fully Vaccinated Per Hundred.  This means people have 23x vaccinations.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/>
              <a:t>Vaccination stopped being administered: Vaccination peaked by mid-2022 and dramatically dropped to zero.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49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298A-8C5D-452E-5002-71ABB35AC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0" dirty="0">
                <a:effectLst/>
                <a:latin typeface="-apple-system"/>
              </a:rPr>
              <a:t>How effective were the different types of vaccinations?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6EE48F-959D-257B-C42D-2CAF97DAC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1893316"/>
            <a:ext cx="7391400" cy="49646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76ECD6-EAD5-3E27-FE4F-23E279C34DFC}"/>
              </a:ext>
            </a:extLst>
          </p:cNvPr>
          <p:cNvSpPr txBox="1"/>
          <p:nvPr/>
        </p:nvSpPr>
        <p:spPr>
          <a:xfrm>
            <a:off x="1" y="2159666"/>
            <a:ext cx="4599432" cy="46166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400" b="1" dirty="0"/>
              <a:t>Key Messages: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Different vaccinations being used(from news media):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dirty="0"/>
              <a:t>Australia (</a:t>
            </a:r>
            <a:r>
              <a:rPr lang="en-AU" sz="1400" dirty="0" err="1"/>
              <a:t>AstraZ</a:t>
            </a:r>
            <a:r>
              <a:rPr lang="en-AU" sz="1400" dirty="0"/>
              <a:t>, Moderna, Pfizer)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dirty="0"/>
              <a:t>China (</a:t>
            </a:r>
            <a:r>
              <a:rPr lang="en-AU" sz="1400" dirty="0" err="1"/>
              <a:t>SinoVac</a:t>
            </a:r>
            <a:r>
              <a:rPr lang="en-AU" sz="1400" dirty="0"/>
              <a:t> &amp; </a:t>
            </a:r>
            <a:r>
              <a:rPr lang="en-AU" sz="1400" dirty="0" err="1"/>
              <a:t>SinoPharm</a:t>
            </a:r>
            <a:r>
              <a:rPr lang="en-AU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dirty="0"/>
              <a:t>Israel (Pfizer)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Different Doses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Australia: ramped up vaccination for over one year with up to 25 shots on average per person.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China: two waves of vaccinations over 1.5 years. Up to five shots on average per 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Israel: maintained relatively high vaccination rates (17.5 times per person) over 2.5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Result: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Australia: the vaccination program was effective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China: worked initially but had a spike at the end of 2022 with </a:t>
            </a:r>
            <a:r>
              <a:rPr lang="en-AU" sz="1400" dirty="0" err="1"/>
              <a:t>Omnicron</a:t>
            </a:r>
            <a:endParaRPr lang="en-A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Israel: inconclusive. Huge spike in the beginning of 2022 despite high doses.</a:t>
            </a:r>
          </a:p>
        </p:txBody>
      </p:sp>
    </p:spTree>
    <p:extLst>
      <p:ext uri="{BB962C8B-B14F-4D97-AF65-F5344CB8AC3E}">
        <p14:creationId xmlns:p14="http://schemas.microsoft.com/office/powerpoint/2010/main" val="2119494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DF8F-E73A-21E4-510B-CFC8CB77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93C20-E7C9-45D8-CFA4-DBAC6CBA2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Is the vaccination effective?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1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4EC60-BBED-5565-919F-D8E501F4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A64C0-D112-7737-D995-6ABBD232F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715768"/>
            <a:ext cx="11430000" cy="3867912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b="1" dirty="0"/>
              <a:t>Transmission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COVID-19 mainly spreads from person to person through respiratory droplets of an infected person and can also spread by touching contaminated surfaces. Symptoms can vary widely and can appear 2 – 14 days after exposure to the virus.</a:t>
            </a:r>
          </a:p>
          <a:p>
            <a:pPr marL="0" indent="0">
              <a:buNone/>
            </a:pPr>
            <a:r>
              <a:rPr lang="en-US" b="1" dirty="0"/>
              <a:t>Severity</a:t>
            </a:r>
          </a:p>
          <a:p>
            <a:pPr marL="0" indent="0">
              <a:buNone/>
            </a:pPr>
            <a:r>
              <a:rPr lang="en-US" sz="1600" dirty="0"/>
              <a:t>COVID-19 symptoms </a:t>
            </a:r>
            <a:r>
              <a:rPr lang="en-AU" sz="1600" dirty="0"/>
              <a:t>can range from mild to severe, with some people remaining asymptomatic. Severe cases can lead to pneumonia, acute respiratory distress syndrome (ARDS), organ failure, and death.</a:t>
            </a:r>
          </a:p>
          <a:p>
            <a:pPr marL="0" indent="0">
              <a:buNone/>
            </a:pPr>
            <a:r>
              <a:rPr lang="en-AU" sz="1600" dirty="0"/>
              <a:t> </a:t>
            </a:r>
            <a:endParaRPr lang="en-US" sz="1600" b="1" dirty="0"/>
          </a:p>
          <a:p>
            <a:pPr marL="0" indent="0">
              <a:buNone/>
            </a:pPr>
            <a:r>
              <a:rPr lang="en-US" b="1" dirty="0"/>
              <a:t>Vaccination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AU" sz="1600" dirty="0"/>
              <a:t>Several COVID-19 vaccines were developed and authorized for emergency use around the world. Vaccination efforts aim to achieve herd immunity and reduce the spread of the virus.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Variants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AU" sz="1600" dirty="0"/>
              <a:t>Multiple variants of the SARS-CoV-2 virus have emerged since 2020, some of which have different transmission rates or resistance to immunity generated by previous vaccinations. </a:t>
            </a:r>
            <a:endParaRPr lang="en-US" sz="1600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AA4A5A-F6E8-B675-CDE6-D204D2633FFC}"/>
              </a:ext>
            </a:extLst>
          </p:cNvPr>
          <p:cNvSpPr txBox="1"/>
          <p:nvPr/>
        </p:nvSpPr>
        <p:spPr>
          <a:xfrm>
            <a:off x="1705356" y="2258568"/>
            <a:ext cx="8769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COVID-19 is a viral respiratory illness caused by the coronavirus (SARS-CoV-2)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6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5E07-9807-4533-5127-44506A6EA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69E25-A95D-F7D2-09AF-A90EACD16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95" y="2162432"/>
            <a:ext cx="11850129" cy="45472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AU" sz="2000" b="1" dirty="0">
                <a:solidFill>
                  <a:schemeClr val="accent1"/>
                </a:solidFill>
              </a:rPr>
              <a:t>Objective: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-apple-system"/>
              </a:rPr>
              <a:t>In this project, we will look at how effective the COVID-19 vaccinations were on factors such as hospitalisations, confirmed cases and mortality rates.</a:t>
            </a:r>
            <a:endParaRPr lang="en-AU" dirty="0"/>
          </a:p>
          <a:p>
            <a:pPr marL="0" indent="0">
              <a:buNone/>
            </a:pP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AU" sz="2000" b="1" dirty="0">
                <a:solidFill>
                  <a:schemeClr val="accent1"/>
                </a:solidFill>
              </a:rPr>
              <a:t>Data Sources:</a:t>
            </a:r>
          </a:p>
          <a:p>
            <a:pPr marL="0" indent="0">
              <a:buNone/>
            </a:pPr>
            <a:r>
              <a:rPr lang="en-US" i="0" dirty="0">
                <a:effectLst/>
                <a:latin typeface="-apple-system"/>
              </a:rPr>
              <a:t>Our World In Data – third-party website with a collation of data from WHO, John Hopkins, etc.</a:t>
            </a:r>
          </a:p>
          <a:p>
            <a:pPr marL="0" indent="0">
              <a:buNone/>
            </a:pPr>
            <a:r>
              <a:rPr lang="en-US" i="0" dirty="0">
                <a:effectLst/>
                <a:latin typeface="-apple-system"/>
              </a:rPr>
              <a:t>World Bank  (using API requests) – GDP </a:t>
            </a:r>
            <a:r>
              <a:rPr lang="en-US" dirty="0">
                <a:latin typeface="-apple-system"/>
              </a:rPr>
              <a:t>P</a:t>
            </a:r>
            <a:r>
              <a:rPr lang="en-US" i="0" dirty="0">
                <a:effectLst/>
                <a:latin typeface="-apple-system"/>
              </a:rPr>
              <a:t>er </a:t>
            </a:r>
            <a:r>
              <a:rPr lang="en-US" dirty="0">
                <a:latin typeface="-apple-system"/>
              </a:rPr>
              <a:t>C</a:t>
            </a:r>
            <a:r>
              <a:rPr lang="en-US" i="0" dirty="0">
                <a:effectLst/>
                <a:latin typeface="-apple-system"/>
              </a:rPr>
              <a:t>apita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sz="2000" b="1" dirty="0">
                <a:solidFill>
                  <a:schemeClr val="accent1"/>
                </a:solidFill>
              </a:rPr>
              <a:t>Key Questions to Answer:</a:t>
            </a:r>
          </a:p>
          <a:p>
            <a:pPr marL="0" indent="0">
              <a:buNone/>
            </a:pPr>
            <a:r>
              <a:rPr lang="en-US" i="0" dirty="0">
                <a:effectLst/>
                <a:latin typeface="-apple-system"/>
              </a:rPr>
              <a:t>1. </a:t>
            </a:r>
            <a:r>
              <a:rPr lang="en-US" dirty="0">
                <a:latin typeface="-apple-system"/>
              </a:rPr>
              <a:t>How have COVID-19 vaccinations affected ICU patient admissions, confirmed cases and mortality rates?</a:t>
            </a:r>
          </a:p>
          <a:p>
            <a:pPr marL="0" indent="0">
              <a:buNone/>
            </a:pPr>
            <a:r>
              <a:rPr lang="en-US" i="0" dirty="0">
                <a:effectLst/>
                <a:latin typeface="-apple-system"/>
              </a:rPr>
              <a:t>2. Does a difference in Gross Domestic Product (GDP) Per Capita affect COVID-19 cases (using World Bank API)?</a:t>
            </a:r>
            <a:endParaRPr lang="en-US" dirty="0">
              <a:latin typeface="-apple-system"/>
            </a:endParaRPr>
          </a:p>
          <a:p>
            <a:pPr marL="0" indent="0">
              <a:buNone/>
            </a:pPr>
            <a:r>
              <a:rPr lang="en-US" i="0" dirty="0">
                <a:effectLst/>
                <a:latin typeface="-apple-system"/>
              </a:rPr>
              <a:t>3. Did lockdowns have an effect?</a:t>
            </a:r>
          </a:p>
          <a:p>
            <a:pPr marL="0" indent="0">
              <a:buNone/>
            </a:pPr>
            <a:r>
              <a:rPr lang="en-US" i="0" dirty="0">
                <a:effectLst/>
                <a:latin typeface="-apple-system"/>
              </a:rPr>
              <a:t>4. Were the COVID-19 vaccinations effective in Australia?</a:t>
            </a:r>
            <a:endParaRPr lang="en-US" dirty="0">
              <a:latin typeface="-apple-system"/>
            </a:endParaRPr>
          </a:p>
          <a:p>
            <a:pPr marL="0" indent="0">
              <a:buNone/>
            </a:pPr>
            <a:r>
              <a:rPr lang="en-US" i="0" dirty="0">
                <a:effectLst/>
                <a:latin typeface="-apple-system"/>
              </a:rPr>
              <a:t>5. How effective were the different types of vaccinations?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0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1B6B-1A03-7407-8FEE-2A1B861E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70286A4-7FB7-729A-4855-0EFD1D17A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0328" y="1893315"/>
            <a:ext cx="6318504" cy="492945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6FC9A5-4177-8656-AD60-25FAF7B0D4B3}"/>
              </a:ext>
            </a:extLst>
          </p:cNvPr>
          <p:cNvSpPr txBox="1"/>
          <p:nvPr/>
        </p:nvSpPr>
        <p:spPr>
          <a:xfrm>
            <a:off x="384048" y="2649883"/>
            <a:ext cx="45262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COVID-19 Dataset by Our World in Data</a:t>
            </a:r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AU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owid-covid-data.csv</a:t>
            </a:r>
            <a:endParaRPr lang="en-AU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Selected the columns of interest for our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output as a CSV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dataset is presented by day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used the ‘groupby’ function to make the data manageable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1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12F3-E976-033B-4B13-474970ED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pic>
        <p:nvPicPr>
          <p:cNvPr id="5" name="Content Placeholder 4" descr="A screenshot of a website&#10;&#10;Description automatically generated">
            <a:extLst>
              <a:ext uri="{FF2B5EF4-FFF2-40B4-BE49-F238E27FC236}">
                <a16:creationId xmlns:a16="http://schemas.microsoft.com/office/drawing/2014/main" id="{34C1D35B-6F11-9AA5-130F-93BC229F0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2623" y="1912123"/>
            <a:ext cx="6163057" cy="494587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DD5E67-D1A7-A55C-4B77-55B88C73F8C4}"/>
              </a:ext>
            </a:extLst>
          </p:cNvPr>
          <p:cNvSpPr txBox="1"/>
          <p:nvPr/>
        </p:nvSpPr>
        <p:spPr>
          <a:xfrm>
            <a:off x="466343" y="3784896"/>
            <a:ext cx="4526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World Bank Open Data</a:t>
            </a:r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AU" dirty="0"/>
              <a:t>API requests to access GDP Per Capita for specific countries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7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5B83-BA32-8C99-C4EC-0558C33B1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82296"/>
            <a:ext cx="10571998" cy="1792224"/>
          </a:xfrm>
        </p:spPr>
        <p:txBody>
          <a:bodyPr/>
          <a:lstStyle/>
          <a:p>
            <a:r>
              <a:rPr lang="en-US" dirty="0"/>
              <a:t>How have COVID-19 vaccinations affected ICU patient admissions, confirmed cases and mortality rates?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3D234-FCA6-B947-824C-21A917CD8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8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FFF5B-1001-7C97-4B18-D1B91C14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008"/>
            <a:ext cx="10571998" cy="1819656"/>
          </a:xfrm>
        </p:spPr>
        <p:txBody>
          <a:bodyPr/>
          <a:lstStyle/>
          <a:p>
            <a:r>
              <a:rPr lang="en-US" i="0" dirty="0">
                <a:effectLst/>
                <a:latin typeface="-apple-system"/>
              </a:rPr>
              <a:t>Does a difference in Gross Domestic Product (GDP) Per Capita affect COVID-19 cases (using World Bank API)?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F982E-2BFF-408A-EF36-3C95B1130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7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42D92-9857-3B9E-A9E0-7E53D201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-apple-system"/>
              </a:rPr>
              <a:t>Did lockdowns have an effect?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D28C1-D4EE-3614-2BB9-EC3B9143A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01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FD0F-ACC8-F56C-61DA-EBE9F057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-apple-system"/>
              </a:rPr>
              <a:t>Were the COVID-19 vaccinations effective in Australia?</a:t>
            </a:r>
            <a:endParaRPr lang="en-US" dirty="0"/>
          </a:p>
        </p:txBody>
      </p:sp>
      <p:pic>
        <p:nvPicPr>
          <p:cNvPr id="24" name="Content Placeholder 23" descr="A graph of the spread of the coronavirus&#10;&#10;Description automatically generated">
            <a:extLst>
              <a:ext uri="{FF2B5EF4-FFF2-40B4-BE49-F238E27FC236}">
                <a16:creationId xmlns:a16="http://schemas.microsoft.com/office/drawing/2014/main" id="{EF096249-9B31-4056-FBD0-31C275837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0088" y="1920748"/>
            <a:ext cx="9201912" cy="4873244"/>
          </a:xfr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C114A6D-0AA4-DF02-C16E-E384F8B7E884}"/>
              </a:ext>
            </a:extLst>
          </p:cNvPr>
          <p:cNvSpPr txBox="1"/>
          <p:nvPr/>
        </p:nvSpPr>
        <p:spPr>
          <a:xfrm>
            <a:off x="365760" y="3236551"/>
            <a:ext cx="22037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 waves identified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wave is associated with Peak New Deaths</a:t>
            </a:r>
          </a:p>
        </p:txBody>
      </p:sp>
    </p:spTree>
    <p:extLst>
      <p:ext uri="{BB962C8B-B14F-4D97-AF65-F5344CB8AC3E}">
        <p14:creationId xmlns:p14="http://schemas.microsoft.com/office/powerpoint/2010/main" val="319259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{AE62A807-FD75-394F-8FD1-4BA5CEF3C712}tf10001121_mac</Template>
  <TotalTime>105</TotalTime>
  <Words>617</Words>
  <Application>Microsoft Macintosh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Century Gothic</vt:lpstr>
      <vt:lpstr>Wingdings 2</vt:lpstr>
      <vt:lpstr>Quotable</vt:lpstr>
      <vt:lpstr>COVID-19 Vaccination Effectiveness</vt:lpstr>
      <vt:lpstr>Background</vt:lpstr>
      <vt:lpstr>Project Overview</vt:lpstr>
      <vt:lpstr>Data Sources</vt:lpstr>
      <vt:lpstr>Data Sources</vt:lpstr>
      <vt:lpstr>How have COVID-19 vaccinations affected ICU patient admissions, confirmed cases and mortality rates?</vt:lpstr>
      <vt:lpstr>Does a difference in Gross Domestic Product (GDP) Per Capita affect COVID-19 cases (using World Bank API)?</vt:lpstr>
      <vt:lpstr>Did lockdowns have an effect?</vt:lpstr>
      <vt:lpstr>Were the COVID-19 vaccinations effective in Australia?</vt:lpstr>
      <vt:lpstr>Were the COVID-19 vaccinations effective in Australia?</vt:lpstr>
      <vt:lpstr>How effective were the different types of vaccinations?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Vaccination Effectiveness</dc:title>
  <dc:creator>Cayley Morrow</dc:creator>
  <cp:lastModifiedBy>Cayley Morrow</cp:lastModifiedBy>
  <cp:revision>3</cp:revision>
  <dcterms:created xsi:type="dcterms:W3CDTF">2023-09-06T12:04:02Z</dcterms:created>
  <dcterms:modified xsi:type="dcterms:W3CDTF">2023-09-06T14:04:21Z</dcterms:modified>
</cp:coreProperties>
</file>