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9" r:id="rId8"/>
    <p:sldId id="260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6327"/>
  </p:normalViewPr>
  <p:slideViewPr>
    <p:cSldViewPr snapToGrid="0">
      <p:cViewPr varScale="1">
        <p:scale>
          <a:sx n="98" d="100"/>
          <a:sy n="98" d="100"/>
        </p:scale>
        <p:origin x="7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blob/master/public/data/owid-covid-data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B9AF-A2CB-1081-4A2C-623EB7963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sz="5000"/>
              <a:t>COVID-19 Vaccination Effectiveness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9AC7-0AB0-792F-12CF-9578125FA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By Geoffrey Pang, Cayley Morrow, and John Porretta</a:t>
            </a:r>
          </a:p>
        </p:txBody>
      </p:sp>
    </p:spTree>
    <p:extLst>
      <p:ext uri="{BB962C8B-B14F-4D97-AF65-F5344CB8AC3E}">
        <p14:creationId xmlns:p14="http://schemas.microsoft.com/office/powerpoint/2010/main" val="301433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298A-8C5D-452E-5002-71ABB35A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How effective were the different types of vaccinations?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6ECD6-EAD5-3E27-FE4F-23E279C34DFC}"/>
              </a:ext>
            </a:extLst>
          </p:cNvPr>
          <p:cNvSpPr txBox="1"/>
          <p:nvPr/>
        </p:nvSpPr>
        <p:spPr>
          <a:xfrm>
            <a:off x="1" y="2159666"/>
            <a:ext cx="57476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/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Different vaccinations being used(from news media):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 (</a:t>
            </a:r>
            <a:r>
              <a:rPr lang="en-AU" sz="1400" dirty="0" err="1"/>
              <a:t>AstraZ</a:t>
            </a:r>
            <a:r>
              <a:rPr lang="en-AU" sz="1400" dirty="0"/>
              <a:t>, Moderna, Pfizer)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China (</a:t>
            </a:r>
            <a:r>
              <a:rPr lang="en-AU" sz="1400" dirty="0" err="1"/>
              <a:t>SinoVac</a:t>
            </a:r>
            <a:r>
              <a:rPr lang="en-AU" sz="1400" dirty="0"/>
              <a:t> &amp; </a:t>
            </a:r>
            <a:r>
              <a:rPr lang="en-AU" sz="1400" dirty="0" err="1"/>
              <a:t>SinoPharm</a:t>
            </a:r>
            <a:r>
              <a:rPr lang="en-AU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Israel (Pfizer)</a:t>
            </a:r>
          </a:p>
          <a:p>
            <a:r>
              <a:rPr lang="en-AU" sz="1400" b="1" dirty="0"/>
              <a:t>Different Doses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Australia: ramped up vaccination for over one year with up to 80%.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China: Rapid vaccinations over 1.5 years. Up to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Israel: Earliest to vaccinate and maintained relatively lower vaccination rates (65%) over 2.5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Australia: the vaccination seem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China: worked initially but had a spike at the end of 2022 with </a:t>
            </a:r>
            <a:r>
              <a:rPr lang="en-AU" sz="1400" dirty="0" err="1"/>
              <a:t>Omnicron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Israel: Seem to work but not protected against </a:t>
            </a:r>
            <a:r>
              <a:rPr lang="en-AU" sz="1400" dirty="0" err="1"/>
              <a:t>Omnicron</a:t>
            </a:r>
            <a:r>
              <a:rPr lang="en-AU" sz="1400" dirty="0"/>
              <a:t> (Jan-2022)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DC56D-B3EF-F7B4-8EE8-3072489B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93" y="1885544"/>
            <a:ext cx="6180303" cy="4972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EB8DD6-437E-8642-A93E-4FE0DF411E87}"/>
              </a:ext>
            </a:extLst>
          </p:cNvPr>
          <p:cNvSpPr txBox="1"/>
          <p:nvPr/>
        </p:nvSpPr>
        <p:spPr>
          <a:xfrm>
            <a:off x="6298747" y="2322739"/>
            <a:ext cx="11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Australia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F6189-47EF-4B22-3311-C72A52B53FC5}"/>
              </a:ext>
            </a:extLst>
          </p:cNvPr>
          <p:cNvSpPr txBox="1"/>
          <p:nvPr/>
        </p:nvSpPr>
        <p:spPr>
          <a:xfrm>
            <a:off x="6247040" y="3895725"/>
            <a:ext cx="11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China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5DBFE-83BA-BFE1-E10E-4F3DC7BD20D5}"/>
              </a:ext>
            </a:extLst>
          </p:cNvPr>
          <p:cNvSpPr txBox="1"/>
          <p:nvPr/>
        </p:nvSpPr>
        <p:spPr>
          <a:xfrm>
            <a:off x="6185806" y="5521779"/>
            <a:ext cx="11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Israel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9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F8F-E73A-21E4-510B-CFC8CB7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3C20-E7C9-45D8-CFA4-DBAC6CBA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Is the vaccination effective?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Vaccination seem to be effective in controlling the spread of the Covid19 virus. However, this could be coincidental.</a:t>
            </a:r>
          </a:p>
          <a:p>
            <a:r>
              <a:rPr lang="en-US" dirty="0"/>
              <a:t>Different vaccines seem to work. However, none of the vaccines was able to protect against the </a:t>
            </a:r>
            <a:r>
              <a:rPr lang="en-US" dirty="0" err="1"/>
              <a:t>Omnicron</a:t>
            </a:r>
            <a:r>
              <a:rPr lang="en-US" dirty="0"/>
              <a:t> spreading.</a:t>
            </a:r>
          </a:p>
          <a:p>
            <a:r>
              <a:rPr lang="en-US" dirty="0"/>
              <a:t>Covid19 spread has more or less stopped.</a:t>
            </a:r>
          </a:p>
          <a:p>
            <a:r>
              <a:rPr lang="en-US" dirty="0"/>
              <a:t>It is not conclusive that vaccinations have been effective in controlling the spread of the virus.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EC60-BBED-5565-919F-D8E501F4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64C0-D112-7737-D995-6ABBD232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11430000" cy="386791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Transmission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COVID-19 mainly spreads from person to person through respiratory droplets of an infected person and can also spread by touching contaminated surfaces. Symptoms can vary widely and can appear 2 – 14 days after exposure to the virus.</a:t>
            </a:r>
          </a:p>
          <a:p>
            <a:pPr marL="0" indent="0">
              <a:buNone/>
            </a:pPr>
            <a:r>
              <a:rPr lang="en-US" b="1" dirty="0"/>
              <a:t>Severity</a:t>
            </a:r>
          </a:p>
          <a:p>
            <a:pPr marL="0" indent="0">
              <a:buNone/>
            </a:pPr>
            <a:r>
              <a:rPr lang="en-US" sz="1600" dirty="0"/>
              <a:t>COVID-19 symptoms </a:t>
            </a:r>
            <a:r>
              <a:rPr lang="en-AU" sz="1600" dirty="0"/>
              <a:t>can range from mild to severe, with some people remaining asymptomatic. Severe cases can lead to pneumonia, acute respiratory distress syndrome (ARDS), organ failure, and death.</a:t>
            </a:r>
          </a:p>
          <a:p>
            <a:pPr marL="0" indent="0">
              <a:buNone/>
            </a:pPr>
            <a:r>
              <a:rPr lang="en-AU" sz="1600" dirty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b="1" dirty="0"/>
              <a:t>Vaccination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1600" dirty="0"/>
              <a:t>Several COVID-19 vaccines were developed and authorized for emergency use around the world. Vaccination efforts aim to achieve herd immunity and reduce the spread of the virus.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Variants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1600" dirty="0"/>
              <a:t>Multiple variants of the SARS-CoV-2 virus have emerged since 2020, some of which have different transmission rates or resistance to immunity generated by previous vaccinations. </a:t>
            </a:r>
            <a:endParaRPr lang="en-US" sz="16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A4A5A-F6E8-B675-CDE6-D204D2633FFC}"/>
              </a:ext>
            </a:extLst>
          </p:cNvPr>
          <p:cNvSpPr txBox="1"/>
          <p:nvPr/>
        </p:nvSpPr>
        <p:spPr>
          <a:xfrm>
            <a:off x="1705356" y="2258568"/>
            <a:ext cx="87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viral respiratory illness caused by the coronavirus (SARS-CoV-2)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5E07-9807-4533-5127-44506A6E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9E25-A95D-F7D2-09AF-A90EACD1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62432"/>
            <a:ext cx="11850129" cy="45472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chemeClr val="accent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In this project, we will look at how effective the COVID-19 vaccinations were on factors such as hospitalisations, confirmed cases and mortality rates.</a:t>
            </a:r>
            <a:endParaRPr lang="en-AU" dirty="0"/>
          </a:p>
          <a:p>
            <a:pPr marL="0" indent="0">
              <a:buNone/>
            </a:pP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chemeClr val="accent1"/>
                </a:solidFill>
              </a:rPr>
              <a:t>Data Sources: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Our World In Data – third-party website with a collation of data from WHO, John Hopkins, etc.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World Bank  (using API requests) – GDP </a:t>
            </a:r>
            <a:r>
              <a:rPr lang="en-US" dirty="0">
                <a:latin typeface="-apple-system"/>
              </a:rPr>
              <a:t>P</a:t>
            </a:r>
            <a:r>
              <a:rPr lang="en-US" i="0" dirty="0">
                <a:effectLst/>
                <a:latin typeface="-apple-system"/>
              </a:rPr>
              <a:t>er </a:t>
            </a:r>
            <a:r>
              <a:rPr lang="en-US" dirty="0">
                <a:latin typeface="-apple-system"/>
              </a:rPr>
              <a:t>C</a:t>
            </a:r>
            <a:r>
              <a:rPr lang="en-US" i="0" dirty="0">
                <a:effectLst/>
                <a:latin typeface="-apple-system"/>
              </a:rPr>
              <a:t>apita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000" b="1" dirty="0">
                <a:solidFill>
                  <a:schemeClr val="accent1"/>
                </a:solidFill>
              </a:rPr>
              <a:t>Key Questions to Answer: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1. </a:t>
            </a:r>
            <a:r>
              <a:rPr lang="en-US" dirty="0">
                <a:latin typeface="-apple-system"/>
              </a:rPr>
              <a:t>How have COVID-19 vaccinations affected ICU patient admissions, confirmed cases and mortality rates?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2. Does a difference in Gross Domestic Product (GDP) Per Capita affect COVID-19 cases (using World Bank API)?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3. Did lockdowns have an effect?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4. Were the COVID-19 vaccinations effective in Australia?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5. How effective were the different types of vaccinations?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1B6B-1A03-7407-8FEE-2A1B861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0286A4-7FB7-729A-4855-0EFD1D17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328" y="1893315"/>
            <a:ext cx="6318504" cy="49294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FC9A5-4177-8656-AD60-25FAF7B0D4B3}"/>
              </a:ext>
            </a:extLst>
          </p:cNvPr>
          <p:cNvSpPr txBox="1"/>
          <p:nvPr/>
        </p:nvSpPr>
        <p:spPr>
          <a:xfrm>
            <a:off x="384048" y="2649883"/>
            <a:ext cx="4526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 Dataset by Our World in Data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owid-covid-data.csv</a:t>
            </a:r>
            <a:endParaRPr lang="en-A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the columns of interest for our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output as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presented by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‘groupby’ function to make the data manageable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2F3-E976-033B-4B13-474970ED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34C1D35B-6F11-9AA5-130F-93BC229F0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623" y="1912123"/>
            <a:ext cx="6163057" cy="4945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D5E67-D1A7-A55C-4B77-55B88C73F8C4}"/>
              </a:ext>
            </a:extLst>
          </p:cNvPr>
          <p:cNvSpPr txBox="1"/>
          <p:nvPr/>
        </p:nvSpPr>
        <p:spPr>
          <a:xfrm>
            <a:off x="466343" y="3784896"/>
            <a:ext cx="452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World Bank Open Data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AU" dirty="0"/>
              <a:t>API requests to access GDP Per Capita for specific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D0F-ACC8-F56C-61DA-EBE9F057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Australia: Relationship of New Case vs New Deaths</a:t>
            </a:r>
            <a:r>
              <a:rPr lang="en-US" i="0" dirty="0">
                <a:effectLst/>
                <a:latin typeface="-apple-system"/>
              </a:rPr>
              <a:t>?</a:t>
            </a:r>
            <a:endParaRPr lang="en-US" dirty="0"/>
          </a:p>
        </p:txBody>
      </p:sp>
      <p:pic>
        <p:nvPicPr>
          <p:cNvPr id="24" name="Content Placeholder 23" descr="A graph of the spread of the coronavirus&#10;&#10;Description automatically generated">
            <a:extLst>
              <a:ext uri="{FF2B5EF4-FFF2-40B4-BE49-F238E27FC236}">
                <a16:creationId xmlns:a16="http://schemas.microsoft.com/office/drawing/2014/main" id="{EF096249-9B31-4056-FBD0-31C27583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748"/>
            <a:ext cx="9201912" cy="4873244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114A6D-0AA4-DF02-C16E-E384F8B7E884}"/>
              </a:ext>
            </a:extLst>
          </p:cNvPr>
          <p:cNvSpPr txBox="1"/>
          <p:nvPr/>
        </p:nvSpPr>
        <p:spPr>
          <a:xfrm>
            <a:off x="171206" y="2659376"/>
            <a:ext cx="264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waves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wave is associated with Peak New Deaths</a:t>
            </a:r>
          </a:p>
        </p:txBody>
      </p:sp>
    </p:spTree>
    <p:extLst>
      <p:ext uri="{BB962C8B-B14F-4D97-AF65-F5344CB8AC3E}">
        <p14:creationId xmlns:p14="http://schemas.microsoft.com/office/powerpoint/2010/main" val="31925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FF5B-1001-7C97-4B18-D1B91C14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008"/>
            <a:ext cx="10571998" cy="1819656"/>
          </a:xfrm>
        </p:spPr>
        <p:txBody>
          <a:bodyPr/>
          <a:lstStyle/>
          <a:p>
            <a:r>
              <a:rPr lang="en-US" i="0" dirty="0">
                <a:effectLst/>
                <a:latin typeface="-apple-system"/>
              </a:rPr>
              <a:t>Does a difference in Gross Domestic Product (GDP) Per Capita affect COVID-19 cases (using World Bank API)?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F1EA6-3F9B-B78A-AF1E-3973D7E7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00" y="1883664"/>
            <a:ext cx="8239300" cy="497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4CEF0-3325-2547-CA53-A5469819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4426"/>
            <a:ext cx="3939540" cy="2253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12009-2643-9417-E405-601C76AF8715}"/>
              </a:ext>
            </a:extLst>
          </p:cNvPr>
          <p:cNvSpPr txBox="1"/>
          <p:nvPr/>
        </p:nvSpPr>
        <p:spPr>
          <a:xfrm>
            <a:off x="84307" y="2253574"/>
            <a:ext cx="3754876" cy="204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Richer country spend more money on vaccination but also record more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numbers in poorer country might be due to under reporting,</a:t>
            </a:r>
          </a:p>
        </p:txBody>
      </p:sp>
    </p:spTree>
    <p:extLst>
      <p:ext uri="{BB962C8B-B14F-4D97-AF65-F5344CB8AC3E}">
        <p14:creationId xmlns:p14="http://schemas.microsoft.com/office/powerpoint/2010/main" val="408657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B83-BA32-8C99-C4EC-0558C33B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23" y="114722"/>
            <a:ext cx="7309353" cy="1597347"/>
          </a:xfrm>
        </p:spPr>
        <p:txBody>
          <a:bodyPr/>
          <a:lstStyle/>
          <a:p>
            <a:r>
              <a:rPr lang="en-US" sz="3000" dirty="0"/>
              <a:t>How have COVID-19 vaccinations affected ICU patient admissions, confirmed cases and mortality rates?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8B214-3874-C1E7-BE01-4290BF8F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79" y="0"/>
            <a:ext cx="464982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E2519-CE8D-AB1E-3258-2C6698A474E1}"/>
              </a:ext>
            </a:extLst>
          </p:cNvPr>
          <p:cNvSpPr txBox="1"/>
          <p:nvPr/>
        </p:nvSpPr>
        <p:spPr>
          <a:xfrm>
            <a:off x="317130" y="2354576"/>
            <a:ext cx="5889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have increase the number of ICU patients in Australia, Israel and Sweden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have increase the number of people dying in Australia, Israel and Sweden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vaccinations seems to lower the ICU patients and mortality rates in Australia, Israel and Sweden</a:t>
            </a:r>
          </a:p>
        </p:txBody>
      </p:sp>
    </p:spTree>
    <p:extLst>
      <p:ext uri="{BB962C8B-B14F-4D97-AF65-F5344CB8AC3E}">
        <p14:creationId xmlns:p14="http://schemas.microsoft.com/office/powerpoint/2010/main" val="341198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3DC5-8485-0C55-08D7-A9F25BCD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-apple-system"/>
              </a:rPr>
              <a:t>Were the COVID-19 vaccinations effective in Australia?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9D8FE-374A-C53A-A8A5-AA3B32E7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1907092"/>
            <a:ext cx="9174480" cy="4877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C5960-B69A-252C-07DD-3DFD47F39E40}"/>
              </a:ext>
            </a:extLst>
          </p:cNvPr>
          <p:cNvSpPr txBox="1"/>
          <p:nvPr/>
        </p:nvSpPr>
        <p:spPr>
          <a:xfrm>
            <a:off x="0" y="2333685"/>
            <a:ext cx="301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Vaccination seem to work: Drastic drop in New Cases after &gt;80% People Fully Vaccinated Per Hundred.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No new recording done beyond 2023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{AE62A807-FD75-394F-8FD1-4BA5CEF3C712}tf10001121_mac</Template>
  <TotalTime>131</TotalTime>
  <Words>733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2</vt:lpstr>
      <vt:lpstr>Quotable</vt:lpstr>
      <vt:lpstr>COVID-19 Vaccination Effectiveness</vt:lpstr>
      <vt:lpstr>Background</vt:lpstr>
      <vt:lpstr>Project Overview</vt:lpstr>
      <vt:lpstr>Data Sources</vt:lpstr>
      <vt:lpstr>Data Sources</vt:lpstr>
      <vt:lpstr>Australia: Relationship of New Case vs New Deaths?</vt:lpstr>
      <vt:lpstr>Does a difference in Gross Domestic Product (GDP) Per Capita affect COVID-19 cases (using World Bank API)?</vt:lpstr>
      <vt:lpstr>How have COVID-19 vaccinations affected ICU patient admissions, confirmed cases and mortality rates?</vt:lpstr>
      <vt:lpstr>Were the COVID-19 vaccinations effective in Australia?</vt:lpstr>
      <vt:lpstr>How effective were the different types of vaccinations?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Effectiveness</dc:title>
  <dc:creator>Cayley Morrow</dc:creator>
  <cp:lastModifiedBy>G P</cp:lastModifiedBy>
  <cp:revision>7</cp:revision>
  <dcterms:created xsi:type="dcterms:W3CDTF">2023-09-06T12:04:02Z</dcterms:created>
  <dcterms:modified xsi:type="dcterms:W3CDTF">2023-09-07T05:54:09Z</dcterms:modified>
</cp:coreProperties>
</file>