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sldIdLst>
    <p:sldId id="256" r:id="rId2"/>
    <p:sldId id="261" r:id="rId3"/>
    <p:sldId id="257" r:id="rId4"/>
    <p:sldId id="258" r:id="rId5"/>
    <p:sldId id="259" r:id="rId6"/>
    <p:sldId id="260" r:id="rId7"/>
    <p:sldId id="262" r:id="rId8"/>
    <p:sldId id="269" r:id="rId9"/>
    <p:sldId id="263" r:id="rId10"/>
    <p:sldId id="264"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p:restoredTop sz="96327"/>
  </p:normalViewPr>
  <p:slideViewPr>
    <p:cSldViewPr snapToGrid="0">
      <p:cViewPr varScale="1">
        <p:scale>
          <a:sx n="119" d="100"/>
          <a:sy n="119" d="100"/>
        </p:scale>
        <p:origin x="8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286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529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782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1010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6669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01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649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5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716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92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6437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9/6/23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58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905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9/6/23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068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9/6/23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3417138"/>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wid/covid-19-data/blob/master/public/data/owid-covid-data.csv"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B9AF-A2CB-1081-4A2C-623EB796303E}"/>
              </a:ext>
            </a:extLst>
          </p:cNvPr>
          <p:cNvSpPr>
            <a:spLocks noGrp="1"/>
          </p:cNvSpPr>
          <p:nvPr>
            <p:ph type="ctrTitle"/>
          </p:nvPr>
        </p:nvSpPr>
        <p:spPr>
          <a:xfrm>
            <a:off x="451514" y="947607"/>
            <a:ext cx="4389427" cy="4962786"/>
          </a:xfrm>
        </p:spPr>
        <p:txBody>
          <a:bodyPr anchor="ctr">
            <a:normAutofit/>
          </a:bodyPr>
          <a:lstStyle/>
          <a:p>
            <a:r>
              <a:rPr lang="en-US" sz="5000"/>
              <a:t>COVID-19 Vaccination Effectiveness</a:t>
            </a:r>
          </a:p>
        </p:txBody>
      </p:sp>
      <p:sp>
        <p:nvSpPr>
          <p:cNvPr id="3" name="Subtitle 2">
            <a:extLst>
              <a:ext uri="{FF2B5EF4-FFF2-40B4-BE49-F238E27FC236}">
                <a16:creationId xmlns:a16="http://schemas.microsoft.com/office/drawing/2014/main" id="{55C89AC7-0AB0-792F-12CF-9578125FA8C6}"/>
              </a:ext>
            </a:extLst>
          </p:cNvPr>
          <p:cNvSpPr>
            <a:spLocks noGrp="1"/>
          </p:cNvSpPr>
          <p:nvPr>
            <p:ph type="subTitle" idx="1"/>
          </p:nvPr>
        </p:nvSpPr>
        <p:spPr>
          <a:xfrm>
            <a:off x="7229345" y="947607"/>
            <a:ext cx="4152655" cy="4962785"/>
          </a:xfrm>
          <a:effectLst/>
        </p:spPr>
        <p:txBody>
          <a:bodyPr anchor="ctr">
            <a:normAutofit/>
          </a:bodyPr>
          <a:lstStyle/>
          <a:p>
            <a:r>
              <a:rPr lang="en-US" sz="2800"/>
              <a:t>By Geoffrey Pang, Cayley Morrow, and John Porretta</a:t>
            </a:r>
          </a:p>
        </p:txBody>
      </p:sp>
    </p:spTree>
    <p:extLst>
      <p:ext uri="{BB962C8B-B14F-4D97-AF65-F5344CB8AC3E}">
        <p14:creationId xmlns:p14="http://schemas.microsoft.com/office/powerpoint/2010/main" val="301433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FD0F-ACC8-F56C-61DA-EBE9F057C601}"/>
              </a:ext>
            </a:extLst>
          </p:cNvPr>
          <p:cNvSpPr>
            <a:spLocks noGrp="1"/>
          </p:cNvSpPr>
          <p:nvPr>
            <p:ph type="title"/>
          </p:nvPr>
        </p:nvSpPr>
        <p:spPr/>
        <p:txBody>
          <a:bodyPr/>
          <a:lstStyle/>
          <a:p>
            <a:r>
              <a:rPr lang="en-US" i="0" dirty="0">
                <a:effectLst/>
                <a:latin typeface="-apple-system"/>
              </a:rPr>
              <a:t>Were the COVID-19 vaccinations effective in Australia?</a:t>
            </a:r>
            <a:endParaRPr lang="en-US" dirty="0"/>
          </a:p>
        </p:txBody>
      </p:sp>
      <p:pic>
        <p:nvPicPr>
          <p:cNvPr id="24" name="Content Placeholder 23" descr="A graph of the spread of the coronavirus&#10;&#10;Description automatically generated">
            <a:extLst>
              <a:ext uri="{FF2B5EF4-FFF2-40B4-BE49-F238E27FC236}">
                <a16:creationId xmlns:a16="http://schemas.microsoft.com/office/drawing/2014/main" id="{EF096249-9B31-4056-FBD0-31C2758377CA}"/>
              </a:ext>
            </a:extLst>
          </p:cNvPr>
          <p:cNvPicPr>
            <a:picLocks noGrp="1" noChangeAspect="1"/>
          </p:cNvPicPr>
          <p:nvPr>
            <p:ph idx="1"/>
          </p:nvPr>
        </p:nvPicPr>
        <p:blipFill>
          <a:blip r:embed="rId2"/>
          <a:stretch>
            <a:fillRect/>
          </a:stretch>
        </p:blipFill>
        <p:spPr>
          <a:xfrm>
            <a:off x="2990088" y="1920748"/>
            <a:ext cx="9201912" cy="4873244"/>
          </a:xfrm>
        </p:spPr>
      </p:pic>
      <p:sp>
        <p:nvSpPr>
          <p:cNvPr id="25" name="TextBox 24">
            <a:extLst>
              <a:ext uri="{FF2B5EF4-FFF2-40B4-BE49-F238E27FC236}">
                <a16:creationId xmlns:a16="http://schemas.microsoft.com/office/drawing/2014/main" id="{3C114A6D-0AA4-DF02-C16E-E384F8B7E884}"/>
              </a:ext>
            </a:extLst>
          </p:cNvPr>
          <p:cNvSpPr txBox="1"/>
          <p:nvPr/>
        </p:nvSpPr>
        <p:spPr>
          <a:xfrm>
            <a:off x="365760" y="3236551"/>
            <a:ext cx="2203704" cy="2031325"/>
          </a:xfrm>
          <a:prstGeom prst="rect">
            <a:avLst/>
          </a:prstGeom>
          <a:noFill/>
        </p:spPr>
        <p:txBody>
          <a:bodyPr wrap="square" rtlCol="0">
            <a:spAutoFit/>
          </a:bodyPr>
          <a:lstStyle/>
          <a:p>
            <a:r>
              <a:rPr lang="en-US" b="1" dirty="0"/>
              <a:t>Key Messages</a:t>
            </a:r>
          </a:p>
          <a:p>
            <a:pPr marL="285750" indent="-285750">
              <a:buFont typeface="Arial" panose="020B0604020202020204" pitchFamily="34" charset="0"/>
              <a:buChar char="•"/>
            </a:pPr>
            <a:r>
              <a:rPr lang="en-US" dirty="0"/>
              <a:t>7 waves identified</a:t>
            </a:r>
          </a:p>
          <a:p>
            <a:pPr marL="285750" indent="-285750">
              <a:buFont typeface="Arial" panose="020B0604020202020204" pitchFamily="34" charset="0"/>
              <a:buChar char="•"/>
            </a:pPr>
            <a:r>
              <a:rPr lang="en-US" dirty="0"/>
              <a:t>Each wave is associated with Peak New Deaths</a:t>
            </a:r>
          </a:p>
        </p:txBody>
      </p:sp>
    </p:spTree>
    <p:extLst>
      <p:ext uri="{BB962C8B-B14F-4D97-AF65-F5344CB8AC3E}">
        <p14:creationId xmlns:p14="http://schemas.microsoft.com/office/powerpoint/2010/main" val="31925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3DC5-8485-0C55-08D7-A9F25BCD08B9}"/>
              </a:ext>
            </a:extLst>
          </p:cNvPr>
          <p:cNvSpPr>
            <a:spLocks noGrp="1"/>
          </p:cNvSpPr>
          <p:nvPr>
            <p:ph type="title"/>
          </p:nvPr>
        </p:nvSpPr>
        <p:spPr/>
        <p:txBody>
          <a:bodyPr/>
          <a:lstStyle/>
          <a:p>
            <a:r>
              <a:rPr lang="en-US" i="0" dirty="0">
                <a:effectLst/>
                <a:latin typeface="-apple-system"/>
              </a:rPr>
              <a:t>Were the COVID-19 vaccinations effective in Australia?</a:t>
            </a:r>
            <a:endParaRPr lang="en-US" dirty="0"/>
          </a:p>
        </p:txBody>
      </p:sp>
      <p:pic>
        <p:nvPicPr>
          <p:cNvPr id="4" name="Content Placeholder 3">
            <a:extLst>
              <a:ext uri="{FF2B5EF4-FFF2-40B4-BE49-F238E27FC236}">
                <a16:creationId xmlns:a16="http://schemas.microsoft.com/office/drawing/2014/main" id="{F889D8FE-374A-C53A-A8A5-AA3B32E756A2}"/>
              </a:ext>
            </a:extLst>
          </p:cNvPr>
          <p:cNvPicPr>
            <a:picLocks noGrp="1" noChangeAspect="1"/>
          </p:cNvPicPr>
          <p:nvPr>
            <p:ph idx="1"/>
          </p:nvPr>
        </p:nvPicPr>
        <p:blipFill>
          <a:blip r:embed="rId2"/>
          <a:stretch>
            <a:fillRect/>
          </a:stretch>
        </p:blipFill>
        <p:spPr>
          <a:xfrm>
            <a:off x="3017520" y="1907092"/>
            <a:ext cx="9174480" cy="4877755"/>
          </a:xfrm>
          <a:prstGeom prst="rect">
            <a:avLst/>
          </a:prstGeom>
          <a:ln>
            <a:solidFill>
              <a:schemeClr val="accent1"/>
            </a:solidFill>
          </a:ln>
        </p:spPr>
      </p:pic>
      <p:sp>
        <p:nvSpPr>
          <p:cNvPr id="5" name="TextBox 4">
            <a:extLst>
              <a:ext uri="{FF2B5EF4-FFF2-40B4-BE49-F238E27FC236}">
                <a16:creationId xmlns:a16="http://schemas.microsoft.com/office/drawing/2014/main" id="{885C5960-B69A-252C-07DD-3DFD47F39E40}"/>
              </a:ext>
            </a:extLst>
          </p:cNvPr>
          <p:cNvSpPr txBox="1"/>
          <p:nvPr/>
        </p:nvSpPr>
        <p:spPr>
          <a:xfrm>
            <a:off x="0" y="2333685"/>
            <a:ext cx="3017520" cy="4524315"/>
          </a:xfrm>
          <a:prstGeom prst="rect">
            <a:avLst/>
          </a:prstGeom>
          <a:noFill/>
        </p:spPr>
        <p:txBody>
          <a:bodyPr wrap="square" rtlCol="0">
            <a:spAutoFit/>
          </a:bodyPr>
          <a:lstStyle/>
          <a:p>
            <a:r>
              <a:rPr lang="en-AU" b="1" dirty="0"/>
              <a:t>Key Messages:</a:t>
            </a:r>
          </a:p>
          <a:p>
            <a:pPr marL="285750" indent="-285750">
              <a:buFont typeface="Arial" panose="020B0604020202020204" pitchFamily="34" charset="0"/>
              <a:buChar char="•"/>
            </a:pPr>
            <a:r>
              <a:rPr lang="en-AU" sz="1800" dirty="0"/>
              <a:t>Vaccination works: Drastic drop in New Cases after 2300 People Fully Vaccinated Per Hundred.  This means people have 23x vaccinations.</a:t>
            </a:r>
          </a:p>
          <a:p>
            <a:pPr marL="285750" indent="-285750">
              <a:buFont typeface="Arial" panose="020B0604020202020204" pitchFamily="34" charset="0"/>
              <a:buChar char="•"/>
            </a:pPr>
            <a:r>
              <a:rPr lang="en-AU" sz="1800" dirty="0"/>
              <a:t>Vaccination stopped being administered: Vaccination peaked by mid-2022 and dramatically dropped to zero.</a:t>
            </a:r>
            <a:endParaRPr lang="en-US" sz="1800" dirty="0"/>
          </a:p>
          <a:p>
            <a:endParaRPr lang="en-US" dirty="0"/>
          </a:p>
        </p:txBody>
      </p:sp>
    </p:spTree>
    <p:extLst>
      <p:ext uri="{BB962C8B-B14F-4D97-AF65-F5344CB8AC3E}">
        <p14:creationId xmlns:p14="http://schemas.microsoft.com/office/powerpoint/2010/main" val="4247249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298A-8C5D-452E-5002-71ABB35AC4B9}"/>
              </a:ext>
            </a:extLst>
          </p:cNvPr>
          <p:cNvSpPr>
            <a:spLocks noGrp="1"/>
          </p:cNvSpPr>
          <p:nvPr>
            <p:ph type="title"/>
          </p:nvPr>
        </p:nvSpPr>
        <p:spPr/>
        <p:txBody>
          <a:bodyPr/>
          <a:lstStyle/>
          <a:p>
            <a:pPr marL="0" indent="0">
              <a:buNone/>
            </a:pPr>
            <a:r>
              <a:rPr lang="en-US" i="0" dirty="0">
                <a:effectLst/>
                <a:latin typeface="-apple-system"/>
              </a:rPr>
              <a:t>How effective were the different types of vaccinations?</a:t>
            </a:r>
            <a:endParaRPr lang="en-US" dirty="0"/>
          </a:p>
        </p:txBody>
      </p:sp>
      <p:pic>
        <p:nvPicPr>
          <p:cNvPr id="4" name="Content Placeholder 3">
            <a:extLst>
              <a:ext uri="{FF2B5EF4-FFF2-40B4-BE49-F238E27FC236}">
                <a16:creationId xmlns:a16="http://schemas.microsoft.com/office/drawing/2014/main" id="{D46EE48F-959D-257B-C42D-2CAF97DAC0C9}"/>
              </a:ext>
            </a:extLst>
          </p:cNvPr>
          <p:cNvPicPr>
            <a:picLocks noGrp="1" noChangeAspect="1"/>
          </p:cNvPicPr>
          <p:nvPr>
            <p:ph idx="1"/>
          </p:nvPr>
        </p:nvPicPr>
        <p:blipFill>
          <a:blip r:embed="rId2"/>
          <a:stretch>
            <a:fillRect/>
          </a:stretch>
        </p:blipFill>
        <p:spPr>
          <a:xfrm>
            <a:off x="4800600" y="1893316"/>
            <a:ext cx="7391400" cy="4964684"/>
          </a:xfrm>
          <a:prstGeom prst="rect">
            <a:avLst/>
          </a:prstGeom>
          <a:ln>
            <a:solidFill>
              <a:schemeClr val="accent1"/>
            </a:solidFill>
          </a:ln>
        </p:spPr>
      </p:pic>
      <p:sp>
        <p:nvSpPr>
          <p:cNvPr id="5" name="TextBox 4">
            <a:extLst>
              <a:ext uri="{FF2B5EF4-FFF2-40B4-BE49-F238E27FC236}">
                <a16:creationId xmlns:a16="http://schemas.microsoft.com/office/drawing/2014/main" id="{F476ECD6-EAD5-3E27-FE4F-23E279C34DFC}"/>
              </a:ext>
            </a:extLst>
          </p:cNvPr>
          <p:cNvSpPr txBox="1"/>
          <p:nvPr/>
        </p:nvSpPr>
        <p:spPr>
          <a:xfrm>
            <a:off x="1" y="2159666"/>
            <a:ext cx="4599432" cy="4616648"/>
          </a:xfrm>
          <a:prstGeom prst="rect">
            <a:avLst/>
          </a:prstGeom>
          <a:noFill/>
          <a:ln>
            <a:noFill/>
          </a:ln>
        </p:spPr>
        <p:txBody>
          <a:bodyPr wrap="square" rtlCol="0">
            <a:spAutoFit/>
          </a:bodyPr>
          <a:lstStyle/>
          <a:p>
            <a:r>
              <a:rPr lang="en-AU" sz="1400" b="1" dirty="0"/>
              <a:t>Key Messages:</a:t>
            </a:r>
          </a:p>
          <a:p>
            <a:pPr marL="285750" indent="-285750">
              <a:buFont typeface="Arial" panose="020B0604020202020204" pitchFamily="34" charset="0"/>
              <a:buChar char="•"/>
            </a:pPr>
            <a:r>
              <a:rPr lang="en-AU" sz="1400" dirty="0"/>
              <a:t>Different vaccinations being used(from news media): </a:t>
            </a:r>
          </a:p>
          <a:p>
            <a:pPr marL="742950" lvl="1" indent="-285750">
              <a:buFont typeface="Arial" panose="020B0604020202020204" pitchFamily="34" charset="0"/>
              <a:buChar char="•"/>
            </a:pPr>
            <a:r>
              <a:rPr lang="en-AU" sz="1400" dirty="0"/>
              <a:t>Australia (</a:t>
            </a:r>
            <a:r>
              <a:rPr lang="en-AU" sz="1400" dirty="0" err="1"/>
              <a:t>AstraZ</a:t>
            </a:r>
            <a:r>
              <a:rPr lang="en-AU" sz="1400" dirty="0"/>
              <a:t>, Moderna, Pfizer)</a:t>
            </a:r>
          </a:p>
          <a:p>
            <a:pPr marL="742950" lvl="1" indent="-285750">
              <a:buFont typeface="Arial" panose="020B0604020202020204" pitchFamily="34" charset="0"/>
              <a:buChar char="•"/>
            </a:pPr>
            <a:r>
              <a:rPr lang="en-AU" sz="1400" dirty="0"/>
              <a:t>China (</a:t>
            </a:r>
            <a:r>
              <a:rPr lang="en-AU" sz="1400" dirty="0" err="1"/>
              <a:t>SinoVac</a:t>
            </a:r>
            <a:r>
              <a:rPr lang="en-AU" sz="1400" dirty="0"/>
              <a:t> &amp; </a:t>
            </a:r>
            <a:r>
              <a:rPr lang="en-AU" sz="1400" dirty="0" err="1"/>
              <a:t>SinoPharm</a:t>
            </a:r>
            <a:r>
              <a:rPr lang="en-AU" sz="1400" dirty="0"/>
              <a:t>)</a:t>
            </a:r>
          </a:p>
          <a:p>
            <a:pPr marL="742950" lvl="1" indent="-285750">
              <a:buFont typeface="Arial" panose="020B0604020202020204" pitchFamily="34" charset="0"/>
              <a:buChar char="•"/>
            </a:pPr>
            <a:r>
              <a:rPr lang="en-AU" sz="1400" dirty="0"/>
              <a:t>Israel (Pfizer)</a:t>
            </a:r>
          </a:p>
          <a:p>
            <a:pPr marL="285750" indent="-285750">
              <a:buFont typeface="Arial" panose="020B0604020202020204" pitchFamily="34" charset="0"/>
              <a:buChar char="•"/>
            </a:pPr>
            <a:r>
              <a:rPr lang="en-AU" sz="1400" dirty="0"/>
              <a:t>Different Doses Program.</a:t>
            </a:r>
          </a:p>
          <a:p>
            <a:pPr marL="285750" indent="-285750">
              <a:buFont typeface="Arial" panose="020B0604020202020204" pitchFamily="34" charset="0"/>
              <a:buChar char="•"/>
            </a:pPr>
            <a:r>
              <a:rPr lang="en-AU" sz="1400" dirty="0"/>
              <a:t>Australia: ramped up vaccination for over one year with up to 25 shots on average per person.</a:t>
            </a:r>
          </a:p>
          <a:p>
            <a:pPr marL="285750" indent="-285750">
              <a:buFont typeface="Arial" panose="020B0604020202020204" pitchFamily="34" charset="0"/>
              <a:buChar char="•"/>
            </a:pPr>
            <a:r>
              <a:rPr lang="en-AU" sz="1400" dirty="0"/>
              <a:t>China: two waves of vaccinations over 1.5 years. Up to five shots on average per person</a:t>
            </a:r>
          </a:p>
          <a:p>
            <a:pPr marL="285750" indent="-285750">
              <a:buFont typeface="Arial" panose="020B0604020202020204" pitchFamily="34" charset="0"/>
              <a:buChar char="•"/>
            </a:pPr>
            <a:r>
              <a:rPr lang="en-AU" sz="1400" dirty="0"/>
              <a:t>Israel: maintained relatively high vaccination rates (17.5 times per person) over 2.5 years.</a:t>
            </a:r>
          </a:p>
          <a:p>
            <a:pPr marL="285750" indent="-285750">
              <a:buFont typeface="Arial" panose="020B0604020202020204" pitchFamily="34" charset="0"/>
              <a:buChar char="•"/>
            </a:pPr>
            <a:endParaRPr lang="en-AU" sz="1400" dirty="0"/>
          </a:p>
          <a:p>
            <a:pPr marL="285750" indent="-285750">
              <a:buFont typeface="Arial" panose="020B0604020202020204" pitchFamily="34" charset="0"/>
              <a:buChar char="•"/>
            </a:pPr>
            <a:r>
              <a:rPr lang="en-AU" sz="1400" dirty="0"/>
              <a:t>Result:</a:t>
            </a:r>
          </a:p>
          <a:p>
            <a:pPr marL="285750" indent="-285750">
              <a:buFont typeface="Arial" panose="020B0604020202020204" pitchFamily="34" charset="0"/>
              <a:buChar char="•"/>
            </a:pPr>
            <a:r>
              <a:rPr lang="en-AU" sz="1400" dirty="0"/>
              <a:t>Australia: the vaccination program was effective</a:t>
            </a:r>
          </a:p>
          <a:p>
            <a:pPr marL="285750" indent="-285750">
              <a:buFont typeface="Arial" panose="020B0604020202020204" pitchFamily="34" charset="0"/>
              <a:buChar char="•"/>
            </a:pPr>
            <a:r>
              <a:rPr lang="en-AU" sz="1400" dirty="0"/>
              <a:t>China: worked initially but had a spike at the end of 2022 with </a:t>
            </a:r>
            <a:r>
              <a:rPr lang="en-AU" sz="1400" dirty="0" err="1"/>
              <a:t>Omnicron</a:t>
            </a:r>
            <a:endParaRPr lang="en-AU" sz="1400" dirty="0"/>
          </a:p>
          <a:p>
            <a:pPr marL="285750" indent="-285750">
              <a:buFont typeface="Arial" panose="020B0604020202020204" pitchFamily="34" charset="0"/>
              <a:buChar char="•"/>
            </a:pPr>
            <a:r>
              <a:rPr lang="en-AU" sz="1400" dirty="0"/>
              <a:t>Israel: inconclusive. Huge spike in the beginning of 2022 despite high doses.</a:t>
            </a:r>
          </a:p>
        </p:txBody>
      </p:sp>
    </p:spTree>
    <p:extLst>
      <p:ext uri="{BB962C8B-B14F-4D97-AF65-F5344CB8AC3E}">
        <p14:creationId xmlns:p14="http://schemas.microsoft.com/office/powerpoint/2010/main" val="2119494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DF8F-E73A-21E4-510B-CFC8CB775B0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62393C20-E7C9-45D8-CFA4-DBAC6CBA2548}"/>
              </a:ext>
            </a:extLst>
          </p:cNvPr>
          <p:cNvSpPr>
            <a:spLocks noGrp="1"/>
          </p:cNvSpPr>
          <p:nvPr>
            <p:ph idx="1"/>
          </p:nvPr>
        </p:nvSpPr>
        <p:spPr/>
        <p:txBody>
          <a:bodyPr anchor="t"/>
          <a:lstStyle/>
          <a:p>
            <a:pPr marL="0" indent="0">
              <a:buNone/>
            </a:pPr>
            <a:r>
              <a:rPr lang="en-US" dirty="0"/>
              <a:t>Is the vaccination effective?</a:t>
            </a:r>
          </a:p>
          <a:p>
            <a:pPr marL="0" indent="0">
              <a:buNone/>
            </a:pPr>
            <a:endParaRPr lang="en-US" dirty="0"/>
          </a:p>
        </p:txBody>
      </p:sp>
    </p:spTree>
    <p:extLst>
      <p:ext uri="{BB962C8B-B14F-4D97-AF65-F5344CB8AC3E}">
        <p14:creationId xmlns:p14="http://schemas.microsoft.com/office/powerpoint/2010/main" val="36224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EC60-BBED-5565-919F-D8E501F424E0}"/>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929A64C0-D112-7737-D995-6ABBD232F6AB}"/>
              </a:ext>
            </a:extLst>
          </p:cNvPr>
          <p:cNvSpPr>
            <a:spLocks noGrp="1"/>
          </p:cNvSpPr>
          <p:nvPr>
            <p:ph idx="1"/>
          </p:nvPr>
        </p:nvSpPr>
        <p:spPr>
          <a:xfrm>
            <a:off x="374904" y="2715768"/>
            <a:ext cx="11430000" cy="3867912"/>
          </a:xfrm>
        </p:spPr>
        <p:txBody>
          <a:bodyPr numCol="2">
            <a:normAutofit/>
          </a:bodyPr>
          <a:lstStyle/>
          <a:p>
            <a:pPr marL="0" indent="0">
              <a:buNone/>
            </a:pPr>
            <a:r>
              <a:rPr lang="en-US" b="1" dirty="0"/>
              <a:t>Transmission</a:t>
            </a:r>
          </a:p>
          <a:p>
            <a:pPr marL="0" indent="0">
              <a:lnSpc>
                <a:spcPct val="110000"/>
              </a:lnSpc>
              <a:buNone/>
            </a:pPr>
            <a:r>
              <a:rPr lang="en-US" sz="1600" dirty="0"/>
              <a:t>COVID-19 mainly spreads from person to person through respiratory droplets of an infected person and can also spread by touching contaminated surfaces. Symptoms can vary widely and can appear 2 – 14 days after exposure to the virus.</a:t>
            </a:r>
          </a:p>
          <a:p>
            <a:pPr marL="0" indent="0">
              <a:buNone/>
            </a:pPr>
            <a:r>
              <a:rPr lang="en-US" b="1" dirty="0"/>
              <a:t>Severity</a:t>
            </a:r>
          </a:p>
          <a:p>
            <a:pPr marL="0" indent="0">
              <a:buNone/>
            </a:pPr>
            <a:r>
              <a:rPr lang="en-US" sz="1600" dirty="0"/>
              <a:t>COVID-19 </a:t>
            </a:r>
            <a:r>
              <a:rPr lang="en-AU" sz="1600" dirty="0"/>
              <a:t>can range from mild to severe, with some individuals remaining asymptomatic. Severe cases can lead to pneumonia, acute respiratory distress syndrome (ARDS), organ failure, and death, particularly in older adults and those with underlying health conditions. </a:t>
            </a:r>
            <a:endParaRPr lang="en-US" sz="1600" b="1" dirty="0"/>
          </a:p>
          <a:p>
            <a:pPr marL="0" indent="0">
              <a:buNone/>
            </a:pPr>
            <a:r>
              <a:rPr lang="en-US" b="1" dirty="0"/>
              <a:t>Vaccination</a:t>
            </a:r>
          </a:p>
          <a:p>
            <a:pPr marL="0" indent="0">
              <a:lnSpc>
                <a:spcPct val="110000"/>
              </a:lnSpc>
              <a:buNone/>
            </a:pPr>
            <a:r>
              <a:rPr lang="en-AU" sz="1600" dirty="0"/>
              <a:t>Several COVID-19 vaccines have been developed and authorized for emergency use around the world. Vaccination efforts aim to achieve herd immunity and reduce the spread of the virus.</a:t>
            </a:r>
          </a:p>
          <a:p>
            <a:pPr marL="0" indent="0">
              <a:lnSpc>
                <a:spcPct val="110000"/>
              </a:lnSpc>
              <a:buNone/>
            </a:pPr>
            <a:r>
              <a:rPr lang="en-US" b="1" dirty="0"/>
              <a:t>Variants</a:t>
            </a:r>
          </a:p>
          <a:p>
            <a:pPr marL="0" indent="0">
              <a:lnSpc>
                <a:spcPct val="110000"/>
              </a:lnSpc>
              <a:buNone/>
            </a:pPr>
            <a:r>
              <a:rPr lang="en-AU" sz="1600" dirty="0"/>
              <a:t>Variants of the SARS-CoV-2 virus have emerged, some of which may have different transmission rates or resistance to immunity generated by vaccination or previous. </a:t>
            </a:r>
            <a:endParaRPr lang="en-US" sz="1600" dirty="0"/>
          </a:p>
          <a:p>
            <a:pPr marL="0" indent="0">
              <a:buNone/>
            </a:pPr>
            <a:endParaRPr lang="en-AU" dirty="0"/>
          </a:p>
        </p:txBody>
      </p:sp>
      <p:sp>
        <p:nvSpPr>
          <p:cNvPr id="5" name="TextBox 4">
            <a:extLst>
              <a:ext uri="{FF2B5EF4-FFF2-40B4-BE49-F238E27FC236}">
                <a16:creationId xmlns:a16="http://schemas.microsoft.com/office/drawing/2014/main" id="{1AAA4A5A-F6E8-B675-CDE6-D204D2633FFC}"/>
              </a:ext>
            </a:extLst>
          </p:cNvPr>
          <p:cNvSpPr txBox="1"/>
          <p:nvPr/>
        </p:nvSpPr>
        <p:spPr>
          <a:xfrm>
            <a:off x="1705356" y="2258568"/>
            <a:ext cx="8769096" cy="646331"/>
          </a:xfrm>
          <a:prstGeom prst="rect">
            <a:avLst/>
          </a:prstGeom>
          <a:noFill/>
        </p:spPr>
        <p:txBody>
          <a:bodyPr wrap="square" rtlCol="0">
            <a:spAutoFit/>
          </a:bodyPr>
          <a:lstStyle/>
          <a:p>
            <a:r>
              <a:rPr lang="en-US" dirty="0"/>
              <a:t>COVID-19 is a viral respiratory illness caused by the coronavirus (SARA-CoV-2)</a:t>
            </a:r>
          </a:p>
          <a:p>
            <a:endParaRPr lang="en-US" dirty="0"/>
          </a:p>
        </p:txBody>
      </p:sp>
    </p:spTree>
    <p:extLst>
      <p:ext uri="{BB962C8B-B14F-4D97-AF65-F5344CB8AC3E}">
        <p14:creationId xmlns:p14="http://schemas.microsoft.com/office/powerpoint/2010/main" val="229526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5E07-9807-4533-5127-44506A6EA3A4}"/>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DD569E25-A95D-F7D2-09AF-A90EACD166A7}"/>
              </a:ext>
            </a:extLst>
          </p:cNvPr>
          <p:cNvSpPr>
            <a:spLocks noGrp="1"/>
          </p:cNvSpPr>
          <p:nvPr>
            <p:ph idx="1"/>
          </p:nvPr>
        </p:nvSpPr>
        <p:spPr>
          <a:xfrm>
            <a:off x="172995" y="2162432"/>
            <a:ext cx="11850129" cy="4547287"/>
          </a:xfrm>
        </p:spPr>
        <p:txBody>
          <a:bodyPr>
            <a:normAutofit fontScale="85000" lnSpcReduction="10000"/>
          </a:bodyPr>
          <a:lstStyle/>
          <a:p>
            <a:pPr marL="0" indent="0">
              <a:buNone/>
            </a:pPr>
            <a:r>
              <a:rPr lang="en-AU" sz="2000" b="1" dirty="0">
                <a:solidFill>
                  <a:schemeClr val="accent1"/>
                </a:solidFill>
              </a:rPr>
              <a:t>Objective:</a:t>
            </a:r>
          </a:p>
          <a:p>
            <a:pPr marL="0" indent="0">
              <a:buNone/>
            </a:pPr>
            <a:r>
              <a:rPr lang="en-US" b="0" i="0" dirty="0">
                <a:effectLst/>
                <a:latin typeface="-apple-system"/>
              </a:rPr>
              <a:t>In this project, we will look at how effective the COVID-19 vaccinations were on factors such as hospitalisations, confirmed cases and mortality rates.</a:t>
            </a:r>
            <a:endParaRPr lang="en-AU" dirty="0"/>
          </a:p>
          <a:p>
            <a:pPr marL="0" indent="0">
              <a:buNone/>
            </a:pPr>
            <a:endParaRPr lang="en-AU" dirty="0">
              <a:solidFill>
                <a:schemeClr val="accent1">
                  <a:lumMod val="75000"/>
                </a:schemeClr>
              </a:solidFill>
            </a:endParaRPr>
          </a:p>
          <a:p>
            <a:pPr marL="0" indent="0">
              <a:buNone/>
            </a:pPr>
            <a:r>
              <a:rPr lang="en-AU" sz="2000" b="1" dirty="0">
                <a:solidFill>
                  <a:schemeClr val="accent1"/>
                </a:solidFill>
              </a:rPr>
              <a:t>Data Sources:</a:t>
            </a:r>
          </a:p>
          <a:p>
            <a:pPr marL="0" indent="0">
              <a:buNone/>
            </a:pPr>
            <a:r>
              <a:rPr lang="en-US" i="0" dirty="0">
                <a:effectLst/>
                <a:latin typeface="-apple-system"/>
              </a:rPr>
              <a:t>Our World In Data – third-party website with a collation of data from WHO, John Hopkins, etc.</a:t>
            </a:r>
          </a:p>
          <a:p>
            <a:pPr marL="0" indent="0">
              <a:buNone/>
            </a:pPr>
            <a:r>
              <a:rPr lang="en-US" i="0" dirty="0">
                <a:effectLst/>
                <a:latin typeface="-apple-system"/>
              </a:rPr>
              <a:t>World Bank – GDP </a:t>
            </a:r>
            <a:r>
              <a:rPr lang="en-US" dirty="0">
                <a:latin typeface="-apple-system"/>
              </a:rPr>
              <a:t>P</a:t>
            </a:r>
            <a:r>
              <a:rPr lang="en-US" i="0" dirty="0">
                <a:effectLst/>
                <a:latin typeface="-apple-system"/>
              </a:rPr>
              <a:t>er </a:t>
            </a:r>
            <a:r>
              <a:rPr lang="en-US" dirty="0">
                <a:latin typeface="-apple-system"/>
              </a:rPr>
              <a:t>C</a:t>
            </a:r>
            <a:r>
              <a:rPr lang="en-US" i="0" dirty="0">
                <a:effectLst/>
                <a:latin typeface="-apple-system"/>
              </a:rPr>
              <a:t>apita</a:t>
            </a:r>
            <a:endParaRPr lang="en-AU" dirty="0"/>
          </a:p>
          <a:p>
            <a:pPr marL="0" indent="0">
              <a:buNone/>
            </a:pPr>
            <a:endParaRPr lang="en-AU" dirty="0"/>
          </a:p>
          <a:p>
            <a:pPr marL="0" indent="0">
              <a:buNone/>
            </a:pPr>
            <a:r>
              <a:rPr lang="en-AU" sz="2000" b="1" dirty="0">
                <a:solidFill>
                  <a:schemeClr val="accent1"/>
                </a:solidFill>
              </a:rPr>
              <a:t>Key Questions to Answer:</a:t>
            </a:r>
          </a:p>
          <a:p>
            <a:pPr marL="0" indent="0">
              <a:buNone/>
            </a:pPr>
            <a:r>
              <a:rPr lang="en-US" i="0" dirty="0">
                <a:effectLst/>
                <a:latin typeface="-apple-system"/>
              </a:rPr>
              <a:t>1. How have COVID-19 vaccines affected? (world comparison)?</a:t>
            </a:r>
          </a:p>
          <a:p>
            <a:pPr marL="0" indent="0">
              <a:buNone/>
            </a:pPr>
            <a:r>
              <a:rPr lang="en-US" i="0" dirty="0">
                <a:effectLst/>
                <a:latin typeface="-apple-system"/>
              </a:rPr>
              <a:t>2. Does a difference in Gross Domestic Product (GDP) Per Capita affect COVID-19 cases (using World Bank API)?</a:t>
            </a:r>
            <a:endParaRPr lang="en-US" dirty="0">
              <a:latin typeface="-apple-system"/>
            </a:endParaRPr>
          </a:p>
          <a:p>
            <a:pPr marL="0" indent="0">
              <a:buNone/>
            </a:pPr>
            <a:r>
              <a:rPr lang="en-US" i="0" dirty="0">
                <a:effectLst/>
                <a:latin typeface="-apple-system"/>
              </a:rPr>
              <a:t>3. Did lockdowns have an effect?</a:t>
            </a:r>
          </a:p>
          <a:p>
            <a:pPr marL="0" indent="0">
              <a:buNone/>
            </a:pPr>
            <a:r>
              <a:rPr lang="en-US" i="0" dirty="0">
                <a:effectLst/>
                <a:latin typeface="-apple-system"/>
              </a:rPr>
              <a:t>4. Were the COVID-19 vaccinations effective in Australia?</a:t>
            </a:r>
            <a:endParaRPr lang="en-US" dirty="0">
              <a:latin typeface="-apple-system"/>
            </a:endParaRPr>
          </a:p>
          <a:p>
            <a:pPr marL="0" indent="0">
              <a:buNone/>
            </a:pPr>
            <a:r>
              <a:rPr lang="en-US" i="0" dirty="0">
                <a:effectLst/>
                <a:latin typeface="-apple-system"/>
              </a:rPr>
              <a:t>5. How effective were the different types of vaccinations?</a:t>
            </a:r>
            <a:endParaRPr lang="en-US" dirty="0"/>
          </a:p>
          <a:p>
            <a:endParaRPr lang="en-US" dirty="0"/>
          </a:p>
        </p:txBody>
      </p:sp>
    </p:spTree>
    <p:extLst>
      <p:ext uri="{BB962C8B-B14F-4D97-AF65-F5344CB8AC3E}">
        <p14:creationId xmlns:p14="http://schemas.microsoft.com/office/powerpoint/2010/main" val="2279105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1B6B-1A03-7407-8FEE-2A1B861E57D9}"/>
              </a:ext>
            </a:extLst>
          </p:cNvPr>
          <p:cNvSpPr>
            <a:spLocks noGrp="1"/>
          </p:cNvSpPr>
          <p:nvPr>
            <p:ph type="title"/>
          </p:nvPr>
        </p:nvSpPr>
        <p:spPr/>
        <p:txBody>
          <a:bodyPr/>
          <a:lstStyle/>
          <a:p>
            <a:r>
              <a:rPr lang="en-US" dirty="0"/>
              <a:t>Data Sources</a:t>
            </a:r>
          </a:p>
        </p:txBody>
      </p:sp>
      <p:pic>
        <p:nvPicPr>
          <p:cNvPr id="5" name="Content Placeholder 4" descr="A screenshot of a computer&#10;&#10;Description automatically generated">
            <a:extLst>
              <a:ext uri="{FF2B5EF4-FFF2-40B4-BE49-F238E27FC236}">
                <a16:creationId xmlns:a16="http://schemas.microsoft.com/office/drawing/2014/main" id="{370286A4-7FB7-729A-4855-0EFD1D17A2B3}"/>
              </a:ext>
            </a:extLst>
          </p:cNvPr>
          <p:cNvPicPr>
            <a:picLocks noGrp="1" noChangeAspect="1"/>
          </p:cNvPicPr>
          <p:nvPr>
            <p:ph idx="1"/>
          </p:nvPr>
        </p:nvPicPr>
        <p:blipFill>
          <a:blip r:embed="rId2"/>
          <a:stretch>
            <a:fillRect/>
          </a:stretch>
        </p:blipFill>
        <p:spPr>
          <a:xfrm>
            <a:off x="4910328" y="1893315"/>
            <a:ext cx="6318504" cy="4929457"/>
          </a:xfrm>
        </p:spPr>
      </p:pic>
      <p:sp>
        <p:nvSpPr>
          <p:cNvPr id="7" name="TextBox 6">
            <a:extLst>
              <a:ext uri="{FF2B5EF4-FFF2-40B4-BE49-F238E27FC236}">
                <a16:creationId xmlns:a16="http://schemas.microsoft.com/office/drawing/2014/main" id="{526FC9A5-4177-8656-AD60-25FAF7B0D4B3}"/>
              </a:ext>
            </a:extLst>
          </p:cNvPr>
          <p:cNvSpPr txBox="1"/>
          <p:nvPr/>
        </p:nvSpPr>
        <p:spPr>
          <a:xfrm>
            <a:off x="384048" y="2649883"/>
            <a:ext cx="4526280" cy="3416320"/>
          </a:xfrm>
          <a:prstGeom prst="rect">
            <a:avLst/>
          </a:prstGeom>
          <a:noFill/>
        </p:spPr>
        <p:txBody>
          <a:bodyPr wrap="square" rtlCol="0">
            <a:spAutoFit/>
          </a:bodyPr>
          <a:lstStyle/>
          <a:p>
            <a:r>
              <a:rPr lang="en-US" b="1" dirty="0"/>
              <a:t>COVID-19 Dataset by Our World in Data</a:t>
            </a:r>
          </a:p>
          <a:p>
            <a:endParaRPr lang="en-US" dirty="0"/>
          </a:p>
          <a:p>
            <a:r>
              <a:rPr lang="en-US" dirty="0"/>
              <a:t>Using </a:t>
            </a:r>
            <a:r>
              <a:rPr lang="en-AU" dirty="0">
                <a:hlinkClick r:id="rId3">
                  <a:extLst>
                    <a:ext uri="{A12FA001-AC4F-418D-AE19-62706E023703}">
                      <ahyp:hlinkClr xmlns:ahyp="http://schemas.microsoft.com/office/drawing/2018/hyperlinkcolor" val="tx"/>
                    </a:ext>
                  </a:extLst>
                </a:hlinkClick>
              </a:rPr>
              <a:t>owid-covid-data.csv</a:t>
            </a:r>
            <a:endParaRPr lang="en-AU" dirty="0"/>
          </a:p>
          <a:p>
            <a:endParaRPr lang="en-US" dirty="0"/>
          </a:p>
          <a:p>
            <a:pPr marL="285750" indent="-285750">
              <a:buFont typeface="Arial" panose="020B0604020202020204" pitchFamily="34" charset="0"/>
              <a:buChar char="•"/>
            </a:pPr>
            <a:r>
              <a:rPr lang="en-US" dirty="0"/>
              <a:t>Selected the columns of interest for our questions</a:t>
            </a:r>
          </a:p>
          <a:p>
            <a:pPr marL="285750" indent="-285750">
              <a:buFont typeface="Arial" panose="020B0604020202020204" pitchFamily="34" charset="0"/>
              <a:buChar char="•"/>
            </a:pPr>
            <a:r>
              <a:rPr lang="en-US" dirty="0"/>
              <a:t>Created output as a CSV file</a:t>
            </a:r>
          </a:p>
          <a:p>
            <a:pPr marL="285750" indent="-285750">
              <a:buFont typeface="Arial" panose="020B0604020202020204" pitchFamily="34" charset="0"/>
              <a:buChar char="•"/>
            </a:pPr>
            <a:r>
              <a:rPr lang="en-US" dirty="0"/>
              <a:t>The dataset is presented by day </a:t>
            </a:r>
          </a:p>
          <a:p>
            <a:pPr marL="285750" indent="-285750">
              <a:buFont typeface="Arial" panose="020B0604020202020204" pitchFamily="34" charset="0"/>
              <a:buChar char="•"/>
            </a:pPr>
            <a:r>
              <a:rPr lang="en-US" dirty="0"/>
              <a:t>We used the ‘groupby’ function to make the data manageable </a:t>
            </a:r>
          </a:p>
          <a:p>
            <a:endParaRPr lang="en-US" dirty="0"/>
          </a:p>
        </p:txBody>
      </p:sp>
    </p:spTree>
    <p:extLst>
      <p:ext uri="{BB962C8B-B14F-4D97-AF65-F5344CB8AC3E}">
        <p14:creationId xmlns:p14="http://schemas.microsoft.com/office/powerpoint/2010/main" val="203511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12F3-E976-033B-4B13-474970EDEFDF}"/>
              </a:ext>
            </a:extLst>
          </p:cNvPr>
          <p:cNvSpPr>
            <a:spLocks noGrp="1"/>
          </p:cNvSpPr>
          <p:nvPr>
            <p:ph type="title"/>
          </p:nvPr>
        </p:nvSpPr>
        <p:spPr/>
        <p:txBody>
          <a:bodyPr/>
          <a:lstStyle/>
          <a:p>
            <a:r>
              <a:rPr lang="en-US" dirty="0"/>
              <a:t>Data Sources</a:t>
            </a:r>
          </a:p>
        </p:txBody>
      </p:sp>
      <p:pic>
        <p:nvPicPr>
          <p:cNvPr id="5" name="Content Placeholder 4" descr="A screenshot of a website&#10;&#10;Description automatically generated">
            <a:extLst>
              <a:ext uri="{FF2B5EF4-FFF2-40B4-BE49-F238E27FC236}">
                <a16:creationId xmlns:a16="http://schemas.microsoft.com/office/drawing/2014/main" id="{34C1D35B-6F11-9AA5-130F-93BC229F068E}"/>
              </a:ext>
            </a:extLst>
          </p:cNvPr>
          <p:cNvPicPr>
            <a:picLocks noGrp="1" noChangeAspect="1"/>
          </p:cNvPicPr>
          <p:nvPr>
            <p:ph idx="1"/>
          </p:nvPr>
        </p:nvPicPr>
        <p:blipFill>
          <a:blip r:embed="rId2"/>
          <a:stretch>
            <a:fillRect/>
          </a:stretch>
        </p:blipFill>
        <p:spPr>
          <a:xfrm>
            <a:off x="4992623" y="1912123"/>
            <a:ext cx="6163057" cy="4945877"/>
          </a:xfrm>
        </p:spPr>
      </p:pic>
      <p:sp>
        <p:nvSpPr>
          <p:cNvPr id="7" name="TextBox 6">
            <a:extLst>
              <a:ext uri="{FF2B5EF4-FFF2-40B4-BE49-F238E27FC236}">
                <a16:creationId xmlns:a16="http://schemas.microsoft.com/office/drawing/2014/main" id="{F4DD5E67-D1A7-A55C-4B77-55B88C73F8C4}"/>
              </a:ext>
            </a:extLst>
          </p:cNvPr>
          <p:cNvSpPr txBox="1"/>
          <p:nvPr/>
        </p:nvSpPr>
        <p:spPr>
          <a:xfrm>
            <a:off x="466343" y="3784896"/>
            <a:ext cx="4526280" cy="1200329"/>
          </a:xfrm>
          <a:prstGeom prst="rect">
            <a:avLst/>
          </a:prstGeom>
          <a:noFill/>
        </p:spPr>
        <p:txBody>
          <a:bodyPr wrap="square" rtlCol="0">
            <a:spAutoFit/>
          </a:bodyPr>
          <a:lstStyle/>
          <a:p>
            <a:r>
              <a:rPr lang="en-US" b="1" dirty="0"/>
              <a:t>World Bank Open Data</a:t>
            </a:r>
          </a:p>
          <a:p>
            <a:endParaRPr lang="en-US" dirty="0"/>
          </a:p>
          <a:p>
            <a:r>
              <a:rPr lang="en-US" dirty="0"/>
              <a:t>Using </a:t>
            </a:r>
            <a:r>
              <a:rPr lang="en-AU" dirty="0"/>
              <a:t>API requests to access GDP Per Capita for specific countries</a:t>
            </a:r>
            <a:endParaRPr lang="en-US" dirty="0"/>
          </a:p>
        </p:txBody>
      </p:sp>
    </p:spTree>
    <p:extLst>
      <p:ext uri="{BB962C8B-B14F-4D97-AF65-F5344CB8AC3E}">
        <p14:creationId xmlns:p14="http://schemas.microsoft.com/office/powerpoint/2010/main" val="403057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5B83-BA32-8C99-C4EC-0558C33B1C34}"/>
              </a:ext>
            </a:extLst>
          </p:cNvPr>
          <p:cNvSpPr>
            <a:spLocks noGrp="1"/>
          </p:cNvSpPr>
          <p:nvPr>
            <p:ph type="title"/>
          </p:nvPr>
        </p:nvSpPr>
        <p:spPr>
          <a:xfrm>
            <a:off x="810000" y="82296"/>
            <a:ext cx="10571998" cy="1792224"/>
          </a:xfrm>
        </p:spPr>
        <p:txBody>
          <a:bodyPr/>
          <a:lstStyle/>
          <a:p>
            <a:r>
              <a:rPr lang="en-US" dirty="0"/>
              <a:t>How have COVID-19 vaccinations affected ICU patient admissions, confirmed cases and mortality rates?</a:t>
            </a:r>
          </a:p>
        </p:txBody>
      </p:sp>
      <p:sp>
        <p:nvSpPr>
          <p:cNvPr id="3" name="Content Placeholder 2">
            <a:extLst>
              <a:ext uri="{FF2B5EF4-FFF2-40B4-BE49-F238E27FC236}">
                <a16:creationId xmlns:a16="http://schemas.microsoft.com/office/drawing/2014/main" id="{2873D234-FCA6-B947-824C-21A917CD87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198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EBC6-F8F3-3225-4BA3-0A831F53DA9E}"/>
              </a:ext>
            </a:extLst>
          </p:cNvPr>
          <p:cNvSpPr>
            <a:spLocks noGrp="1"/>
          </p:cNvSpPr>
          <p:nvPr>
            <p:ph type="title"/>
          </p:nvPr>
        </p:nvSpPr>
        <p:spPr>
          <a:xfrm>
            <a:off x="810000" y="146304"/>
            <a:ext cx="10571998" cy="1737360"/>
          </a:xfrm>
        </p:spPr>
        <p:txBody>
          <a:bodyPr/>
          <a:lstStyle/>
          <a:p>
            <a:r>
              <a:rPr lang="en-US" i="0" dirty="0">
                <a:effectLst/>
                <a:latin typeface="-apple-system"/>
              </a:rPr>
              <a:t>Does a difference in Gross Domestic Product (GDP) Per Capita affect COVID-19 cases (using World Bank API)?</a:t>
            </a:r>
            <a:endParaRPr lang="en-US" dirty="0"/>
          </a:p>
        </p:txBody>
      </p:sp>
      <p:sp>
        <p:nvSpPr>
          <p:cNvPr id="3" name="Content Placeholder 2">
            <a:extLst>
              <a:ext uri="{FF2B5EF4-FFF2-40B4-BE49-F238E27FC236}">
                <a16:creationId xmlns:a16="http://schemas.microsoft.com/office/drawing/2014/main" id="{C1A7D8C7-442A-32FA-7E02-FE40A424D0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787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FF5B-1001-7C97-4B18-D1B91C14C418}"/>
              </a:ext>
            </a:extLst>
          </p:cNvPr>
          <p:cNvSpPr>
            <a:spLocks noGrp="1"/>
          </p:cNvSpPr>
          <p:nvPr>
            <p:ph type="title"/>
          </p:nvPr>
        </p:nvSpPr>
        <p:spPr>
          <a:xfrm>
            <a:off x="810000" y="64008"/>
            <a:ext cx="10571998" cy="1819656"/>
          </a:xfrm>
        </p:spPr>
        <p:txBody>
          <a:bodyPr/>
          <a:lstStyle/>
          <a:p>
            <a:r>
              <a:rPr lang="en-US" i="0" dirty="0">
                <a:effectLst/>
                <a:latin typeface="-apple-system"/>
              </a:rPr>
              <a:t>Does a difference in Gross Domestic Product (GDP) Per Capita affect COVID-19 cases (using World Bank API)?</a:t>
            </a:r>
            <a:endParaRPr lang="en-US" dirty="0"/>
          </a:p>
        </p:txBody>
      </p:sp>
      <p:sp>
        <p:nvSpPr>
          <p:cNvPr id="3" name="Content Placeholder 2">
            <a:extLst>
              <a:ext uri="{FF2B5EF4-FFF2-40B4-BE49-F238E27FC236}">
                <a16:creationId xmlns:a16="http://schemas.microsoft.com/office/drawing/2014/main" id="{A5AF982E-2BFF-408A-EF36-3C95B1130A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6571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2D92-9857-3B9E-A9E0-7E53D2015EED}"/>
              </a:ext>
            </a:extLst>
          </p:cNvPr>
          <p:cNvSpPr>
            <a:spLocks noGrp="1"/>
          </p:cNvSpPr>
          <p:nvPr>
            <p:ph type="title"/>
          </p:nvPr>
        </p:nvSpPr>
        <p:spPr/>
        <p:txBody>
          <a:bodyPr/>
          <a:lstStyle/>
          <a:p>
            <a:r>
              <a:rPr lang="en-US" i="0" dirty="0">
                <a:effectLst/>
                <a:latin typeface="-apple-system"/>
              </a:rPr>
              <a:t>Did lockdowns have an effect?</a:t>
            </a:r>
            <a:endParaRPr lang="en-US" dirty="0"/>
          </a:p>
        </p:txBody>
      </p:sp>
      <p:sp>
        <p:nvSpPr>
          <p:cNvPr id="3" name="Content Placeholder 2">
            <a:extLst>
              <a:ext uri="{FF2B5EF4-FFF2-40B4-BE49-F238E27FC236}">
                <a16:creationId xmlns:a16="http://schemas.microsoft.com/office/drawing/2014/main" id="{823D28C1-D4EE-3614-2BB9-EC3B9143A6E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710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{AE62A807-FD75-394F-8FD1-4BA5CEF3C712}tf10001121_mac</Template>
  <TotalTime>87</TotalTime>
  <Words>637</Words>
  <Application>Microsoft Macintosh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Century Gothic</vt:lpstr>
      <vt:lpstr>Wingdings 2</vt:lpstr>
      <vt:lpstr>Quotable</vt:lpstr>
      <vt:lpstr>COVID-19 Vaccination Effectiveness</vt:lpstr>
      <vt:lpstr>Background</vt:lpstr>
      <vt:lpstr>Project Overview</vt:lpstr>
      <vt:lpstr>Data Sources</vt:lpstr>
      <vt:lpstr>Data Sources</vt:lpstr>
      <vt:lpstr>How have COVID-19 vaccinations affected ICU patient admissions, confirmed cases and mortality rates?</vt:lpstr>
      <vt:lpstr>Does a difference in Gross Domestic Product (GDP) Per Capita affect COVID-19 cases (using World Bank API)?</vt:lpstr>
      <vt:lpstr>Does a difference in Gross Domestic Product (GDP) Per Capita affect COVID-19 cases (using World Bank API)?</vt:lpstr>
      <vt:lpstr>Did lockdowns have an effect?</vt:lpstr>
      <vt:lpstr>Were the COVID-19 vaccinations effective in Australia?</vt:lpstr>
      <vt:lpstr>Were the COVID-19 vaccinations effective in Australia?</vt:lpstr>
      <vt:lpstr>How effective were the different types of vaccinations?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Vaccination Effectiveness</dc:title>
  <dc:creator>Cayley Morrow</dc:creator>
  <cp:lastModifiedBy>Cayley Morrow</cp:lastModifiedBy>
  <cp:revision>2</cp:revision>
  <dcterms:created xsi:type="dcterms:W3CDTF">2023-09-06T12:04:02Z</dcterms:created>
  <dcterms:modified xsi:type="dcterms:W3CDTF">2023-09-06T13:33:49Z</dcterms:modified>
</cp:coreProperties>
</file>