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61" r:id="rId3"/>
    <p:sldId id="257" r:id="rId4"/>
    <p:sldId id="258" r:id="rId5"/>
    <p:sldId id="259" r:id="rId6"/>
    <p:sldId id="264" r:id="rId7"/>
    <p:sldId id="260" r:id="rId8"/>
    <p:sldId id="269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/>
    <p:restoredTop sz="96327"/>
  </p:normalViewPr>
  <p:slideViewPr>
    <p:cSldViewPr snapToGrid="0">
      <p:cViewPr varScale="1">
        <p:scale>
          <a:sx n="104" d="100"/>
          <a:sy n="104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6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4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1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6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1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1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2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0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17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id/covid-19-data/blob/master/public/data/owid-covid-data.cs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B9AF-A2CB-1081-4A2C-623EB7963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sz="5000"/>
              <a:t>COVID-19 Vaccination Effectiveness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89AC7-0AB0-792F-12CF-9578125FA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345" y="3429000"/>
            <a:ext cx="4152655" cy="1505137"/>
          </a:xfrm>
          <a:effectLst/>
        </p:spPr>
        <p:txBody>
          <a:bodyPr anchor="ctr">
            <a:normAutofit/>
          </a:bodyPr>
          <a:lstStyle/>
          <a:p>
            <a:r>
              <a:rPr lang="en-US" sz="2800" dirty="0"/>
              <a:t>By Geoffrey Pang, Cayley Morrow, and John Porretta</a:t>
            </a:r>
          </a:p>
        </p:txBody>
      </p:sp>
    </p:spTree>
    <p:extLst>
      <p:ext uri="{BB962C8B-B14F-4D97-AF65-F5344CB8AC3E}">
        <p14:creationId xmlns:p14="http://schemas.microsoft.com/office/powerpoint/2010/main" val="301433130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298A-8C5D-452E-5002-71ABB35A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5094"/>
            <a:ext cx="10571998" cy="970450"/>
          </a:xfrm>
        </p:spPr>
        <p:txBody>
          <a:bodyPr/>
          <a:lstStyle/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How effective were the different types of vaccinations?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6ECD6-EAD5-3E27-FE4F-23E279C34DFC}"/>
              </a:ext>
            </a:extLst>
          </p:cNvPr>
          <p:cNvSpPr txBox="1"/>
          <p:nvPr/>
        </p:nvSpPr>
        <p:spPr>
          <a:xfrm>
            <a:off x="1" y="2159666"/>
            <a:ext cx="5747656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accent1"/>
                </a:solidFill>
              </a:rPr>
              <a:t>Key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Different vaccinations being used(from news media):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 (</a:t>
            </a:r>
            <a:r>
              <a:rPr lang="en-AU" sz="1400" dirty="0" err="1"/>
              <a:t>AstraZ</a:t>
            </a:r>
            <a:r>
              <a:rPr lang="en-AU" sz="1400" dirty="0"/>
              <a:t>, Moderna, Pfizer)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China (</a:t>
            </a:r>
            <a:r>
              <a:rPr lang="en-AU" sz="1400" dirty="0" err="1"/>
              <a:t>SinoVac</a:t>
            </a:r>
            <a:r>
              <a:rPr lang="en-AU" sz="1400" dirty="0"/>
              <a:t> &amp; </a:t>
            </a:r>
            <a:r>
              <a:rPr lang="en-AU" sz="1400" dirty="0" err="1"/>
              <a:t>SinoPharm</a:t>
            </a:r>
            <a:r>
              <a:rPr lang="en-AU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Israel (Pfizer)</a:t>
            </a:r>
          </a:p>
          <a:p>
            <a:pPr lvl="1"/>
            <a:endParaRPr lang="en-AU" sz="1400" dirty="0"/>
          </a:p>
          <a:p>
            <a:r>
              <a:rPr lang="en-AU" sz="1400" b="1" dirty="0">
                <a:solidFill>
                  <a:schemeClr val="accent1"/>
                </a:solidFill>
              </a:rPr>
              <a:t>Different Vaccination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Australia: ramped up vaccination for over one year with up to 80%.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China: Rapid vaccinations over 1.5 years. Up to 90%.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Israel: Earliest to vaccinate and maintained relatively lower vaccination rates (65%) over 2.5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r>
              <a:rPr lang="en-AU" sz="1400" b="1" dirty="0">
                <a:solidFill>
                  <a:schemeClr val="accent1"/>
                </a:solidFill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Australia: the vaccination appears to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China: worked initially but had a spike at the end of 2022 with Omicron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Israel: Seem to work but not protected against Omicron (Jan-2022)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DC56D-B3EF-F7B4-8EE8-3072489B6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681" y="1885544"/>
            <a:ext cx="6557315" cy="49724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EB8DD6-437E-8642-A93E-4FE0DF411E87}"/>
              </a:ext>
            </a:extLst>
          </p:cNvPr>
          <p:cNvSpPr txBox="1"/>
          <p:nvPr/>
        </p:nvSpPr>
        <p:spPr>
          <a:xfrm>
            <a:off x="6298747" y="2322739"/>
            <a:ext cx="11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Australia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F6189-47EF-4B22-3311-C72A52B53FC5}"/>
              </a:ext>
            </a:extLst>
          </p:cNvPr>
          <p:cNvSpPr txBox="1"/>
          <p:nvPr/>
        </p:nvSpPr>
        <p:spPr>
          <a:xfrm>
            <a:off x="6247040" y="3895725"/>
            <a:ext cx="11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China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5DBFE-83BA-BFE1-E10E-4F3DC7BD20D5}"/>
              </a:ext>
            </a:extLst>
          </p:cNvPr>
          <p:cNvSpPr txBox="1"/>
          <p:nvPr/>
        </p:nvSpPr>
        <p:spPr>
          <a:xfrm>
            <a:off x="6185806" y="5521779"/>
            <a:ext cx="116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Israel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9475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DF8F-E73A-21E4-510B-CFC8CB77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3C20-E7C9-45D8-CFA4-DBAC6CBA2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9" y="2222287"/>
            <a:ext cx="11331146" cy="41885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Is the vaccination effective?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Vaccination appears to be effective in controlling the spread of the COVID-19 virus. However, this could be coincidental.</a:t>
            </a:r>
          </a:p>
          <a:p>
            <a:r>
              <a:rPr lang="en-US" dirty="0"/>
              <a:t>Different vaccinations seem to work. However, none of the vaccinations had much of an effect against the spread of Omicron.</a:t>
            </a:r>
          </a:p>
          <a:p>
            <a:r>
              <a:rPr lang="en-US" dirty="0"/>
              <a:t>COVID-19 spread has decreased significantly since 2020.</a:t>
            </a:r>
          </a:p>
          <a:p>
            <a:r>
              <a:rPr lang="en-US" dirty="0"/>
              <a:t>Vaccinations are only one part of the response to COVID-19, there are too many other contributing factors</a:t>
            </a:r>
          </a:p>
          <a:p>
            <a:r>
              <a:rPr lang="en-US" dirty="0"/>
              <a:t>It is not conclusive that vaccinations have been effective in controlling the spread of the virus.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186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EC60-BBED-5565-919F-D8E501F4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64C0-D112-7737-D995-6ABBD232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715768"/>
            <a:ext cx="11430000" cy="386791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Transmission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COVID-19 mainly spreads from person to person through respiratory droplets of an infected person and can also spread by touching contaminated surfaces. Symptoms can vary widely and can appear 2 – 14 days after exposure to the virus.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Severity</a:t>
            </a:r>
          </a:p>
          <a:p>
            <a:pPr marL="0" indent="0">
              <a:buNone/>
            </a:pPr>
            <a:r>
              <a:rPr lang="en-US" sz="1600" dirty="0"/>
              <a:t>COVID-19 symptoms </a:t>
            </a:r>
            <a:r>
              <a:rPr lang="en-AU" sz="1600" dirty="0"/>
              <a:t>can range from mild to severe, with some people remaining asymptomatic. Severe cases can lead to pneumonia, acute respiratory distress syndrome (ARDS), organ failure, and death.</a:t>
            </a:r>
          </a:p>
          <a:p>
            <a:pPr marL="0" indent="0">
              <a:buNone/>
            </a:pPr>
            <a:r>
              <a:rPr lang="en-AU" sz="1600" dirty="0"/>
              <a:t> </a:t>
            </a:r>
            <a:endParaRPr lang="en-US" sz="1600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Vaccination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sz="1600" dirty="0"/>
              <a:t>Several COVID-19 vaccines were developed and authorized for emergency use around the world. Vaccination efforts aim to achieve herd immunity and reduce the spread of the virus.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accent1"/>
                </a:solidFill>
              </a:rPr>
              <a:t>Variants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sz="1600" dirty="0"/>
              <a:t>Multiple variants of the SARS-CoV-2 virus have emerged since 2020, some of which have different transmission rates or resistance to immunity generated by previous vaccinations. </a:t>
            </a:r>
            <a:endParaRPr lang="en-US" sz="1600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A4A5A-F6E8-B675-CDE6-D204D2633FFC}"/>
              </a:ext>
            </a:extLst>
          </p:cNvPr>
          <p:cNvSpPr txBox="1"/>
          <p:nvPr/>
        </p:nvSpPr>
        <p:spPr>
          <a:xfrm>
            <a:off x="1705356" y="2258568"/>
            <a:ext cx="876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 is a viral respiratory illness caused by the coronavirus (SARS-CoV-2)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248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5E07-9807-4533-5127-44506A6E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9E25-A95D-F7D2-09AF-A90EACD1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162432"/>
            <a:ext cx="11850129" cy="45472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1900" b="1" dirty="0">
                <a:solidFill>
                  <a:schemeClr val="accent1"/>
                </a:solidFill>
              </a:rPr>
              <a:t>Objective:</a:t>
            </a:r>
          </a:p>
          <a:p>
            <a:pPr marL="0" indent="0">
              <a:buNone/>
            </a:pPr>
            <a:r>
              <a:rPr lang="en-US" sz="1900" dirty="0"/>
              <a:t>In this project, we will look at how effective the COVID-19 vaccinations were on factors such as hospitalisations, confirmed cases and mortality rates.</a:t>
            </a:r>
            <a:endParaRPr lang="en-AU" sz="1900" dirty="0"/>
          </a:p>
          <a:p>
            <a:pPr marL="0" indent="0">
              <a:buNone/>
            </a:pPr>
            <a:endParaRPr lang="en-AU" sz="1900" dirty="0"/>
          </a:p>
          <a:p>
            <a:pPr marL="0" indent="0">
              <a:buNone/>
            </a:pPr>
            <a:r>
              <a:rPr lang="en-AU" sz="1900" b="1" dirty="0">
                <a:solidFill>
                  <a:schemeClr val="accent1"/>
                </a:solidFill>
              </a:rPr>
              <a:t>Data Sources:</a:t>
            </a:r>
          </a:p>
          <a:p>
            <a:pPr marL="0" indent="0">
              <a:buNone/>
            </a:pPr>
            <a:r>
              <a:rPr lang="en-US" sz="1900" dirty="0"/>
              <a:t>Our World In Data – third-party website with a collation of data from WHO, John Hopkins, etc.</a:t>
            </a:r>
          </a:p>
          <a:p>
            <a:pPr marL="0" indent="0">
              <a:buNone/>
            </a:pPr>
            <a:r>
              <a:rPr lang="en-US" sz="1900" dirty="0"/>
              <a:t>World Bank  (using API requests) – GDP Per Capita</a:t>
            </a:r>
            <a:endParaRPr lang="en-AU" sz="1900" dirty="0"/>
          </a:p>
          <a:p>
            <a:pPr marL="0" indent="0">
              <a:buNone/>
            </a:pPr>
            <a:endParaRPr lang="en-AU" sz="1900" dirty="0"/>
          </a:p>
          <a:p>
            <a:pPr marL="0" indent="0">
              <a:buNone/>
            </a:pPr>
            <a:r>
              <a:rPr lang="en-AU" sz="1900" b="1" dirty="0">
                <a:solidFill>
                  <a:schemeClr val="accent1"/>
                </a:solidFill>
              </a:rPr>
              <a:t>Key Questions to Answer:</a:t>
            </a:r>
          </a:p>
          <a:p>
            <a:pPr marL="0" indent="0">
              <a:buNone/>
            </a:pPr>
            <a:r>
              <a:rPr lang="en-US" sz="1900" dirty="0"/>
              <a:t>1. How have COVID-19 vaccinations affected ICU patient admissions, confirmed cases and mortality rates?</a:t>
            </a:r>
          </a:p>
          <a:p>
            <a:pPr marL="0" indent="0">
              <a:buNone/>
            </a:pPr>
            <a:r>
              <a:rPr lang="en-US" sz="1900" dirty="0"/>
              <a:t>2. Does a difference in Gross Domestic Product (GDP) Per Capita affect COVID-19 cases (using World Bank API)?</a:t>
            </a:r>
          </a:p>
          <a:p>
            <a:pPr marL="0" indent="0">
              <a:buNone/>
            </a:pPr>
            <a:r>
              <a:rPr lang="en-US" sz="1900" dirty="0"/>
              <a:t>4. Were the COVID-19 vaccinations effective in Australia?</a:t>
            </a:r>
          </a:p>
          <a:p>
            <a:pPr marL="0" indent="0">
              <a:buNone/>
            </a:pPr>
            <a:r>
              <a:rPr lang="en-US" sz="1900" dirty="0"/>
              <a:t>5. How effective were the different types of vaccinations?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0561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1B6B-1A03-7407-8FEE-2A1B861E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0286A4-7FB7-729A-4855-0EFD1D17A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984" y="1"/>
            <a:ext cx="7101016" cy="68227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FC9A5-4177-8656-AD60-25FAF7B0D4B3}"/>
              </a:ext>
            </a:extLst>
          </p:cNvPr>
          <p:cNvSpPr txBox="1"/>
          <p:nvPr/>
        </p:nvSpPr>
        <p:spPr>
          <a:xfrm>
            <a:off x="384048" y="2649883"/>
            <a:ext cx="4526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COVID-19 Dataset by Our World in Data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A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owid-covid-data.csv</a:t>
            </a:r>
            <a:endParaRPr lang="en-A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the columns of interest for our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output as a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presented by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the ‘groupby’ function to make the data manageable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1726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12F3-E976-033B-4B13-474970ED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D5E67-D1A7-A55C-4B77-55B88C73F8C4}"/>
              </a:ext>
            </a:extLst>
          </p:cNvPr>
          <p:cNvSpPr txBox="1"/>
          <p:nvPr/>
        </p:nvSpPr>
        <p:spPr>
          <a:xfrm>
            <a:off x="184011" y="1953346"/>
            <a:ext cx="4990418" cy="363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b="1" dirty="0">
                <a:solidFill>
                  <a:schemeClr val="accent1"/>
                </a:solidFill>
              </a:rPr>
              <a:t>World Bank Open Data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Using API requests to access GDP Per Capita for specific countries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E3E1A0-1805-45BC-B907-434AB9D34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6C2F1F09-5957-4AF7-B75D-EEC030D8E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91266DB5-1609-9842-D8DE-463671B87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429" y="-1"/>
            <a:ext cx="7014706" cy="68580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057571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FD0F-ACC8-F56C-61DA-EBE9F057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0298"/>
            <a:ext cx="9348395" cy="970450"/>
          </a:xfrm>
        </p:spPr>
        <p:txBody>
          <a:bodyPr/>
          <a:lstStyle/>
          <a:p>
            <a:r>
              <a:rPr lang="en-US" dirty="0">
                <a:latin typeface="-apple-system"/>
              </a:rPr>
              <a:t>Australia: Relationship of New Cases vs New Deaths</a:t>
            </a:r>
            <a:endParaRPr lang="en-US" dirty="0"/>
          </a:p>
        </p:txBody>
      </p:sp>
      <p:pic>
        <p:nvPicPr>
          <p:cNvPr id="24" name="Content Placeholder 23" descr="A graph of the spread of the coronavirus&#10;&#10;Description automatically generated">
            <a:extLst>
              <a:ext uri="{FF2B5EF4-FFF2-40B4-BE49-F238E27FC236}">
                <a16:creationId xmlns:a16="http://schemas.microsoft.com/office/drawing/2014/main" id="{EF096249-9B31-4056-FBD0-31C275837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088" y="1920748"/>
            <a:ext cx="9201912" cy="4873244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114A6D-0AA4-DF02-C16E-E384F8B7E884}"/>
              </a:ext>
            </a:extLst>
          </p:cNvPr>
          <p:cNvSpPr txBox="1"/>
          <p:nvPr/>
        </p:nvSpPr>
        <p:spPr>
          <a:xfrm>
            <a:off x="171206" y="2659376"/>
            <a:ext cx="2643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Key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waves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wave is associated with Peak New Deaths</a:t>
            </a:r>
          </a:p>
        </p:txBody>
      </p:sp>
    </p:spTree>
    <p:extLst>
      <p:ext uri="{BB962C8B-B14F-4D97-AF65-F5344CB8AC3E}">
        <p14:creationId xmlns:p14="http://schemas.microsoft.com/office/powerpoint/2010/main" val="31925942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5B83-BA32-8C99-C4EC-0558C33B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6293224" cy="1873434"/>
          </a:xfrm>
        </p:spPr>
        <p:txBody>
          <a:bodyPr/>
          <a:lstStyle/>
          <a:p>
            <a:r>
              <a:rPr lang="en-US" sz="2800" dirty="0"/>
              <a:t>How have COVID-19 vaccinations affected ICU patient admissions, confirmed cases and mortality rates?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8B214-3874-C1E7-BE01-4290BF8F9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6E2519-CE8D-AB1E-3258-2C6698A474E1}"/>
              </a:ext>
            </a:extLst>
          </p:cNvPr>
          <p:cNvSpPr txBox="1"/>
          <p:nvPr/>
        </p:nvSpPr>
        <p:spPr>
          <a:xfrm>
            <a:off x="317130" y="2354576"/>
            <a:ext cx="5675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Key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COVID-19 has increased the number of ICU patients in Australia, Israel and Sweden.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COVID-19 has increased the number of people dying in Australia, Israel and Sweden.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vaccinations appear to lower the ICU patients and mortality rates in Australia, Israel and Sweden.</a:t>
            </a:r>
          </a:p>
        </p:txBody>
      </p:sp>
    </p:spTree>
    <p:extLst>
      <p:ext uri="{BB962C8B-B14F-4D97-AF65-F5344CB8AC3E}">
        <p14:creationId xmlns:p14="http://schemas.microsoft.com/office/powerpoint/2010/main" val="341198485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FF5B-1001-7C97-4B18-D1B91C14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08"/>
            <a:ext cx="10571998" cy="1819656"/>
          </a:xfrm>
        </p:spPr>
        <p:txBody>
          <a:bodyPr/>
          <a:lstStyle/>
          <a:p>
            <a:r>
              <a:rPr lang="en-US" i="0" dirty="0">
                <a:effectLst/>
                <a:latin typeface="-apple-system"/>
              </a:rPr>
              <a:t>Does a difference in Gross Domestic Product (GDP) Per Capita affect COVID-19 cases (using World Bank API)?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F1EA6-3F9B-B78A-AF1E-3973D7E7D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989" y="1883664"/>
            <a:ext cx="7280410" cy="49743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912009-2643-9417-E405-601C76AF8715}"/>
              </a:ext>
            </a:extLst>
          </p:cNvPr>
          <p:cNvSpPr txBox="1"/>
          <p:nvPr/>
        </p:nvSpPr>
        <p:spPr>
          <a:xfrm>
            <a:off x="96664" y="2068619"/>
            <a:ext cx="3754876" cy="2048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Key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Richer countries spend more money on vaccination but also record more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numbers in poorer countries may be due to under-reporting,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6C719F-883B-7F8D-6A9A-9E154CD87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6640"/>
            <a:ext cx="4917989" cy="274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57125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3DC5-8485-0C55-08D7-A9F25BCD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6642"/>
            <a:ext cx="10571998" cy="970450"/>
          </a:xfrm>
        </p:spPr>
        <p:txBody>
          <a:bodyPr/>
          <a:lstStyle/>
          <a:p>
            <a:r>
              <a:rPr lang="en-US" i="0" dirty="0">
                <a:effectLst/>
                <a:latin typeface="-apple-system"/>
              </a:rPr>
              <a:t>Were COVID-19 vaccinations effective in Australia?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89D8FE-374A-C53A-A8A5-AA3B32E75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594" y="1907092"/>
            <a:ext cx="8361405" cy="4877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C5960-B69A-252C-07DD-3DFD47F39E40}"/>
              </a:ext>
            </a:extLst>
          </p:cNvPr>
          <p:cNvSpPr txBox="1"/>
          <p:nvPr/>
        </p:nvSpPr>
        <p:spPr>
          <a:xfrm>
            <a:off x="0" y="2333685"/>
            <a:ext cx="35587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Key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Vaccination appears to work: Drastic drop in New Cases after &gt;80% People Fully Vaccinated Per Hundred.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No new recordings are available in this dataset beyond 2023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4952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{AE62A807-FD75-394F-8FD1-4BA5CEF3C712}tf10001121_mac</Template>
  <TotalTime>167</TotalTime>
  <Words>746</Words>
  <Application>Microsoft Macintosh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Century Gothic</vt:lpstr>
      <vt:lpstr>Wingdings 2</vt:lpstr>
      <vt:lpstr>Quotable</vt:lpstr>
      <vt:lpstr>COVID-19 Vaccination Effectiveness</vt:lpstr>
      <vt:lpstr>Background</vt:lpstr>
      <vt:lpstr>Project Overview</vt:lpstr>
      <vt:lpstr>Data Sources</vt:lpstr>
      <vt:lpstr>Data Sources</vt:lpstr>
      <vt:lpstr>Australia: Relationship of New Cases vs New Deaths</vt:lpstr>
      <vt:lpstr>How have COVID-19 vaccinations affected ICU patient admissions, confirmed cases and mortality rates?</vt:lpstr>
      <vt:lpstr>Does a difference in Gross Domestic Product (GDP) Per Capita affect COVID-19 cases (using World Bank API)?</vt:lpstr>
      <vt:lpstr>Were COVID-19 vaccinations effective in Australia?</vt:lpstr>
      <vt:lpstr>How effective were the different types of vaccinations?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Vaccination Effectiveness</dc:title>
  <dc:creator>Cayley Morrow</dc:creator>
  <cp:lastModifiedBy>Cayley Morrow</cp:lastModifiedBy>
  <cp:revision>8</cp:revision>
  <dcterms:created xsi:type="dcterms:W3CDTF">2023-09-06T12:04:02Z</dcterms:created>
  <dcterms:modified xsi:type="dcterms:W3CDTF">2023-09-07T08:39:44Z</dcterms:modified>
</cp:coreProperties>
</file>