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1"/>
  </p:notesMasterIdLst>
  <p:handoutMasterIdLst>
    <p:handoutMasterId r:id="rId32"/>
  </p:handoutMasterIdLst>
  <p:sldIdLst>
    <p:sldId id="256" r:id="rId2"/>
    <p:sldId id="266" r:id="rId3"/>
    <p:sldId id="258" r:id="rId4"/>
    <p:sldId id="275" r:id="rId5"/>
    <p:sldId id="273" r:id="rId6"/>
    <p:sldId id="274"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5" r:id="rId26"/>
    <p:sldId id="296" r:id="rId27"/>
    <p:sldId id="297" r:id="rId28"/>
    <p:sldId id="298" r:id="rId29"/>
    <p:sldId id="299" r:id="rId30"/>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114" d="100"/>
          <a:sy n="114" d="100"/>
        </p:scale>
        <p:origin x="4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6B0C3-FF38-42AB-B1C7-6B094B6E8464}" type="datetimeFigureOut">
              <a:rPr lang="es-EC" smtClean="0"/>
              <a:t>4/7/2020</a:t>
            </a:fld>
            <a:endParaRPr lang="es-EC"/>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9617F3-69A0-4918-9EC7-D9CA82347048}" type="slidenum">
              <a:rPr lang="es-EC" smtClean="0"/>
              <a:t>‹Nº›</a:t>
            </a:fld>
            <a:endParaRPr lang="es-EC"/>
          </a:p>
        </p:txBody>
      </p:sp>
    </p:spTree>
    <p:extLst>
      <p:ext uri="{BB962C8B-B14F-4D97-AF65-F5344CB8AC3E}">
        <p14:creationId xmlns:p14="http://schemas.microsoft.com/office/powerpoint/2010/main" val="17413967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02D0E-9BF0-422E-A9BB-064853C78005}" type="datetimeFigureOut">
              <a:rPr lang="es-EC" smtClean="0"/>
              <a:t>4/7/2020</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C989A-9D28-4429-AB1E-28EBDC1593E4}" type="slidenum">
              <a:rPr lang="es-EC" smtClean="0"/>
              <a:t>‹Nº›</a:t>
            </a:fld>
            <a:endParaRPr lang="es-EC"/>
          </a:p>
        </p:txBody>
      </p:sp>
    </p:spTree>
    <p:extLst>
      <p:ext uri="{BB962C8B-B14F-4D97-AF65-F5344CB8AC3E}">
        <p14:creationId xmlns:p14="http://schemas.microsoft.com/office/powerpoint/2010/main" val="42476330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69963"/>
            <a:ext cx="9144000" cy="2387600"/>
          </a:xfrm>
          <a:prstGeom prst="rect">
            <a:avLst/>
          </a:prstGeom>
        </p:spPr>
        <p:txBody>
          <a:bodyPr anchor="b"/>
          <a:lstStyle>
            <a:lvl1pPr algn="ctr">
              <a:defRPr sz="6000"/>
            </a:lvl1pPr>
          </a:lstStyle>
          <a:p>
            <a:r>
              <a:rPr lang="es-ES"/>
              <a:t>Haga clic para modificar el estilo de título del patrón</a:t>
            </a:r>
            <a:endParaRPr lang="es-EC" dirty="0"/>
          </a:p>
        </p:txBody>
      </p:sp>
      <p:sp>
        <p:nvSpPr>
          <p:cNvPr id="3" name="Subtítulo 2"/>
          <p:cNvSpPr>
            <a:spLocks noGrp="1"/>
          </p:cNvSpPr>
          <p:nvPr>
            <p:ph type="subTitle" idx="1"/>
          </p:nvPr>
        </p:nvSpPr>
        <p:spPr>
          <a:xfrm>
            <a:off x="1524000" y="34623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dirty="0"/>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7AAD81F-B64A-47F5-9C42-E93DE3845163}" type="datetime1">
              <a:rPr lang="es-EC" smtClean="0"/>
              <a:t>4/7/2020</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r>
              <a:rPr lang="es-ES"/>
              <a:t>Preparación para el examen de Fin de Carrera</a:t>
            </a:r>
            <a:endParaRPr lang="es-EC" dirty="0"/>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ECD139C0-3D9C-4FC8-8602-5CD3B887C5A0}" type="slidenum">
              <a:rPr lang="es-EC" smtClean="0"/>
              <a:pPr/>
              <a:t>‹Nº›</a:t>
            </a:fld>
            <a:endParaRPr lang="es-EC" dirty="0"/>
          </a:p>
        </p:txBody>
      </p:sp>
      <p:sp>
        <p:nvSpPr>
          <p:cNvPr id="8" name="Subtítulo 2"/>
          <p:cNvSpPr txBox="1">
            <a:spLocks/>
          </p:cNvSpPr>
          <p:nvPr/>
        </p:nvSpPr>
        <p:spPr>
          <a:xfrm>
            <a:off x="6248400" y="5222875"/>
            <a:ext cx="4419600" cy="67468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ES" sz="1800" dirty="0"/>
              <a:t>Henry Recalde</a:t>
            </a:r>
            <a:endParaRPr lang="es-EC" sz="1800" dirty="0"/>
          </a:p>
        </p:txBody>
      </p:sp>
    </p:spTree>
    <p:extLst>
      <p:ext uri="{BB962C8B-B14F-4D97-AF65-F5344CB8AC3E}">
        <p14:creationId xmlns:p14="http://schemas.microsoft.com/office/powerpoint/2010/main" val="205087355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texto vertical">
    <p:spTree>
      <p:nvGrpSpPr>
        <p:cNvPr id="1" name=""/>
        <p:cNvGrpSpPr/>
        <p:nvPr/>
      </p:nvGrpSpPr>
      <p:grpSpPr>
        <a:xfrm>
          <a:off x="0" y="0"/>
          <a:ext cx="0" cy="0"/>
          <a:chOff x="0" y="0"/>
          <a:chExt cx="0" cy="0"/>
        </a:xfrm>
      </p:grpSpPr>
      <p:sp>
        <p:nvSpPr>
          <p:cNvPr id="3" name="Marcador de texto vertical 2"/>
          <p:cNvSpPr>
            <a:spLocks noGrp="1"/>
          </p:cNvSpPr>
          <p:nvPr>
            <p:ph type="body" orient="vert" idx="1"/>
          </p:nvPr>
        </p:nvSpPr>
        <p:spPr>
          <a:xfrm>
            <a:off x="1231900" y="1066800"/>
            <a:ext cx="9817100" cy="5110163"/>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EB87AAA4-D0DD-4BE1-9673-5A400072D4BE}" type="datetime1">
              <a:rPr lang="es-EC" smtClean="0"/>
              <a:t>4/7/2020</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r>
              <a:rPr lang="es-ES"/>
              <a:t>Preparación para el examen de Fin de Carrera</a:t>
            </a:r>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ECD139C0-3D9C-4FC8-8602-5CD3B887C5A0}" type="slidenum">
              <a:rPr lang="es-EC" smtClean="0"/>
              <a:t>‹Nº›</a:t>
            </a:fld>
            <a:endParaRPr lang="es-EC"/>
          </a:p>
        </p:txBody>
      </p:sp>
      <p:sp>
        <p:nvSpPr>
          <p:cNvPr id="7" name="Título 1"/>
          <p:cNvSpPr>
            <a:spLocks noGrp="1"/>
          </p:cNvSpPr>
          <p:nvPr>
            <p:ph type="title"/>
          </p:nvPr>
        </p:nvSpPr>
        <p:spPr>
          <a:xfrm>
            <a:off x="1231900" y="101601"/>
            <a:ext cx="9690100" cy="711200"/>
          </a:xfrm>
          <a:prstGeom prst="rect">
            <a:avLst/>
          </a:prstGeom>
        </p:spPr>
        <p:txBody>
          <a:bodyPr/>
          <a:lstStyle>
            <a:lvl1pPr algn="ctr">
              <a:defRPr sz="3600" b="1"/>
            </a:lvl1pPr>
          </a:lstStyle>
          <a:p>
            <a:r>
              <a:rPr lang="es-ES"/>
              <a:t>Haga clic para modificar el estilo de título del patrón</a:t>
            </a:r>
            <a:endParaRPr lang="es-EC" dirty="0"/>
          </a:p>
        </p:txBody>
      </p:sp>
    </p:spTree>
    <p:extLst>
      <p:ext uri="{BB962C8B-B14F-4D97-AF65-F5344CB8AC3E}">
        <p14:creationId xmlns:p14="http://schemas.microsoft.com/office/powerpoint/2010/main" val="381453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1028699"/>
            <a:ext cx="2628900" cy="5148263"/>
          </a:xfrm>
          <a:prstGeom prst="rect">
            <a:avLst/>
          </a:prstGeo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1028699"/>
            <a:ext cx="7734300" cy="5148264"/>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D4B772DF-7688-4744-AF1E-4D64DF5AD175}" type="datetime1">
              <a:rPr lang="es-EC" smtClean="0"/>
              <a:t>4/7/2020</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r>
              <a:rPr lang="es-ES"/>
              <a:t>Preparación para el examen de Fin de Carrera</a:t>
            </a:r>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ECD139C0-3D9C-4FC8-8602-5CD3B887C5A0}" type="slidenum">
              <a:rPr lang="es-EC" smtClean="0"/>
              <a:t>‹Nº›</a:t>
            </a:fld>
            <a:endParaRPr lang="es-EC"/>
          </a:p>
        </p:txBody>
      </p:sp>
    </p:spTree>
    <p:extLst>
      <p:ext uri="{BB962C8B-B14F-4D97-AF65-F5344CB8AC3E}">
        <p14:creationId xmlns:p14="http://schemas.microsoft.com/office/powerpoint/2010/main" val="347965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Encabezado de sección">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25600" y="2971800"/>
            <a:ext cx="9144000" cy="1066800"/>
          </a:xfrm>
        </p:spPr>
        <p:txBody>
          <a:bodyPr anchor="t" anchorCtr="0"/>
          <a:lstStyle>
            <a:lvl1pPr algn="r">
              <a:buNone/>
              <a:defRPr sz="3200" b="1" cap="none" baseline="0"/>
            </a:lvl1pPr>
          </a:lstStyle>
          <a:p>
            <a:r>
              <a:rPr kumimoji="0" lang="es-ES"/>
              <a:t>Haga clic para modificar el estilo de título del patrón</a:t>
            </a:r>
            <a:endParaRPr kumimoji="0" lang="en-US" dirty="0"/>
          </a:p>
        </p:txBody>
      </p:sp>
      <p:sp>
        <p:nvSpPr>
          <p:cNvPr id="4" name="3 Marcador de fecha"/>
          <p:cNvSpPr>
            <a:spLocks noGrp="1"/>
          </p:cNvSpPr>
          <p:nvPr>
            <p:ph type="dt" sz="half" idx="10"/>
          </p:nvPr>
        </p:nvSpPr>
        <p:spPr>
          <a:xfrm>
            <a:off x="8534400" y="6355080"/>
            <a:ext cx="3048000" cy="365760"/>
          </a:xfrm>
        </p:spPr>
        <p:txBody>
          <a:bodyPr/>
          <a:lstStyle>
            <a:lvl1pPr>
              <a:defRPr/>
            </a:lvl1pPr>
          </a:lstStyle>
          <a:p>
            <a:fld id="{47AAD81F-B64A-47F5-9C42-E93DE3845163}" type="datetime1">
              <a:rPr lang="es-EC" smtClean="0"/>
              <a:t>4/7/2020</a:t>
            </a:fld>
            <a:endParaRPr lang="es-EC"/>
          </a:p>
        </p:txBody>
      </p:sp>
      <p:sp>
        <p:nvSpPr>
          <p:cNvPr id="5" name="4 Marcador de pie de página"/>
          <p:cNvSpPr>
            <a:spLocks noGrp="1"/>
          </p:cNvSpPr>
          <p:nvPr>
            <p:ph type="ftr" sz="quarter" idx="11"/>
          </p:nvPr>
        </p:nvSpPr>
        <p:spPr>
          <a:xfrm>
            <a:off x="3864864" y="6355080"/>
            <a:ext cx="4632960" cy="365760"/>
          </a:xfrm>
        </p:spPr>
        <p:txBody>
          <a:bodyPr/>
          <a:lstStyle/>
          <a:p>
            <a:r>
              <a:rPr lang="es-ES"/>
              <a:t>Preparación para el examen de Fin de Carrera</a:t>
            </a:r>
            <a:endParaRPr lang="es-EC" dirty="0"/>
          </a:p>
        </p:txBody>
      </p:sp>
      <p:sp>
        <p:nvSpPr>
          <p:cNvPr id="6" name="5 Marcador de número de diapositiva"/>
          <p:cNvSpPr>
            <a:spLocks noGrp="1"/>
          </p:cNvSpPr>
          <p:nvPr>
            <p:ph type="sldNum" sz="quarter" idx="12"/>
          </p:nvPr>
        </p:nvSpPr>
        <p:spPr>
          <a:xfrm>
            <a:off x="1426464" y="6355080"/>
            <a:ext cx="2027936" cy="365760"/>
          </a:xfrm>
        </p:spPr>
        <p:txBody>
          <a:bodyPr/>
          <a:lstStyle/>
          <a:p>
            <a:fld id="{ECD139C0-3D9C-4FC8-8602-5CD3B887C5A0}" type="slidenum">
              <a:rPr lang="es-EC" smtClean="0"/>
              <a:pPr/>
              <a:t>‹Nº›</a:t>
            </a:fld>
            <a:endParaRPr lang="es-EC" dirty="0"/>
          </a:p>
        </p:txBody>
      </p:sp>
    </p:spTree>
    <p:extLst>
      <p:ext uri="{BB962C8B-B14F-4D97-AF65-F5344CB8AC3E}">
        <p14:creationId xmlns:p14="http://schemas.microsoft.com/office/powerpoint/2010/main" val="399514153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b="1">
                <a:solidFill>
                  <a:schemeClr val="accent1">
                    <a:lumMod val="75000"/>
                  </a:schemeClr>
                </a:solidFill>
              </a:defRPr>
            </a:lvl1pPr>
          </a:lstStyle>
          <a:p>
            <a:r>
              <a:rPr lang="es-ES" dirty="0"/>
              <a:t>Haga clic para modificar el estilo de título del patrón</a:t>
            </a:r>
            <a:endParaRPr lang="es-EC" dirty="0"/>
          </a:p>
        </p:txBody>
      </p:sp>
      <p:sp>
        <p:nvSpPr>
          <p:cNvPr id="4" name="Marcador de fecha 3"/>
          <p:cNvSpPr>
            <a:spLocks noGrp="1"/>
          </p:cNvSpPr>
          <p:nvPr>
            <p:ph type="dt" sz="half" idx="10"/>
          </p:nvPr>
        </p:nvSpPr>
        <p:spPr/>
        <p:txBody>
          <a:bodyPr/>
          <a:lstStyle/>
          <a:p>
            <a:fld id="{2EE48711-996D-4D09-8B44-057E5B438B53}" type="datetime1">
              <a:rPr lang="es-EC" smtClean="0"/>
              <a:t>4/7/2020</a:t>
            </a:fld>
            <a:endParaRPr lang="es-EC"/>
          </a:p>
        </p:txBody>
      </p:sp>
      <p:sp>
        <p:nvSpPr>
          <p:cNvPr id="5" name="Marcador de pie de página 4"/>
          <p:cNvSpPr>
            <a:spLocks noGrp="1"/>
          </p:cNvSpPr>
          <p:nvPr>
            <p:ph type="ftr" sz="quarter" idx="11"/>
          </p:nvPr>
        </p:nvSpPr>
        <p:spPr/>
        <p:txBody>
          <a:bodyPr/>
          <a:lstStyle/>
          <a:p>
            <a:r>
              <a:rPr lang="es-ES"/>
              <a:t>Preparación para el examen de Fin de Carrera</a:t>
            </a:r>
            <a:endParaRPr lang="es-EC"/>
          </a:p>
        </p:txBody>
      </p:sp>
      <p:sp>
        <p:nvSpPr>
          <p:cNvPr id="6" name="Marcador de número de diapositiva 5"/>
          <p:cNvSpPr>
            <a:spLocks noGrp="1"/>
          </p:cNvSpPr>
          <p:nvPr>
            <p:ph type="sldNum" sz="quarter" idx="12"/>
          </p:nvPr>
        </p:nvSpPr>
        <p:spPr/>
        <p:txBody>
          <a:bodyPr/>
          <a:lstStyle/>
          <a:p>
            <a:fld id="{ECD139C0-3D9C-4FC8-8602-5CD3B887C5A0}" type="slidenum">
              <a:rPr lang="es-EC" smtClean="0"/>
              <a:t>‹Nº›</a:t>
            </a:fld>
            <a:endParaRPr lang="es-EC" dirty="0"/>
          </a:p>
        </p:txBody>
      </p:sp>
      <p:sp>
        <p:nvSpPr>
          <p:cNvPr id="7" name="CuadroTexto 6"/>
          <p:cNvSpPr txBox="1"/>
          <p:nvPr userDrawn="1"/>
        </p:nvSpPr>
        <p:spPr>
          <a:xfrm>
            <a:off x="1524000" y="3675657"/>
            <a:ext cx="9144000" cy="2123658"/>
          </a:xfrm>
          <a:prstGeom prst="rect">
            <a:avLst/>
          </a:prstGeom>
          <a:noFill/>
        </p:spPr>
        <p:txBody>
          <a:bodyPr wrap="square" rtlCol="0">
            <a:spAutoFit/>
          </a:bodyPr>
          <a:lstStyle/>
          <a:p>
            <a:pPr algn="ctr"/>
            <a:r>
              <a:rPr lang="es-ES" sz="2000" b="1" dirty="0">
                <a:solidFill>
                  <a:srgbClr val="002060"/>
                </a:solidFill>
                <a:latin typeface="+mj-lt"/>
              </a:rPr>
              <a:t>UNIVERSIDAD TECNOLÓGICA ISRAEL</a:t>
            </a:r>
          </a:p>
          <a:p>
            <a:pPr algn="ctr"/>
            <a:r>
              <a:rPr lang="es-ES" sz="2000" b="1" dirty="0">
                <a:solidFill>
                  <a:srgbClr val="002060"/>
                </a:solidFill>
                <a:latin typeface="+mj-lt"/>
              </a:rPr>
              <a:t>SISTEMAS INFORMÁTICOS</a:t>
            </a:r>
            <a:endParaRPr lang="es-EC" sz="2000" b="1" dirty="0">
              <a:solidFill>
                <a:srgbClr val="002060"/>
              </a:solidFill>
              <a:latin typeface="+mj-lt"/>
            </a:endParaRPr>
          </a:p>
          <a:p>
            <a:pPr algn="ctr"/>
            <a:r>
              <a:rPr lang="es-ES" sz="2000" b="1" dirty="0">
                <a:solidFill>
                  <a:srgbClr val="002060"/>
                </a:solidFill>
                <a:latin typeface="+mj-lt"/>
              </a:rPr>
              <a:t>2019-2020</a:t>
            </a:r>
          </a:p>
          <a:p>
            <a:endParaRPr lang="es-ES" dirty="0"/>
          </a:p>
          <a:p>
            <a:pPr algn="r"/>
            <a:endParaRPr lang="es-ES" dirty="0"/>
          </a:p>
          <a:p>
            <a:pPr algn="r"/>
            <a:endParaRPr lang="es-ES" dirty="0"/>
          </a:p>
          <a:p>
            <a:pPr algn="r"/>
            <a:r>
              <a:rPr lang="es-ES" dirty="0"/>
              <a:t>Preparación para el examen de fin de carrera</a:t>
            </a:r>
            <a:endParaRPr lang="es-EC" dirty="0"/>
          </a:p>
        </p:txBody>
      </p:sp>
    </p:spTree>
    <p:extLst>
      <p:ext uri="{BB962C8B-B14F-4D97-AF65-F5344CB8AC3E}">
        <p14:creationId xmlns:p14="http://schemas.microsoft.com/office/powerpoint/2010/main" val="79435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231900" y="101601"/>
            <a:ext cx="9690100" cy="711200"/>
          </a:xfrm>
          <a:prstGeom prst="rect">
            <a:avLst/>
          </a:prstGeom>
        </p:spPr>
        <p:txBody>
          <a:bodyPr/>
          <a:lstStyle>
            <a:lvl1pPr algn="ctr">
              <a:defRPr sz="3600" b="1"/>
            </a:lvl1pPr>
          </a:lstStyle>
          <a:p>
            <a:r>
              <a:rPr lang="es-ES"/>
              <a:t>Haga clic para modificar el estilo de título del patrón</a:t>
            </a:r>
            <a:endParaRPr lang="es-EC" dirty="0"/>
          </a:p>
        </p:txBody>
      </p:sp>
      <p:sp>
        <p:nvSpPr>
          <p:cNvPr id="3" name="Marcador de contenido 2"/>
          <p:cNvSpPr>
            <a:spLocks noGrp="1"/>
          </p:cNvSpPr>
          <p:nvPr>
            <p:ph idx="1"/>
          </p:nvPr>
        </p:nvSpPr>
        <p:spPr>
          <a:xfrm>
            <a:off x="838200" y="1076324"/>
            <a:ext cx="10515600" cy="5032375"/>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dirty="0"/>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BE5AB8-CCC4-471F-8CF6-0B950F700999}" type="datetime1">
              <a:rPr lang="es-EC" smtClean="0"/>
              <a:t>4/7/2020</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lvl1pPr algn="ctr">
              <a:defRPr sz="1200" b="1"/>
            </a:lvl1pPr>
          </a:lstStyle>
          <a:p>
            <a:r>
              <a:rPr lang="es-ES"/>
              <a:t>Preparación para el examen de Fin de Carrera</a:t>
            </a:r>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ECD139C0-3D9C-4FC8-8602-5CD3B887C5A0}" type="slidenum">
              <a:rPr lang="es-EC" smtClean="0"/>
              <a:t>‹Nº›</a:t>
            </a:fld>
            <a:endParaRPr lang="es-EC"/>
          </a:p>
        </p:txBody>
      </p:sp>
    </p:spTree>
    <p:extLst>
      <p:ext uri="{BB962C8B-B14F-4D97-AF65-F5344CB8AC3E}">
        <p14:creationId xmlns:p14="http://schemas.microsoft.com/office/powerpoint/2010/main" val="75948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76338"/>
            <a:ext cx="10515600" cy="2852737"/>
          </a:xfrm>
          <a:prstGeom prst="rect">
            <a:avLst/>
          </a:prstGeo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38200" y="42338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7FAA05EC-C637-4EC4-9E79-171FA37C6648}" type="datetime1">
              <a:rPr lang="es-EC" smtClean="0"/>
              <a:t>4/7/2020</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r>
              <a:rPr lang="es-ES"/>
              <a:t>Preparación para el examen de Fin de Carrera</a:t>
            </a:r>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ECD139C0-3D9C-4FC8-8602-5CD3B887C5A0}" type="slidenum">
              <a:rPr lang="es-EC" smtClean="0"/>
              <a:t>‹Nº›</a:t>
            </a:fld>
            <a:endParaRPr lang="es-EC"/>
          </a:p>
        </p:txBody>
      </p:sp>
    </p:spTree>
    <p:extLst>
      <p:ext uri="{BB962C8B-B14F-4D97-AF65-F5344CB8AC3E}">
        <p14:creationId xmlns:p14="http://schemas.microsoft.com/office/powerpoint/2010/main" val="101972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838200" y="1181100"/>
            <a:ext cx="5181600" cy="4995863"/>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p:cNvSpPr>
            <a:spLocks noGrp="1"/>
          </p:cNvSpPr>
          <p:nvPr>
            <p:ph sz="half" idx="2"/>
          </p:nvPr>
        </p:nvSpPr>
        <p:spPr>
          <a:xfrm>
            <a:off x="6172200" y="1181100"/>
            <a:ext cx="5181600" cy="4995863"/>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dirty="0"/>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04BE4569-2AAA-4823-9398-A734B0AC743D}" type="datetime1">
              <a:rPr lang="es-EC" smtClean="0"/>
              <a:t>4/7/2020</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r>
              <a:rPr lang="es-ES"/>
              <a:t>Preparación para el examen de Fin de Carrera</a:t>
            </a:r>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ECD139C0-3D9C-4FC8-8602-5CD3B887C5A0}" type="slidenum">
              <a:rPr lang="es-EC" smtClean="0"/>
              <a:t>‹Nº›</a:t>
            </a:fld>
            <a:endParaRPr lang="es-EC"/>
          </a:p>
        </p:txBody>
      </p:sp>
      <p:sp>
        <p:nvSpPr>
          <p:cNvPr id="8" name="Título 1"/>
          <p:cNvSpPr>
            <a:spLocks noGrp="1"/>
          </p:cNvSpPr>
          <p:nvPr>
            <p:ph type="title"/>
          </p:nvPr>
        </p:nvSpPr>
        <p:spPr>
          <a:xfrm>
            <a:off x="1231900" y="101601"/>
            <a:ext cx="9690100" cy="711200"/>
          </a:xfrm>
          <a:prstGeom prst="rect">
            <a:avLst/>
          </a:prstGeom>
        </p:spPr>
        <p:txBody>
          <a:bodyPr/>
          <a:lstStyle>
            <a:lvl1pPr algn="ctr">
              <a:defRPr sz="3600" b="1"/>
            </a:lvl1pPr>
          </a:lstStyle>
          <a:p>
            <a:r>
              <a:rPr lang="es-ES"/>
              <a:t>Haga clic para modificar el estilo de título del patrón</a:t>
            </a:r>
            <a:endParaRPr lang="es-EC" dirty="0"/>
          </a:p>
        </p:txBody>
      </p:sp>
    </p:spTree>
    <p:extLst>
      <p:ext uri="{BB962C8B-B14F-4D97-AF65-F5344CB8AC3E}">
        <p14:creationId xmlns:p14="http://schemas.microsoft.com/office/powerpoint/2010/main" val="132228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9788" y="1104900"/>
            <a:ext cx="5157787" cy="1400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p:cNvSpPr>
            <a:spLocks noGrp="1"/>
          </p:cNvSpPr>
          <p:nvPr>
            <p:ph type="body" sz="quarter" idx="3"/>
          </p:nvPr>
        </p:nvSpPr>
        <p:spPr>
          <a:xfrm>
            <a:off x="6172200" y="1104900"/>
            <a:ext cx="5183188" cy="1400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9138125A-E11B-46E2-96C3-C3F6E0990B9B}" type="datetime1">
              <a:rPr lang="es-EC" smtClean="0"/>
              <a:t>4/7/2020</a:t>
            </a:fld>
            <a:endParaRPr lang="es-EC"/>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r>
              <a:rPr lang="es-ES"/>
              <a:t>Preparación para el examen de Fin de Carrera</a:t>
            </a:r>
            <a:endParaRPr lang="es-EC"/>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ECD139C0-3D9C-4FC8-8602-5CD3B887C5A0}" type="slidenum">
              <a:rPr lang="es-EC" smtClean="0"/>
              <a:t>‹Nº›</a:t>
            </a:fld>
            <a:endParaRPr lang="es-EC"/>
          </a:p>
        </p:txBody>
      </p:sp>
      <p:sp>
        <p:nvSpPr>
          <p:cNvPr id="10" name="Título 1"/>
          <p:cNvSpPr>
            <a:spLocks noGrp="1"/>
          </p:cNvSpPr>
          <p:nvPr>
            <p:ph type="title"/>
          </p:nvPr>
        </p:nvSpPr>
        <p:spPr>
          <a:xfrm>
            <a:off x="1231900" y="101601"/>
            <a:ext cx="9690100" cy="711200"/>
          </a:xfrm>
          <a:prstGeom prst="rect">
            <a:avLst/>
          </a:prstGeom>
        </p:spPr>
        <p:txBody>
          <a:bodyPr/>
          <a:lstStyle>
            <a:lvl1pPr algn="ctr">
              <a:defRPr sz="3600" b="1"/>
            </a:lvl1pPr>
          </a:lstStyle>
          <a:p>
            <a:r>
              <a:rPr lang="es-ES"/>
              <a:t>Haga clic para modificar el estilo de título del patrón</a:t>
            </a:r>
            <a:endParaRPr lang="es-EC" dirty="0"/>
          </a:p>
        </p:txBody>
      </p:sp>
    </p:spTree>
    <p:extLst>
      <p:ext uri="{BB962C8B-B14F-4D97-AF65-F5344CB8AC3E}">
        <p14:creationId xmlns:p14="http://schemas.microsoft.com/office/powerpoint/2010/main" val="4745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a:xfrm>
            <a:off x="838200" y="6356350"/>
            <a:ext cx="2743200" cy="365125"/>
          </a:xfrm>
          <a:prstGeom prst="rect">
            <a:avLst/>
          </a:prstGeom>
        </p:spPr>
        <p:txBody>
          <a:bodyPr/>
          <a:lstStyle/>
          <a:p>
            <a:fld id="{2B044BEA-D709-4BFA-B36A-645C9413B1F1}" type="datetime1">
              <a:rPr lang="es-EC" smtClean="0"/>
              <a:t>4/7/2020</a:t>
            </a:fld>
            <a:endParaRPr lang="es-EC"/>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r>
              <a:rPr lang="es-ES"/>
              <a:t>Preparación para el examen de Fin de Carrera</a:t>
            </a:r>
            <a:endParaRPr lang="es-EC"/>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ECD139C0-3D9C-4FC8-8602-5CD3B887C5A0}" type="slidenum">
              <a:rPr lang="es-EC" smtClean="0"/>
              <a:t>‹Nº›</a:t>
            </a:fld>
            <a:endParaRPr lang="es-EC"/>
          </a:p>
        </p:txBody>
      </p:sp>
      <p:sp>
        <p:nvSpPr>
          <p:cNvPr id="6" name="Título 1"/>
          <p:cNvSpPr>
            <a:spLocks noGrp="1"/>
          </p:cNvSpPr>
          <p:nvPr>
            <p:ph type="title"/>
          </p:nvPr>
        </p:nvSpPr>
        <p:spPr>
          <a:xfrm>
            <a:off x="1231900" y="101601"/>
            <a:ext cx="9690100" cy="711200"/>
          </a:xfrm>
          <a:prstGeom prst="rect">
            <a:avLst/>
          </a:prstGeom>
        </p:spPr>
        <p:txBody>
          <a:bodyPr/>
          <a:lstStyle>
            <a:lvl1pPr algn="ctr">
              <a:defRPr sz="3600" b="1"/>
            </a:lvl1pPr>
          </a:lstStyle>
          <a:p>
            <a:r>
              <a:rPr lang="es-ES"/>
              <a:t>Haga clic para modificar el estilo de título del patrón</a:t>
            </a:r>
            <a:endParaRPr lang="es-EC" dirty="0"/>
          </a:p>
        </p:txBody>
      </p:sp>
    </p:spTree>
    <p:extLst>
      <p:ext uri="{BB962C8B-B14F-4D97-AF65-F5344CB8AC3E}">
        <p14:creationId xmlns:p14="http://schemas.microsoft.com/office/powerpoint/2010/main" val="74894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47AAD81F-B64A-47F5-9C42-E93DE3845163}" type="datetime1">
              <a:rPr lang="es-EC" smtClean="0"/>
              <a:t>4/7/2020</a:t>
            </a:fld>
            <a:endParaRPr lang="es-EC"/>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r>
              <a:rPr lang="es-ES"/>
              <a:t>Preparación para el examen de Fin de Carrera</a:t>
            </a:r>
            <a:endParaRPr lang="es-EC" dirty="0"/>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ECD139C0-3D9C-4FC8-8602-5CD3B887C5A0}" type="slidenum">
              <a:rPr lang="es-EC" smtClean="0"/>
              <a:pPr/>
              <a:t>‹Nº›</a:t>
            </a:fld>
            <a:endParaRPr lang="es-EC" dirty="0"/>
          </a:p>
        </p:txBody>
      </p:sp>
      <p:sp>
        <p:nvSpPr>
          <p:cNvPr id="8" name="Título 3"/>
          <p:cNvSpPr>
            <a:spLocks noGrp="1"/>
          </p:cNvSpPr>
          <p:nvPr>
            <p:ph type="title"/>
          </p:nvPr>
        </p:nvSpPr>
        <p:spPr>
          <a:xfrm>
            <a:off x="4902200" y="3851744"/>
            <a:ext cx="4758267" cy="840230"/>
          </a:xfrm>
          <a:prstGeom prst="rect">
            <a:avLst/>
          </a:prstGeom>
        </p:spPr>
        <p:txBody>
          <a:bodyPr wrap="square">
            <a:spAutoFit/>
          </a:bodyPr>
          <a:lstStyle/>
          <a:p>
            <a:pPr algn="ctr"/>
            <a:r>
              <a:rPr lang="es-ES" sz="5400" b="1">
                <a:solidFill>
                  <a:prstClr val="black"/>
                </a:solidFill>
                <a:latin typeface="Century Gothic" charset="0"/>
              </a:rPr>
              <a:t>Haga clic para modificar el estilo de título del patrón</a:t>
            </a:r>
            <a:endParaRPr lang="es-EC" sz="5400" b="1" dirty="0">
              <a:solidFill>
                <a:prstClr val="black"/>
              </a:solidFill>
              <a:latin typeface="Century Gothic" charset="0"/>
              <a:ea typeface="Century Gothic" charset="0"/>
              <a:cs typeface="Century Gothic" charset="0"/>
            </a:endParaRPr>
          </a:p>
        </p:txBody>
      </p:sp>
      <p:pic>
        <p:nvPicPr>
          <p:cNvPr id="9" name="Google Shape;62;p14"/>
          <p:cNvPicPr preferRelativeResize="0"/>
          <p:nvPr/>
        </p:nvPicPr>
        <p:blipFill>
          <a:blip r:embed="rId2">
            <a:alphaModFix/>
          </a:blip>
          <a:stretch>
            <a:fillRect/>
          </a:stretch>
        </p:blipFill>
        <p:spPr>
          <a:xfrm>
            <a:off x="711200" y="1593384"/>
            <a:ext cx="3763225" cy="4137749"/>
          </a:xfrm>
          <a:prstGeom prst="rect">
            <a:avLst/>
          </a:prstGeom>
          <a:noFill/>
          <a:ln>
            <a:noFill/>
          </a:ln>
        </p:spPr>
      </p:pic>
      <p:pic>
        <p:nvPicPr>
          <p:cNvPr id="10" name="Google Shape;64;p14"/>
          <p:cNvPicPr preferRelativeResize="0"/>
          <p:nvPr/>
        </p:nvPicPr>
        <p:blipFill>
          <a:blip r:embed="rId3">
            <a:alphaModFix/>
          </a:blip>
          <a:stretch>
            <a:fillRect/>
          </a:stretch>
        </p:blipFill>
        <p:spPr>
          <a:xfrm>
            <a:off x="4784334" y="1481743"/>
            <a:ext cx="2774375" cy="593875"/>
          </a:xfrm>
          <a:prstGeom prst="rect">
            <a:avLst/>
          </a:prstGeom>
          <a:noFill/>
          <a:ln>
            <a:noFill/>
          </a:ln>
        </p:spPr>
      </p:pic>
    </p:spTree>
    <p:extLst>
      <p:ext uri="{BB962C8B-B14F-4D97-AF65-F5344CB8AC3E}">
        <p14:creationId xmlns:p14="http://schemas.microsoft.com/office/powerpoint/2010/main" val="276749227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1066800"/>
            <a:ext cx="3932237" cy="1485900"/>
          </a:xfrm>
          <a:prstGeom prst="rect">
            <a:avLst/>
          </a:prstGeom>
        </p:spPr>
        <p:txBody>
          <a:bodyPr anchor="b"/>
          <a:lstStyle>
            <a:lvl1pPr>
              <a:defRPr sz="3200"/>
            </a:lvl1pPr>
          </a:lstStyle>
          <a:p>
            <a:r>
              <a:rPr lang="es-ES"/>
              <a:t>Haga clic para modificar el estilo de título del patrón</a:t>
            </a:r>
            <a:endParaRPr lang="es-EC"/>
          </a:p>
        </p:txBody>
      </p:sp>
      <p:sp>
        <p:nvSpPr>
          <p:cNvPr id="3" name="Marcador de contenido 2"/>
          <p:cNvSpPr>
            <a:spLocks noGrp="1"/>
          </p:cNvSpPr>
          <p:nvPr>
            <p:ph idx="1"/>
          </p:nvPr>
        </p:nvSpPr>
        <p:spPr>
          <a:xfrm>
            <a:off x="5183188" y="1066800"/>
            <a:ext cx="6172200" cy="47942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552700"/>
            <a:ext cx="393223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0948D311-C773-4DFB-94C6-449548E2E548}" type="datetime1">
              <a:rPr lang="es-EC" smtClean="0"/>
              <a:t>4/7/2020</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r>
              <a:rPr lang="es-ES"/>
              <a:t>Preparación para el examen de Fin de Carrera</a:t>
            </a:r>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ECD139C0-3D9C-4FC8-8602-5CD3B887C5A0}" type="slidenum">
              <a:rPr lang="es-EC" smtClean="0"/>
              <a:t>‹Nº›</a:t>
            </a:fld>
            <a:endParaRPr lang="es-EC"/>
          </a:p>
        </p:txBody>
      </p:sp>
    </p:spTree>
    <p:extLst>
      <p:ext uri="{BB962C8B-B14F-4D97-AF65-F5344CB8AC3E}">
        <p14:creationId xmlns:p14="http://schemas.microsoft.com/office/powerpoint/2010/main" val="115053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987425"/>
            <a:ext cx="3932237" cy="1565275"/>
          </a:xfrm>
          <a:prstGeom prst="rect">
            <a:avLst/>
          </a:prstGeo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C"/>
          </a:p>
        </p:txBody>
      </p:sp>
      <p:sp>
        <p:nvSpPr>
          <p:cNvPr id="4" name="Marcador de texto 3"/>
          <p:cNvSpPr>
            <a:spLocks noGrp="1"/>
          </p:cNvSpPr>
          <p:nvPr>
            <p:ph type="body" sz="half" idx="2"/>
          </p:nvPr>
        </p:nvSpPr>
        <p:spPr>
          <a:xfrm>
            <a:off x="839788" y="2552700"/>
            <a:ext cx="3932237"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58559C87-6932-4BC9-BBA5-FFE4B7A40AED}" type="datetime1">
              <a:rPr lang="es-EC" smtClean="0"/>
              <a:t>4/7/2020</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r>
              <a:rPr lang="es-ES"/>
              <a:t>Preparación para el examen de Fin de Carrera</a:t>
            </a:r>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ECD139C0-3D9C-4FC8-8602-5CD3B887C5A0}" type="slidenum">
              <a:rPr lang="es-EC" smtClean="0"/>
              <a:t>‹Nº›</a:t>
            </a:fld>
            <a:endParaRPr lang="es-EC"/>
          </a:p>
        </p:txBody>
      </p:sp>
    </p:spTree>
    <p:extLst>
      <p:ext uri="{BB962C8B-B14F-4D97-AF65-F5344CB8AC3E}">
        <p14:creationId xmlns:p14="http://schemas.microsoft.com/office/powerpoint/2010/main" val="379985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Imagen 8"/>
          <p:cNvPicPr>
            <a:picLocks noChangeAspect="1"/>
          </p:cNvPicPr>
          <p:nvPr/>
        </p:nvPicPr>
        <p:blipFill>
          <a:blip r:embed="rId15"/>
          <a:stretch>
            <a:fillRect/>
          </a:stretch>
        </p:blipFill>
        <p:spPr>
          <a:xfrm>
            <a:off x="10926234" y="121968"/>
            <a:ext cx="1048870" cy="645055"/>
          </a:xfrm>
          <a:prstGeom prst="rect">
            <a:avLst/>
          </a:prstGeom>
        </p:spPr>
      </p:pic>
      <p:pic>
        <p:nvPicPr>
          <p:cNvPr id="11" name="Imagen 10"/>
          <p:cNvPicPr>
            <a:picLocks noChangeAspect="1"/>
          </p:cNvPicPr>
          <p:nvPr/>
        </p:nvPicPr>
        <p:blipFill>
          <a:blip r:embed="rId16"/>
          <a:stretch>
            <a:fillRect/>
          </a:stretch>
        </p:blipFill>
        <p:spPr>
          <a:xfrm>
            <a:off x="143935" y="6303864"/>
            <a:ext cx="11751733" cy="554136"/>
          </a:xfrm>
          <a:prstGeom prst="rect">
            <a:avLst/>
          </a:prstGeom>
        </p:spPr>
      </p:pic>
      <p:pic>
        <p:nvPicPr>
          <p:cNvPr id="13" name="Imagen 12"/>
          <p:cNvPicPr>
            <a:picLocks noChangeAspect="1"/>
          </p:cNvPicPr>
          <p:nvPr/>
        </p:nvPicPr>
        <p:blipFill>
          <a:blip r:embed="rId17"/>
          <a:stretch>
            <a:fillRect/>
          </a:stretch>
        </p:blipFill>
        <p:spPr>
          <a:xfrm>
            <a:off x="0" y="832424"/>
            <a:ext cx="12192000" cy="98910"/>
          </a:xfrm>
          <a:prstGeom prst="rect">
            <a:avLst/>
          </a:prstGeom>
        </p:spPr>
      </p:pic>
      <p:pic>
        <p:nvPicPr>
          <p:cNvPr id="7" name="Google Shape;55;p13"/>
          <p:cNvPicPr preferRelativeResize="0"/>
          <p:nvPr/>
        </p:nvPicPr>
        <p:blipFill>
          <a:blip r:embed="rId18">
            <a:alphaModFix/>
          </a:blip>
          <a:stretch>
            <a:fillRect/>
          </a:stretch>
        </p:blipFill>
        <p:spPr>
          <a:xfrm>
            <a:off x="222875" y="242100"/>
            <a:ext cx="1690275" cy="361825"/>
          </a:xfrm>
          <a:prstGeom prst="rect">
            <a:avLst/>
          </a:prstGeom>
          <a:noFill/>
          <a:ln>
            <a:noFill/>
          </a:ln>
        </p:spPr>
      </p:pic>
    </p:spTree>
    <p:extLst>
      <p:ext uri="{BB962C8B-B14F-4D97-AF65-F5344CB8AC3E}">
        <p14:creationId xmlns:p14="http://schemas.microsoft.com/office/powerpoint/2010/main" val="420110901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Base de Datos </a:t>
            </a:r>
            <a:r>
              <a:rPr lang="es-ES" dirty="0" err="1"/>
              <a:t>I,II,III</a:t>
            </a:r>
            <a:r>
              <a:rPr lang="es-ES" dirty="0"/>
              <a:t> </a:t>
            </a:r>
            <a:endParaRPr lang="es-EC" dirty="0"/>
          </a:p>
        </p:txBody>
      </p:sp>
    </p:spTree>
    <p:extLst>
      <p:ext uri="{BB962C8B-B14F-4D97-AF65-F5344CB8AC3E}">
        <p14:creationId xmlns:p14="http://schemas.microsoft.com/office/powerpoint/2010/main" val="301340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Normalización</a:t>
            </a:r>
          </a:p>
        </p:txBody>
      </p:sp>
      <p:sp>
        <p:nvSpPr>
          <p:cNvPr id="3" name="Marcador de contenido 2"/>
          <p:cNvSpPr>
            <a:spLocks noGrp="1"/>
          </p:cNvSpPr>
          <p:nvPr>
            <p:ph idx="1"/>
          </p:nvPr>
        </p:nvSpPr>
        <p:spPr>
          <a:xfrm>
            <a:off x="1100822" y="1825625"/>
            <a:ext cx="10252978" cy="4351338"/>
          </a:xfrm>
        </p:spPr>
        <p:txBody>
          <a:bodyPr>
            <a:normAutofit/>
          </a:bodyPr>
          <a:lstStyle/>
          <a:p>
            <a:r>
              <a:rPr lang="es-ES" b="1" dirty="0"/>
              <a:t>Tercera Forma Normal (3FN)</a:t>
            </a:r>
          </a:p>
          <a:p>
            <a:r>
              <a:rPr lang="es-ES" dirty="0"/>
              <a:t> La tabla se encuentra en 3FN si es 2FN y si no existe ninguna dependencia funcional transitiva en los atributos que no son clave.</a:t>
            </a:r>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10</a:t>
            </a:fld>
            <a:endParaRPr lang="es-EC"/>
          </a:p>
        </p:txBody>
      </p:sp>
    </p:spTree>
    <p:extLst>
      <p:ext uri="{BB962C8B-B14F-4D97-AF65-F5344CB8AC3E}">
        <p14:creationId xmlns:p14="http://schemas.microsoft.com/office/powerpoint/2010/main" val="10857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entidad-relación</a:t>
            </a:r>
          </a:p>
        </p:txBody>
      </p:sp>
      <p:sp>
        <p:nvSpPr>
          <p:cNvPr id="3" name="Marcador de contenido 2"/>
          <p:cNvSpPr>
            <a:spLocks noGrp="1"/>
          </p:cNvSpPr>
          <p:nvPr>
            <p:ph idx="1"/>
          </p:nvPr>
        </p:nvSpPr>
        <p:spPr>
          <a:xfrm>
            <a:off x="1100822" y="1825625"/>
            <a:ext cx="10252978" cy="4351338"/>
          </a:xfrm>
        </p:spPr>
        <p:txBody>
          <a:bodyPr>
            <a:normAutofit lnSpcReduction="10000"/>
          </a:bodyPr>
          <a:lstStyle/>
          <a:p>
            <a:r>
              <a:rPr lang="es-ES" b="1" dirty="0"/>
              <a:t>¿Qué es el modelo entidad-relación?</a:t>
            </a:r>
          </a:p>
          <a:p>
            <a:r>
              <a:rPr lang="es-ES" dirty="0"/>
              <a:t>Como ya he comentado este modelo es solo y exclusivamente un método del que disponemos para diseñar estos esquemas que posteriormente debemos de implementar en un gestor de </a:t>
            </a:r>
            <a:r>
              <a:rPr lang="es-ES" dirty="0" err="1"/>
              <a:t>BBDD</a:t>
            </a:r>
            <a:r>
              <a:rPr lang="es-ES" dirty="0"/>
              <a:t> (bases de datos). Este modelo se representa a través de diagramas y está formado por varios elementos.</a:t>
            </a:r>
          </a:p>
          <a:p>
            <a:endParaRPr lang="es-ES" dirty="0"/>
          </a:p>
          <a:p>
            <a:r>
              <a:rPr lang="es-ES" dirty="0"/>
              <a:t>Este modelo habitualmente, además de disponer de un diagrama que ayuda a entender los datos y como se relacionan entre ellos, debe de ser completado con un pequeño resumen con la lista de los atributos y las relaciones de cada elemento.</a:t>
            </a:r>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11</a:t>
            </a:fld>
            <a:endParaRPr lang="es-EC"/>
          </a:p>
        </p:txBody>
      </p:sp>
    </p:spTree>
    <p:extLst>
      <p:ext uri="{BB962C8B-B14F-4D97-AF65-F5344CB8AC3E}">
        <p14:creationId xmlns:p14="http://schemas.microsoft.com/office/powerpoint/2010/main" val="72671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entidad-relación</a:t>
            </a:r>
          </a:p>
        </p:txBody>
      </p:sp>
      <p:sp>
        <p:nvSpPr>
          <p:cNvPr id="3" name="Marcador de contenido 2"/>
          <p:cNvSpPr>
            <a:spLocks noGrp="1"/>
          </p:cNvSpPr>
          <p:nvPr>
            <p:ph idx="1"/>
          </p:nvPr>
        </p:nvSpPr>
        <p:spPr>
          <a:xfrm>
            <a:off x="1100822" y="1825625"/>
            <a:ext cx="8433703" cy="4351338"/>
          </a:xfrm>
        </p:spPr>
        <p:txBody>
          <a:bodyPr>
            <a:normAutofit fontScale="92500" lnSpcReduction="10000"/>
          </a:bodyPr>
          <a:lstStyle/>
          <a:p>
            <a:r>
              <a:rPr lang="es-ES" b="1" dirty="0"/>
              <a:t>Entidad</a:t>
            </a:r>
          </a:p>
          <a:p>
            <a:r>
              <a:rPr lang="es-ES" dirty="0"/>
              <a:t>Las entidades representan </a:t>
            </a:r>
            <a:r>
              <a:rPr lang="es-ES" i="1" dirty="0"/>
              <a:t>cosas</a:t>
            </a:r>
            <a:r>
              <a:rPr lang="es-ES" dirty="0"/>
              <a:t> u </a:t>
            </a:r>
            <a:r>
              <a:rPr lang="es-ES" i="1" dirty="0"/>
              <a:t>objetos</a:t>
            </a:r>
            <a:r>
              <a:rPr lang="es-ES" dirty="0"/>
              <a:t> (ya sean reales o abstractos), que se diferencian claramente entre sí.</a:t>
            </a:r>
          </a:p>
          <a:p>
            <a:pPr marL="0" indent="0">
              <a:buNone/>
            </a:pPr>
            <a:endParaRPr lang="es-ES" b="1" dirty="0"/>
          </a:p>
          <a:p>
            <a:endParaRPr lang="es-ES" b="1" dirty="0"/>
          </a:p>
          <a:p>
            <a:r>
              <a:rPr lang="es-ES" b="1" dirty="0"/>
              <a:t>Atributos</a:t>
            </a:r>
          </a:p>
          <a:p>
            <a:r>
              <a:rPr lang="es-ES" dirty="0"/>
              <a:t>Los atributos definen o identifican las características de entidad (</a:t>
            </a:r>
            <a:r>
              <a:rPr lang="es-ES" b="1" dirty="0"/>
              <a:t>es el contenido de esta entidad</a:t>
            </a:r>
            <a:r>
              <a:rPr lang="es-ES" dirty="0"/>
              <a:t>). Cada entidad contiene distintos atributos, que dan información sobre esta entidad. Estos atributos pueden ser de distintos tipos (numéricos, texto, fecha...).</a:t>
            </a:r>
          </a:p>
          <a:p>
            <a:endParaRPr lang="es-ES" dirty="0"/>
          </a:p>
          <a:p>
            <a:endParaRPr lang="es-ES"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12</a:t>
            </a:fld>
            <a:endParaRPr lang="es-EC"/>
          </a:p>
        </p:txBody>
      </p:sp>
      <p:pic>
        <p:nvPicPr>
          <p:cNvPr id="3074" name="Picture 2" descr="Entida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700" y="3109119"/>
            <a:ext cx="4038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tribu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5025" y="4129087"/>
            <a:ext cx="1819275"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82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Modelo entidad-relación</a:t>
            </a:r>
            <a:endParaRPr lang="es-ES" dirty="0"/>
          </a:p>
        </p:txBody>
      </p:sp>
      <p:sp>
        <p:nvSpPr>
          <p:cNvPr id="3" name="Marcador de contenido 2"/>
          <p:cNvSpPr>
            <a:spLocks noGrp="1"/>
          </p:cNvSpPr>
          <p:nvPr>
            <p:ph idx="1"/>
          </p:nvPr>
        </p:nvSpPr>
        <p:spPr>
          <a:xfrm>
            <a:off x="1100822" y="1825625"/>
            <a:ext cx="10252978" cy="4351338"/>
          </a:xfrm>
        </p:spPr>
        <p:txBody>
          <a:bodyPr>
            <a:normAutofit/>
          </a:bodyPr>
          <a:lstStyle/>
          <a:p>
            <a:r>
              <a:rPr lang="es-ES" b="1" dirty="0"/>
              <a:t>Relación</a:t>
            </a:r>
          </a:p>
          <a:p>
            <a:r>
              <a:rPr lang="es-ES" dirty="0"/>
              <a:t>Es un vínculo que nos permite definir una dependencia entre varias entidades, es decir, nos permite exigir que varias entidades compartan ciertos atributos de forma indispensable.</a:t>
            </a:r>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13</a:t>
            </a:fld>
            <a:endParaRPr lang="es-EC"/>
          </a:p>
        </p:txBody>
      </p:sp>
      <p:pic>
        <p:nvPicPr>
          <p:cNvPr id="10242" name="Picture 2" descr="Rel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4105275"/>
            <a:ext cx="4038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90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Modelo entidad-relación</a:t>
            </a:r>
            <a:endParaRPr lang="es-ES" dirty="0"/>
          </a:p>
        </p:txBody>
      </p:sp>
      <p:sp>
        <p:nvSpPr>
          <p:cNvPr id="3" name="Marcador de contenido 2"/>
          <p:cNvSpPr>
            <a:spLocks noGrp="1"/>
          </p:cNvSpPr>
          <p:nvPr>
            <p:ph idx="1"/>
          </p:nvPr>
        </p:nvSpPr>
        <p:spPr>
          <a:xfrm>
            <a:off x="1100822" y="1825625"/>
            <a:ext cx="10252978" cy="4351338"/>
          </a:xfrm>
        </p:spPr>
        <p:txBody>
          <a:bodyPr>
            <a:normAutofit/>
          </a:bodyPr>
          <a:lstStyle/>
          <a:p>
            <a:r>
              <a:rPr lang="es-ES" b="1" dirty="0"/>
              <a:t>Uno a uno</a:t>
            </a:r>
            <a:r>
              <a:rPr lang="es-ES" dirty="0"/>
              <a:t>: Una entidad se relaciona únicamente con otra y viceversa. Por ejemplo, si tuviésemos una entidad con distintos chasis y otra con matrículas deberíamos de determinar que cada chasis solo puede tener una matrícula (y cada matrícula un chasis, ni más en ningún caso).</a:t>
            </a:r>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14</a:t>
            </a:fld>
            <a:endParaRPr lang="es-EC"/>
          </a:p>
        </p:txBody>
      </p:sp>
      <p:pic>
        <p:nvPicPr>
          <p:cNvPr id="12292" name="Picture 4" descr="Relación uno a u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775" y="4191794"/>
            <a:ext cx="4038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93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Modelo entidad-relación</a:t>
            </a:r>
            <a:endParaRPr lang="es-ES" dirty="0"/>
          </a:p>
        </p:txBody>
      </p:sp>
      <p:sp>
        <p:nvSpPr>
          <p:cNvPr id="3" name="Marcador de contenido 2"/>
          <p:cNvSpPr>
            <a:spLocks noGrp="1"/>
          </p:cNvSpPr>
          <p:nvPr>
            <p:ph idx="1"/>
          </p:nvPr>
        </p:nvSpPr>
        <p:spPr>
          <a:xfrm>
            <a:off x="1100822" y="1825625"/>
            <a:ext cx="10252978" cy="4351338"/>
          </a:xfrm>
        </p:spPr>
        <p:txBody>
          <a:bodyPr>
            <a:normAutofit/>
          </a:bodyPr>
          <a:lstStyle/>
          <a:p>
            <a:r>
              <a:rPr lang="es-ES" b="1" dirty="0"/>
              <a:t>Uno a varios</a:t>
            </a:r>
            <a:r>
              <a:rPr lang="es-ES" dirty="0"/>
              <a:t> o </a:t>
            </a:r>
            <a:r>
              <a:rPr lang="es-ES" b="1" dirty="0"/>
              <a:t>varios a uno</a:t>
            </a:r>
            <a:r>
              <a:rPr lang="es-ES" dirty="0"/>
              <a:t>: determina que un registro de una entidad puede estar relacionado con varios de otra entidad, pero en esta entidad existir solo una vez. Como ha sido en el caso anterior del trabajador del taller.</a:t>
            </a:r>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15</a:t>
            </a:fld>
            <a:endParaRPr lang="es-EC"/>
          </a:p>
        </p:txBody>
      </p:sp>
      <p:pic>
        <p:nvPicPr>
          <p:cNvPr id="10242" name="Picture 2" descr="Rel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4105275"/>
            <a:ext cx="4038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55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Modelo entidad-relación</a:t>
            </a:r>
            <a:endParaRPr lang="es-ES" dirty="0"/>
          </a:p>
        </p:txBody>
      </p:sp>
      <p:sp>
        <p:nvSpPr>
          <p:cNvPr id="3" name="Marcador de contenido 2"/>
          <p:cNvSpPr>
            <a:spLocks noGrp="1"/>
          </p:cNvSpPr>
          <p:nvPr>
            <p:ph idx="1"/>
          </p:nvPr>
        </p:nvSpPr>
        <p:spPr>
          <a:xfrm>
            <a:off x="1100822" y="1825625"/>
            <a:ext cx="10252978" cy="4351338"/>
          </a:xfrm>
        </p:spPr>
        <p:txBody>
          <a:bodyPr>
            <a:normAutofit/>
          </a:bodyPr>
          <a:lstStyle/>
          <a:p>
            <a:r>
              <a:rPr lang="es-ES" b="1" dirty="0"/>
              <a:t>Varios a varios</a:t>
            </a:r>
            <a:r>
              <a:rPr lang="es-ES" dirty="0"/>
              <a:t>: determina que una entidad puede relacionarse con otra con ninguno o varios registros y viceversa. Por ejemplo, en el taller un coche puede ser reparado por varios mecánicos distintos y esos mecánicos pueden reparar varios coches distintos.</a:t>
            </a:r>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16</a:t>
            </a:fld>
            <a:endParaRPr lang="es-EC"/>
          </a:p>
        </p:txBody>
      </p:sp>
      <p:pic>
        <p:nvPicPr>
          <p:cNvPr id="13314" name="Picture 2" descr="Relación varios a va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675" y="4105275"/>
            <a:ext cx="4038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25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Modelo entidad-relación</a:t>
            </a:r>
            <a:endParaRPr lang="es-ES" dirty="0"/>
          </a:p>
        </p:txBody>
      </p:sp>
      <p:sp>
        <p:nvSpPr>
          <p:cNvPr id="3" name="Marcador de contenido 2"/>
          <p:cNvSpPr>
            <a:spLocks noGrp="1"/>
          </p:cNvSpPr>
          <p:nvPr>
            <p:ph idx="1"/>
          </p:nvPr>
        </p:nvSpPr>
        <p:spPr>
          <a:xfrm>
            <a:off x="1100822" y="1825625"/>
            <a:ext cx="10252978" cy="4351338"/>
          </a:xfrm>
        </p:spPr>
        <p:txBody>
          <a:bodyPr>
            <a:normAutofit fontScale="70000" lnSpcReduction="20000"/>
          </a:bodyPr>
          <a:lstStyle/>
          <a:p>
            <a:r>
              <a:rPr lang="es-ES" b="1" dirty="0"/>
              <a:t>Claves</a:t>
            </a:r>
          </a:p>
          <a:p>
            <a:r>
              <a:rPr lang="es-ES" dirty="0"/>
              <a:t>Es el atributo de una entidad, al que le aplicamos una restricción que lo distingue de los demás registros (no permitiendo que el atributo específico se repita en la entidad) o le aplica un vínculo (exactamente como comentábamos en las relaciones). Estos son los distintos tipos:</a:t>
            </a:r>
          </a:p>
          <a:p>
            <a:r>
              <a:rPr lang="es-ES" b="1" dirty="0" err="1"/>
              <a:t>Superclave</a:t>
            </a:r>
            <a:r>
              <a:rPr lang="es-ES" dirty="0"/>
              <a:t>: aplica una clave o restricción a varios atributos de la entidad, para así asegurarse que en su conjunto no se repitan varias veces y así no poder entrar en dudas al querer identificar un registro.</a:t>
            </a:r>
          </a:p>
          <a:p>
            <a:r>
              <a:rPr lang="es-ES" b="1" dirty="0"/>
              <a:t>Clave primaria</a:t>
            </a:r>
            <a:r>
              <a:rPr lang="es-ES" dirty="0"/>
              <a:t>: identifica inequívocamente un solo atributo no permitiendo que se repita en la misma entidad. Como sería la matrícula o el número de chasis de un coche (no puede existir dos veces el mismo).</a:t>
            </a:r>
          </a:p>
          <a:p>
            <a:r>
              <a:rPr lang="es-ES" b="1" dirty="0"/>
              <a:t>Clave externa</a:t>
            </a:r>
            <a:r>
              <a:rPr lang="es-ES" dirty="0"/>
              <a:t> o </a:t>
            </a:r>
            <a:r>
              <a:rPr lang="es-ES" b="1" dirty="0"/>
              <a:t>clave foránea</a:t>
            </a:r>
            <a:r>
              <a:rPr lang="es-ES" dirty="0"/>
              <a:t>: este campo tiene que estar estrictamente relacionado con la clave primaria de otra entidad, para así exigir que exista previamente ese clave. Anteriormente hemos hablado de ello cuando comentábamos que un empleado indispensablemente tiene que tener un cargo (que lo hemos representado numéricamente), por lo cual si intentásemos darle un cargo inexistente el gestor de bases de datos nos devolvería un error.</a:t>
            </a:r>
          </a:p>
          <a:p>
            <a:endParaRPr lang="es-ES"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17</a:t>
            </a:fld>
            <a:endParaRPr lang="es-EC"/>
          </a:p>
        </p:txBody>
      </p:sp>
    </p:spTree>
    <p:extLst>
      <p:ext uri="{BB962C8B-B14F-4D97-AF65-F5344CB8AC3E}">
        <p14:creationId xmlns:p14="http://schemas.microsoft.com/office/powerpoint/2010/main" val="12217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DML</a:t>
            </a:r>
            <a:r>
              <a:rPr lang="es-ES" dirty="0"/>
              <a:t> (Data </a:t>
            </a:r>
            <a:r>
              <a:rPr lang="es-ES" dirty="0" err="1"/>
              <a:t>Manipulation</a:t>
            </a:r>
            <a:r>
              <a:rPr lang="es-ES" dirty="0"/>
              <a:t> </a:t>
            </a:r>
            <a:r>
              <a:rPr lang="es-ES" dirty="0" err="1"/>
              <a:t>Language</a:t>
            </a:r>
            <a:r>
              <a:rPr lang="es-ES" dirty="0"/>
              <a:t>)</a:t>
            </a:r>
          </a:p>
        </p:txBody>
      </p:sp>
      <p:sp>
        <p:nvSpPr>
          <p:cNvPr id="3" name="Marcador de contenido 2"/>
          <p:cNvSpPr>
            <a:spLocks noGrp="1"/>
          </p:cNvSpPr>
          <p:nvPr>
            <p:ph idx="1"/>
          </p:nvPr>
        </p:nvSpPr>
        <p:spPr>
          <a:xfrm>
            <a:off x="1100822" y="1825625"/>
            <a:ext cx="10252978" cy="4351338"/>
          </a:xfrm>
        </p:spPr>
        <p:txBody>
          <a:bodyPr>
            <a:normAutofit lnSpcReduction="10000"/>
          </a:bodyPr>
          <a:lstStyle/>
          <a:p>
            <a:r>
              <a:rPr lang="es-ES" dirty="0"/>
              <a:t>Permite recuperar, almacenar, modificar, eliminar, insertar y actualizar datos de una </a:t>
            </a:r>
            <a:r>
              <a:rPr lang="es-ES" b="1" dirty="0"/>
              <a:t>base de datos</a:t>
            </a:r>
            <a:r>
              <a:rPr lang="es-ES" dirty="0"/>
              <a:t>.</a:t>
            </a:r>
          </a:p>
          <a:p>
            <a:r>
              <a:rPr lang="es-ES" b="1" dirty="0" err="1"/>
              <a:t>SELECT</a:t>
            </a:r>
            <a:r>
              <a:rPr lang="es-ES" b="1" dirty="0"/>
              <a:t>:</a:t>
            </a:r>
            <a:r>
              <a:rPr lang="es-ES" dirty="0"/>
              <a:t> Utilizado para consultar registros de la </a:t>
            </a:r>
            <a:r>
              <a:rPr lang="es-ES" b="1" dirty="0"/>
              <a:t>base de datos</a:t>
            </a:r>
            <a:r>
              <a:rPr lang="es-ES" dirty="0"/>
              <a:t> que satisfagan un criterio determinado.</a:t>
            </a:r>
          </a:p>
          <a:p>
            <a:r>
              <a:rPr lang="es-ES" b="1" dirty="0" err="1"/>
              <a:t>INSERT</a:t>
            </a:r>
            <a:r>
              <a:rPr lang="es-ES" b="1" dirty="0"/>
              <a:t>:</a:t>
            </a:r>
            <a:r>
              <a:rPr lang="es-ES" dirty="0"/>
              <a:t> Utilizado para cargar de datos en la </a:t>
            </a:r>
            <a:r>
              <a:rPr lang="es-ES" b="1" dirty="0"/>
              <a:t>base de datos</a:t>
            </a:r>
            <a:r>
              <a:rPr lang="es-ES" dirty="0"/>
              <a:t> en una única operación.</a:t>
            </a:r>
          </a:p>
          <a:p>
            <a:r>
              <a:rPr lang="es-ES" b="1" dirty="0" err="1"/>
              <a:t>UPDATE</a:t>
            </a:r>
            <a:r>
              <a:rPr lang="es-ES" b="1" dirty="0"/>
              <a:t>:</a:t>
            </a:r>
            <a:r>
              <a:rPr lang="es-ES" dirty="0"/>
              <a:t> Utilizado para modificar los valores de los campos y registros especificados</a:t>
            </a:r>
          </a:p>
          <a:p>
            <a:r>
              <a:rPr lang="es-ES" b="1" dirty="0" err="1"/>
              <a:t>DELETE</a:t>
            </a:r>
            <a:r>
              <a:rPr lang="es-ES" b="1" dirty="0"/>
              <a:t>:</a:t>
            </a:r>
            <a:r>
              <a:rPr lang="es-ES" dirty="0"/>
              <a:t> Utilizado para eliminar registros de una tabla de una </a:t>
            </a:r>
            <a:r>
              <a:rPr lang="es-ES" b="1" dirty="0"/>
              <a:t>base de datos</a:t>
            </a:r>
            <a:r>
              <a:rPr lang="es-ES" dirty="0"/>
              <a:t>.</a:t>
            </a:r>
          </a:p>
          <a:p>
            <a:endParaRPr lang="es-ES"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18</a:t>
            </a:fld>
            <a:endParaRPr lang="es-EC"/>
          </a:p>
        </p:txBody>
      </p:sp>
    </p:spTree>
    <p:extLst>
      <p:ext uri="{BB962C8B-B14F-4D97-AF65-F5344CB8AC3E}">
        <p14:creationId xmlns:p14="http://schemas.microsoft.com/office/powerpoint/2010/main" val="24237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DML (Data Manipulation Language)</a:t>
            </a:r>
          </a:p>
        </p:txBody>
      </p:sp>
      <p:sp>
        <p:nvSpPr>
          <p:cNvPr id="4" name="Marcador de contenido 3"/>
          <p:cNvSpPr>
            <a:spLocks noGrp="1"/>
          </p:cNvSpPr>
          <p:nvPr>
            <p:ph idx="1"/>
          </p:nvPr>
        </p:nvSpPr>
        <p:spPr/>
        <p:txBody>
          <a:bodyPr/>
          <a:lstStyle/>
          <a:p>
            <a:endParaRPr lang="es-ES"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19</a:t>
            </a:fld>
            <a:endParaRPr lang="es-EC"/>
          </a:p>
        </p:txBody>
      </p:sp>
      <p:sp>
        <p:nvSpPr>
          <p:cNvPr id="5" name="Rectángulo 4"/>
          <p:cNvSpPr/>
          <p:nvPr/>
        </p:nvSpPr>
        <p:spPr>
          <a:xfrm>
            <a:off x="838200" y="1822450"/>
            <a:ext cx="5041900" cy="3693319"/>
          </a:xfrm>
          <a:prstGeom prst="rect">
            <a:avLst/>
          </a:prstGeom>
          <a:solidFill>
            <a:schemeClr val="bg1"/>
          </a:solidFill>
        </p:spPr>
        <p:txBody>
          <a:bodyPr wrap="square">
            <a:spAutoFit/>
          </a:bodyPr>
          <a:lstStyle/>
          <a:p>
            <a:r>
              <a:rPr lang="es-ES" dirty="0">
                <a:solidFill>
                  <a:srgbClr val="008000"/>
                </a:solidFill>
                <a:highlight>
                  <a:srgbClr val="FFFFFF"/>
                </a:highlight>
                <a:latin typeface="Consolas" panose="020B0609020204030204" pitchFamily="49" charset="0"/>
              </a:rPr>
              <a:t>--Obtener datos correspondientes a diversos grupos de filas, concretamente agrupados por cada empleado</a:t>
            </a:r>
            <a:endParaRPr lang="es-E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SELECT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EmployeeID</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FF"/>
                </a:solidFill>
                <a:highlight>
                  <a:srgbClr val="FFFFFF"/>
                </a:highlight>
                <a:latin typeface="Consolas" panose="020B0609020204030204" pitchFamily="49" charset="0"/>
              </a:rPr>
              <a:t>COUNT</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AS</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TotalPedidos</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s-ES" dirty="0" err="1">
                <a:solidFill>
                  <a:srgbClr val="FF00FF"/>
                </a:solidFill>
                <a:highlight>
                  <a:srgbClr val="FFFFFF"/>
                </a:highlight>
                <a:latin typeface="Consolas" panose="020B0609020204030204" pitchFamily="49" charset="0"/>
              </a:rPr>
              <a:t>COUNT</a:t>
            </a:r>
            <a:r>
              <a:rPr lang="es-ES" dirty="0">
                <a:solidFill>
                  <a:srgbClr val="808080"/>
                </a:solidFill>
                <a:highlight>
                  <a:srgbClr val="FFFFFF"/>
                </a:highlight>
                <a:latin typeface="Consolas" panose="020B0609020204030204" pitchFamily="49" charset="0"/>
              </a:rPr>
              <a:t>(</a:t>
            </a:r>
            <a:r>
              <a:rPr lang="es-ES" dirty="0" err="1">
                <a:solidFill>
                  <a:srgbClr val="000000"/>
                </a:solidFill>
                <a:highlight>
                  <a:srgbClr val="FFFFFF"/>
                </a:highlight>
                <a:latin typeface="Consolas" panose="020B0609020204030204" pitchFamily="49" charset="0"/>
              </a:rPr>
              <a:t>ShipRegion</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 </a:t>
            </a:r>
            <a:r>
              <a:rPr lang="es-ES" dirty="0">
                <a:solidFill>
                  <a:srgbClr val="0000FF"/>
                </a:solidFill>
                <a:highlight>
                  <a:srgbClr val="FFFFFF"/>
                </a:highlight>
                <a:latin typeface="Consolas" panose="020B0609020204030204" pitchFamily="49" charset="0"/>
              </a:rPr>
              <a:t>AS</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FilasNoNulas</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 </a:t>
            </a:r>
          </a:p>
          <a:p>
            <a:r>
              <a:rPr lang="es-ES" dirty="0">
                <a:solidFill>
                  <a:srgbClr val="FF00FF"/>
                </a:solidFill>
                <a:highlight>
                  <a:srgbClr val="FFFFFF"/>
                </a:highlight>
                <a:latin typeface="Consolas" panose="020B0609020204030204" pitchFamily="49" charset="0"/>
              </a:rPr>
              <a:t>MIN</a:t>
            </a:r>
            <a:r>
              <a:rPr lang="es-ES" dirty="0">
                <a:solidFill>
                  <a:srgbClr val="808080"/>
                </a:solidFill>
                <a:highlight>
                  <a:srgbClr val="FFFFFF"/>
                </a:highlight>
                <a:latin typeface="Consolas" panose="020B0609020204030204" pitchFamily="49" charset="0"/>
              </a:rPr>
              <a:t>(</a:t>
            </a:r>
            <a:r>
              <a:rPr lang="es-ES" dirty="0" err="1">
                <a:solidFill>
                  <a:srgbClr val="000000"/>
                </a:solidFill>
                <a:highlight>
                  <a:srgbClr val="FFFFFF"/>
                </a:highlight>
                <a:latin typeface="Consolas" panose="020B0609020204030204" pitchFamily="49" charset="0"/>
              </a:rPr>
              <a:t>ShippedDate</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 </a:t>
            </a:r>
            <a:r>
              <a:rPr lang="es-ES" dirty="0">
                <a:solidFill>
                  <a:srgbClr val="0000FF"/>
                </a:solidFill>
                <a:highlight>
                  <a:srgbClr val="FFFFFF"/>
                </a:highlight>
                <a:latin typeface="Consolas" panose="020B0609020204030204" pitchFamily="49" charset="0"/>
              </a:rPr>
              <a:t>AS</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FechaMin</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 </a:t>
            </a:r>
          </a:p>
          <a:p>
            <a:r>
              <a:rPr lang="es-ES" dirty="0">
                <a:solidFill>
                  <a:srgbClr val="FF00FF"/>
                </a:solidFill>
                <a:highlight>
                  <a:srgbClr val="FFFFFF"/>
                </a:highlight>
                <a:latin typeface="Consolas" panose="020B0609020204030204" pitchFamily="49" charset="0"/>
              </a:rPr>
              <a:t>MAX</a:t>
            </a:r>
            <a:r>
              <a:rPr lang="es-ES" dirty="0">
                <a:solidFill>
                  <a:srgbClr val="808080"/>
                </a:solidFill>
                <a:highlight>
                  <a:srgbClr val="FFFFFF"/>
                </a:highlight>
                <a:latin typeface="Consolas" panose="020B0609020204030204" pitchFamily="49" charset="0"/>
              </a:rPr>
              <a:t>(</a:t>
            </a:r>
            <a:r>
              <a:rPr lang="es-ES" dirty="0" err="1">
                <a:solidFill>
                  <a:srgbClr val="000000"/>
                </a:solidFill>
                <a:highlight>
                  <a:srgbClr val="FFFFFF"/>
                </a:highlight>
                <a:latin typeface="Consolas" panose="020B0609020204030204" pitchFamily="49" charset="0"/>
              </a:rPr>
              <a:t>ShippedDate</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 </a:t>
            </a:r>
            <a:r>
              <a:rPr lang="es-ES" dirty="0">
                <a:solidFill>
                  <a:srgbClr val="0000FF"/>
                </a:solidFill>
                <a:highlight>
                  <a:srgbClr val="FFFFFF"/>
                </a:highlight>
                <a:latin typeface="Consolas" panose="020B0609020204030204" pitchFamily="49" charset="0"/>
              </a:rPr>
              <a:t>AS</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FechaMax</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 </a:t>
            </a:r>
          </a:p>
          <a:p>
            <a:r>
              <a:rPr lang="es-ES" dirty="0">
                <a:solidFill>
                  <a:srgbClr val="FF00FF"/>
                </a:solidFill>
                <a:highlight>
                  <a:srgbClr val="FFFFFF"/>
                </a:highlight>
                <a:latin typeface="Consolas" panose="020B0609020204030204" pitchFamily="49" charset="0"/>
              </a:rPr>
              <a:t>SUM</a:t>
            </a:r>
            <a:r>
              <a:rPr lang="es-ES" dirty="0">
                <a:solidFill>
                  <a:srgbClr val="808080"/>
                </a:solidFill>
                <a:highlight>
                  <a:srgbClr val="FFFFFF"/>
                </a:highlight>
                <a:latin typeface="Consolas" panose="020B0609020204030204" pitchFamily="49" charset="0"/>
              </a:rPr>
              <a:t>(</a:t>
            </a:r>
            <a:r>
              <a:rPr lang="es-ES" dirty="0" err="1">
                <a:solidFill>
                  <a:srgbClr val="000000"/>
                </a:solidFill>
                <a:highlight>
                  <a:srgbClr val="FFFFFF"/>
                </a:highlight>
                <a:latin typeface="Consolas" panose="020B0609020204030204" pitchFamily="49" charset="0"/>
              </a:rPr>
              <a:t>Freight</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PesoTotal</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 </a:t>
            </a:r>
          </a:p>
          <a:p>
            <a:r>
              <a:rPr lang="es-ES" dirty="0" err="1">
                <a:solidFill>
                  <a:srgbClr val="FF00FF"/>
                </a:solidFill>
                <a:highlight>
                  <a:srgbClr val="FFFFFF"/>
                </a:highlight>
                <a:latin typeface="Consolas" panose="020B0609020204030204" pitchFamily="49" charset="0"/>
              </a:rPr>
              <a:t>AVG</a:t>
            </a:r>
            <a:r>
              <a:rPr lang="es-ES" dirty="0">
                <a:solidFill>
                  <a:srgbClr val="808080"/>
                </a:solidFill>
                <a:highlight>
                  <a:srgbClr val="FFFFFF"/>
                </a:highlight>
                <a:latin typeface="Consolas" panose="020B0609020204030204" pitchFamily="49" charset="0"/>
              </a:rPr>
              <a:t>(</a:t>
            </a:r>
            <a:r>
              <a:rPr lang="es-ES" dirty="0" err="1">
                <a:solidFill>
                  <a:srgbClr val="000000"/>
                </a:solidFill>
                <a:highlight>
                  <a:srgbClr val="FFFFFF"/>
                </a:highlight>
                <a:latin typeface="Consolas" panose="020B0609020204030204" pitchFamily="49" charset="0"/>
              </a:rPr>
              <a:t>Freight</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PesoPromedio</a:t>
            </a:r>
            <a:endParaRPr lang="es-ES" dirty="0">
              <a:solidFill>
                <a:srgbClr val="000000"/>
              </a:solidFill>
              <a:highlight>
                <a:srgbClr val="FFFFFF"/>
              </a:highlight>
              <a:latin typeface="Consolas" panose="020B0609020204030204" pitchFamily="49" charset="0"/>
            </a:endParaRPr>
          </a:p>
          <a:p>
            <a:r>
              <a:rPr lang="es-ES" dirty="0" err="1">
                <a:solidFill>
                  <a:srgbClr val="0000FF"/>
                </a:solidFill>
                <a:highlight>
                  <a:srgbClr val="FFFFFF"/>
                </a:highlight>
                <a:latin typeface="Consolas" panose="020B0609020204030204" pitchFamily="49" charset="0"/>
              </a:rPr>
              <a:t>FROM</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Orders</a:t>
            </a:r>
            <a:endParaRPr lang="es-ES" dirty="0">
              <a:solidFill>
                <a:srgbClr val="000000"/>
              </a:solidFill>
              <a:highlight>
                <a:srgbClr val="FFFFFF"/>
              </a:highlight>
              <a:latin typeface="Consolas" panose="020B0609020204030204" pitchFamily="49" charset="0"/>
            </a:endParaRPr>
          </a:p>
          <a:p>
            <a:r>
              <a:rPr lang="es-ES" dirty="0" err="1">
                <a:solidFill>
                  <a:srgbClr val="0000FF"/>
                </a:solidFill>
                <a:highlight>
                  <a:srgbClr val="FFFFFF"/>
                </a:highlight>
                <a:latin typeface="Consolas" panose="020B0609020204030204" pitchFamily="49" charset="0"/>
              </a:rPr>
              <a:t>GROUP</a:t>
            </a:r>
            <a:r>
              <a:rPr lang="es-ES" dirty="0">
                <a:solidFill>
                  <a:srgbClr val="000000"/>
                </a:solidFill>
                <a:highlight>
                  <a:srgbClr val="FFFFFF"/>
                </a:highlight>
                <a:latin typeface="Consolas" panose="020B0609020204030204" pitchFamily="49" charset="0"/>
              </a:rPr>
              <a:t> </a:t>
            </a:r>
            <a:r>
              <a:rPr lang="es-ES" dirty="0" err="1">
                <a:solidFill>
                  <a:srgbClr val="0000FF"/>
                </a:solidFill>
                <a:highlight>
                  <a:srgbClr val="FFFFFF"/>
                </a:highlight>
                <a:latin typeface="Consolas" panose="020B0609020204030204" pitchFamily="49" charset="0"/>
              </a:rPr>
              <a:t>BY</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EmployeeID</a:t>
            </a:r>
            <a:endParaRPr lang="es-ES" dirty="0"/>
          </a:p>
        </p:txBody>
      </p:sp>
      <p:sp>
        <p:nvSpPr>
          <p:cNvPr id="6" name="Rectángulo 5"/>
          <p:cNvSpPr/>
          <p:nvPr/>
        </p:nvSpPr>
        <p:spPr>
          <a:xfrm>
            <a:off x="5880100" y="1822450"/>
            <a:ext cx="5473700" cy="3970318"/>
          </a:xfrm>
          <a:prstGeom prst="rect">
            <a:avLst/>
          </a:prstGeom>
          <a:solidFill>
            <a:schemeClr val="bg1"/>
          </a:solidFill>
        </p:spPr>
        <p:txBody>
          <a:bodyPr wrap="square">
            <a:spAutoFit/>
          </a:bodyPr>
          <a:lstStyle/>
          <a:p>
            <a:r>
              <a:rPr lang="es-ES" dirty="0">
                <a:solidFill>
                  <a:srgbClr val="008000"/>
                </a:solidFill>
                <a:highlight>
                  <a:srgbClr val="FFFFFF"/>
                </a:highlight>
                <a:latin typeface="Consolas" panose="020B0609020204030204" pitchFamily="49" charset="0"/>
              </a:rPr>
              <a:t>--En este ejemplo se utiliza una combinación con el fin </a:t>
            </a:r>
            <a:endParaRPr lang="es-ES" dirty="0">
              <a:solidFill>
                <a:srgbClr val="000000"/>
              </a:solidFill>
              <a:highlight>
                <a:srgbClr val="FFFFFF"/>
              </a:highlight>
              <a:latin typeface="Consolas" panose="020B0609020204030204" pitchFamily="49" charset="0"/>
            </a:endParaRPr>
          </a:p>
          <a:p>
            <a:r>
              <a:rPr lang="es-ES" dirty="0">
                <a:solidFill>
                  <a:srgbClr val="008000"/>
                </a:solidFill>
                <a:highlight>
                  <a:srgbClr val="FFFFFF"/>
                </a:highlight>
                <a:latin typeface="Consolas" panose="020B0609020204030204" pitchFamily="49" charset="0"/>
              </a:rPr>
              <a:t>--de actualizar la tabla </a:t>
            </a:r>
            <a:r>
              <a:rPr lang="es-ES" dirty="0" err="1">
                <a:solidFill>
                  <a:srgbClr val="008000"/>
                </a:solidFill>
                <a:highlight>
                  <a:srgbClr val="FFFFFF"/>
                </a:highlight>
                <a:latin typeface="Consolas" panose="020B0609020204030204" pitchFamily="49" charset="0"/>
              </a:rPr>
              <a:t>products</a:t>
            </a:r>
            <a:r>
              <a:rPr lang="es-ES" dirty="0">
                <a:solidFill>
                  <a:srgbClr val="008000"/>
                </a:solidFill>
                <a:highlight>
                  <a:srgbClr val="FFFFFF"/>
                </a:highlight>
                <a:latin typeface="Consolas" panose="020B0609020204030204" pitchFamily="49" charset="0"/>
              </a:rPr>
              <a:t> y se suman 2,00 dólares </a:t>
            </a:r>
            <a:endParaRPr lang="es-ES" dirty="0">
              <a:solidFill>
                <a:srgbClr val="000000"/>
              </a:solidFill>
              <a:highlight>
                <a:srgbClr val="FFFFFF"/>
              </a:highlight>
              <a:latin typeface="Consolas" panose="020B0609020204030204" pitchFamily="49" charset="0"/>
            </a:endParaRPr>
          </a:p>
          <a:p>
            <a:r>
              <a:rPr lang="es-ES" dirty="0">
                <a:solidFill>
                  <a:srgbClr val="008000"/>
                </a:solidFill>
                <a:highlight>
                  <a:srgbClr val="FFFFFF"/>
                </a:highlight>
                <a:latin typeface="Consolas" panose="020B0609020204030204" pitchFamily="49" charset="0"/>
              </a:rPr>
              <a:t>--a la columna </a:t>
            </a:r>
            <a:r>
              <a:rPr lang="es-ES" dirty="0" err="1">
                <a:solidFill>
                  <a:srgbClr val="008000"/>
                </a:solidFill>
                <a:highlight>
                  <a:srgbClr val="FFFFFF"/>
                </a:highlight>
                <a:latin typeface="Consolas" panose="020B0609020204030204" pitchFamily="49" charset="0"/>
              </a:rPr>
              <a:t>unitprice</a:t>
            </a:r>
            <a:r>
              <a:rPr lang="es-ES" dirty="0">
                <a:solidFill>
                  <a:srgbClr val="008000"/>
                </a:solidFill>
                <a:highlight>
                  <a:srgbClr val="FFFFFF"/>
                </a:highlight>
                <a:latin typeface="Consolas" panose="020B0609020204030204" pitchFamily="49" charset="0"/>
              </a:rPr>
              <a:t> para todos los productos suministrados </a:t>
            </a:r>
            <a:endParaRPr lang="es-ES" dirty="0">
              <a:solidFill>
                <a:srgbClr val="000000"/>
              </a:solidFill>
              <a:highlight>
                <a:srgbClr val="FFFFFF"/>
              </a:highlight>
              <a:latin typeface="Consolas" panose="020B0609020204030204" pitchFamily="49" charset="0"/>
            </a:endParaRPr>
          </a:p>
          <a:p>
            <a:r>
              <a:rPr lang="es-ES" dirty="0">
                <a:solidFill>
                  <a:srgbClr val="008000"/>
                </a:solidFill>
                <a:highlight>
                  <a:srgbClr val="FFFFFF"/>
                </a:highlight>
                <a:latin typeface="Consolas" panose="020B0609020204030204" pitchFamily="49" charset="0"/>
              </a:rPr>
              <a:t>--por los proveedores en Estados Unidos. </a:t>
            </a:r>
            <a:endParaRPr lang="es-ES" dirty="0">
              <a:solidFill>
                <a:srgbClr val="000000"/>
              </a:solidFill>
              <a:highlight>
                <a:srgbClr val="FFFFFF"/>
              </a:highlight>
              <a:latin typeface="Consolas" panose="020B0609020204030204" pitchFamily="49" charset="0"/>
            </a:endParaRPr>
          </a:p>
          <a:p>
            <a:endParaRPr lang="es-ES" dirty="0">
              <a:solidFill>
                <a:srgbClr val="000000"/>
              </a:solidFill>
              <a:highlight>
                <a:srgbClr val="FFFFFF"/>
              </a:highlight>
              <a:latin typeface="Consolas" panose="020B0609020204030204" pitchFamily="49" charset="0"/>
            </a:endParaRPr>
          </a:p>
          <a:p>
            <a:r>
              <a:rPr lang="es-ES" dirty="0" err="1">
                <a:solidFill>
                  <a:srgbClr val="FF00FF"/>
                </a:solidFill>
                <a:highlight>
                  <a:srgbClr val="FFFFFF"/>
                </a:highlight>
                <a:latin typeface="Consolas" panose="020B0609020204030204" pitchFamily="49" charset="0"/>
              </a:rPr>
              <a:t>update</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Products</a:t>
            </a:r>
            <a:endParaRPr lang="es-ES" dirty="0">
              <a:solidFill>
                <a:srgbClr val="000000"/>
              </a:solidFill>
              <a:highlight>
                <a:srgbClr val="FFFFFF"/>
              </a:highlight>
              <a:latin typeface="Consolas" panose="020B0609020204030204" pitchFamily="49" charset="0"/>
            </a:endParaRPr>
          </a:p>
          <a:p>
            <a:r>
              <a:rPr lang="es-ES" dirty="0">
                <a:solidFill>
                  <a:srgbClr val="0000FF"/>
                </a:solidFill>
                <a:highlight>
                  <a:srgbClr val="FFFFFF"/>
                </a:highlight>
                <a:latin typeface="Consolas" panose="020B0609020204030204" pitchFamily="49" charset="0"/>
              </a:rPr>
              <a:t>set</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UnitPrice</a:t>
            </a:r>
            <a:r>
              <a:rPr lang="es-ES" dirty="0">
                <a:solidFill>
                  <a:srgbClr val="000000"/>
                </a:solidFill>
                <a:highlight>
                  <a:srgbClr val="FFFFFF"/>
                </a:highlight>
                <a:latin typeface="Consolas" panose="020B0609020204030204" pitchFamily="49" charset="0"/>
              </a:rPr>
              <a:t> </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 UnitPrice</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2</a:t>
            </a:r>
          </a:p>
          <a:p>
            <a:r>
              <a:rPr lang="es-ES" dirty="0" err="1">
                <a:solidFill>
                  <a:srgbClr val="0000FF"/>
                </a:solidFill>
                <a:highlight>
                  <a:srgbClr val="FFFFFF"/>
                </a:highlight>
                <a:latin typeface="Consolas" panose="020B0609020204030204" pitchFamily="49" charset="0"/>
              </a:rPr>
              <a:t>from</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Products</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pr</a:t>
            </a:r>
            <a:endParaRPr lang="es-ES" dirty="0">
              <a:solidFill>
                <a:srgbClr val="000000"/>
              </a:solidFill>
              <a:highlight>
                <a:srgbClr val="FFFFFF"/>
              </a:highlight>
              <a:latin typeface="Consolas" panose="020B0609020204030204" pitchFamily="49" charset="0"/>
            </a:endParaRPr>
          </a:p>
          <a:p>
            <a:r>
              <a:rPr lang="es-ES" dirty="0" err="1">
                <a:solidFill>
                  <a:srgbClr val="808080"/>
                </a:solidFill>
                <a:highlight>
                  <a:srgbClr val="FFFFFF"/>
                </a:highlight>
                <a:latin typeface="Consolas" panose="020B0609020204030204" pitchFamily="49" charset="0"/>
              </a:rPr>
              <a:t>inner</a:t>
            </a:r>
            <a:r>
              <a:rPr lang="es-ES" dirty="0">
                <a:solidFill>
                  <a:srgbClr val="000000"/>
                </a:solidFill>
                <a:highlight>
                  <a:srgbClr val="FFFFFF"/>
                </a:highlight>
                <a:latin typeface="Consolas" panose="020B0609020204030204" pitchFamily="49" charset="0"/>
              </a:rPr>
              <a:t> </a:t>
            </a:r>
            <a:r>
              <a:rPr lang="es-ES" dirty="0" err="1">
                <a:solidFill>
                  <a:srgbClr val="808080"/>
                </a:solidFill>
                <a:highlight>
                  <a:srgbClr val="FFFFFF"/>
                </a:highlight>
                <a:latin typeface="Consolas" panose="020B0609020204030204" pitchFamily="49" charset="0"/>
              </a:rPr>
              <a:t>join</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Suppliers</a:t>
            </a:r>
            <a:r>
              <a:rPr lang="es-ES" dirty="0">
                <a:solidFill>
                  <a:srgbClr val="000000"/>
                </a:solidFill>
                <a:highlight>
                  <a:srgbClr val="FFFFFF"/>
                </a:highlight>
                <a:latin typeface="Consolas" panose="020B0609020204030204" pitchFamily="49" charset="0"/>
              </a:rPr>
              <a:t> su</a:t>
            </a:r>
          </a:p>
          <a:p>
            <a:r>
              <a:rPr lang="es-ES" dirty="0" err="1">
                <a:solidFill>
                  <a:srgbClr val="0000FF"/>
                </a:solidFill>
                <a:highlight>
                  <a:srgbClr val="FFFFFF"/>
                </a:highlight>
                <a:latin typeface="Consolas" panose="020B0609020204030204" pitchFamily="49" charset="0"/>
              </a:rPr>
              <a:t>on</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pr</a:t>
            </a:r>
            <a:r>
              <a:rPr lang="es-ES" dirty="0" err="1">
                <a:solidFill>
                  <a:srgbClr val="808080"/>
                </a:solidFill>
                <a:highlight>
                  <a:srgbClr val="FFFFFF"/>
                </a:highlight>
                <a:latin typeface="Consolas" panose="020B0609020204030204" pitchFamily="49" charset="0"/>
              </a:rPr>
              <a:t>.</a:t>
            </a:r>
            <a:r>
              <a:rPr lang="es-ES" dirty="0" err="1">
                <a:solidFill>
                  <a:srgbClr val="000000"/>
                </a:solidFill>
                <a:highlight>
                  <a:srgbClr val="FFFFFF"/>
                </a:highlight>
                <a:latin typeface="Consolas" panose="020B0609020204030204" pitchFamily="49" charset="0"/>
              </a:rPr>
              <a:t>SupplierID</a:t>
            </a:r>
            <a:r>
              <a:rPr lang="es-ES" dirty="0">
                <a:solidFill>
                  <a:srgbClr val="000000"/>
                </a:solidFill>
                <a:highlight>
                  <a:srgbClr val="FFFFFF"/>
                </a:highlight>
                <a:latin typeface="Consolas" panose="020B0609020204030204" pitchFamily="49" charset="0"/>
              </a:rPr>
              <a:t> </a:t>
            </a:r>
            <a:r>
              <a:rPr lang="es-ES" dirty="0">
                <a:solidFill>
                  <a:srgbClr val="808080"/>
                </a:solidFill>
                <a:highlight>
                  <a:srgbClr val="FFFFFF"/>
                </a:highlight>
                <a:latin typeface="Consolas" panose="020B0609020204030204" pitchFamily="49" charset="0"/>
              </a:rPr>
              <a:t>=</a:t>
            </a: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su</a:t>
            </a:r>
            <a:r>
              <a:rPr lang="es-ES" dirty="0" err="1">
                <a:solidFill>
                  <a:srgbClr val="808080"/>
                </a:solidFill>
                <a:highlight>
                  <a:srgbClr val="FFFFFF"/>
                </a:highlight>
                <a:latin typeface="Consolas" panose="020B0609020204030204" pitchFamily="49" charset="0"/>
              </a:rPr>
              <a:t>.</a:t>
            </a:r>
            <a:r>
              <a:rPr lang="es-ES" dirty="0" err="1">
                <a:solidFill>
                  <a:srgbClr val="000000"/>
                </a:solidFill>
                <a:highlight>
                  <a:srgbClr val="FFFFFF"/>
                </a:highlight>
                <a:latin typeface="Consolas" panose="020B0609020204030204" pitchFamily="49" charset="0"/>
              </a:rPr>
              <a:t>SupplierID</a:t>
            </a:r>
            <a:endParaRPr lang="es-ES" dirty="0">
              <a:solidFill>
                <a:srgbClr val="000000"/>
              </a:solidFill>
              <a:highlight>
                <a:srgbClr val="FFFFFF"/>
              </a:highlight>
              <a:latin typeface="Consolas" panose="020B0609020204030204" pitchFamily="49" charset="0"/>
            </a:endParaRPr>
          </a:p>
          <a:p>
            <a:r>
              <a:rPr lang="es-ES" dirty="0" err="1">
                <a:solidFill>
                  <a:srgbClr val="0000FF"/>
                </a:solidFill>
                <a:highlight>
                  <a:srgbClr val="FFFFFF"/>
                </a:highlight>
                <a:latin typeface="Consolas" panose="020B0609020204030204" pitchFamily="49" charset="0"/>
              </a:rPr>
              <a:t>where</a:t>
            </a:r>
            <a:r>
              <a:rPr lang="es-ES" dirty="0">
                <a:solidFill>
                  <a:srgbClr val="000000"/>
                </a:solidFill>
                <a:highlight>
                  <a:srgbClr val="FFFFFF"/>
                </a:highlight>
                <a:latin typeface="Consolas" panose="020B0609020204030204" pitchFamily="49" charset="0"/>
              </a:rPr>
              <a:t> Country</a:t>
            </a:r>
            <a:r>
              <a:rPr lang="es-ES" dirty="0">
                <a:solidFill>
                  <a:srgbClr val="808080"/>
                </a:solidFill>
                <a:highlight>
                  <a:srgbClr val="FFFFFF"/>
                </a:highlight>
                <a:latin typeface="Consolas" panose="020B0609020204030204" pitchFamily="49" charset="0"/>
              </a:rPr>
              <a:t>=</a:t>
            </a:r>
            <a:r>
              <a:rPr lang="es-ES" dirty="0">
                <a:solidFill>
                  <a:srgbClr val="FF0000"/>
                </a:solidFill>
                <a:highlight>
                  <a:srgbClr val="FFFFFF"/>
                </a:highlight>
                <a:latin typeface="Consolas" panose="020B0609020204030204" pitchFamily="49" charset="0"/>
              </a:rPr>
              <a:t>'USA'</a:t>
            </a:r>
            <a:endParaRPr lang="es-ES" dirty="0"/>
          </a:p>
        </p:txBody>
      </p:sp>
    </p:spTree>
    <p:extLst>
      <p:ext uri="{BB962C8B-B14F-4D97-AF65-F5344CB8AC3E}">
        <p14:creationId xmlns:p14="http://schemas.microsoft.com/office/powerpoint/2010/main" val="401983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p:txBody>
          <a:bodyPr/>
          <a:lstStyle/>
          <a:p>
            <a:r>
              <a:rPr lang="es-ES" dirty="0"/>
              <a:t>Preparación para el examen de Fin de Carrera</a:t>
            </a:r>
            <a:endParaRPr lang="es-EC" dirty="0"/>
          </a:p>
        </p:txBody>
      </p:sp>
      <p:sp>
        <p:nvSpPr>
          <p:cNvPr id="6" name="Marcador de número de diapositiva 5"/>
          <p:cNvSpPr>
            <a:spLocks noGrp="1"/>
          </p:cNvSpPr>
          <p:nvPr>
            <p:ph type="sldNum" sz="quarter" idx="12"/>
          </p:nvPr>
        </p:nvSpPr>
        <p:spPr/>
        <p:txBody>
          <a:bodyPr/>
          <a:lstStyle/>
          <a:p>
            <a:fld id="{ECD139C0-3D9C-4FC8-8602-5CD3B887C5A0}" type="slidenum">
              <a:rPr lang="es-EC" smtClean="0"/>
              <a:t>2</a:t>
            </a:fld>
            <a:endParaRPr lang="es-EC" dirty="0"/>
          </a:p>
        </p:txBody>
      </p:sp>
      <p:sp>
        <p:nvSpPr>
          <p:cNvPr id="2" name="Título 1"/>
          <p:cNvSpPr>
            <a:spLocks noGrp="1"/>
          </p:cNvSpPr>
          <p:nvPr>
            <p:ph type="title"/>
          </p:nvPr>
        </p:nvSpPr>
        <p:spPr/>
        <p:txBody>
          <a:bodyPr/>
          <a:lstStyle/>
          <a:p>
            <a:r>
              <a:rPr lang="es-ES" dirty="0"/>
              <a:t>Temas a revisar</a:t>
            </a:r>
            <a:endParaRPr lang="es-EC" dirty="0"/>
          </a:p>
        </p:txBody>
      </p:sp>
      <p:sp>
        <p:nvSpPr>
          <p:cNvPr id="3" name="Marcador de contenido 2"/>
          <p:cNvSpPr txBox="1">
            <a:spLocks/>
          </p:cNvSpPr>
          <p:nvPr/>
        </p:nvSpPr>
        <p:spPr>
          <a:xfrm>
            <a:off x="1043188" y="1584325"/>
            <a:ext cx="10310612"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Fundamentos de Bases de Datos</a:t>
            </a:r>
          </a:p>
          <a:p>
            <a:r>
              <a:rPr lang="es-ES" dirty="0"/>
              <a:t>Formas normales</a:t>
            </a:r>
          </a:p>
          <a:p>
            <a:r>
              <a:rPr lang="es-ES" dirty="0"/>
              <a:t>Modelo entidad-relación</a:t>
            </a:r>
          </a:p>
          <a:p>
            <a:r>
              <a:rPr lang="es-ES" dirty="0" err="1"/>
              <a:t>DML</a:t>
            </a:r>
            <a:endParaRPr lang="es-ES" dirty="0"/>
          </a:p>
          <a:p>
            <a:r>
              <a:rPr lang="es-ES" dirty="0" err="1"/>
              <a:t>DDL</a:t>
            </a:r>
            <a:endParaRPr lang="es-ES" dirty="0"/>
          </a:p>
          <a:p>
            <a:r>
              <a:rPr lang="es-ES" dirty="0"/>
              <a:t>DCL</a:t>
            </a:r>
          </a:p>
          <a:p>
            <a:r>
              <a:rPr lang="es-ES" dirty="0"/>
              <a:t>Vistas</a:t>
            </a:r>
          </a:p>
          <a:p>
            <a:r>
              <a:rPr lang="es-ES" dirty="0"/>
              <a:t>Store </a:t>
            </a:r>
            <a:r>
              <a:rPr lang="es-ES" dirty="0" err="1"/>
              <a:t>procedures</a:t>
            </a:r>
            <a:r>
              <a:rPr lang="es-ES" dirty="0"/>
              <a:t> </a:t>
            </a:r>
          </a:p>
          <a:p>
            <a:r>
              <a:rPr lang="es-ES" dirty="0" err="1"/>
              <a:t>Triggers</a:t>
            </a:r>
            <a:endParaRPr lang="es-EC" dirty="0"/>
          </a:p>
        </p:txBody>
      </p:sp>
    </p:spTree>
    <p:extLst>
      <p:ext uri="{BB962C8B-B14F-4D97-AF65-F5344CB8AC3E}">
        <p14:creationId xmlns:p14="http://schemas.microsoft.com/office/powerpoint/2010/main" val="101438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DDL</a:t>
            </a:r>
            <a:r>
              <a:rPr lang="es-ES" dirty="0"/>
              <a:t> (Data </a:t>
            </a:r>
            <a:r>
              <a:rPr lang="es-ES" dirty="0" err="1"/>
              <a:t>Definition</a:t>
            </a:r>
            <a:r>
              <a:rPr lang="es-ES" dirty="0"/>
              <a:t> </a:t>
            </a:r>
            <a:r>
              <a:rPr lang="es-ES" dirty="0" err="1"/>
              <a:t>Language</a:t>
            </a:r>
            <a:r>
              <a:rPr lang="es-ES" dirty="0"/>
              <a:t>)</a:t>
            </a:r>
          </a:p>
        </p:txBody>
      </p:sp>
      <p:sp>
        <p:nvSpPr>
          <p:cNvPr id="3" name="Marcador de contenido 2"/>
          <p:cNvSpPr>
            <a:spLocks noGrp="1"/>
          </p:cNvSpPr>
          <p:nvPr>
            <p:ph idx="1"/>
          </p:nvPr>
        </p:nvSpPr>
        <p:spPr>
          <a:xfrm>
            <a:off x="1100822" y="1825625"/>
            <a:ext cx="10252978" cy="4351338"/>
          </a:xfrm>
        </p:spPr>
        <p:txBody>
          <a:bodyPr>
            <a:normAutofit fontScale="92500"/>
          </a:bodyPr>
          <a:lstStyle/>
          <a:p>
            <a:r>
              <a:rPr lang="es-ES" dirty="0"/>
              <a:t>Permite crear y modificar la estructura de una </a:t>
            </a:r>
            <a:r>
              <a:rPr lang="es-ES" b="1" dirty="0"/>
              <a:t>base de datos</a:t>
            </a:r>
            <a:r>
              <a:rPr lang="es-ES" dirty="0"/>
              <a:t>.</a:t>
            </a:r>
          </a:p>
          <a:p>
            <a:r>
              <a:rPr lang="es-ES" b="1" dirty="0" err="1"/>
              <a:t>CREATE</a:t>
            </a:r>
            <a:r>
              <a:rPr lang="es-ES" b="1" dirty="0"/>
              <a:t>:</a:t>
            </a:r>
            <a:r>
              <a:rPr lang="es-ES" dirty="0"/>
              <a:t> Utilizado para crear nuevas tablas, campos e índices.</a:t>
            </a:r>
          </a:p>
          <a:p>
            <a:r>
              <a:rPr lang="es-ES" b="1" dirty="0"/>
              <a:t>ALTER:</a:t>
            </a:r>
            <a:r>
              <a:rPr lang="es-ES" dirty="0"/>
              <a:t> Utilizado para modificar las tablas agregando campos o cambiando la definición de los campos.</a:t>
            </a:r>
          </a:p>
          <a:p>
            <a:r>
              <a:rPr lang="es-ES" b="1" dirty="0" err="1"/>
              <a:t>DROP</a:t>
            </a:r>
            <a:r>
              <a:rPr lang="es-ES" b="1" dirty="0"/>
              <a:t>:</a:t>
            </a:r>
            <a:r>
              <a:rPr lang="es-ES" dirty="0"/>
              <a:t> Empleado para eliminar tablas e índices.</a:t>
            </a:r>
          </a:p>
          <a:p>
            <a:r>
              <a:rPr lang="es-ES" b="1" dirty="0" err="1"/>
              <a:t>TRUNCATE</a:t>
            </a:r>
            <a:r>
              <a:rPr lang="es-ES" b="1" dirty="0"/>
              <a:t>:</a:t>
            </a:r>
            <a:r>
              <a:rPr lang="es-ES" dirty="0"/>
              <a:t> Empleado para eliminar todos los registros de una tabla.</a:t>
            </a:r>
          </a:p>
          <a:p>
            <a:r>
              <a:rPr lang="es-ES" b="1" dirty="0" err="1"/>
              <a:t>COMMENT</a:t>
            </a:r>
            <a:r>
              <a:rPr lang="es-ES" b="1" dirty="0"/>
              <a:t>:</a:t>
            </a:r>
            <a:r>
              <a:rPr lang="es-ES" dirty="0"/>
              <a:t> Utilizado para agregar comentarios al diccionario de datos.</a:t>
            </a:r>
          </a:p>
          <a:p>
            <a:r>
              <a:rPr lang="es-ES" b="1" dirty="0" err="1"/>
              <a:t>RENAME</a:t>
            </a:r>
            <a:r>
              <a:rPr lang="es-ES" b="1" dirty="0"/>
              <a:t>:</a:t>
            </a:r>
            <a:r>
              <a:rPr lang="es-ES" dirty="0"/>
              <a:t> Tal como su nombre lo indica es utilizado para renombrar objetos.</a:t>
            </a:r>
          </a:p>
          <a:p>
            <a:endParaRPr lang="es-ES"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20</a:t>
            </a:fld>
            <a:endParaRPr lang="es-EC"/>
          </a:p>
        </p:txBody>
      </p:sp>
    </p:spTree>
    <p:extLst>
      <p:ext uri="{BB962C8B-B14F-4D97-AF65-F5344CB8AC3E}">
        <p14:creationId xmlns:p14="http://schemas.microsoft.com/office/powerpoint/2010/main" val="53097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DDL (Data Definition Language)</a:t>
            </a:r>
          </a:p>
        </p:txBody>
      </p:sp>
      <p:sp>
        <p:nvSpPr>
          <p:cNvPr id="3" name="Marcador de contenido 2"/>
          <p:cNvSpPr>
            <a:spLocks noGrp="1"/>
          </p:cNvSpPr>
          <p:nvPr>
            <p:ph idx="1"/>
          </p:nvPr>
        </p:nvSpPr>
        <p:spPr>
          <a:xfrm>
            <a:off x="1100822" y="1825625"/>
            <a:ext cx="10252978" cy="4351338"/>
          </a:xfrm>
        </p:spPr>
        <p:txBody>
          <a:bodyPr>
            <a:normAutofit/>
          </a:bodyPr>
          <a:lstStyle/>
          <a:p>
            <a:endParaRPr lang="es-ES" dirty="0"/>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21</a:t>
            </a:fld>
            <a:endParaRPr lang="es-EC"/>
          </a:p>
        </p:txBody>
      </p:sp>
      <p:sp>
        <p:nvSpPr>
          <p:cNvPr id="4" name="Rectángulo 3"/>
          <p:cNvSpPr/>
          <p:nvPr/>
        </p:nvSpPr>
        <p:spPr>
          <a:xfrm>
            <a:off x="838200" y="1833751"/>
            <a:ext cx="4660900" cy="5016758"/>
          </a:xfrm>
          <a:prstGeom prst="rect">
            <a:avLst/>
          </a:prstGeom>
          <a:solidFill>
            <a:schemeClr val="bg1"/>
          </a:solidFill>
        </p:spPr>
        <p:txBody>
          <a:bodyPr wrap="square">
            <a:spAutoFit/>
          </a:bodyPr>
          <a:lstStyle/>
          <a:p>
            <a:r>
              <a:rPr lang="es-ES" sz="1000" dirty="0" err="1">
                <a:solidFill>
                  <a:srgbClr val="0000FF"/>
                </a:solidFill>
                <a:highlight>
                  <a:srgbClr val="FFFFFF"/>
                </a:highlight>
                <a:latin typeface="Consolas" panose="020B0609020204030204" pitchFamily="49" charset="0"/>
              </a:rPr>
              <a:t>create</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database</a:t>
            </a:r>
            <a:r>
              <a:rPr lang="es-ES" sz="1000" dirty="0">
                <a:solidFill>
                  <a:srgbClr val="000000"/>
                </a:solidFill>
                <a:highlight>
                  <a:srgbClr val="FFFFFF"/>
                </a:highlight>
                <a:latin typeface="Consolas" panose="020B0609020204030204" pitchFamily="49" charset="0"/>
              </a:rPr>
              <a:t> ejercicio</a:t>
            </a:r>
          </a:p>
          <a:p>
            <a:r>
              <a:rPr lang="es-ES" sz="1000" dirty="0" err="1">
                <a:solidFill>
                  <a:srgbClr val="0000FF"/>
                </a:solidFill>
                <a:highlight>
                  <a:srgbClr val="FFFFFF"/>
                </a:highlight>
                <a:latin typeface="Consolas" panose="020B0609020204030204" pitchFamily="49" charset="0"/>
              </a:rPr>
              <a:t>go</a:t>
            </a:r>
            <a:endParaRPr lang="es-ES" sz="1000" dirty="0">
              <a:solidFill>
                <a:srgbClr val="000000"/>
              </a:solidFill>
              <a:highlight>
                <a:srgbClr val="FFFFFF"/>
              </a:highlight>
              <a:latin typeface="Consolas" panose="020B0609020204030204" pitchFamily="49" charset="0"/>
            </a:endParaRPr>
          </a:p>
          <a:p>
            <a:r>
              <a:rPr lang="es-ES" sz="1000" dirty="0">
                <a:solidFill>
                  <a:srgbClr val="0000FF"/>
                </a:solidFill>
                <a:highlight>
                  <a:srgbClr val="FFFFFF"/>
                </a:highlight>
                <a:latin typeface="Consolas" panose="020B0609020204030204" pitchFamily="49" charset="0"/>
              </a:rPr>
              <a:t>use</a:t>
            </a:r>
            <a:r>
              <a:rPr lang="es-ES" sz="1000" dirty="0">
                <a:solidFill>
                  <a:srgbClr val="000000"/>
                </a:solidFill>
                <a:highlight>
                  <a:srgbClr val="FFFFFF"/>
                </a:highlight>
                <a:latin typeface="Consolas" panose="020B0609020204030204" pitchFamily="49" charset="0"/>
              </a:rPr>
              <a:t> ejercicio</a:t>
            </a:r>
          </a:p>
          <a:p>
            <a:r>
              <a:rPr lang="es-ES" sz="1000" dirty="0" err="1">
                <a:solidFill>
                  <a:srgbClr val="0000FF"/>
                </a:solidFill>
                <a:highlight>
                  <a:srgbClr val="FFFFFF"/>
                </a:highlight>
                <a:latin typeface="Consolas" panose="020B0609020204030204" pitchFamily="49" charset="0"/>
              </a:rPr>
              <a:t>go</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create</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table</a:t>
            </a:r>
            <a:r>
              <a:rPr lang="es-ES" sz="1000" dirty="0">
                <a:solidFill>
                  <a:srgbClr val="000000"/>
                </a:solidFill>
                <a:highlight>
                  <a:srgbClr val="FFFFFF"/>
                </a:highlight>
                <a:latin typeface="Consolas" panose="020B0609020204030204" pitchFamily="49" charset="0"/>
              </a:rPr>
              <a:t> Jugador</a:t>
            </a:r>
          </a:p>
          <a:p>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n-US" sz="1000" dirty="0" err="1">
                <a:solidFill>
                  <a:srgbClr val="000000"/>
                </a:solidFill>
                <a:highlight>
                  <a:srgbClr val="FFFFFF"/>
                </a:highlight>
                <a:latin typeface="Consolas" panose="020B0609020204030204" pitchFamily="49" charset="0"/>
              </a:rPr>
              <a:t>IdJugador</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int</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identity</a:t>
            </a:r>
            <a:r>
              <a:rPr lang="en-US" sz="1000" dirty="0">
                <a:solidFill>
                  <a:srgbClr val="808080"/>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1</a:t>
            </a:r>
            <a:r>
              <a:rPr lang="en-US" sz="1000" dirty="0">
                <a:solidFill>
                  <a:srgbClr val="808080"/>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1</a:t>
            </a:r>
            <a:r>
              <a:rPr lang="en-US" sz="1000" dirty="0">
                <a:solidFill>
                  <a:srgbClr val="808080"/>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 </a:t>
            </a:r>
            <a:r>
              <a:rPr lang="en-US" sz="1000" dirty="0">
                <a:solidFill>
                  <a:srgbClr val="808080"/>
                </a:solidFill>
                <a:highlight>
                  <a:srgbClr val="FFFFFF"/>
                </a:highlight>
                <a:latin typeface="Consolas" panose="020B0609020204030204" pitchFamily="49" charset="0"/>
              </a:rPr>
              <a:t>not</a:t>
            </a:r>
            <a:r>
              <a:rPr lang="en-US" sz="1000" dirty="0">
                <a:solidFill>
                  <a:srgbClr val="000000"/>
                </a:solidFill>
                <a:highlight>
                  <a:srgbClr val="FFFFFF"/>
                </a:highlight>
                <a:latin typeface="Consolas" panose="020B0609020204030204" pitchFamily="49" charset="0"/>
              </a:rPr>
              <a:t> </a:t>
            </a:r>
            <a:r>
              <a:rPr lang="en-US" sz="1000" dirty="0">
                <a:solidFill>
                  <a:srgbClr val="808080"/>
                </a:solidFill>
                <a:highlight>
                  <a:srgbClr val="FFFFFF"/>
                </a:highlight>
                <a:latin typeface="Consolas" panose="020B0609020204030204" pitchFamily="49" charset="0"/>
              </a:rPr>
              <a:t>null,</a:t>
            </a:r>
            <a:endParaRPr lang="en-US" sz="1000" dirty="0">
              <a:solidFill>
                <a:srgbClr val="000000"/>
              </a:solidFill>
              <a:highlight>
                <a:srgbClr val="FFFFFF"/>
              </a:highlight>
              <a:latin typeface="Consolas" panose="020B0609020204030204" pitchFamily="49" charset="0"/>
            </a:endParaRPr>
          </a:p>
          <a:p>
            <a:r>
              <a:rPr lang="es-ES" sz="1000" dirty="0" err="1">
                <a:solidFill>
                  <a:srgbClr val="000000"/>
                </a:solidFill>
                <a:highlight>
                  <a:srgbClr val="FFFFFF"/>
                </a:highlight>
                <a:latin typeface="Consolas" panose="020B0609020204030204" pitchFamily="49" charset="0"/>
              </a:rPr>
              <a:t>IdEquipo</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varchar</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10</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 </a:t>
            </a:r>
            <a:r>
              <a:rPr lang="es-ES" sz="1000" dirty="0" err="1">
                <a:solidFill>
                  <a:srgbClr val="808080"/>
                </a:solidFill>
                <a:highlight>
                  <a:srgbClr val="FFFFFF"/>
                </a:highlight>
                <a:latin typeface="Consolas" panose="020B0609020204030204" pitchFamily="49" charset="0"/>
              </a:rPr>
              <a:t>not</a:t>
            </a:r>
            <a:r>
              <a:rPr lang="es-ES" sz="1000" dirty="0">
                <a:solidFill>
                  <a:srgbClr val="000000"/>
                </a:solidFill>
                <a:highlight>
                  <a:srgbClr val="FFFFFF"/>
                </a:highlight>
                <a:latin typeface="Consolas" panose="020B0609020204030204" pitchFamily="49" charset="0"/>
              </a:rPr>
              <a:t> </a:t>
            </a:r>
            <a:r>
              <a:rPr lang="es-ES" sz="1000" dirty="0" err="1">
                <a:solidFill>
                  <a:srgbClr val="808080"/>
                </a:solidFill>
                <a:highlight>
                  <a:srgbClr val="FFFFFF"/>
                </a:highlight>
                <a:latin typeface="Consolas" panose="020B0609020204030204" pitchFamily="49" charset="0"/>
              </a:rPr>
              <a:t>null</a:t>
            </a:r>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s-ES" sz="1000" dirty="0" err="1">
                <a:solidFill>
                  <a:srgbClr val="000000"/>
                </a:solidFill>
                <a:highlight>
                  <a:srgbClr val="FFFFFF"/>
                </a:highlight>
                <a:latin typeface="Consolas" panose="020B0609020204030204" pitchFamily="49" charset="0"/>
              </a:rPr>
              <a:t>NomJugador</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varchar</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60</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 </a:t>
            </a:r>
            <a:r>
              <a:rPr lang="es-ES" sz="1000" dirty="0" err="1">
                <a:solidFill>
                  <a:srgbClr val="808080"/>
                </a:solidFill>
                <a:highlight>
                  <a:srgbClr val="FFFFFF"/>
                </a:highlight>
                <a:latin typeface="Consolas" panose="020B0609020204030204" pitchFamily="49" charset="0"/>
              </a:rPr>
              <a:t>not</a:t>
            </a:r>
            <a:r>
              <a:rPr lang="es-ES" sz="1000" dirty="0">
                <a:solidFill>
                  <a:srgbClr val="000000"/>
                </a:solidFill>
                <a:highlight>
                  <a:srgbClr val="FFFFFF"/>
                </a:highlight>
                <a:latin typeface="Consolas" panose="020B0609020204030204" pitchFamily="49" charset="0"/>
              </a:rPr>
              <a:t> </a:t>
            </a:r>
            <a:r>
              <a:rPr lang="es-ES" sz="1000" dirty="0" err="1">
                <a:solidFill>
                  <a:srgbClr val="808080"/>
                </a:solidFill>
                <a:highlight>
                  <a:srgbClr val="FFFFFF"/>
                </a:highlight>
                <a:latin typeface="Consolas" panose="020B0609020204030204" pitchFamily="49" charset="0"/>
              </a:rPr>
              <a:t>null</a:t>
            </a:r>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s-ES" sz="1000" dirty="0" err="1">
                <a:solidFill>
                  <a:srgbClr val="000000"/>
                </a:solidFill>
                <a:highlight>
                  <a:srgbClr val="FFFFFF"/>
                </a:highlight>
                <a:latin typeface="Consolas" panose="020B0609020204030204" pitchFamily="49" charset="0"/>
              </a:rPr>
              <a:t>FecNacJugador</a:t>
            </a:r>
            <a:r>
              <a:rPr lang="es-ES" sz="1000" dirty="0">
                <a:solidFill>
                  <a:srgbClr val="000000"/>
                </a:solidFill>
                <a:highlight>
                  <a:srgbClr val="FFFFFF"/>
                </a:highlight>
                <a:latin typeface="Consolas" panose="020B0609020204030204" pitchFamily="49" charset="0"/>
              </a:rPr>
              <a:t> </a:t>
            </a:r>
            <a:r>
              <a:rPr lang="es-ES" sz="1000" dirty="0">
                <a:solidFill>
                  <a:srgbClr val="0000FF"/>
                </a:solidFill>
                <a:highlight>
                  <a:srgbClr val="FFFFFF"/>
                </a:highlight>
                <a:latin typeface="Consolas" panose="020B0609020204030204" pitchFamily="49" charset="0"/>
              </a:rPr>
              <a:t>date</a:t>
            </a:r>
            <a:r>
              <a:rPr lang="es-ES" sz="1000" dirty="0">
                <a:solidFill>
                  <a:srgbClr val="000000"/>
                </a:solidFill>
                <a:highlight>
                  <a:srgbClr val="FFFFFF"/>
                </a:highlight>
                <a:latin typeface="Consolas" panose="020B0609020204030204" pitchFamily="49" charset="0"/>
              </a:rPr>
              <a:t> </a:t>
            </a:r>
            <a:r>
              <a:rPr lang="es-ES" sz="1000" dirty="0" err="1">
                <a:solidFill>
                  <a:srgbClr val="808080"/>
                </a:solidFill>
                <a:highlight>
                  <a:srgbClr val="FFFFFF"/>
                </a:highlight>
                <a:latin typeface="Consolas" panose="020B0609020204030204" pitchFamily="49" charset="0"/>
              </a:rPr>
              <a:t>not</a:t>
            </a:r>
            <a:r>
              <a:rPr lang="es-ES" sz="1000" dirty="0">
                <a:solidFill>
                  <a:srgbClr val="000000"/>
                </a:solidFill>
                <a:highlight>
                  <a:srgbClr val="FFFFFF"/>
                </a:highlight>
                <a:latin typeface="Consolas" panose="020B0609020204030204" pitchFamily="49" charset="0"/>
              </a:rPr>
              <a:t> </a:t>
            </a:r>
            <a:r>
              <a:rPr lang="es-ES" sz="1000" dirty="0" err="1">
                <a:solidFill>
                  <a:srgbClr val="808080"/>
                </a:solidFill>
                <a:highlight>
                  <a:srgbClr val="FFFFFF"/>
                </a:highlight>
                <a:latin typeface="Consolas" panose="020B0609020204030204" pitchFamily="49" charset="0"/>
              </a:rPr>
              <a:t>null</a:t>
            </a:r>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s-ES" sz="1000" dirty="0" err="1">
                <a:solidFill>
                  <a:srgbClr val="000000"/>
                </a:solidFill>
                <a:highlight>
                  <a:srgbClr val="FFFFFF"/>
                </a:highlight>
                <a:latin typeface="Consolas" panose="020B0609020204030204" pitchFamily="49" charset="0"/>
              </a:rPr>
              <a:t>CedJugador</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varchar</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10</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 </a:t>
            </a:r>
            <a:r>
              <a:rPr lang="es-ES" sz="1000" dirty="0" err="1">
                <a:solidFill>
                  <a:srgbClr val="808080"/>
                </a:solidFill>
                <a:highlight>
                  <a:srgbClr val="FFFFFF"/>
                </a:highlight>
                <a:latin typeface="Consolas" panose="020B0609020204030204" pitchFamily="49" charset="0"/>
              </a:rPr>
              <a:t>not</a:t>
            </a:r>
            <a:r>
              <a:rPr lang="es-ES" sz="1000" dirty="0">
                <a:solidFill>
                  <a:srgbClr val="000000"/>
                </a:solidFill>
                <a:highlight>
                  <a:srgbClr val="FFFFFF"/>
                </a:highlight>
                <a:latin typeface="Consolas" panose="020B0609020204030204" pitchFamily="49" charset="0"/>
              </a:rPr>
              <a:t> </a:t>
            </a:r>
            <a:r>
              <a:rPr lang="es-ES" sz="1000" dirty="0" err="1">
                <a:solidFill>
                  <a:srgbClr val="808080"/>
                </a:solidFill>
                <a:highlight>
                  <a:srgbClr val="FFFFFF"/>
                </a:highlight>
                <a:latin typeface="Consolas" panose="020B0609020204030204" pitchFamily="49" charset="0"/>
              </a:rPr>
              <a:t>null</a:t>
            </a:r>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s-ES" sz="1000" dirty="0" err="1">
                <a:solidFill>
                  <a:srgbClr val="000000"/>
                </a:solidFill>
                <a:highlight>
                  <a:srgbClr val="FFFFFF"/>
                </a:highlight>
                <a:latin typeface="Consolas" panose="020B0609020204030204" pitchFamily="49" charset="0"/>
              </a:rPr>
              <a:t>CiuJugador</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varchar</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50</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 </a:t>
            </a:r>
            <a:r>
              <a:rPr lang="es-ES" sz="1000" dirty="0" err="1">
                <a:solidFill>
                  <a:srgbClr val="808080"/>
                </a:solidFill>
                <a:highlight>
                  <a:srgbClr val="FFFFFF"/>
                </a:highlight>
                <a:latin typeface="Consolas" panose="020B0609020204030204" pitchFamily="49" charset="0"/>
              </a:rPr>
              <a:t>null</a:t>
            </a:r>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s-ES" sz="1000" dirty="0" err="1">
                <a:solidFill>
                  <a:srgbClr val="000000"/>
                </a:solidFill>
                <a:highlight>
                  <a:srgbClr val="FFFFFF"/>
                </a:highlight>
                <a:latin typeface="Consolas" panose="020B0609020204030204" pitchFamily="49" charset="0"/>
              </a:rPr>
              <a:t>EstJugador</a:t>
            </a:r>
            <a:r>
              <a:rPr lang="es-ES" sz="1000" dirty="0">
                <a:solidFill>
                  <a:srgbClr val="000000"/>
                </a:solidFill>
                <a:highlight>
                  <a:srgbClr val="FFFFFF"/>
                </a:highlight>
                <a:latin typeface="Consolas" panose="020B0609020204030204" pitchFamily="49" charset="0"/>
              </a:rPr>
              <a:t> </a:t>
            </a:r>
            <a:r>
              <a:rPr lang="es-ES" sz="1000" dirty="0">
                <a:solidFill>
                  <a:srgbClr val="0000FF"/>
                </a:solidFill>
                <a:highlight>
                  <a:srgbClr val="FFFFFF"/>
                </a:highlight>
                <a:latin typeface="Consolas" panose="020B0609020204030204" pitchFamily="49" charset="0"/>
              </a:rPr>
              <a:t>bit</a:t>
            </a:r>
            <a:r>
              <a:rPr lang="es-ES" sz="1000" dirty="0">
                <a:solidFill>
                  <a:srgbClr val="000000"/>
                </a:solidFill>
                <a:highlight>
                  <a:srgbClr val="FFFFFF"/>
                </a:highlight>
                <a:latin typeface="Consolas" panose="020B0609020204030204" pitchFamily="49" charset="0"/>
              </a:rPr>
              <a:t> </a:t>
            </a:r>
            <a:r>
              <a:rPr lang="es-ES" sz="1000" dirty="0" err="1">
                <a:solidFill>
                  <a:srgbClr val="808080"/>
                </a:solidFill>
                <a:highlight>
                  <a:srgbClr val="FFFFFF"/>
                </a:highlight>
                <a:latin typeface="Consolas" panose="020B0609020204030204" pitchFamily="49" charset="0"/>
              </a:rPr>
              <a:t>null</a:t>
            </a:r>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s-ES" sz="1000" dirty="0" err="1">
                <a:solidFill>
                  <a:srgbClr val="000000"/>
                </a:solidFill>
                <a:highlight>
                  <a:srgbClr val="FFFFFF"/>
                </a:highlight>
                <a:latin typeface="Consolas" panose="020B0609020204030204" pitchFamily="49" charset="0"/>
              </a:rPr>
              <a:t>EmaJugador</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varchar</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50</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 </a:t>
            </a:r>
            <a:r>
              <a:rPr lang="es-ES" sz="1000" dirty="0" err="1">
                <a:solidFill>
                  <a:srgbClr val="808080"/>
                </a:solidFill>
                <a:highlight>
                  <a:srgbClr val="FFFFFF"/>
                </a:highlight>
                <a:latin typeface="Consolas" panose="020B0609020204030204" pitchFamily="49" charset="0"/>
              </a:rPr>
              <a:t>null</a:t>
            </a:r>
            <a:endParaRPr lang="es-ES" sz="1000" dirty="0">
              <a:solidFill>
                <a:srgbClr val="000000"/>
              </a:solidFill>
              <a:highlight>
                <a:srgbClr val="FFFFFF"/>
              </a:highlight>
              <a:latin typeface="Consolas" panose="020B0609020204030204" pitchFamily="49" charset="0"/>
            </a:endParaRPr>
          </a:p>
          <a:p>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go</a:t>
            </a:r>
            <a:endParaRPr lang="es-ES" sz="1000" dirty="0">
              <a:solidFill>
                <a:srgbClr val="000000"/>
              </a:solidFill>
              <a:highlight>
                <a:srgbClr val="FFFFFF"/>
              </a:highlight>
              <a:latin typeface="Consolas" panose="020B0609020204030204" pitchFamily="49" charset="0"/>
            </a:endParaRPr>
          </a:p>
          <a:p>
            <a:endParaRPr lang="es-ES" sz="1000" dirty="0">
              <a:solidFill>
                <a:srgbClr val="000000"/>
              </a:solidFill>
              <a:highlight>
                <a:srgbClr val="FFFFFF"/>
              </a:highlight>
              <a:latin typeface="Consolas" panose="020B0609020204030204" pitchFamily="49" charset="0"/>
            </a:endParaRPr>
          </a:p>
          <a:p>
            <a:r>
              <a:rPr lang="es-ES" sz="1000" dirty="0">
                <a:solidFill>
                  <a:srgbClr val="0000FF"/>
                </a:solidFill>
                <a:highlight>
                  <a:srgbClr val="FFFFFF"/>
                </a:highlight>
                <a:latin typeface="Consolas" panose="020B0609020204030204" pitchFamily="49" charset="0"/>
              </a:rPr>
              <a:t>alter</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table</a:t>
            </a:r>
            <a:r>
              <a:rPr lang="es-ES" sz="1000" dirty="0">
                <a:solidFill>
                  <a:srgbClr val="000000"/>
                </a:solidFill>
                <a:highlight>
                  <a:srgbClr val="FFFFFF"/>
                </a:highlight>
                <a:latin typeface="Consolas" panose="020B0609020204030204" pitchFamily="49" charset="0"/>
              </a:rPr>
              <a:t> Jugador</a:t>
            </a:r>
          </a:p>
          <a:p>
            <a:r>
              <a:rPr lang="es-ES" sz="1000" dirty="0" err="1">
                <a:solidFill>
                  <a:srgbClr val="0000FF"/>
                </a:solidFill>
                <a:highlight>
                  <a:srgbClr val="FFFFFF"/>
                </a:highlight>
                <a:latin typeface="Consolas" panose="020B0609020204030204" pitchFamily="49" charset="0"/>
              </a:rPr>
              <a:t>add</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constraint</a:t>
            </a:r>
            <a:r>
              <a:rPr lang="es-ES" sz="1000" dirty="0">
                <a:solidFill>
                  <a:srgbClr val="000000"/>
                </a:solidFill>
                <a:highlight>
                  <a:srgbClr val="FFFFFF"/>
                </a:highlight>
                <a:latin typeface="Consolas" panose="020B0609020204030204" pitchFamily="49" charset="0"/>
              </a:rPr>
              <a:t> </a:t>
            </a:r>
            <a:r>
              <a:rPr lang="es-ES" sz="1000" dirty="0" err="1">
                <a:solidFill>
                  <a:srgbClr val="000000"/>
                </a:solidFill>
                <a:highlight>
                  <a:srgbClr val="FFFFFF"/>
                </a:highlight>
                <a:latin typeface="Consolas" panose="020B0609020204030204" pitchFamily="49" charset="0"/>
              </a:rPr>
              <a:t>PK_Jugador</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primary</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key</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clustered</a:t>
            </a:r>
            <a:r>
              <a:rPr lang="es-ES" sz="1000" dirty="0">
                <a:solidFill>
                  <a:srgbClr val="808080"/>
                </a:solidFill>
                <a:highlight>
                  <a:srgbClr val="FFFFFF"/>
                </a:highlight>
                <a:latin typeface="Consolas" panose="020B0609020204030204" pitchFamily="49" charset="0"/>
              </a:rPr>
              <a:t>(</a:t>
            </a:r>
            <a:r>
              <a:rPr lang="es-ES" sz="1000" dirty="0" err="1">
                <a:solidFill>
                  <a:srgbClr val="000000"/>
                </a:solidFill>
                <a:highlight>
                  <a:srgbClr val="FFFFFF"/>
                </a:highlight>
                <a:latin typeface="Consolas" panose="020B0609020204030204" pitchFamily="49" charset="0"/>
              </a:rPr>
              <a:t>IdJugador</a:t>
            </a:r>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constraint</a:t>
            </a:r>
            <a:r>
              <a:rPr lang="es-ES" sz="1000" dirty="0">
                <a:solidFill>
                  <a:srgbClr val="000000"/>
                </a:solidFill>
                <a:highlight>
                  <a:srgbClr val="FFFFFF"/>
                </a:highlight>
                <a:latin typeface="Consolas" panose="020B0609020204030204" pitchFamily="49" charset="0"/>
              </a:rPr>
              <a:t> </a:t>
            </a:r>
            <a:r>
              <a:rPr lang="es-ES" sz="1000" dirty="0" err="1">
                <a:solidFill>
                  <a:srgbClr val="000000"/>
                </a:solidFill>
                <a:highlight>
                  <a:srgbClr val="FFFFFF"/>
                </a:highlight>
                <a:latin typeface="Consolas" panose="020B0609020204030204" pitchFamily="49" charset="0"/>
              </a:rPr>
              <a:t>CK_Jugador_FecNacJugador</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check</a:t>
            </a:r>
            <a:r>
              <a:rPr lang="es-ES" sz="1000" dirty="0">
                <a:solidFill>
                  <a:srgbClr val="808080"/>
                </a:solidFill>
                <a:highlight>
                  <a:srgbClr val="FFFFFF"/>
                </a:highlight>
                <a:latin typeface="Consolas" panose="020B0609020204030204" pitchFamily="49" charset="0"/>
              </a:rPr>
              <a:t>(</a:t>
            </a:r>
            <a:r>
              <a:rPr lang="es-ES" sz="1000" dirty="0" err="1">
                <a:solidFill>
                  <a:srgbClr val="000000"/>
                </a:solidFill>
                <a:highlight>
                  <a:srgbClr val="FFFFFF"/>
                </a:highlight>
                <a:latin typeface="Consolas" panose="020B0609020204030204" pitchFamily="49" charset="0"/>
              </a:rPr>
              <a:t>FecNacJugador</a:t>
            </a:r>
            <a:r>
              <a:rPr lang="es-ES" sz="1000" dirty="0">
                <a:solidFill>
                  <a:srgbClr val="808080"/>
                </a:solidFill>
                <a:highlight>
                  <a:srgbClr val="FFFFFF"/>
                </a:highlight>
                <a:latin typeface="Consolas" panose="020B0609020204030204" pitchFamily="49" charset="0"/>
              </a:rPr>
              <a:t>&lt;</a:t>
            </a:r>
            <a:r>
              <a:rPr lang="es-ES" sz="1000" dirty="0" err="1">
                <a:solidFill>
                  <a:srgbClr val="FF00FF"/>
                </a:solidFill>
                <a:highlight>
                  <a:srgbClr val="FFFFFF"/>
                </a:highlight>
                <a:latin typeface="Consolas" panose="020B0609020204030204" pitchFamily="49" charset="0"/>
              </a:rPr>
              <a:t>dateadd</a:t>
            </a:r>
            <a:r>
              <a:rPr lang="es-ES" sz="1000" dirty="0">
                <a:solidFill>
                  <a:srgbClr val="808080"/>
                </a:solidFill>
                <a:highlight>
                  <a:srgbClr val="FFFFFF"/>
                </a:highlight>
                <a:latin typeface="Consolas" panose="020B0609020204030204" pitchFamily="49" charset="0"/>
              </a:rPr>
              <a:t>(</a:t>
            </a:r>
            <a:r>
              <a:rPr lang="es-ES" sz="1000" dirty="0" err="1">
                <a:solidFill>
                  <a:srgbClr val="FF00FF"/>
                </a:solidFill>
                <a:highlight>
                  <a:srgbClr val="FFFFFF"/>
                </a:highlight>
                <a:latin typeface="Consolas" panose="020B0609020204030204" pitchFamily="49" charset="0"/>
              </a:rPr>
              <a:t>year</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 </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15</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 </a:t>
            </a:r>
            <a:r>
              <a:rPr lang="es-ES" sz="1000" dirty="0" err="1">
                <a:solidFill>
                  <a:srgbClr val="FF00FF"/>
                </a:solidFill>
                <a:highlight>
                  <a:srgbClr val="FFFFFF"/>
                </a:highlight>
                <a:latin typeface="Consolas" panose="020B0609020204030204" pitchFamily="49" charset="0"/>
              </a:rPr>
              <a:t>getdate</a:t>
            </a:r>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constraint</a:t>
            </a:r>
            <a:r>
              <a:rPr lang="es-ES" sz="1000" dirty="0">
                <a:solidFill>
                  <a:srgbClr val="000000"/>
                </a:solidFill>
                <a:highlight>
                  <a:srgbClr val="FFFFFF"/>
                </a:highlight>
                <a:latin typeface="Consolas" panose="020B0609020204030204" pitchFamily="49" charset="0"/>
              </a:rPr>
              <a:t> </a:t>
            </a:r>
            <a:r>
              <a:rPr lang="es-ES" sz="1000" dirty="0" err="1">
                <a:solidFill>
                  <a:srgbClr val="000000"/>
                </a:solidFill>
                <a:highlight>
                  <a:srgbClr val="FFFFFF"/>
                </a:highlight>
                <a:latin typeface="Consolas" panose="020B0609020204030204" pitchFamily="49" charset="0"/>
              </a:rPr>
              <a:t>U_Jugador_CedJugador</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unique</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nonclustered</a:t>
            </a:r>
            <a:r>
              <a:rPr lang="es-ES" sz="1000" dirty="0">
                <a:solidFill>
                  <a:srgbClr val="0000FF"/>
                </a:solidFill>
                <a:highlight>
                  <a:srgbClr val="FFFFFF"/>
                </a:highlight>
                <a:latin typeface="Consolas" panose="020B0609020204030204" pitchFamily="49" charset="0"/>
              </a:rPr>
              <a:t> </a:t>
            </a:r>
            <a:r>
              <a:rPr lang="es-ES" sz="1000" dirty="0">
                <a:solidFill>
                  <a:srgbClr val="808080"/>
                </a:solidFill>
                <a:highlight>
                  <a:srgbClr val="FFFFFF"/>
                </a:highlight>
                <a:latin typeface="Consolas" panose="020B0609020204030204" pitchFamily="49" charset="0"/>
              </a:rPr>
              <a:t>(</a:t>
            </a:r>
            <a:r>
              <a:rPr lang="es-ES" sz="1000" dirty="0" err="1">
                <a:solidFill>
                  <a:srgbClr val="000000"/>
                </a:solidFill>
                <a:highlight>
                  <a:srgbClr val="FFFFFF"/>
                </a:highlight>
                <a:latin typeface="Consolas" panose="020B0609020204030204" pitchFamily="49" charset="0"/>
              </a:rPr>
              <a:t>CedJugador</a:t>
            </a:r>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constraint</a:t>
            </a:r>
            <a:r>
              <a:rPr lang="es-ES" sz="1000" dirty="0">
                <a:solidFill>
                  <a:srgbClr val="000000"/>
                </a:solidFill>
                <a:highlight>
                  <a:srgbClr val="FFFFFF"/>
                </a:highlight>
                <a:latin typeface="Consolas" panose="020B0609020204030204" pitchFamily="49" charset="0"/>
              </a:rPr>
              <a:t> </a:t>
            </a:r>
            <a:r>
              <a:rPr lang="es-ES" sz="1000" dirty="0" err="1">
                <a:solidFill>
                  <a:srgbClr val="000000"/>
                </a:solidFill>
                <a:highlight>
                  <a:srgbClr val="FFFFFF"/>
                </a:highlight>
                <a:latin typeface="Consolas" panose="020B0609020204030204" pitchFamily="49" charset="0"/>
              </a:rPr>
              <a:t>DF_Jugador_CiuJugador</a:t>
            </a:r>
            <a:endParaRPr lang="es-ES" sz="1000" dirty="0">
              <a:solidFill>
                <a:srgbClr val="000000"/>
              </a:solidFill>
              <a:highlight>
                <a:srgbClr val="FFFFFF"/>
              </a:highlight>
              <a:latin typeface="Consolas" panose="020B0609020204030204" pitchFamily="49" charset="0"/>
            </a:endParaRPr>
          </a:p>
          <a:p>
            <a:r>
              <a:rPr lang="pt-BR" sz="1000" dirty="0">
                <a:solidFill>
                  <a:srgbClr val="0000FF"/>
                </a:solidFill>
                <a:highlight>
                  <a:srgbClr val="FFFFFF"/>
                </a:highlight>
                <a:latin typeface="Consolas" panose="020B0609020204030204" pitchFamily="49" charset="0"/>
              </a:rPr>
              <a:t>default </a:t>
            </a:r>
            <a:r>
              <a:rPr lang="pt-BR" sz="1000" dirty="0">
                <a:solidFill>
                  <a:srgbClr val="808080"/>
                </a:solidFill>
                <a:highlight>
                  <a:srgbClr val="FFFFFF"/>
                </a:highlight>
                <a:latin typeface="Consolas" panose="020B0609020204030204" pitchFamily="49" charset="0"/>
              </a:rPr>
              <a:t>(</a:t>
            </a:r>
            <a:r>
              <a:rPr lang="pt-BR" sz="1000" dirty="0">
                <a:solidFill>
                  <a:srgbClr val="FF0000"/>
                </a:solidFill>
                <a:highlight>
                  <a:srgbClr val="FFFFFF"/>
                </a:highlight>
                <a:latin typeface="Consolas" panose="020B0609020204030204" pitchFamily="49" charset="0"/>
              </a:rPr>
              <a:t>'*Por Confirmar*'</a:t>
            </a:r>
            <a:r>
              <a:rPr lang="pt-BR" sz="1000" dirty="0">
                <a:solidFill>
                  <a:srgbClr val="808080"/>
                </a:solidFill>
                <a:highlight>
                  <a:srgbClr val="FFFFFF"/>
                </a:highlight>
                <a:latin typeface="Consolas" panose="020B0609020204030204" pitchFamily="49" charset="0"/>
              </a:rPr>
              <a:t>)</a:t>
            </a:r>
            <a:r>
              <a:rPr lang="pt-BR" sz="1000" dirty="0">
                <a:solidFill>
                  <a:srgbClr val="000000"/>
                </a:solidFill>
                <a:highlight>
                  <a:srgbClr val="FFFFFF"/>
                </a:highlight>
                <a:latin typeface="Consolas" panose="020B0609020204030204" pitchFamily="49" charset="0"/>
              </a:rPr>
              <a:t> </a:t>
            </a:r>
            <a:r>
              <a:rPr lang="pt-BR" sz="1000" dirty="0">
                <a:solidFill>
                  <a:srgbClr val="0000FF"/>
                </a:solidFill>
                <a:highlight>
                  <a:srgbClr val="FFFFFF"/>
                </a:highlight>
                <a:latin typeface="Consolas" panose="020B0609020204030204" pitchFamily="49" charset="0"/>
              </a:rPr>
              <a:t>for</a:t>
            </a:r>
            <a:r>
              <a:rPr lang="pt-BR" sz="1000" dirty="0">
                <a:solidFill>
                  <a:srgbClr val="000000"/>
                </a:solidFill>
                <a:highlight>
                  <a:srgbClr val="FFFFFF"/>
                </a:highlight>
                <a:latin typeface="Consolas" panose="020B0609020204030204" pitchFamily="49" charset="0"/>
              </a:rPr>
              <a:t> </a:t>
            </a:r>
            <a:r>
              <a:rPr lang="pt-BR" sz="1000" dirty="0" err="1">
                <a:solidFill>
                  <a:srgbClr val="000000"/>
                </a:solidFill>
                <a:highlight>
                  <a:srgbClr val="FFFFFF"/>
                </a:highlight>
                <a:latin typeface="Consolas" panose="020B0609020204030204" pitchFamily="49" charset="0"/>
              </a:rPr>
              <a:t>CiuJugador</a:t>
            </a:r>
            <a:r>
              <a:rPr lang="pt-BR" sz="1000" dirty="0">
                <a:solidFill>
                  <a:srgbClr val="808080"/>
                </a:solidFill>
                <a:highlight>
                  <a:srgbClr val="FFFFFF"/>
                </a:highlight>
                <a:latin typeface="Consolas" panose="020B0609020204030204" pitchFamily="49" charset="0"/>
              </a:rPr>
              <a:t>,</a:t>
            </a:r>
            <a:endParaRPr lang="pt-BR"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constraint</a:t>
            </a:r>
            <a:r>
              <a:rPr lang="es-ES" sz="1000" dirty="0">
                <a:solidFill>
                  <a:srgbClr val="000000"/>
                </a:solidFill>
                <a:highlight>
                  <a:srgbClr val="FFFFFF"/>
                </a:highlight>
                <a:latin typeface="Consolas" panose="020B0609020204030204" pitchFamily="49" charset="0"/>
              </a:rPr>
              <a:t> </a:t>
            </a:r>
            <a:r>
              <a:rPr lang="es-ES" sz="1000" dirty="0" err="1">
                <a:solidFill>
                  <a:srgbClr val="000000"/>
                </a:solidFill>
                <a:highlight>
                  <a:srgbClr val="FFFFFF"/>
                </a:highlight>
                <a:latin typeface="Consolas" panose="020B0609020204030204" pitchFamily="49" charset="0"/>
              </a:rPr>
              <a:t>U_Jugador_EmaJugador</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unique</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nonclustered</a:t>
            </a:r>
            <a:r>
              <a:rPr lang="es-ES" sz="1000" dirty="0">
                <a:solidFill>
                  <a:srgbClr val="0000FF"/>
                </a:solidFill>
                <a:highlight>
                  <a:srgbClr val="FFFFFF"/>
                </a:highlight>
                <a:latin typeface="Consolas" panose="020B0609020204030204" pitchFamily="49" charset="0"/>
              </a:rPr>
              <a:t> </a:t>
            </a:r>
            <a:r>
              <a:rPr lang="es-ES" sz="1000" dirty="0">
                <a:solidFill>
                  <a:srgbClr val="808080"/>
                </a:solidFill>
                <a:highlight>
                  <a:srgbClr val="FFFFFF"/>
                </a:highlight>
                <a:latin typeface="Consolas" panose="020B0609020204030204" pitchFamily="49" charset="0"/>
              </a:rPr>
              <a:t>(</a:t>
            </a:r>
            <a:r>
              <a:rPr lang="es-ES" sz="1000" dirty="0" err="1">
                <a:solidFill>
                  <a:srgbClr val="000000"/>
                </a:solidFill>
                <a:highlight>
                  <a:srgbClr val="FFFFFF"/>
                </a:highlight>
                <a:latin typeface="Consolas" panose="020B0609020204030204" pitchFamily="49" charset="0"/>
              </a:rPr>
              <a:t>EmaJugador</a:t>
            </a:r>
            <a:r>
              <a:rPr lang="es-ES" sz="1000" dirty="0">
                <a:solidFill>
                  <a:srgbClr val="808080"/>
                </a:solidFill>
                <a:highlight>
                  <a:srgbClr val="FFFFFF"/>
                </a:highlight>
                <a:latin typeface="Consolas" panose="020B0609020204030204" pitchFamily="49" charset="0"/>
              </a:rPr>
              <a:t>),</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constraint</a:t>
            </a:r>
            <a:r>
              <a:rPr lang="es-ES" sz="1000" dirty="0">
                <a:solidFill>
                  <a:srgbClr val="000000"/>
                </a:solidFill>
                <a:highlight>
                  <a:srgbClr val="FFFFFF"/>
                </a:highlight>
                <a:latin typeface="Consolas" panose="020B0609020204030204" pitchFamily="49" charset="0"/>
              </a:rPr>
              <a:t> </a:t>
            </a:r>
            <a:r>
              <a:rPr lang="es-ES" sz="1000" dirty="0" err="1">
                <a:solidFill>
                  <a:srgbClr val="000000"/>
                </a:solidFill>
                <a:highlight>
                  <a:srgbClr val="FFFFFF"/>
                </a:highlight>
                <a:latin typeface="Consolas" panose="020B0609020204030204" pitchFamily="49" charset="0"/>
              </a:rPr>
              <a:t>DF_Jugador_EstJugador</a:t>
            </a:r>
            <a:endParaRPr lang="es-ES" sz="1000" dirty="0">
              <a:solidFill>
                <a:srgbClr val="000000"/>
              </a:solidFill>
              <a:highlight>
                <a:srgbClr val="FFFFFF"/>
              </a:highlight>
              <a:latin typeface="Consolas" panose="020B0609020204030204" pitchFamily="49" charset="0"/>
            </a:endParaRPr>
          </a:p>
          <a:p>
            <a:r>
              <a:rPr lang="es-ES" sz="1000" dirty="0">
                <a:solidFill>
                  <a:srgbClr val="0000FF"/>
                </a:solidFill>
                <a:highlight>
                  <a:srgbClr val="FFFFFF"/>
                </a:highlight>
                <a:latin typeface="Consolas" panose="020B0609020204030204" pitchFamily="49" charset="0"/>
              </a:rPr>
              <a:t>default </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1</a:t>
            </a:r>
            <a:r>
              <a:rPr lang="es-ES" sz="1000" dirty="0">
                <a:solidFill>
                  <a:srgbClr val="808080"/>
                </a:solidFill>
                <a:highlight>
                  <a:srgbClr val="FFFFFF"/>
                </a:highlight>
                <a:latin typeface="Consolas" panose="020B0609020204030204" pitchFamily="49" charset="0"/>
              </a:rPr>
              <a:t>)</a:t>
            </a:r>
            <a:r>
              <a:rPr lang="es-ES" sz="1000" dirty="0">
                <a:solidFill>
                  <a:srgbClr val="000000"/>
                </a:solidFill>
                <a:highlight>
                  <a:srgbClr val="FFFFFF"/>
                </a:highlight>
                <a:latin typeface="Consolas" panose="020B0609020204030204" pitchFamily="49" charset="0"/>
              </a:rPr>
              <a:t> </a:t>
            </a:r>
            <a:r>
              <a:rPr lang="es-ES" sz="1000" dirty="0" err="1">
                <a:solidFill>
                  <a:srgbClr val="0000FF"/>
                </a:solidFill>
                <a:highlight>
                  <a:srgbClr val="FFFFFF"/>
                </a:highlight>
                <a:latin typeface="Consolas" panose="020B0609020204030204" pitchFamily="49" charset="0"/>
              </a:rPr>
              <a:t>for</a:t>
            </a:r>
            <a:r>
              <a:rPr lang="es-ES" sz="1000" dirty="0">
                <a:solidFill>
                  <a:srgbClr val="000000"/>
                </a:solidFill>
                <a:highlight>
                  <a:srgbClr val="FFFFFF"/>
                </a:highlight>
                <a:latin typeface="Consolas" panose="020B0609020204030204" pitchFamily="49" charset="0"/>
              </a:rPr>
              <a:t> </a:t>
            </a:r>
            <a:r>
              <a:rPr lang="es-ES" sz="1000" dirty="0" err="1">
                <a:solidFill>
                  <a:srgbClr val="000000"/>
                </a:solidFill>
                <a:highlight>
                  <a:srgbClr val="FFFFFF"/>
                </a:highlight>
                <a:latin typeface="Consolas" panose="020B0609020204030204" pitchFamily="49" charset="0"/>
              </a:rPr>
              <a:t>EstJugador</a:t>
            </a:r>
            <a:endParaRPr lang="es-ES" sz="1000" dirty="0">
              <a:solidFill>
                <a:srgbClr val="000000"/>
              </a:solidFill>
              <a:highlight>
                <a:srgbClr val="FFFFFF"/>
              </a:highlight>
              <a:latin typeface="Consolas" panose="020B0609020204030204" pitchFamily="49" charset="0"/>
            </a:endParaRPr>
          </a:p>
          <a:p>
            <a:r>
              <a:rPr lang="es-ES" sz="1000" dirty="0" err="1">
                <a:solidFill>
                  <a:srgbClr val="0000FF"/>
                </a:solidFill>
                <a:highlight>
                  <a:srgbClr val="FFFFFF"/>
                </a:highlight>
                <a:latin typeface="Consolas" panose="020B0609020204030204" pitchFamily="49" charset="0"/>
              </a:rPr>
              <a:t>go</a:t>
            </a:r>
            <a:endParaRPr lang="es-ES" sz="1000" dirty="0">
              <a:solidFill>
                <a:srgbClr val="000000"/>
              </a:solidFill>
              <a:highlight>
                <a:srgbClr val="FFFFFF"/>
              </a:highlight>
              <a:latin typeface="Consolas" panose="020B0609020204030204" pitchFamily="49" charset="0"/>
            </a:endParaRPr>
          </a:p>
        </p:txBody>
      </p:sp>
      <p:sp>
        <p:nvSpPr>
          <p:cNvPr id="5" name="Rectángulo 4"/>
          <p:cNvSpPr/>
          <p:nvPr/>
        </p:nvSpPr>
        <p:spPr>
          <a:xfrm>
            <a:off x="6096000" y="1825625"/>
            <a:ext cx="5257800" cy="5078313"/>
          </a:xfrm>
          <a:prstGeom prst="rect">
            <a:avLst/>
          </a:prstGeom>
          <a:solidFill>
            <a:schemeClr val="bg1"/>
          </a:solidFill>
        </p:spPr>
        <p:txBody>
          <a:bodyPr wrap="square">
            <a:spAutoFit/>
          </a:bodyPr>
          <a:lstStyle/>
          <a:p>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create</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table</a:t>
            </a:r>
            <a:r>
              <a:rPr lang="es-ES" sz="1200" dirty="0">
                <a:solidFill>
                  <a:srgbClr val="000000"/>
                </a:solidFill>
                <a:highlight>
                  <a:srgbClr val="FFFFFF"/>
                </a:highlight>
                <a:latin typeface="Consolas" panose="020B0609020204030204" pitchFamily="49" charset="0"/>
              </a:rPr>
              <a:t> Equipo</a:t>
            </a:r>
          </a:p>
          <a:p>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00"/>
                </a:solidFill>
                <a:highlight>
                  <a:srgbClr val="FFFFFF"/>
                </a:highlight>
                <a:latin typeface="Consolas" panose="020B0609020204030204" pitchFamily="49" charset="0"/>
              </a:rPr>
              <a:t>IdEquipo</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varchar</a:t>
            </a:r>
            <a:r>
              <a:rPr lang="es-ES" sz="1200" dirty="0">
                <a:solidFill>
                  <a:srgbClr val="808080"/>
                </a:solidFill>
                <a:highlight>
                  <a:srgbClr val="FFFFFF"/>
                </a:highlight>
                <a:latin typeface="Consolas" panose="020B0609020204030204" pitchFamily="49" charset="0"/>
              </a:rPr>
              <a:t>(</a:t>
            </a:r>
            <a:r>
              <a:rPr lang="es-ES" sz="1200" dirty="0">
                <a:solidFill>
                  <a:srgbClr val="000000"/>
                </a:solidFill>
                <a:highlight>
                  <a:srgbClr val="FFFFFF"/>
                </a:highlight>
                <a:latin typeface="Consolas" panose="020B0609020204030204" pitchFamily="49" charset="0"/>
              </a:rPr>
              <a:t>10</a:t>
            </a:r>
            <a:r>
              <a:rPr lang="es-ES" sz="1200" dirty="0">
                <a:solidFill>
                  <a:srgbClr val="808080"/>
                </a:solidFill>
                <a:highlight>
                  <a:srgbClr val="FFFFFF"/>
                </a:highlight>
                <a:latin typeface="Consolas" panose="020B0609020204030204" pitchFamily="49" charset="0"/>
              </a:rPr>
              <a:t>)</a:t>
            </a:r>
            <a:r>
              <a:rPr lang="es-ES" sz="1200" dirty="0">
                <a:solidFill>
                  <a:srgbClr val="000000"/>
                </a:solidFill>
                <a:highlight>
                  <a:srgbClr val="FFFFFF"/>
                </a:highlight>
                <a:latin typeface="Consolas" panose="020B0609020204030204" pitchFamily="49" charset="0"/>
              </a:rPr>
              <a:t> </a:t>
            </a:r>
            <a:r>
              <a:rPr lang="es-ES" sz="1200" dirty="0" err="1">
                <a:solidFill>
                  <a:srgbClr val="808080"/>
                </a:solidFill>
                <a:highlight>
                  <a:srgbClr val="FFFFFF"/>
                </a:highlight>
                <a:latin typeface="Consolas" panose="020B0609020204030204" pitchFamily="49" charset="0"/>
              </a:rPr>
              <a:t>not</a:t>
            </a:r>
            <a:r>
              <a:rPr lang="es-ES" sz="1200" dirty="0">
                <a:solidFill>
                  <a:srgbClr val="000000"/>
                </a:solidFill>
                <a:highlight>
                  <a:srgbClr val="FFFFFF"/>
                </a:highlight>
                <a:latin typeface="Consolas" panose="020B0609020204030204" pitchFamily="49" charset="0"/>
              </a:rPr>
              <a:t> </a:t>
            </a:r>
            <a:r>
              <a:rPr lang="es-ES" sz="1200" dirty="0" err="1">
                <a:solidFill>
                  <a:srgbClr val="808080"/>
                </a:solidFill>
                <a:highlight>
                  <a:srgbClr val="FFFFFF"/>
                </a:highlight>
                <a:latin typeface="Consolas" panose="020B0609020204030204" pitchFamily="49" charset="0"/>
              </a:rPr>
              <a:t>null</a:t>
            </a:r>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00"/>
                </a:solidFill>
                <a:highlight>
                  <a:srgbClr val="FFFFFF"/>
                </a:highlight>
                <a:latin typeface="Consolas" panose="020B0609020204030204" pitchFamily="49" charset="0"/>
              </a:rPr>
              <a:t>NomEquipo</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varchar</a:t>
            </a:r>
            <a:r>
              <a:rPr lang="es-ES" sz="1200" dirty="0">
                <a:solidFill>
                  <a:srgbClr val="808080"/>
                </a:solidFill>
                <a:highlight>
                  <a:srgbClr val="FFFFFF"/>
                </a:highlight>
                <a:latin typeface="Consolas" panose="020B0609020204030204" pitchFamily="49" charset="0"/>
              </a:rPr>
              <a:t>(</a:t>
            </a:r>
            <a:r>
              <a:rPr lang="es-ES" sz="1200" dirty="0">
                <a:solidFill>
                  <a:srgbClr val="000000"/>
                </a:solidFill>
                <a:highlight>
                  <a:srgbClr val="FFFFFF"/>
                </a:highlight>
                <a:latin typeface="Consolas" panose="020B0609020204030204" pitchFamily="49" charset="0"/>
              </a:rPr>
              <a:t>50</a:t>
            </a:r>
            <a:r>
              <a:rPr lang="es-ES" sz="1200" dirty="0">
                <a:solidFill>
                  <a:srgbClr val="808080"/>
                </a:solidFill>
                <a:highlight>
                  <a:srgbClr val="FFFFFF"/>
                </a:highlight>
                <a:latin typeface="Consolas" panose="020B0609020204030204" pitchFamily="49" charset="0"/>
              </a:rPr>
              <a:t>)</a:t>
            </a:r>
            <a:r>
              <a:rPr lang="es-ES" sz="1200" dirty="0">
                <a:solidFill>
                  <a:srgbClr val="000000"/>
                </a:solidFill>
                <a:highlight>
                  <a:srgbClr val="FFFFFF"/>
                </a:highlight>
                <a:latin typeface="Consolas" panose="020B0609020204030204" pitchFamily="49" charset="0"/>
              </a:rPr>
              <a:t> </a:t>
            </a:r>
            <a:r>
              <a:rPr lang="es-ES" sz="1200" dirty="0" err="1">
                <a:solidFill>
                  <a:srgbClr val="808080"/>
                </a:solidFill>
                <a:highlight>
                  <a:srgbClr val="FFFFFF"/>
                </a:highlight>
                <a:latin typeface="Consolas" panose="020B0609020204030204" pitchFamily="49" charset="0"/>
              </a:rPr>
              <a:t>not</a:t>
            </a:r>
            <a:r>
              <a:rPr lang="es-ES" sz="1200" dirty="0">
                <a:solidFill>
                  <a:srgbClr val="000000"/>
                </a:solidFill>
                <a:highlight>
                  <a:srgbClr val="FFFFFF"/>
                </a:highlight>
                <a:latin typeface="Consolas" panose="020B0609020204030204" pitchFamily="49" charset="0"/>
              </a:rPr>
              <a:t> </a:t>
            </a:r>
            <a:r>
              <a:rPr lang="es-ES" sz="1200" dirty="0" err="1">
                <a:solidFill>
                  <a:srgbClr val="808080"/>
                </a:solidFill>
                <a:highlight>
                  <a:srgbClr val="FFFFFF"/>
                </a:highlight>
                <a:latin typeface="Consolas" panose="020B0609020204030204" pitchFamily="49" charset="0"/>
              </a:rPr>
              <a:t>null</a:t>
            </a:r>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00"/>
                </a:solidFill>
                <a:highlight>
                  <a:srgbClr val="FFFFFF"/>
                </a:highlight>
                <a:latin typeface="Consolas" panose="020B0609020204030204" pitchFamily="49" charset="0"/>
              </a:rPr>
              <a:t>FecCreaEquipo</a:t>
            </a:r>
            <a:r>
              <a:rPr lang="es-ES" sz="1200" dirty="0">
                <a:solidFill>
                  <a:srgbClr val="000000"/>
                </a:solidFill>
                <a:highlight>
                  <a:srgbClr val="FFFFFF"/>
                </a:highlight>
                <a:latin typeface="Consolas" panose="020B0609020204030204" pitchFamily="49" charset="0"/>
              </a:rPr>
              <a:t> </a:t>
            </a:r>
            <a:r>
              <a:rPr lang="es-ES" sz="1200" dirty="0">
                <a:solidFill>
                  <a:srgbClr val="0000FF"/>
                </a:solidFill>
                <a:highlight>
                  <a:srgbClr val="FFFFFF"/>
                </a:highlight>
                <a:latin typeface="Consolas" panose="020B0609020204030204" pitchFamily="49" charset="0"/>
              </a:rPr>
              <a:t>date</a:t>
            </a:r>
            <a:r>
              <a:rPr lang="es-ES" sz="1200" dirty="0">
                <a:solidFill>
                  <a:srgbClr val="000000"/>
                </a:solidFill>
                <a:highlight>
                  <a:srgbClr val="FFFFFF"/>
                </a:highlight>
                <a:latin typeface="Consolas" panose="020B0609020204030204" pitchFamily="49" charset="0"/>
              </a:rPr>
              <a:t> </a:t>
            </a:r>
            <a:r>
              <a:rPr lang="es-ES" sz="1200" dirty="0" err="1">
                <a:solidFill>
                  <a:srgbClr val="808080"/>
                </a:solidFill>
                <a:highlight>
                  <a:srgbClr val="FFFFFF"/>
                </a:highlight>
                <a:latin typeface="Consolas" panose="020B0609020204030204" pitchFamily="49" charset="0"/>
              </a:rPr>
              <a:t>null</a:t>
            </a:r>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00"/>
                </a:solidFill>
                <a:highlight>
                  <a:srgbClr val="FFFFFF"/>
                </a:highlight>
                <a:latin typeface="Consolas" panose="020B0609020204030204" pitchFamily="49" charset="0"/>
              </a:rPr>
              <a:t>EstEquipo</a:t>
            </a:r>
            <a:r>
              <a:rPr lang="es-ES" sz="1200" dirty="0">
                <a:solidFill>
                  <a:srgbClr val="000000"/>
                </a:solidFill>
                <a:highlight>
                  <a:srgbClr val="FFFFFF"/>
                </a:highlight>
                <a:latin typeface="Consolas" panose="020B0609020204030204" pitchFamily="49" charset="0"/>
              </a:rPr>
              <a:t> </a:t>
            </a:r>
            <a:r>
              <a:rPr lang="es-ES" sz="1200" dirty="0">
                <a:solidFill>
                  <a:srgbClr val="0000FF"/>
                </a:solidFill>
                <a:highlight>
                  <a:srgbClr val="FFFFFF"/>
                </a:highlight>
                <a:latin typeface="Consolas" panose="020B0609020204030204" pitchFamily="49" charset="0"/>
              </a:rPr>
              <a:t>bit</a:t>
            </a:r>
            <a:r>
              <a:rPr lang="es-ES" sz="1200" dirty="0">
                <a:solidFill>
                  <a:srgbClr val="000000"/>
                </a:solidFill>
                <a:highlight>
                  <a:srgbClr val="FFFFFF"/>
                </a:highlight>
                <a:latin typeface="Consolas" panose="020B0609020204030204" pitchFamily="49" charset="0"/>
              </a:rPr>
              <a:t> </a:t>
            </a:r>
            <a:r>
              <a:rPr lang="es-ES" sz="1200" dirty="0" err="1">
                <a:solidFill>
                  <a:srgbClr val="808080"/>
                </a:solidFill>
                <a:highlight>
                  <a:srgbClr val="FFFFFF"/>
                </a:highlight>
                <a:latin typeface="Consolas" panose="020B0609020204030204" pitchFamily="49" charset="0"/>
              </a:rPr>
              <a:t>null</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constraint</a:t>
            </a:r>
            <a:r>
              <a:rPr lang="es-ES" sz="1200" dirty="0">
                <a:solidFill>
                  <a:srgbClr val="000000"/>
                </a:solidFill>
                <a:highlight>
                  <a:srgbClr val="FFFFFF"/>
                </a:highlight>
                <a:latin typeface="Consolas" panose="020B0609020204030204" pitchFamily="49" charset="0"/>
              </a:rPr>
              <a:t> </a:t>
            </a:r>
            <a:r>
              <a:rPr lang="es-ES" sz="1200" dirty="0" err="1">
                <a:solidFill>
                  <a:srgbClr val="000000"/>
                </a:solidFill>
                <a:highlight>
                  <a:srgbClr val="FFFFFF"/>
                </a:highlight>
                <a:latin typeface="Consolas" panose="020B0609020204030204" pitchFamily="49" charset="0"/>
              </a:rPr>
              <a:t>DF_Equipo_EstEquipo</a:t>
            </a:r>
            <a:endParaRPr lang="es-ES" sz="1200" dirty="0">
              <a:solidFill>
                <a:srgbClr val="000000"/>
              </a:solidFill>
              <a:highlight>
                <a:srgbClr val="FFFFFF"/>
              </a:highlight>
              <a:latin typeface="Consolas" panose="020B0609020204030204" pitchFamily="49" charset="0"/>
            </a:endParaRPr>
          </a:p>
          <a:p>
            <a:r>
              <a:rPr lang="es-ES" sz="1200" dirty="0">
                <a:solidFill>
                  <a:srgbClr val="0000FF"/>
                </a:solidFill>
                <a:highlight>
                  <a:srgbClr val="FFFFFF"/>
                </a:highlight>
                <a:latin typeface="Consolas" panose="020B0609020204030204" pitchFamily="49" charset="0"/>
              </a:rPr>
              <a:t>default </a:t>
            </a:r>
            <a:r>
              <a:rPr lang="es-ES" sz="1200" dirty="0">
                <a:solidFill>
                  <a:srgbClr val="808080"/>
                </a:solidFill>
                <a:highlight>
                  <a:srgbClr val="FFFFFF"/>
                </a:highlight>
                <a:latin typeface="Consolas" panose="020B0609020204030204" pitchFamily="49" charset="0"/>
              </a:rPr>
              <a:t>(</a:t>
            </a:r>
            <a:r>
              <a:rPr lang="es-ES" sz="1200" dirty="0">
                <a:solidFill>
                  <a:srgbClr val="000000"/>
                </a:solidFill>
                <a:highlight>
                  <a:srgbClr val="FFFFFF"/>
                </a:highlight>
                <a:latin typeface="Consolas" panose="020B0609020204030204" pitchFamily="49" charset="0"/>
              </a:rPr>
              <a:t>1</a:t>
            </a:r>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00"/>
                </a:solidFill>
                <a:highlight>
                  <a:srgbClr val="FFFFFF"/>
                </a:highlight>
                <a:latin typeface="Consolas" panose="020B0609020204030204" pitchFamily="49" charset="0"/>
              </a:rPr>
              <a:t>EmaEquipo</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varchar</a:t>
            </a:r>
            <a:r>
              <a:rPr lang="es-ES" sz="1200" dirty="0">
                <a:solidFill>
                  <a:srgbClr val="808080"/>
                </a:solidFill>
                <a:highlight>
                  <a:srgbClr val="FFFFFF"/>
                </a:highlight>
                <a:latin typeface="Consolas" panose="020B0609020204030204" pitchFamily="49" charset="0"/>
              </a:rPr>
              <a:t>(</a:t>
            </a:r>
            <a:r>
              <a:rPr lang="es-ES" sz="1200" dirty="0">
                <a:solidFill>
                  <a:srgbClr val="000000"/>
                </a:solidFill>
                <a:highlight>
                  <a:srgbClr val="FFFFFF"/>
                </a:highlight>
                <a:latin typeface="Consolas" panose="020B0609020204030204" pitchFamily="49" charset="0"/>
              </a:rPr>
              <a:t>50</a:t>
            </a:r>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constraint</a:t>
            </a:r>
            <a:r>
              <a:rPr lang="es-ES" sz="1200" dirty="0">
                <a:solidFill>
                  <a:srgbClr val="000000"/>
                </a:solidFill>
                <a:highlight>
                  <a:srgbClr val="FFFFFF"/>
                </a:highlight>
                <a:latin typeface="Consolas" panose="020B0609020204030204" pitchFamily="49" charset="0"/>
              </a:rPr>
              <a:t> </a:t>
            </a:r>
            <a:r>
              <a:rPr lang="es-ES" sz="1200" dirty="0" err="1">
                <a:solidFill>
                  <a:srgbClr val="000000"/>
                </a:solidFill>
                <a:highlight>
                  <a:srgbClr val="FFFFFF"/>
                </a:highlight>
                <a:latin typeface="Consolas" panose="020B0609020204030204" pitchFamily="49" charset="0"/>
              </a:rPr>
              <a:t>PK_Equipo</a:t>
            </a:r>
            <a:r>
              <a:rPr lang="es-ES" sz="1200" dirty="0">
                <a:solidFill>
                  <a:srgbClr val="000000"/>
                </a:solidFill>
                <a:highlight>
                  <a:srgbClr val="FFFFFF"/>
                </a:highlight>
                <a:latin typeface="Consolas" panose="020B0609020204030204" pitchFamily="49" charset="0"/>
              </a:rPr>
              <a:t> </a:t>
            </a:r>
          </a:p>
          <a:p>
            <a:r>
              <a:rPr lang="es-ES" sz="1200" dirty="0" err="1">
                <a:solidFill>
                  <a:srgbClr val="0000FF"/>
                </a:solidFill>
                <a:highlight>
                  <a:srgbClr val="FFFFFF"/>
                </a:highlight>
                <a:latin typeface="Consolas" panose="020B0609020204030204" pitchFamily="49" charset="0"/>
              </a:rPr>
              <a:t>primary</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key</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clustered</a:t>
            </a:r>
            <a:r>
              <a:rPr lang="es-ES" sz="1200" dirty="0">
                <a:solidFill>
                  <a:srgbClr val="0000FF"/>
                </a:solidFill>
                <a:highlight>
                  <a:srgbClr val="FFFFFF"/>
                </a:highlight>
                <a:latin typeface="Consolas" panose="020B0609020204030204" pitchFamily="49" charset="0"/>
              </a:rPr>
              <a:t> </a:t>
            </a:r>
            <a:r>
              <a:rPr lang="es-ES" sz="1200" dirty="0">
                <a:solidFill>
                  <a:srgbClr val="808080"/>
                </a:solidFill>
                <a:highlight>
                  <a:srgbClr val="FFFFFF"/>
                </a:highlight>
                <a:latin typeface="Consolas" panose="020B0609020204030204" pitchFamily="49" charset="0"/>
              </a:rPr>
              <a:t>(</a:t>
            </a:r>
            <a:r>
              <a:rPr lang="es-ES" sz="1200" dirty="0" err="1">
                <a:solidFill>
                  <a:srgbClr val="000000"/>
                </a:solidFill>
                <a:highlight>
                  <a:srgbClr val="FFFFFF"/>
                </a:highlight>
                <a:latin typeface="Consolas" panose="020B0609020204030204" pitchFamily="49" charset="0"/>
              </a:rPr>
              <a:t>IdEquipo</a:t>
            </a:r>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constraint</a:t>
            </a:r>
            <a:r>
              <a:rPr lang="es-ES" sz="1200" dirty="0">
                <a:solidFill>
                  <a:srgbClr val="000000"/>
                </a:solidFill>
                <a:highlight>
                  <a:srgbClr val="FFFFFF"/>
                </a:highlight>
                <a:latin typeface="Consolas" panose="020B0609020204030204" pitchFamily="49" charset="0"/>
              </a:rPr>
              <a:t> </a:t>
            </a:r>
            <a:r>
              <a:rPr lang="es-ES" sz="1200" dirty="0" err="1">
                <a:solidFill>
                  <a:srgbClr val="000000"/>
                </a:solidFill>
                <a:highlight>
                  <a:srgbClr val="FFFFFF"/>
                </a:highlight>
                <a:latin typeface="Consolas" panose="020B0609020204030204" pitchFamily="49" charset="0"/>
              </a:rPr>
              <a:t>U_Equipo_NomEquipo</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unique</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nonclustered</a:t>
            </a:r>
            <a:r>
              <a:rPr lang="es-ES" sz="1200" dirty="0">
                <a:solidFill>
                  <a:srgbClr val="0000FF"/>
                </a:solidFill>
                <a:highlight>
                  <a:srgbClr val="FFFFFF"/>
                </a:highlight>
                <a:latin typeface="Consolas" panose="020B0609020204030204" pitchFamily="49" charset="0"/>
              </a:rPr>
              <a:t> </a:t>
            </a:r>
            <a:r>
              <a:rPr lang="es-ES" sz="1200" dirty="0">
                <a:solidFill>
                  <a:srgbClr val="808080"/>
                </a:solidFill>
                <a:highlight>
                  <a:srgbClr val="FFFFFF"/>
                </a:highlight>
                <a:latin typeface="Consolas" panose="020B0609020204030204" pitchFamily="49" charset="0"/>
              </a:rPr>
              <a:t>(</a:t>
            </a:r>
            <a:r>
              <a:rPr lang="es-ES" sz="1200" dirty="0" err="1">
                <a:solidFill>
                  <a:srgbClr val="000000"/>
                </a:solidFill>
                <a:highlight>
                  <a:srgbClr val="FFFFFF"/>
                </a:highlight>
                <a:latin typeface="Consolas" panose="020B0609020204030204" pitchFamily="49" charset="0"/>
              </a:rPr>
              <a:t>NomEquipo</a:t>
            </a:r>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constraint</a:t>
            </a:r>
            <a:r>
              <a:rPr lang="es-ES" sz="1200" dirty="0">
                <a:solidFill>
                  <a:srgbClr val="000000"/>
                </a:solidFill>
                <a:highlight>
                  <a:srgbClr val="FFFFFF"/>
                </a:highlight>
                <a:latin typeface="Consolas" panose="020B0609020204030204" pitchFamily="49" charset="0"/>
              </a:rPr>
              <a:t> </a:t>
            </a:r>
            <a:r>
              <a:rPr lang="es-ES" sz="1200" dirty="0" err="1">
                <a:solidFill>
                  <a:srgbClr val="000000"/>
                </a:solidFill>
                <a:highlight>
                  <a:srgbClr val="FFFFFF"/>
                </a:highlight>
                <a:latin typeface="Consolas" panose="020B0609020204030204" pitchFamily="49" charset="0"/>
              </a:rPr>
              <a:t>CK_Equipo_FecCreaEquipo</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check</a:t>
            </a:r>
            <a:r>
              <a:rPr lang="es-ES" sz="1200" dirty="0">
                <a:solidFill>
                  <a:srgbClr val="0000FF"/>
                </a:solidFill>
                <a:highlight>
                  <a:srgbClr val="FFFFFF"/>
                </a:highlight>
                <a:latin typeface="Consolas" panose="020B0609020204030204" pitchFamily="49" charset="0"/>
              </a:rPr>
              <a:t> </a:t>
            </a:r>
            <a:r>
              <a:rPr lang="es-ES" sz="1200" dirty="0">
                <a:solidFill>
                  <a:srgbClr val="808080"/>
                </a:solidFill>
                <a:highlight>
                  <a:srgbClr val="FFFFFF"/>
                </a:highlight>
                <a:latin typeface="Consolas" panose="020B0609020204030204" pitchFamily="49" charset="0"/>
              </a:rPr>
              <a:t>(</a:t>
            </a:r>
            <a:r>
              <a:rPr lang="es-ES" sz="1200" dirty="0" err="1">
                <a:solidFill>
                  <a:srgbClr val="000000"/>
                </a:solidFill>
                <a:highlight>
                  <a:srgbClr val="FFFFFF"/>
                </a:highlight>
                <a:latin typeface="Consolas" panose="020B0609020204030204" pitchFamily="49" charset="0"/>
              </a:rPr>
              <a:t>FecCreaEquipo</a:t>
            </a:r>
            <a:r>
              <a:rPr lang="es-ES" sz="1200" dirty="0">
                <a:solidFill>
                  <a:srgbClr val="808080"/>
                </a:solidFill>
                <a:highlight>
                  <a:srgbClr val="FFFFFF"/>
                </a:highlight>
                <a:latin typeface="Consolas" panose="020B0609020204030204" pitchFamily="49" charset="0"/>
              </a:rPr>
              <a:t>&lt;</a:t>
            </a:r>
            <a:r>
              <a:rPr lang="es-ES" sz="1200" dirty="0" err="1">
                <a:solidFill>
                  <a:srgbClr val="FF00FF"/>
                </a:solidFill>
                <a:highlight>
                  <a:srgbClr val="FFFFFF"/>
                </a:highlight>
                <a:latin typeface="Consolas" panose="020B0609020204030204" pitchFamily="49" charset="0"/>
              </a:rPr>
              <a:t>getdate</a:t>
            </a:r>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constraint</a:t>
            </a:r>
            <a:r>
              <a:rPr lang="es-ES" sz="1200" dirty="0">
                <a:solidFill>
                  <a:srgbClr val="000000"/>
                </a:solidFill>
                <a:highlight>
                  <a:srgbClr val="FFFFFF"/>
                </a:highlight>
                <a:latin typeface="Consolas" panose="020B0609020204030204" pitchFamily="49" charset="0"/>
              </a:rPr>
              <a:t> </a:t>
            </a:r>
            <a:r>
              <a:rPr lang="es-ES" sz="1200" dirty="0" err="1">
                <a:solidFill>
                  <a:srgbClr val="000000"/>
                </a:solidFill>
                <a:highlight>
                  <a:srgbClr val="FFFFFF"/>
                </a:highlight>
                <a:latin typeface="Consolas" panose="020B0609020204030204" pitchFamily="49" charset="0"/>
              </a:rPr>
              <a:t>U_Equipo_EmaEquipo</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unique</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nonclustered</a:t>
            </a:r>
            <a:r>
              <a:rPr lang="es-ES" sz="1200" dirty="0">
                <a:solidFill>
                  <a:srgbClr val="0000FF"/>
                </a:solidFill>
                <a:highlight>
                  <a:srgbClr val="FFFFFF"/>
                </a:highlight>
                <a:latin typeface="Consolas" panose="020B0609020204030204" pitchFamily="49" charset="0"/>
              </a:rPr>
              <a:t> </a:t>
            </a:r>
            <a:r>
              <a:rPr lang="es-ES" sz="1200" dirty="0">
                <a:solidFill>
                  <a:srgbClr val="808080"/>
                </a:solidFill>
                <a:highlight>
                  <a:srgbClr val="FFFFFF"/>
                </a:highlight>
                <a:latin typeface="Consolas" panose="020B0609020204030204" pitchFamily="49" charset="0"/>
              </a:rPr>
              <a:t>(</a:t>
            </a:r>
            <a:r>
              <a:rPr lang="es-ES" sz="1200" dirty="0" err="1">
                <a:solidFill>
                  <a:srgbClr val="000000"/>
                </a:solidFill>
                <a:highlight>
                  <a:srgbClr val="FFFFFF"/>
                </a:highlight>
                <a:latin typeface="Consolas" panose="020B0609020204030204" pitchFamily="49" charset="0"/>
              </a:rPr>
              <a:t>EmaEquipo</a:t>
            </a:r>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go</a:t>
            </a:r>
            <a:endParaRPr lang="es-ES" sz="1200" dirty="0">
              <a:solidFill>
                <a:srgbClr val="000000"/>
              </a:solidFill>
              <a:highlight>
                <a:srgbClr val="FFFFFF"/>
              </a:highlight>
              <a:latin typeface="Consolas" panose="020B0609020204030204" pitchFamily="49" charset="0"/>
            </a:endParaRPr>
          </a:p>
          <a:p>
            <a:endParaRPr lang="es-ES" sz="1200" dirty="0">
              <a:solidFill>
                <a:srgbClr val="000000"/>
              </a:solidFill>
              <a:highlight>
                <a:srgbClr val="FFFFFF"/>
              </a:highlight>
              <a:latin typeface="Consolas" panose="020B0609020204030204" pitchFamily="49" charset="0"/>
            </a:endParaRPr>
          </a:p>
          <a:p>
            <a:r>
              <a:rPr lang="es-ES" sz="1200" dirty="0">
                <a:solidFill>
                  <a:srgbClr val="0000FF"/>
                </a:solidFill>
                <a:highlight>
                  <a:srgbClr val="FFFFFF"/>
                </a:highlight>
                <a:latin typeface="Consolas" panose="020B0609020204030204" pitchFamily="49" charset="0"/>
              </a:rPr>
              <a:t>alter</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table</a:t>
            </a:r>
            <a:r>
              <a:rPr lang="es-ES" sz="1200" dirty="0">
                <a:solidFill>
                  <a:srgbClr val="000000"/>
                </a:solidFill>
                <a:highlight>
                  <a:srgbClr val="FFFFFF"/>
                </a:highlight>
                <a:latin typeface="Consolas" panose="020B0609020204030204" pitchFamily="49" charset="0"/>
              </a:rPr>
              <a:t> Jugador</a:t>
            </a:r>
          </a:p>
          <a:p>
            <a:r>
              <a:rPr lang="es-ES" sz="1200" dirty="0" err="1">
                <a:solidFill>
                  <a:srgbClr val="0000FF"/>
                </a:solidFill>
                <a:highlight>
                  <a:srgbClr val="FFFFFF"/>
                </a:highlight>
                <a:latin typeface="Consolas" panose="020B0609020204030204" pitchFamily="49" charset="0"/>
              </a:rPr>
              <a:t>add</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constraint</a:t>
            </a:r>
            <a:r>
              <a:rPr lang="es-ES" sz="1200" dirty="0">
                <a:solidFill>
                  <a:srgbClr val="000000"/>
                </a:solidFill>
                <a:highlight>
                  <a:srgbClr val="FFFFFF"/>
                </a:highlight>
                <a:latin typeface="Consolas" panose="020B0609020204030204" pitchFamily="49" charset="0"/>
              </a:rPr>
              <a:t> </a:t>
            </a:r>
            <a:r>
              <a:rPr lang="es-ES" sz="1200" dirty="0" err="1">
                <a:solidFill>
                  <a:srgbClr val="000000"/>
                </a:solidFill>
                <a:highlight>
                  <a:srgbClr val="FFFFFF"/>
                </a:highlight>
                <a:latin typeface="Consolas" panose="020B0609020204030204" pitchFamily="49" charset="0"/>
              </a:rPr>
              <a:t>FK_Jugador_Equipo</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foreign</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key</a:t>
            </a:r>
            <a:r>
              <a:rPr lang="es-ES" sz="1200" dirty="0">
                <a:solidFill>
                  <a:srgbClr val="0000FF"/>
                </a:solidFill>
                <a:highlight>
                  <a:srgbClr val="FFFFFF"/>
                </a:highlight>
                <a:latin typeface="Consolas" panose="020B0609020204030204" pitchFamily="49" charset="0"/>
              </a:rPr>
              <a:t> </a:t>
            </a:r>
            <a:r>
              <a:rPr lang="es-ES" sz="1200" dirty="0">
                <a:solidFill>
                  <a:srgbClr val="808080"/>
                </a:solidFill>
                <a:highlight>
                  <a:srgbClr val="FFFFFF"/>
                </a:highlight>
                <a:latin typeface="Consolas" panose="020B0609020204030204" pitchFamily="49" charset="0"/>
              </a:rPr>
              <a:t>(</a:t>
            </a:r>
            <a:r>
              <a:rPr lang="es-ES" sz="1200" dirty="0" err="1">
                <a:solidFill>
                  <a:srgbClr val="000000"/>
                </a:solidFill>
                <a:highlight>
                  <a:srgbClr val="FFFFFF"/>
                </a:highlight>
                <a:latin typeface="Consolas" panose="020B0609020204030204" pitchFamily="49" charset="0"/>
              </a:rPr>
              <a:t>IdEquipo</a:t>
            </a:r>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references</a:t>
            </a:r>
            <a:r>
              <a:rPr lang="es-ES" sz="1200" dirty="0">
                <a:solidFill>
                  <a:srgbClr val="000000"/>
                </a:solidFill>
                <a:highlight>
                  <a:srgbClr val="FFFFFF"/>
                </a:highlight>
                <a:latin typeface="Consolas" panose="020B0609020204030204" pitchFamily="49" charset="0"/>
              </a:rPr>
              <a:t> Equipo</a:t>
            </a:r>
            <a:r>
              <a:rPr lang="es-ES" sz="1200" dirty="0">
                <a:solidFill>
                  <a:srgbClr val="808080"/>
                </a:solidFill>
                <a:highlight>
                  <a:srgbClr val="FFFFFF"/>
                </a:highlight>
                <a:latin typeface="Consolas" panose="020B0609020204030204" pitchFamily="49" charset="0"/>
              </a:rPr>
              <a:t>(</a:t>
            </a:r>
            <a:r>
              <a:rPr lang="es-ES" sz="1200" dirty="0" err="1">
                <a:solidFill>
                  <a:srgbClr val="000000"/>
                </a:solidFill>
                <a:highlight>
                  <a:srgbClr val="FFFFFF"/>
                </a:highlight>
                <a:latin typeface="Consolas" panose="020B0609020204030204" pitchFamily="49" charset="0"/>
              </a:rPr>
              <a:t>IdEquipo</a:t>
            </a:r>
            <a:r>
              <a:rPr lang="es-ES" sz="1200" dirty="0">
                <a:solidFill>
                  <a:srgbClr val="808080"/>
                </a:solidFill>
                <a:highlight>
                  <a:srgbClr val="FFFFFF"/>
                </a:highlight>
                <a:latin typeface="Consolas" panose="020B0609020204030204" pitchFamily="49" charset="0"/>
              </a:rPr>
              <a:t>)</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on</a:t>
            </a:r>
            <a:r>
              <a:rPr lang="es-ES" sz="1200" dirty="0">
                <a:solidFill>
                  <a:srgbClr val="000000"/>
                </a:solidFill>
                <a:highlight>
                  <a:srgbClr val="FFFFFF"/>
                </a:highlight>
                <a:latin typeface="Consolas" panose="020B0609020204030204" pitchFamily="49" charset="0"/>
              </a:rPr>
              <a:t> </a:t>
            </a:r>
            <a:r>
              <a:rPr lang="es-ES" sz="1200" dirty="0" err="1">
                <a:solidFill>
                  <a:srgbClr val="FF00FF"/>
                </a:solidFill>
                <a:highlight>
                  <a:srgbClr val="FFFFFF"/>
                </a:highlight>
                <a:latin typeface="Consolas" panose="020B0609020204030204" pitchFamily="49" charset="0"/>
              </a:rPr>
              <a:t>update</a:t>
            </a:r>
            <a:r>
              <a:rPr lang="es-ES" sz="1200" dirty="0">
                <a:solidFill>
                  <a:srgbClr val="000000"/>
                </a:solidFill>
                <a:highlight>
                  <a:srgbClr val="FFFFFF"/>
                </a:highlight>
                <a:latin typeface="Consolas" panose="020B0609020204030204" pitchFamily="49" charset="0"/>
              </a:rPr>
              <a:t> </a:t>
            </a:r>
            <a:r>
              <a:rPr lang="es-ES" sz="1200" dirty="0" err="1">
                <a:solidFill>
                  <a:srgbClr val="0000FF"/>
                </a:solidFill>
                <a:highlight>
                  <a:srgbClr val="FFFFFF"/>
                </a:highlight>
                <a:latin typeface="Consolas" panose="020B0609020204030204" pitchFamily="49" charset="0"/>
              </a:rPr>
              <a:t>cascade</a:t>
            </a:r>
            <a:endParaRPr lang="es-ES" sz="1200" dirty="0">
              <a:solidFill>
                <a:srgbClr val="000000"/>
              </a:solidFill>
              <a:highlight>
                <a:srgbClr val="FFFFFF"/>
              </a:highlight>
              <a:latin typeface="Consolas" panose="020B0609020204030204" pitchFamily="49" charset="0"/>
            </a:endParaRPr>
          </a:p>
          <a:p>
            <a:r>
              <a:rPr lang="es-ES" sz="1200" dirty="0" err="1">
                <a:solidFill>
                  <a:srgbClr val="0000FF"/>
                </a:solidFill>
                <a:highlight>
                  <a:srgbClr val="FFFFFF"/>
                </a:highlight>
                <a:latin typeface="Consolas" panose="020B0609020204030204" pitchFamily="49" charset="0"/>
              </a:rPr>
              <a:t>go</a:t>
            </a:r>
            <a:endParaRPr lang="es-ES" sz="1200" dirty="0"/>
          </a:p>
        </p:txBody>
      </p:sp>
    </p:spTree>
    <p:extLst>
      <p:ext uri="{BB962C8B-B14F-4D97-AF65-F5344CB8AC3E}">
        <p14:creationId xmlns:p14="http://schemas.microsoft.com/office/powerpoint/2010/main" val="36482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DCL (Data Control </a:t>
            </a:r>
            <a:r>
              <a:rPr lang="es-ES" dirty="0" err="1"/>
              <a:t>Language</a:t>
            </a:r>
            <a:r>
              <a:rPr lang="es-ES" dirty="0"/>
              <a:t>)</a:t>
            </a:r>
          </a:p>
        </p:txBody>
      </p:sp>
      <p:sp>
        <p:nvSpPr>
          <p:cNvPr id="3" name="Marcador de contenido 2"/>
          <p:cNvSpPr>
            <a:spLocks noGrp="1"/>
          </p:cNvSpPr>
          <p:nvPr>
            <p:ph idx="1"/>
          </p:nvPr>
        </p:nvSpPr>
        <p:spPr>
          <a:xfrm>
            <a:off x="1100822" y="1825625"/>
            <a:ext cx="10252978" cy="4351338"/>
          </a:xfrm>
        </p:spPr>
        <p:txBody>
          <a:bodyPr>
            <a:normAutofit/>
          </a:bodyPr>
          <a:lstStyle/>
          <a:p>
            <a:r>
              <a:rPr lang="es-ES" dirty="0"/>
              <a:t>Permite crear roles, permisos e integridad referencial, así como el control al acceso a la </a:t>
            </a:r>
            <a:r>
              <a:rPr lang="es-ES" b="1" dirty="0"/>
              <a:t>base de datos</a:t>
            </a:r>
            <a:r>
              <a:rPr lang="es-ES" dirty="0"/>
              <a:t>.</a:t>
            </a:r>
          </a:p>
          <a:p>
            <a:r>
              <a:rPr lang="es-ES" b="1" dirty="0" err="1"/>
              <a:t>GRANT</a:t>
            </a:r>
            <a:r>
              <a:rPr lang="es-ES" b="1" dirty="0"/>
              <a:t>:</a:t>
            </a:r>
            <a:r>
              <a:rPr lang="es-ES" dirty="0"/>
              <a:t> Usado para otorgar privilegios de acceso de usuario a la </a:t>
            </a:r>
            <a:r>
              <a:rPr lang="es-ES" b="1" dirty="0"/>
              <a:t>base de datos</a:t>
            </a:r>
            <a:r>
              <a:rPr lang="es-ES" dirty="0"/>
              <a:t>.</a:t>
            </a:r>
          </a:p>
          <a:p>
            <a:r>
              <a:rPr lang="es-ES" b="1" dirty="0" err="1"/>
              <a:t>REVOKE</a:t>
            </a:r>
            <a:r>
              <a:rPr lang="es-ES" b="1" dirty="0"/>
              <a:t>:</a:t>
            </a:r>
            <a:r>
              <a:rPr lang="es-ES" dirty="0"/>
              <a:t> Utilizado para retirar privilegios de acceso otorgados con el comando </a:t>
            </a:r>
            <a:r>
              <a:rPr lang="es-ES" dirty="0" err="1"/>
              <a:t>GRANT</a:t>
            </a:r>
            <a:r>
              <a:rPr lang="es-ES" dirty="0"/>
              <a:t>.</a:t>
            </a:r>
          </a:p>
          <a:p>
            <a:endParaRPr lang="es-ES"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22</a:t>
            </a:fld>
            <a:endParaRPr lang="es-EC"/>
          </a:p>
        </p:txBody>
      </p:sp>
    </p:spTree>
    <p:extLst>
      <p:ext uri="{BB962C8B-B14F-4D97-AF65-F5344CB8AC3E}">
        <p14:creationId xmlns:p14="http://schemas.microsoft.com/office/powerpoint/2010/main" val="905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Vistas</a:t>
            </a:r>
          </a:p>
        </p:txBody>
      </p:sp>
      <p:sp>
        <p:nvSpPr>
          <p:cNvPr id="3" name="Marcador de contenido 2"/>
          <p:cNvSpPr>
            <a:spLocks noGrp="1"/>
          </p:cNvSpPr>
          <p:nvPr>
            <p:ph idx="1"/>
          </p:nvPr>
        </p:nvSpPr>
        <p:spPr>
          <a:xfrm>
            <a:off x="1100822" y="1825625"/>
            <a:ext cx="10252978" cy="4351338"/>
          </a:xfrm>
        </p:spPr>
        <p:txBody>
          <a:bodyPr>
            <a:normAutofit fontScale="85000" lnSpcReduction="20000"/>
          </a:bodyPr>
          <a:lstStyle/>
          <a:p>
            <a:r>
              <a:rPr lang="es-ES" dirty="0"/>
              <a:t>En teoría de bases de datos, una vista es una consulta que se presenta como una tabla (virtual) a partir de un conjunto de tablas en una base de datos relacional.</a:t>
            </a:r>
          </a:p>
          <a:p>
            <a:r>
              <a:rPr lang="es-ES" dirty="0"/>
              <a:t>Las vistas tienen la misma estructura que una tabla: filas y columnas. La única diferencia es que sólo se almacena de ellas la definición, no los datos. Los datos que se recuperan mediante una consulta a una vista se presentarán igual que los de una tabla. De hecho, si no se sabe que se está trabajando con una vista, nada hace suponer que es así. Al igual que sucede con una tabla, se pueden insertar, actualizar, borrar y seleccionar datos en una vista. Aunque siempre es posible seleccionar datos de una vista, en algunas condiciones existen restricciones para realizar el resto de las operaciones sobre vistas.</a:t>
            </a:r>
          </a:p>
          <a:p>
            <a:r>
              <a:rPr lang="es-ES" dirty="0"/>
              <a:t>Una vista se especifica a través de una expresión de consulta (una sentencia </a:t>
            </a:r>
            <a:r>
              <a:rPr lang="es-ES" dirty="0" err="1"/>
              <a:t>SELECT</a:t>
            </a:r>
            <a:r>
              <a:rPr lang="es-ES" dirty="0"/>
              <a:t>) que la calcula y que puede realizarse sobre una o más tablas. Sobre un conjunto de tablas relacionales se puede trabajar con un número cualquiera de vistas.</a:t>
            </a:r>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23</a:t>
            </a:fld>
            <a:endParaRPr lang="es-EC"/>
          </a:p>
        </p:txBody>
      </p:sp>
    </p:spTree>
    <p:extLst>
      <p:ext uri="{BB962C8B-B14F-4D97-AF65-F5344CB8AC3E}">
        <p14:creationId xmlns:p14="http://schemas.microsoft.com/office/powerpoint/2010/main" val="238785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Vistas</a:t>
            </a:r>
          </a:p>
        </p:txBody>
      </p:sp>
      <p:sp>
        <p:nvSpPr>
          <p:cNvPr id="3" name="Marcador de contenido 2"/>
          <p:cNvSpPr>
            <a:spLocks noGrp="1"/>
          </p:cNvSpPr>
          <p:nvPr>
            <p:ph idx="1"/>
          </p:nvPr>
        </p:nvSpPr>
        <p:spPr>
          <a:xfrm>
            <a:off x="1100822" y="1825625"/>
            <a:ext cx="10252978" cy="4351338"/>
          </a:xfrm>
        </p:spPr>
        <p:txBody>
          <a:bodyPr>
            <a:normAutofit fontScale="77500" lnSpcReduction="20000"/>
          </a:bodyPr>
          <a:lstStyle/>
          <a:p>
            <a:pPr marL="0" indent="0">
              <a:buNone/>
            </a:pPr>
            <a:r>
              <a:rPr lang="es-ES" dirty="0" err="1"/>
              <a:t>CREATE</a:t>
            </a:r>
            <a:r>
              <a:rPr lang="es-ES" dirty="0"/>
              <a:t> VIEW [</a:t>
            </a:r>
            <a:r>
              <a:rPr lang="es-ES" dirty="0" err="1"/>
              <a:t>nombreEsquema</a:t>
            </a:r>
            <a:r>
              <a:rPr lang="es-ES" dirty="0"/>
              <a:t>.] </a:t>
            </a:r>
            <a:r>
              <a:rPr lang="es-ES" dirty="0" err="1"/>
              <a:t>nombreVista</a:t>
            </a:r>
            <a:endParaRPr lang="es-ES" dirty="0"/>
          </a:p>
          <a:p>
            <a:pPr marL="0" indent="0">
              <a:buNone/>
            </a:pPr>
            <a:r>
              <a:rPr lang="es-ES" dirty="0"/>
              <a:t>    [ (columna [ ,...n ] ) ] </a:t>
            </a:r>
          </a:p>
          <a:p>
            <a:pPr marL="0" indent="0">
              <a:buNone/>
            </a:pPr>
            <a:r>
              <a:rPr lang="es-ES" dirty="0"/>
              <a:t>    AS ( </a:t>
            </a:r>
            <a:r>
              <a:rPr lang="es-ES" dirty="0" err="1"/>
              <a:t>sentencia_select</a:t>
            </a:r>
            <a:r>
              <a:rPr lang="es-ES" dirty="0"/>
              <a:t> ) [ ; ]</a:t>
            </a:r>
          </a:p>
          <a:p>
            <a:pPr marL="0" indent="0">
              <a:buNone/>
            </a:pPr>
            <a:endParaRPr lang="es-ES" dirty="0"/>
          </a:p>
          <a:p>
            <a:pPr marL="0" indent="0">
              <a:buNone/>
            </a:pPr>
            <a:r>
              <a:rPr lang="es-ES" dirty="0"/>
              <a:t>Donde:</a:t>
            </a:r>
          </a:p>
          <a:p>
            <a:pPr marL="0" indent="0" algn="just">
              <a:buNone/>
            </a:pPr>
            <a:r>
              <a:rPr lang="es-ES" dirty="0" err="1"/>
              <a:t>nombreEsquema</a:t>
            </a:r>
            <a:r>
              <a:rPr lang="es-ES" dirty="0"/>
              <a:t>: Es el nombre del esquema al que pertenece la nueva tabla.</a:t>
            </a:r>
          </a:p>
          <a:p>
            <a:pPr marL="0" indent="0" algn="just">
              <a:buNone/>
            </a:pPr>
            <a:r>
              <a:rPr lang="es-EC" i="1" dirty="0"/>
              <a:t>columna</a:t>
            </a:r>
            <a:r>
              <a:rPr lang="es-EC" dirty="0"/>
              <a:t> : Es el nombre que se utilizará para una columna en una vista. Si no se especifica adquiere los mismos nombres que las columnas en la instrucción </a:t>
            </a:r>
            <a:r>
              <a:rPr lang="es-EC" dirty="0" err="1"/>
              <a:t>SELECT</a:t>
            </a:r>
            <a:r>
              <a:rPr lang="es-EC" dirty="0"/>
              <a:t>. </a:t>
            </a:r>
          </a:p>
          <a:p>
            <a:pPr marL="0" indent="0" algn="just">
              <a:buNone/>
            </a:pPr>
            <a:r>
              <a:rPr lang="es-ES" dirty="0" err="1"/>
              <a:t>nombreVista</a:t>
            </a:r>
            <a:r>
              <a:rPr lang="es-ES" dirty="0"/>
              <a:t>: Es el nombre de la nueva vista. Los nombres de vistas deben seguir las reglas de los identificadores.</a:t>
            </a:r>
          </a:p>
          <a:p>
            <a:pPr marL="0" indent="0" algn="just">
              <a:buNone/>
            </a:pPr>
            <a:r>
              <a:rPr lang="es-ES" dirty="0" err="1"/>
              <a:t>sentencia_select</a:t>
            </a:r>
            <a:r>
              <a:rPr lang="es-ES" dirty="0"/>
              <a:t>: Es la instrucción </a:t>
            </a:r>
            <a:r>
              <a:rPr lang="es-ES" dirty="0" err="1"/>
              <a:t>SELECT</a:t>
            </a:r>
            <a:r>
              <a:rPr lang="es-ES" dirty="0"/>
              <a:t> que define la vista. Dicha instrucción puede utilizar más de una tabla y otras vistas. </a:t>
            </a:r>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24</a:t>
            </a:fld>
            <a:endParaRPr lang="es-EC"/>
          </a:p>
        </p:txBody>
      </p:sp>
    </p:spTree>
    <p:extLst>
      <p:ext uri="{BB962C8B-B14F-4D97-AF65-F5344CB8AC3E}">
        <p14:creationId xmlns:p14="http://schemas.microsoft.com/office/powerpoint/2010/main" val="402351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Procedimientos almacenados en </a:t>
            </a:r>
            <a:r>
              <a:rPr lang="es-ES" dirty="0" err="1"/>
              <a:t>Transact</a:t>
            </a:r>
            <a:r>
              <a:rPr lang="es-ES" dirty="0"/>
              <a:t> SQL</a:t>
            </a:r>
          </a:p>
        </p:txBody>
      </p:sp>
      <p:sp>
        <p:nvSpPr>
          <p:cNvPr id="3" name="Marcador de contenido 2"/>
          <p:cNvSpPr>
            <a:spLocks noGrp="1"/>
          </p:cNvSpPr>
          <p:nvPr>
            <p:ph idx="1"/>
          </p:nvPr>
        </p:nvSpPr>
        <p:spPr/>
        <p:txBody>
          <a:bodyPr/>
          <a:lstStyle/>
          <a:p>
            <a:r>
              <a:rPr lang="es-ES" dirty="0"/>
              <a:t>Un procedimiento es un programa dentro de la base de datos que ejecuta una acción o conjunto de acciones especificas.</a:t>
            </a:r>
          </a:p>
          <a:p>
            <a:r>
              <a:rPr lang="es-ES" dirty="0"/>
              <a:t>    Un procedimiento tiene un nombre, un conjunto de parámetros (opcional) y un bloque de código.</a:t>
            </a:r>
          </a:p>
          <a:p>
            <a:r>
              <a:rPr lang="es-ES" dirty="0"/>
              <a:t>    En </a:t>
            </a:r>
            <a:r>
              <a:rPr lang="es-ES" b="1" dirty="0" err="1"/>
              <a:t>Transact</a:t>
            </a:r>
            <a:r>
              <a:rPr lang="es-ES" b="1" dirty="0"/>
              <a:t> SQL </a:t>
            </a:r>
            <a:r>
              <a:rPr lang="es-ES" dirty="0"/>
              <a:t>los procedimientos almacenados pueden devolver valores (numérico entero) o conjuntos de resultados.</a:t>
            </a:r>
          </a:p>
          <a:p>
            <a:r>
              <a:rPr lang="es-ES" dirty="0"/>
              <a:t>    Para crear un procedimiento almacenado debemos emplear la sentencia </a:t>
            </a:r>
            <a:r>
              <a:rPr lang="es-ES" b="1" dirty="0"/>
              <a:t>CREATE PROCEDURE</a:t>
            </a:r>
            <a:r>
              <a:rPr lang="es-ES" dirty="0"/>
              <a:t>.</a:t>
            </a:r>
          </a:p>
          <a:p>
            <a:endParaRPr lang="es-ES" dirty="0"/>
          </a:p>
        </p:txBody>
      </p:sp>
    </p:spTree>
    <p:extLst>
      <p:ext uri="{BB962C8B-B14F-4D97-AF65-F5344CB8AC3E}">
        <p14:creationId xmlns:p14="http://schemas.microsoft.com/office/powerpoint/2010/main" val="205924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Sintaxis</a:t>
            </a:r>
          </a:p>
        </p:txBody>
      </p:sp>
      <p:sp>
        <p:nvSpPr>
          <p:cNvPr id="4" name="Rectangle 1"/>
          <p:cNvSpPr>
            <a:spLocks noGrp="1" noChangeArrowheads="1"/>
          </p:cNvSpPr>
          <p:nvPr>
            <p:ph idx="1"/>
          </p:nvPr>
        </p:nvSpPr>
        <p:spPr bwMode="auto">
          <a:xfrm>
            <a:off x="2498900" y="1993661"/>
            <a:ext cx="6517553"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CREATE</a:t>
            </a:r>
            <a:r>
              <a:rPr kumimoji="0" lang="es-ES" altLang="es-ES" sz="16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6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PROCEDURE</a:t>
            </a:r>
            <a:r>
              <a:rPr kumimoji="0" lang="es-ES" altLang="es-ES" sz="16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6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&lt;</a:t>
            </a:r>
            <a:r>
              <a:rPr kumimoji="0" lang="es-ES" altLang="es-ES" sz="1600"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nombre_procedure</a:t>
            </a:r>
            <a:r>
              <a:rPr kumimoji="0" lang="es-ES" altLang="es-ES" sz="16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&gt;</a:t>
            </a:r>
            <a:r>
              <a:rPr kumimoji="0" lang="es-ES" altLang="es-ES" sz="16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[@param1 &lt;tipo&gt;, ...]</a:t>
            </a:r>
            <a:endParaRPr kumimoji="0" lang="es-ES" altLang="es-ES" sz="1600" b="1" i="0" u="none" strike="noStrike" cap="none" normalizeH="0" baseline="0" dirty="0">
              <a:ln>
                <a:noFill/>
              </a:ln>
              <a:solidFill>
                <a:srgbClr val="00008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AS</a:t>
            </a:r>
            <a:endParaRPr kumimoji="0" lang="es-ES" altLang="es-ES" sz="1600" b="0" i="0" u="none" strike="noStrike" cap="none" normalizeH="0" baseline="0" dirty="0">
              <a:ln>
                <a:noFill/>
              </a:ln>
              <a:solidFill>
                <a:srgbClr val="FF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Sentencias del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procedure</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498900" y="3382931"/>
            <a:ext cx="4512045"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a:ln>
                  <a:noFill/>
                </a:ln>
                <a:solidFill>
                  <a:srgbClr val="000080"/>
                </a:solidFill>
                <a:effectLst/>
                <a:latin typeface="Tahoma" panose="020B0604030504040204" pitchFamily="34" charset="0"/>
                <a:cs typeface="Tahoma" panose="020B0604030504040204" pitchFamily="34" charset="0"/>
              </a:rPr>
              <a:t>ALTER PROCEDURE</a:t>
            </a:r>
            <a:r>
              <a:rPr kumimoji="0" lang="es-ES" altLang="es-ES" sz="1600" b="0" i="0" u="none" strike="noStrike" cap="none" normalizeH="0" baseline="0">
                <a:ln>
                  <a:noFill/>
                </a:ln>
                <a:solidFill>
                  <a:srgbClr val="000000"/>
                </a:solidFill>
                <a:effectLst/>
                <a:latin typeface="Tahoma" panose="020B0604030504040204" pitchFamily="34" charset="0"/>
                <a:cs typeface="Tahoma" panose="020B0604030504040204" pitchFamily="34" charset="0"/>
              </a:rPr>
              <a:t> </a:t>
            </a:r>
            <a:r>
              <a:rPr kumimoji="0" lang="es-ES" altLang="es-ES" sz="1600" b="0" i="0" u="none" strike="noStrike" cap="none" normalizeH="0" baseline="0">
                <a:ln>
                  <a:noFill/>
                </a:ln>
                <a:solidFill>
                  <a:srgbClr val="808080"/>
                </a:solidFill>
                <a:effectLst/>
                <a:latin typeface="Tahoma" panose="020B0604030504040204" pitchFamily="34" charset="0"/>
                <a:cs typeface="Tahoma" panose="020B0604030504040204" pitchFamily="34" charset="0"/>
              </a:rPr>
              <a:t>&lt;</a:t>
            </a:r>
            <a:r>
              <a:rPr kumimoji="0" lang="es-ES" altLang="es-ES" sz="1600" b="0" i="0" u="none" strike="noStrike" cap="none" normalizeH="0" baseline="0">
                <a:ln>
                  <a:noFill/>
                </a:ln>
                <a:solidFill>
                  <a:srgbClr val="000000"/>
                </a:solidFill>
                <a:effectLst/>
                <a:latin typeface="Tahoma" panose="020B0604030504040204" pitchFamily="34" charset="0"/>
                <a:cs typeface="Tahoma" panose="020B0604030504040204" pitchFamily="34" charset="0"/>
              </a:rPr>
              <a:t>nombre_procedure</a:t>
            </a:r>
            <a:r>
              <a:rPr kumimoji="0" lang="es-ES" altLang="es-ES" sz="1600" b="0" i="0" u="none" strike="noStrike" cap="none" normalizeH="0" baseline="0">
                <a:ln>
                  <a:noFill/>
                </a:ln>
                <a:solidFill>
                  <a:srgbClr val="808080"/>
                </a:solidFill>
                <a:effectLst/>
                <a:latin typeface="Tahoma" panose="020B0604030504040204" pitchFamily="34" charset="0"/>
                <a:cs typeface="Tahoma" panose="020B0604030504040204" pitchFamily="34" charset="0"/>
              </a:rPr>
              <a:t>&gt;</a:t>
            </a:r>
            <a:r>
              <a:rPr kumimoji="0" lang="es-ES" altLang="es-ES" sz="1600" b="0" i="0" u="none" strike="noStrike" cap="none" normalizeH="0" baseline="0">
                <a:ln>
                  <a:noFill/>
                </a:ln>
                <a:solidFill>
                  <a:srgbClr val="000000"/>
                </a:solidFill>
                <a:effectLst/>
                <a:latin typeface="Tahoma" panose="020B0604030504040204" pitchFamily="34" charset="0"/>
                <a:cs typeface="Tahoma" panose="020B0604030504040204" pitchFamily="34" charset="0"/>
              </a:rPr>
              <a:t> [@param1 &lt;tipo&gt;, ...]</a:t>
            </a:r>
            <a:endParaRPr kumimoji="0" lang="es-ES" altLang="es-ES" sz="1600" b="1" i="0" u="none" strike="noStrike" cap="none" normalizeH="0" baseline="0">
              <a:ln>
                <a:noFill/>
              </a:ln>
              <a:solidFill>
                <a:srgbClr val="00008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a:ln>
                  <a:noFill/>
                </a:ln>
                <a:solidFill>
                  <a:srgbClr val="000080"/>
                </a:solidFill>
                <a:effectLst/>
                <a:latin typeface="Tahoma" panose="020B0604030504040204" pitchFamily="34" charset="0"/>
                <a:cs typeface="Tahoma" panose="020B0604030504040204" pitchFamily="34" charset="0"/>
              </a:rPr>
              <a:t>AS</a:t>
            </a:r>
            <a:endParaRPr kumimoji="0" lang="es-ES" altLang="es-ES" sz="1600" b="0" i="0" u="none" strike="noStrike" cap="none" normalizeH="0" baseline="0">
              <a:ln>
                <a:noFill/>
              </a:ln>
              <a:solidFill>
                <a:srgbClr val="FF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a:ln>
                  <a:noFill/>
                </a:ln>
                <a:solidFill>
                  <a:srgbClr val="FF0000"/>
                </a:solidFill>
                <a:effectLst/>
                <a:latin typeface="Tahoma" panose="020B0604030504040204" pitchFamily="34" charset="0"/>
                <a:cs typeface="Tahoma" panose="020B0604030504040204" pitchFamily="34" charset="0"/>
              </a:rPr>
              <a:t>-- Sentencias del procedure</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177553" y="4585397"/>
            <a:ext cx="9836893"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sz="1600" dirty="0">
                <a:latin typeface="Tahoma" panose="020B0604030504040204" pitchFamily="34" charset="0"/>
                <a:ea typeface="Tahoma" panose="020B0604030504040204" pitchFamily="34" charset="0"/>
                <a:cs typeface="Tahoma" panose="020B0604030504040204" pitchFamily="34" charset="0"/>
              </a:rPr>
              <a:t>Para la ejecutar un procedimiento almacenado debemos utilizar la sentencia </a:t>
            </a:r>
            <a:r>
              <a:rPr lang="es-ES" sz="1600" b="1" dirty="0">
                <a:latin typeface="Tahoma" panose="020B0604030504040204" pitchFamily="34" charset="0"/>
                <a:ea typeface="Tahoma" panose="020B0604030504040204" pitchFamily="34" charset="0"/>
                <a:cs typeface="Tahoma" panose="020B0604030504040204" pitchFamily="34" charset="0"/>
              </a:rPr>
              <a:t>EXEC</a:t>
            </a:r>
            <a:r>
              <a:rPr lang="es-ES" sz="1600" dirty="0">
                <a:latin typeface="Tahoma" panose="020B0604030504040204" pitchFamily="34" charset="0"/>
                <a:ea typeface="Tahoma" panose="020B0604030504040204" pitchFamily="34" charset="0"/>
                <a:cs typeface="Tahoma" panose="020B0604030504040204" pitchFamily="34" charset="0"/>
              </a:rPr>
              <a:t>. Cuando la ejecución del procedimiento almacenado es la primera instrucción del lote, podemos omitir el uso de </a:t>
            </a:r>
            <a:r>
              <a:rPr lang="es-ES" sz="1600" b="1" dirty="0">
                <a:latin typeface="Tahoma" panose="020B0604030504040204" pitchFamily="34" charset="0"/>
                <a:ea typeface="Tahoma" panose="020B0604030504040204" pitchFamily="34" charset="0"/>
                <a:cs typeface="Tahoma" panose="020B0604030504040204" pitchFamily="34" charset="0"/>
              </a:rPr>
              <a:t>EXEC</a:t>
            </a:r>
            <a:r>
              <a:rPr lang="es-ES" sz="1600" dirty="0">
                <a:latin typeface="Tahoma" panose="020B0604030504040204" pitchFamily="34" charset="0"/>
                <a:ea typeface="Tahoma" panose="020B0604030504040204" pitchFamily="34" charset="0"/>
                <a:cs typeface="Tahoma" panose="020B0604030504040204" pitchFamily="34" charset="0"/>
              </a:rPr>
              <a:t>.</a:t>
            </a:r>
            <a:endParaRPr kumimoji="0" lang="es-ES" altLang="es-E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Rectángulo 6"/>
          <p:cNvSpPr/>
          <p:nvPr/>
        </p:nvSpPr>
        <p:spPr>
          <a:xfrm>
            <a:off x="1177553" y="5295420"/>
            <a:ext cx="9227293" cy="646331"/>
          </a:xfrm>
          <a:prstGeom prst="rect">
            <a:avLst/>
          </a:prstGeom>
        </p:spPr>
        <p:txBody>
          <a:bodyPr wrap="square">
            <a:spAutoFit/>
          </a:bodyPr>
          <a:lstStyle/>
          <a:p>
            <a:r>
              <a:rPr lang="es-ES" b="0" i="0" dirty="0">
                <a:solidFill>
                  <a:srgbClr val="000000"/>
                </a:solidFill>
                <a:effectLst/>
                <a:latin typeface="Tahoma" panose="020B0604030504040204" pitchFamily="34" charset="0"/>
              </a:rPr>
              <a:t>Siempre es deseable que las instrucciones del </a:t>
            </a:r>
            <a:r>
              <a:rPr lang="es-ES" b="0" i="0" dirty="0" err="1">
                <a:solidFill>
                  <a:srgbClr val="000000"/>
                </a:solidFill>
                <a:effectLst/>
                <a:latin typeface="Tahoma" panose="020B0604030504040204" pitchFamily="34" charset="0"/>
              </a:rPr>
              <a:t>procedure</a:t>
            </a:r>
            <a:r>
              <a:rPr lang="es-ES" b="0" i="0" dirty="0">
                <a:solidFill>
                  <a:srgbClr val="000000"/>
                </a:solidFill>
                <a:effectLst/>
                <a:latin typeface="Tahoma" panose="020B0604030504040204" pitchFamily="34" charset="0"/>
              </a:rPr>
              <a:t> estén dentro de un bloque </a:t>
            </a:r>
            <a:r>
              <a:rPr lang="es-ES" b="1" i="0" dirty="0">
                <a:solidFill>
                  <a:srgbClr val="000000"/>
                </a:solidFill>
                <a:effectLst/>
                <a:latin typeface="Tahoma" panose="020B0604030504040204" pitchFamily="34" charset="0"/>
              </a:rPr>
              <a:t>TRY CATCH</a:t>
            </a:r>
            <a:r>
              <a:rPr lang="es-ES" b="0" i="0" dirty="0">
                <a:solidFill>
                  <a:srgbClr val="000000"/>
                </a:solidFill>
                <a:effectLst/>
                <a:latin typeface="Tahoma" panose="020B0604030504040204" pitchFamily="34" charset="0"/>
              </a:rPr>
              <a:t> y controlados por una transacción.</a:t>
            </a:r>
            <a:endParaRPr lang="es-ES" dirty="0"/>
          </a:p>
        </p:txBody>
      </p:sp>
    </p:spTree>
    <p:extLst>
      <p:ext uri="{BB962C8B-B14F-4D97-AF65-F5344CB8AC3E}">
        <p14:creationId xmlns:p14="http://schemas.microsoft.com/office/powerpoint/2010/main" val="130207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err="1"/>
              <a:t>Triggers</a:t>
            </a:r>
            <a:r>
              <a:rPr lang="es-ES" dirty="0"/>
              <a:t> en </a:t>
            </a:r>
            <a:r>
              <a:rPr lang="es-ES" dirty="0" err="1"/>
              <a:t>Transact</a:t>
            </a:r>
            <a:r>
              <a:rPr lang="es-ES" dirty="0"/>
              <a:t> SQL</a:t>
            </a:r>
          </a:p>
        </p:txBody>
      </p:sp>
      <p:sp>
        <p:nvSpPr>
          <p:cNvPr id="3" name="Marcador de contenido 2"/>
          <p:cNvSpPr>
            <a:spLocks noGrp="1"/>
          </p:cNvSpPr>
          <p:nvPr>
            <p:ph idx="1"/>
          </p:nvPr>
        </p:nvSpPr>
        <p:spPr/>
        <p:txBody>
          <a:bodyPr>
            <a:normAutofit/>
          </a:bodyPr>
          <a:lstStyle/>
          <a:p>
            <a:r>
              <a:rPr lang="es-ES" dirty="0"/>
              <a:t>Un </a:t>
            </a:r>
            <a:r>
              <a:rPr lang="es-ES" dirty="0" err="1"/>
              <a:t>trigger</a:t>
            </a:r>
            <a:r>
              <a:rPr lang="es-ES" dirty="0"/>
              <a:t>( o desencadenador) es una clase especial de procedimiento almacenado que se ejecuta automáticamente cuando se produce un evento en el servidor de bases de datos.</a:t>
            </a:r>
          </a:p>
          <a:p>
            <a:r>
              <a:rPr lang="es-ES" dirty="0"/>
              <a:t>SQL Server proporciona los siguientes tipos de </a:t>
            </a:r>
            <a:r>
              <a:rPr lang="es-ES" dirty="0" err="1"/>
              <a:t>triggers</a:t>
            </a:r>
            <a:r>
              <a:rPr lang="es-ES" dirty="0"/>
              <a:t>:</a:t>
            </a:r>
          </a:p>
          <a:p>
            <a:pPr lvl="1"/>
            <a:r>
              <a:rPr lang="es-ES" b="1" i="1" dirty="0" err="1"/>
              <a:t>Trigger</a:t>
            </a:r>
            <a:r>
              <a:rPr lang="es-ES" b="1" i="1" dirty="0"/>
              <a:t> DML</a:t>
            </a:r>
            <a:r>
              <a:rPr lang="es-ES" dirty="0"/>
              <a:t>, se ejecutan cuando un usuario intenta modificar datos mediante un evento de lenguaje de manipulación de datos (DML). Los eventos DML son instrucciones INSERT, UPDATE o DELETE de una tabla o vista.</a:t>
            </a:r>
          </a:p>
          <a:p>
            <a:pPr lvl="1"/>
            <a:r>
              <a:rPr lang="es-ES" b="1" i="1" dirty="0" err="1"/>
              <a:t>Trigger</a:t>
            </a:r>
            <a:r>
              <a:rPr lang="es-ES" b="1" i="1" dirty="0"/>
              <a:t> DDL</a:t>
            </a:r>
            <a:r>
              <a:rPr lang="es-ES" dirty="0"/>
              <a:t>, se ejecutan en respuesta a una variedad de eventos de lenguaje de definición de datos (DDL). Estos eventos corresponden principalmente a instrucciones CREATE, ALTER y DROP de </a:t>
            </a:r>
            <a:r>
              <a:rPr lang="es-ES" dirty="0" err="1"/>
              <a:t>Transact</a:t>
            </a:r>
            <a:r>
              <a:rPr lang="es-ES" dirty="0"/>
              <a:t>-SQL, y a determinados procedimientos almacenados del sistema que ejecutan operaciones de tipo DDL.</a:t>
            </a:r>
          </a:p>
          <a:p>
            <a:endParaRPr lang="es-ES" dirty="0"/>
          </a:p>
        </p:txBody>
      </p:sp>
    </p:spTree>
    <p:extLst>
      <p:ext uri="{BB962C8B-B14F-4D97-AF65-F5344CB8AC3E}">
        <p14:creationId xmlns:p14="http://schemas.microsoft.com/office/powerpoint/2010/main" val="382355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err="1"/>
              <a:t>Trigger</a:t>
            </a:r>
            <a:r>
              <a:rPr lang="es-ES" dirty="0"/>
              <a:t> DML</a:t>
            </a:r>
          </a:p>
        </p:txBody>
      </p:sp>
      <p:sp>
        <p:nvSpPr>
          <p:cNvPr id="3" name="Marcador de contenido 2"/>
          <p:cNvSpPr>
            <a:spLocks noGrp="1"/>
          </p:cNvSpPr>
          <p:nvPr>
            <p:ph idx="1"/>
          </p:nvPr>
        </p:nvSpPr>
        <p:spPr/>
        <p:txBody>
          <a:bodyPr/>
          <a:lstStyle/>
          <a:p>
            <a:r>
              <a:rPr lang="es-ES" dirty="0"/>
              <a:t>Los </a:t>
            </a:r>
            <a:r>
              <a:rPr lang="es-ES" dirty="0" err="1"/>
              <a:t>trigger</a:t>
            </a:r>
            <a:r>
              <a:rPr lang="es-ES" dirty="0"/>
              <a:t> DML se ejecutan cuando un usuario intenta modificar datos mediante un evento de lenguaje de manipulación de datos (DML). Los eventos DML son instrucciones INSERT, UPDATE o DELETE de una tabla o vista.</a:t>
            </a:r>
          </a:p>
          <a:p>
            <a:endParaRPr lang="es-ES" dirty="0"/>
          </a:p>
        </p:txBody>
      </p:sp>
      <p:sp>
        <p:nvSpPr>
          <p:cNvPr id="4" name="Rectangle 1"/>
          <p:cNvSpPr>
            <a:spLocks noChangeArrowheads="1"/>
          </p:cNvSpPr>
          <p:nvPr/>
        </p:nvSpPr>
        <p:spPr bwMode="auto">
          <a:xfrm>
            <a:off x="3543300" y="3794651"/>
            <a:ext cx="4889500"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CREATE</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TRIGGER</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&lt;</a:t>
            </a:r>
            <a:r>
              <a:rPr kumimoji="0" lang="es-ES" altLang="es-ES" sz="1200"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Trigger_Name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err="1">
                <a:ln>
                  <a:noFill/>
                </a:ln>
                <a:solidFill>
                  <a:srgbClr val="000080"/>
                </a:solidFill>
                <a:effectLst/>
                <a:latin typeface="Tahoma" panose="020B0604030504040204" pitchFamily="34" charset="0"/>
                <a:cs typeface="Tahoma" panose="020B0604030504040204" pitchFamily="34" charset="0"/>
              </a:rPr>
              <a:t>sysname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Trigger_Name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&gt;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ON</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&lt;</a:t>
            </a:r>
            <a:r>
              <a:rPr kumimoji="0" lang="es-ES" altLang="es-ES" sz="1200"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Table_Name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err="1">
                <a:ln>
                  <a:noFill/>
                </a:ln>
                <a:solidFill>
                  <a:srgbClr val="000080"/>
                </a:solidFill>
                <a:effectLst/>
                <a:latin typeface="Tahoma" panose="020B0604030504040204" pitchFamily="34" charset="0"/>
                <a:cs typeface="Tahoma" panose="020B0604030504040204" pitchFamily="34" charset="0"/>
              </a:rPr>
              <a:t>sysname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Table_Name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&gt;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AFTER </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&lt;</a:t>
            </a:r>
            <a:r>
              <a:rPr kumimoji="0" lang="es-ES" altLang="es-ES" sz="1200"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Data_Modification_Statements</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INSERT</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DELETE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UPDATE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&gt;</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AS</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s-ES" altLang="es-ES" sz="1200" b="1" i="0" u="none" strike="noStrike" cap="none" normalizeH="0" baseline="0" dirty="0">
              <a:ln>
                <a:noFill/>
              </a:ln>
              <a:solidFill>
                <a:srgbClr val="00008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BEGIN</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SET NOCOUNT ON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added</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to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prevent</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extra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result</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sets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from</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interfering</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with</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SELECT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statements</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SET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NOCOUNT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ON</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Insert</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statements</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for</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trigger</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err="1">
                <a:ln>
                  <a:noFill/>
                </a:ln>
                <a:solidFill>
                  <a:srgbClr val="FF0000"/>
                </a:solidFill>
                <a:effectLst/>
                <a:latin typeface="Tahoma" panose="020B0604030504040204" pitchFamily="34" charset="0"/>
                <a:cs typeface="Tahoma" panose="020B0604030504040204" pitchFamily="34" charset="0"/>
              </a:rPr>
              <a:t>here</a:t>
            </a:r>
            <a:endParaRPr kumimoji="0" lang="es-ES" altLang="es-ES" sz="1200" b="1" i="0" u="none" strike="noStrike" cap="none" normalizeH="0" baseline="0" dirty="0">
              <a:ln>
                <a:noFill/>
              </a:ln>
              <a:solidFill>
                <a:srgbClr val="00008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END</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598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err="1"/>
              <a:t>Trigger</a:t>
            </a:r>
            <a:r>
              <a:rPr lang="es-ES" dirty="0"/>
              <a:t> DDL</a:t>
            </a:r>
          </a:p>
        </p:txBody>
      </p:sp>
      <p:sp>
        <p:nvSpPr>
          <p:cNvPr id="3" name="Marcador de contenido 2"/>
          <p:cNvSpPr>
            <a:spLocks noGrp="1"/>
          </p:cNvSpPr>
          <p:nvPr>
            <p:ph idx="1"/>
          </p:nvPr>
        </p:nvSpPr>
        <p:spPr/>
        <p:txBody>
          <a:bodyPr/>
          <a:lstStyle/>
          <a:p>
            <a:r>
              <a:rPr lang="es-ES" dirty="0"/>
              <a:t>Los </a:t>
            </a:r>
            <a:r>
              <a:rPr lang="es-ES" dirty="0" err="1"/>
              <a:t>trigger</a:t>
            </a:r>
            <a:r>
              <a:rPr lang="es-ES" dirty="0"/>
              <a:t> DDL se ejecutan en respuesta a una variedad de eventos de lenguaje de definición de datos (DDL). Estos eventos corresponden principalmente a instrucciones CREATE, ALTER y DROP de </a:t>
            </a:r>
            <a:r>
              <a:rPr lang="es-ES" dirty="0" err="1"/>
              <a:t>Transact</a:t>
            </a:r>
            <a:r>
              <a:rPr lang="es-ES" dirty="0"/>
              <a:t>-SQL, y a determinados procedimientos almacenados del sistema que ejecutan operaciones de tipo DDL.</a:t>
            </a:r>
          </a:p>
        </p:txBody>
      </p:sp>
      <p:sp>
        <p:nvSpPr>
          <p:cNvPr id="6" name="Rectangle 2"/>
          <p:cNvSpPr>
            <a:spLocks noChangeArrowheads="1"/>
          </p:cNvSpPr>
          <p:nvPr/>
        </p:nvSpPr>
        <p:spPr bwMode="auto">
          <a:xfrm>
            <a:off x="1080394" y="4145638"/>
            <a:ext cx="511810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CREATE</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TRIGGER</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&lt;</a:t>
            </a:r>
            <a:r>
              <a:rPr kumimoji="0" lang="es-ES" altLang="es-ES" sz="1200"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trigger_name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err="1">
                <a:ln>
                  <a:noFill/>
                </a:ln>
                <a:solidFill>
                  <a:srgbClr val="000080"/>
                </a:solidFill>
                <a:effectLst/>
                <a:latin typeface="Tahoma" panose="020B0604030504040204" pitchFamily="34" charset="0"/>
                <a:cs typeface="Tahoma" panose="020B0604030504040204" pitchFamily="34" charset="0"/>
              </a:rPr>
              <a:t>sysname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table_alter_drop_safety</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&gt;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ON</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DATABASE</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FOR</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&lt;</a:t>
            </a:r>
            <a:r>
              <a:rPr kumimoji="0" lang="es-ES" altLang="es-ES" sz="1200"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data_definition_statements</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DROP_TABLE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ALTER_TABLE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&gt;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AS</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s-ES" altLang="es-ES" sz="1200" b="1" i="0" u="none" strike="noStrike" cap="none" normalizeH="0" baseline="0" dirty="0">
              <a:ln>
                <a:noFill/>
              </a:ln>
              <a:solidFill>
                <a:srgbClr val="00008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BEGIN</a:t>
            </a:r>
            <a:endParaRPr kumimoji="0" lang="es-ES" altLang="es-ES" sz="1200" b="1" i="0" u="none" strike="noStrike" cap="none" normalizeH="0" baseline="0" dirty="0">
              <a:ln>
                <a:noFill/>
              </a:ln>
              <a:solidFill>
                <a:srgbClr val="00008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a:t>
            </a:r>
            <a:b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b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Arial Unicode MS" panose="020B0604020202020204" pitchFamily="34" charset="-128"/>
              </a:rPr>
              <a:t>END</a:t>
            </a:r>
            <a:r>
              <a:rPr kumimoji="0" lang="es-ES" altLang="es-ES" sz="1200" b="0" i="0" u="none" strike="noStrike" cap="none" normalizeH="0" baseline="0" dirty="0">
                <a:ln>
                  <a:noFill/>
                </a:ln>
                <a:solidFill>
                  <a:srgbClr val="000000"/>
                </a:solidFill>
                <a:effectLst/>
                <a:latin typeface="Arial Unicode MS" panose="020B0604020202020204" pitchFamily="34" charset="-128"/>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629400" y="4670406"/>
            <a:ext cx="405384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CREATE</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TRIGGER</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TR_SEGURIDAD </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ON</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DATABASE</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FOR</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DROP_TABLE</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ALTER_TABLE </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AS</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s-ES" altLang="es-ES" sz="1200" b="1" i="0" u="none" strike="noStrike" cap="none" normalizeH="0" baseline="0" dirty="0">
              <a:ln>
                <a:noFill/>
              </a:ln>
              <a:solidFill>
                <a:srgbClr val="00008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BEGIN</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RAISERROR</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No está permitido borrar ni modificar tablas !</a:t>
            </a:r>
            <a:r>
              <a:rPr kumimoji="0" lang="es-ES" altLang="es-ES" sz="1200" b="0" i="0" u="none" strike="noStrike" cap="none" normalizeH="0" baseline="0" dirty="0">
                <a:ln>
                  <a:noFill/>
                </a:ln>
                <a:solidFill>
                  <a:srgbClr val="FF000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16</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1</a:t>
            </a:r>
            <a:r>
              <a:rPr kumimoji="0" lang="es-ES" altLang="es-ES" sz="1200" b="0" i="0" u="none" strike="noStrike" cap="none" normalizeH="0" baseline="0" dirty="0">
                <a:ln>
                  <a:noFill/>
                </a:ln>
                <a:solidFill>
                  <a:srgbClr val="808080"/>
                </a:solidFill>
                <a:effectLst/>
                <a:latin typeface="Tahoma" panose="020B0604030504040204" pitchFamily="34" charset="0"/>
                <a:cs typeface="Tahoma" panose="020B0604030504040204" pitchFamily="34" charset="0"/>
              </a:rPr>
              <a:t>)</a:t>
            </a:r>
            <a:endParaRPr kumimoji="0" lang="es-ES" altLang="es-ES" sz="12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ROLLBACK</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TRANSACTION</a:t>
            </a:r>
            <a:r>
              <a:rPr kumimoji="0" lang="es-ES" altLang="es-ES" sz="12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s-ES" altLang="es-ES" sz="1200" b="1" i="0" u="none" strike="noStrike" cap="none" normalizeH="0" baseline="0" dirty="0">
              <a:ln>
                <a:noFill/>
              </a:ln>
              <a:solidFill>
                <a:srgbClr val="00008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80"/>
                </a:solidFill>
                <a:effectLst/>
                <a:latin typeface="Tahoma" panose="020B0604030504040204" pitchFamily="34" charset="0"/>
                <a:cs typeface="Tahoma" panose="020B0604030504040204" pitchFamily="34" charset="0"/>
              </a:rPr>
              <a:t>END</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8" name="Rectángulo 7"/>
          <p:cNvSpPr/>
          <p:nvPr/>
        </p:nvSpPr>
        <p:spPr>
          <a:xfrm>
            <a:off x="6451600" y="4019432"/>
            <a:ext cx="4902200" cy="461665"/>
          </a:xfrm>
          <a:prstGeom prst="rect">
            <a:avLst/>
          </a:prstGeom>
        </p:spPr>
        <p:txBody>
          <a:bodyPr wrap="square">
            <a:spAutoFit/>
          </a:bodyPr>
          <a:lstStyle/>
          <a:p>
            <a:r>
              <a:rPr lang="es-ES" sz="1200" b="0" i="0" dirty="0">
                <a:solidFill>
                  <a:srgbClr val="000000"/>
                </a:solidFill>
                <a:effectLst/>
                <a:latin typeface="Tahoma" panose="020B0604030504040204" pitchFamily="34" charset="0"/>
              </a:rPr>
              <a:t>La siguiente instrucción impide que se ejecuten sentencias DROP TABLE y ALTER TABLE en la base de datos. </a:t>
            </a:r>
            <a:endParaRPr lang="es-ES" sz="1200" dirty="0"/>
          </a:p>
        </p:txBody>
      </p:sp>
    </p:spTree>
    <p:extLst>
      <p:ext uri="{BB962C8B-B14F-4D97-AF65-F5344CB8AC3E}">
        <p14:creationId xmlns:p14="http://schemas.microsoft.com/office/powerpoint/2010/main" val="13799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Fundamentos de Bases de Datos</a:t>
            </a:r>
          </a:p>
        </p:txBody>
      </p:sp>
      <p:sp>
        <p:nvSpPr>
          <p:cNvPr id="3" name="Marcador de contenido 2"/>
          <p:cNvSpPr>
            <a:spLocks noGrp="1"/>
          </p:cNvSpPr>
          <p:nvPr>
            <p:ph idx="1"/>
          </p:nvPr>
        </p:nvSpPr>
        <p:spPr>
          <a:xfrm>
            <a:off x="1100822" y="1825625"/>
            <a:ext cx="10252978" cy="4351338"/>
          </a:xfrm>
        </p:spPr>
        <p:txBody>
          <a:bodyPr>
            <a:normAutofit lnSpcReduction="10000"/>
          </a:bodyPr>
          <a:lstStyle/>
          <a:p>
            <a:r>
              <a:rPr lang="es-ES" dirty="0"/>
              <a:t>¿Qué es una base de datos?</a:t>
            </a:r>
          </a:p>
          <a:p>
            <a:r>
              <a:rPr lang="es-ES" dirty="0"/>
              <a:t>Entendemos como </a:t>
            </a:r>
            <a:r>
              <a:rPr lang="es-ES" i="1" dirty="0"/>
              <a:t>Base de Datos</a:t>
            </a:r>
            <a:r>
              <a:rPr lang="es-ES" dirty="0"/>
              <a:t> un conjunto de datos estructurado y almacenado de forma sistemática con objeto de facilitar su posterior utilización. Una base de datos puede, por tanto, constituirse con cualquier tipo de datos, incluyendo los de tipo puramente espacial (geometrías, etc.) tales como los que se utilizan en un </a:t>
            </a:r>
            <a:r>
              <a:rPr lang="es-ES" dirty="0" err="1"/>
              <a:t>SIG</a:t>
            </a:r>
            <a:r>
              <a:rPr lang="es-ES" dirty="0"/>
              <a:t>, así como, por supuesto, datos numéricos y alfanuméricos como los que constituyen la componente temática de la información geoespacial. Los elementos clave de la base de datos son esa estructuración y sistematicidad, pues ambas son las responsables de las características que hacen de la base de datos un enfoque superior a la hora de gestionar datos.</a:t>
            </a:r>
          </a:p>
          <a:p>
            <a:endParaRPr lang="es-EC"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3</a:t>
            </a:fld>
            <a:endParaRPr lang="es-EC"/>
          </a:p>
        </p:txBody>
      </p:sp>
    </p:spTree>
    <p:extLst>
      <p:ext uri="{BB962C8B-B14F-4D97-AF65-F5344CB8AC3E}">
        <p14:creationId xmlns:p14="http://schemas.microsoft.com/office/powerpoint/2010/main" val="281409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Fundamentos de Bases de Datos</a:t>
            </a:r>
          </a:p>
        </p:txBody>
      </p:sp>
      <p:sp>
        <p:nvSpPr>
          <p:cNvPr id="3" name="Marcador de contenido 2"/>
          <p:cNvSpPr>
            <a:spLocks noGrp="1"/>
          </p:cNvSpPr>
          <p:nvPr>
            <p:ph idx="1"/>
          </p:nvPr>
        </p:nvSpPr>
        <p:spPr>
          <a:xfrm>
            <a:off x="1100822" y="1825625"/>
            <a:ext cx="10252978" cy="4351338"/>
          </a:xfrm>
        </p:spPr>
        <p:txBody>
          <a:bodyPr>
            <a:normAutofit fontScale="77500" lnSpcReduction="20000"/>
          </a:bodyPr>
          <a:lstStyle/>
          <a:p>
            <a:r>
              <a:rPr lang="es-ES" dirty="0"/>
              <a:t>¿Por qué interesa usar una base de datos?</a:t>
            </a:r>
          </a:p>
          <a:p>
            <a:pPr fontAlgn="base"/>
            <a:r>
              <a:rPr lang="es-ES" b="1" dirty="0"/>
              <a:t>Mayor independencia</a:t>
            </a:r>
            <a:r>
              <a:rPr lang="es-ES" dirty="0"/>
              <a:t>. Los datos son independientes de las aplicaciones que los usan, así como de los usuarios.</a:t>
            </a:r>
          </a:p>
          <a:p>
            <a:pPr fontAlgn="base"/>
            <a:r>
              <a:rPr lang="es-ES" b="1" dirty="0"/>
              <a:t>Mayor disponibilidad</a:t>
            </a:r>
            <a:r>
              <a:rPr lang="es-ES" dirty="0"/>
              <a:t>. Se facilita el acceso a los datos desde contextos, aplicaciones y medios distintos, haciéndolos útiles para un mayor número de usuarios.</a:t>
            </a:r>
          </a:p>
          <a:p>
            <a:pPr fontAlgn="base"/>
            <a:r>
              <a:rPr lang="es-ES" b="1" dirty="0"/>
              <a:t>Mayor seguridad (protección de los datos)</a:t>
            </a:r>
            <a:r>
              <a:rPr lang="es-ES" dirty="0"/>
              <a:t>. Por ejemplo, resulta más fácil replicar una base de datos para mantener una copia de seguridad que hacerlo con un conjunto de ficheros almacenados de forma no estructurada. Además, al estar centralizado el acceso a los datos, existe una verdadera sincronización de todo el trabajo que se haya podido hacer sobre estos (modificaciones), con lo que esa copia de seguridad servirá a todos los usuarios.</a:t>
            </a:r>
          </a:p>
          <a:p>
            <a:pPr fontAlgn="base"/>
            <a:r>
              <a:rPr lang="es-ES" b="1" dirty="0"/>
              <a:t>Menor redundancia</a:t>
            </a:r>
            <a:r>
              <a:rPr lang="es-ES" dirty="0"/>
              <a:t>. Un mismo dato no se encuentra almacenado en múltiples ficheros o con múltiples esquemas distintos, sino en una única instancia en la base de datos. Esto redunda en menor volumen de datos y mayor rapidez de acceso.</a:t>
            </a:r>
          </a:p>
          <a:p>
            <a:pPr fontAlgn="base"/>
            <a:r>
              <a:rPr lang="es-ES" b="1" dirty="0"/>
              <a:t>Mayor eficiencia en la captura, codificación y entrada de datos</a:t>
            </a:r>
            <a:r>
              <a:rPr lang="es-ES" dirty="0"/>
              <a:t>.</a:t>
            </a:r>
          </a:p>
          <a:p>
            <a:endParaRPr lang="es-EC"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4</a:t>
            </a:fld>
            <a:endParaRPr lang="es-EC"/>
          </a:p>
        </p:txBody>
      </p:sp>
    </p:spTree>
    <p:extLst>
      <p:ext uri="{BB962C8B-B14F-4D97-AF65-F5344CB8AC3E}">
        <p14:creationId xmlns:p14="http://schemas.microsoft.com/office/powerpoint/2010/main" val="34141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Fundamentos de Bases de Datos</a:t>
            </a:r>
          </a:p>
        </p:txBody>
      </p:sp>
      <p:sp>
        <p:nvSpPr>
          <p:cNvPr id="3" name="Marcador de contenido 2"/>
          <p:cNvSpPr>
            <a:spLocks noGrp="1"/>
          </p:cNvSpPr>
          <p:nvPr>
            <p:ph idx="1"/>
          </p:nvPr>
        </p:nvSpPr>
        <p:spPr>
          <a:xfrm>
            <a:off x="1100822" y="1825625"/>
            <a:ext cx="10252978" cy="4351338"/>
          </a:xfrm>
        </p:spPr>
        <p:txBody>
          <a:bodyPr>
            <a:normAutofit/>
          </a:bodyPr>
          <a:lstStyle/>
          <a:p>
            <a:r>
              <a:rPr lang="es-ES" dirty="0"/>
              <a:t>Modelos de bases de datos</a:t>
            </a:r>
          </a:p>
          <a:p>
            <a:endParaRPr lang="es-ES" dirty="0"/>
          </a:p>
          <a:p>
            <a:endParaRPr lang="es-EC"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5</a:t>
            </a:fld>
            <a:endParaRPr lang="es-EC"/>
          </a:p>
        </p:txBody>
      </p:sp>
      <p:pic>
        <p:nvPicPr>
          <p:cNvPr id="1026" name="Picture 2" descr="https://volaya.github.io/libro-sig/img/ComparacionModel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0998" y="2415748"/>
            <a:ext cx="6318702" cy="361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43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Normalización</a:t>
            </a:r>
          </a:p>
        </p:txBody>
      </p:sp>
      <p:sp>
        <p:nvSpPr>
          <p:cNvPr id="3" name="Marcador de contenido 2"/>
          <p:cNvSpPr>
            <a:spLocks noGrp="1"/>
          </p:cNvSpPr>
          <p:nvPr>
            <p:ph idx="1"/>
          </p:nvPr>
        </p:nvSpPr>
        <p:spPr>
          <a:xfrm>
            <a:off x="1100822" y="1825625"/>
            <a:ext cx="10252978" cy="4351338"/>
          </a:xfrm>
        </p:spPr>
        <p:txBody>
          <a:bodyPr>
            <a:normAutofit/>
          </a:bodyPr>
          <a:lstStyle/>
          <a:p>
            <a:r>
              <a:rPr lang="es-ES" dirty="0"/>
              <a:t>Objetivos</a:t>
            </a:r>
          </a:p>
          <a:p>
            <a:pPr lvl="1"/>
            <a:r>
              <a:rPr lang="es-ES" dirty="0"/>
              <a:t>Evitar redundancia</a:t>
            </a:r>
          </a:p>
          <a:p>
            <a:pPr lvl="1"/>
            <a:r>
              <a:rPr lang="es-ES" dirty="0"/>
              <a:t>Simplificar la actualización de datos</a:t>
            </a:r>
          </a:p>
          <a:p>
            <a:pPr lvl="1"/>
            <a:r>
              <a:rPr lang="es-ES" dirty="0"/>
              <a:t>Garantizar la integridad referencial</a:t>
            </a:r>
          </a:p>
          <a:p>
            <a:r>
              <a:rPr lang="es-ES" dirty="0"/>
              <a:t>Requerimientos</a:t>
            </a:r>
            <a:br>
              <a:rPr lang="es-ES" dirty="0"/>
            </a:br>
            <a:r>
              <a:rPr lang="es-ES" dirty="0"/>
              <a:t>Para que una tabla sea considerada una relación tiene que cumplirse lo siguiente:</a:t>
            </a:r>
          </a:p>
          <a:p>
            <a:pPr lvl="1"/>
            <a:r>
              <a:rPr lang="es-ES" dirty="0"/>
              <a:t>Cada tabla tiene que tener un nombre único</a:t>
            </a:r>
          </a:p>
          <a:p>
            <a:pPr lvl="1"/>
            <a:r>
              <a:rPr lang="es-ES" dirty="0"/>
              <a:t>No pueden haber dos filas iguales – No se permiten duplicados</a:t>
            </a:r>
          </a:p>
          <a:p>
            <a:pPr lvl="1"/>
            <a:r>
              <a:rPr lang="es-ES" dirty="0"/>
              <a:t>Todos los datos en una columna deben ser del mismo tipo</a:t>
            </a:r>
            <a:endParaRPr lang="es-EC"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6</a:t>
            </a:fld>
            <a:endParaRPr lang="es-EC"/>
          </a:p>
        </p:txBody>
      </p:sp>
    </p:spTree>
    <p:extLst>
      <p:ext uri="{BB962C8B-B14F-4D97-AF65-F5344CB8AC3E}">
        <p14:creationId xmlns:p14="http://schemas.microsoft.com/office/powerpoint/2010/main" val="228709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Normalización</a:t>
            </a:r>
          </a:p>
        </p:txBody>
      </p:sp>
      <p:sp>
        <p:nvSpPr>
          <p:cNvPr id="3" name="Marcador de contenido 2"/>
          <p:cNvSpPr>
            <a:spLocks noGrp="1"/>
          </p:cNvSpPr>
          <p:nvPr>
            <p:ph idx="1"/>
          </p:nvPr>
        </p:nvSpPr>
        <p:spPr>
          <a:xfrm>
            <a:off x="1100822" y="1825625"/>
            <a:ext cx="10252978" cy="4351338"/>
          </a:xfrm>
        </p:spPr>
        <p:txBody>
          <a:bodyPr>
            <a:normAutofit/>
          </a:bodyPr>
          <a:lstStyle/>
          <a:p>
            <a:r>
              <a:rPr lang="es-ES" dirty="0"/>
              <a:t>Objetivos</a:t>
            </a:r>
          </a:p>
          <a:p>
            <a:pPr lvl="1"/>
            <a:r>
              <a:rPr lang="es-ES" dirty="0"/>
              <a:t>Evitar redundancia</a:t>
            </a:r>
          </a:p>
          <a:p>
            <a:pPr lvl="1"/>
            <a:r>
              <a:rPr lang="es-ES" dirty="0"/>
              <a:t>Simplificar la actualización de datos</a:t>
            </a:r>
          </a:p>
          <a:p>
            <a:pPr lvl="1"/>
            <a:r>
              <a:rPr lang="es-ES" dirty="0"/>
              <a:t>Garantizar la integridad referencial</a:t>
            </a:r>
          </a:p>
          <a:p>
            <a:r>
              <a:rPr lang="es-ES" dirty="0"/>
              <a:t>Requerimientos</a:t>
            </a:r>
            <a:br>
              <a:rPr lang="es-ES" dirty="0"/>
            </a:br>
            <a:r>
              <a:rPr lang="es-ES" dirty="0"/>
              <a:t>Para que una tabla sea considerada una relación tiene que cumplirse lo siguiente:</a:t>
            </a:r>
          </a:p>
          <a:p>
            <a:pPr lvl="1"/>
            <a:r>
              <a:rPr lang="es-ES" dirty="0"/>
              <a:t>Cada tabla tiene que tener un nombre único</a:t>
            </a:r>
          </a:p>
          <a:p>
            <a:pPr lvl="1"/>
            <a:r>
              <a:rPr lang="es-ES" dirty="0"/>
              <a:t>No pueden haber dos filas iguales – No se permiten duplicados</a:t>
            </a:r>
          </a:p>
          <a:p>
            <a:pPr lvl="1"/>
            <a:r>
              <a:rPr lang="es-ES" dirty="0"/>
              <a:t>Todos los datos en una columna deben ser del mismo tipo</a:t>
            </a:r>
            <a:endParaRPr lang="es-EC"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7</a:t>
            </a:fld>
            <a:endParaRPr lang="es-EC"/>
          </a:p>
        </p:txBody>
      </p:sp>
    </p:spTree>
    <p:extLst>
      <p:ext uri="{BB962C8B-B14F-4D97-AF65-F5344CB8AC3E}">
        <p14:creationId xmlns:p14="http://schemas.microsoft.com/office/powerpoint/2010/main" val="318604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Normalización</a:t>
            </a:r>
          </a:p>
        </p:txBody>
      </p:sp>
      <p:sp>
        <p:nvSpPr>
          <p:cNvPr id="3" name="Marcador de contenido 2"/>
          <p:cNvSpPr>
            <a:spLocks noGrp="1"/>
          </p:cNvSpPr>
          <p:nvPr>
            <p:ph idx="1"/>
          </p:nvPr>
        </p:nvSpPr>
        <p:spPr>
          <a:xfrm>
            <a:off x="1100822" y="1825625"/>
            <a:ext cx="10252978" cy="4351338"/>
          </a:xfrm>
        </p:spPr>
        <p:txBody>
          <a:bodyPr>
            <a:normAutofit lnSpcReduction="10000"/>
          </a:bodyPr>
          <a:lstStyle/>
          <a:p>
            <a:r>
              <a:rPr lang="es-ES" dirty="0"/>
              <a:t>Primera Forma Normal (1FN)</a:t>
            </a:r>
          </a:p>
          <a:p>
            <a:r>
              <a:rPr lang="es-ES" dirty="0"/>
              <a:t>Una tabla está en primera forma si.</a:t>
            </a:r>
          </a:p>
          <a:p>
            <a:pPr lvl="1"/>
            <a:r>
              <a:rPr lang="es-ES" dirty="0"/>
              <a:t>Todos los atributos son atómicos. Un atributo es atómico si los elementos del dominio son simples e indivisibles.</a:t>
            </a:r>
          </a:p>
          <a:p>
            <a:pPr lvl="1"/>
            <a:r>
              <a:rPr lang="es-ES" dirty="0"/>
              <a:t>No debe existir variación en el número de columnas.</a:t>
            </a:r>
          </a:p>
          <a:p>
            <a:pPr lvl="1"/>
            <a:r>
              <a:rPr lang="es-ES" dirty="0"/>
              <a:t>Los campos no clave deben identificarse por la clave (dependencia funcional).</a:t>
            </a:r>
          </a:p>
          <a:p>
            <a:pPr lvl="1"/>
            <a:r>
              <a:rPr lang="es-ES" dirty="0"/>
              <a:t>Debe existir una independencia del orden tanto de las filas como de las columnas; es decir, si los datos cambian de orden no deben cambiar sus significados.</a:t>
            </a:r>
          </a:p>
          <a:p>
            <a:r>
              <a:rPr lang="es-ES" dirty="0"/>
              <a:t>Esta forma normal elimina los valores repetidos dentro de una base de datos.</a:t>
            </a:r>
            <a:endParaRPr lang="es-EC" dirty="0"/>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8</a:t>
            </a:fld>
            <a:endParaRPr lang="es-EC"/>
          </a:p>
        </p:txBody>
      </p:sp>
    </p:spTree>
    <p:extLst>
      <p:ext uri="{BB962C8B-B14F-4D97-AF65-F5344CB8AC3E}">
        <p14:creationId xmlns:p14="http://schemas.microsoft.com/office/powerpoint/2010/main" val="727743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Normalización</a:t>
            </a:r>
          </a:p>
        </p:txBody>
      </p:sp>
      <p:sp>
        <p:nvSpPr>
          <p:cNvPr id="3" name="Marcador de contenido 2"/>
          <p:cNvSpPr>
            <a:spLocks noGrp="1"/>
          </p:cNvSpPr>
          <p:nvPr>
            <p:ph idx="1"/>
          </p:nvPr>
        </p:nvSpPr>
        <p:spPr>
          <a:xfrm>
            <a:off x="1100822" y="1825625"/>
            <a:ext cx="10252978" cy="4351338"/>
          </a:xfrm>
        </p:spPr>
        <p:txBody>
          <a:bodyPr>
            <a:normAutofit/>
          </a:bodyPr>
          <a:lstStyle/>
          <a:p>
            <a:r>
              <a:rPr lang="es-ES" b="1" dirty="0"/>
              <a:t>Segunda Forma Normal (2FN)</a:t>
            </a:r>
          </a:p>
          <a:p>
            <a:r>
              <a:rPr lang="es-ES" dirty="0"/>
              <a:t> </a:t>
            </a:r>
            <a:r>
              <a:rPr lang="es-ES" b="1" dirty="0"/>
              <a:t>Dependencia funcional.</a:t>
            </a:r>
            <a:r>
              <a:rPr lang="es-ES" dirty="0"/>
              <a:t> Una relación está en 2FN si está en 1FN y si los atributos que no forman parte de ninguna clave dependen de forma completa de la clave principal. Es decir, que no existen dependencias parciales. Todos los atributos que no son clave principal deben depender únicamente de la clave principal.</a:t>
            </a:r>
          </a:p>
          <a:p>
            <a:r>
              <a:rPr lang="es-ES" dirty="0"/>
              <a:t>En otras palabras, podríamos decir que la segunda forma normal está basada en el concepto de dependencia completamente funcional.</a:t>
            </a:r>
          </a:p>
        </p:txBody>
      </p:sp>
      <p:sp>
        <p:nvSpPr>
          <p:cNvPr id="14" name="Marcador de pie de página 13"/>
          <p:cNvSpPr>
            <a:spLocks noGrp="1"/>
          </p:cNvSpPr>
          <p:nvPr>
            <p:ph type="ftr" sz="quarter" idx="11"/>
          </p:nvPr>
        </p:nvSpPr>
        <p:spPr/>
        <p:txBody>
          <a:bodyPr/>
          <a:lstStyle/>
          <a:p>
            <a:r>
              <a:rPr lang="es-ES"/>
              <a:t>Preparación para el examen de Fin de Carrera</a:t>
            </a:r>
            <a:endParaRPr lang="es-EC"/>
          </a:p>
        </p:txBody>
      </p:sp>
      <p:sp>
        <p:nvSpPr>
          <p:cNvPr id="15" name="Marcador de número de diapositiva 14"/>
          <p:cNvSpPr>
            <a:spLocks noGrp="1"/>
          </p:cNvSpPr>
          <p:nvPr>
            <p:ph type="sldNum" sz="quarter" idx="12"/>
          </p:nvPr>
        </p:nvSpPr>
        <p:spPr/>
        <p:txBody>
          <a:bodyPr/>
          <a:lstStyle/>
          <a:p>
            <a:fld id="{ECD139C0-3D9C-4FC8-8602-5CD3B887C5A0}" type="slidenum">
              <a:rPr lang="es-EC" smtClean="0"/>
              <a:t>9</a:t>
            </a:fld>
            <a:endParaRPr lang="es-EC"/>
          </a:p>
        </p:txBody>
      </p:sp>
    </p:spTree>
    <p:extLst>
      <p:ext uri="{BB962C8B-B14F-4D97-AF65-F5344CB8AC3E}">
        <p14:creationId xmlns:p14="http://schemas.microsoft.com/office/powerpoint/2010/main" val="146654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31D499C6-EA4F-4BBB-8CAD-C7A44E19B2FD}" vid="{DDA9B452-61DE-4335-A1F5-0C29CABE3E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1765</TotalTime>
  <Words>2987</Words>
  <Application>Microsoft Office PowerPoint</Application>
  <PresentationFormat>Panorámica</PresentationFormat>
  <Paragraphs>290</Paragraphs>
  <Slides>29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Arial Unicode MS</vt:lpstr>
      <vt:lpstr>Calibri</vt:lpstr>
      <vt:lpstr>Calibri Light</vt:lpstr>
      <vt:lpstr>Century Gothic</vt:lpstr>
      <vt:lpstr>Consolas</vt:lpstr>
      <vt:lpstr>Tahoma</vt:lpstr>
      <vt:lpstr>Tema1</vt:lpstr>
      <vt:lpstr>Base de Datos I,II,III </vt:lpstr>
      <vt:lpstr>Temas a revisar</vt:lpstr>
      <vt:lpstr>Fundamentos de Bases de Datos</vt:lpstr>
      <vt:lpstr>Fundamentos de Bases de Datos</vt:lpstr>
      <vt:lpstr>Fundamentos de Bases de Datos</vt:lpstr>
      <vt:lpstr>Normalización</vt:lpstr>
      <vt:lpstr>Normalización</vt:lpstr>
      <vt:lpstr>Normalización</vt:lpstr>
      <vt:lpstr>Normalización</vt:lpstr>
      <vt:lpstr>Normalización</vt:lpstr>
      <vt:lpstr>Modelo entidad-relación</vt:lpstr>
      <vt:lpstr>Modelo entidad-relación</vt:lpstr>
      <vt:lpstr>Modelo entidad-relación</vt:lpstr>
      <vt:lpstr>Modelo entidad-relación</vt:lpstr>
      <vt:lpstr>Modelo entidad-relación</vt:lpstr>
      <vt:lpstr>Modelo entidad-relación</vt:lpstr>
      <vt:lpstr>Modelo entidad-relación</vt:lpstr>
      <vt:lpstr>DML (Data Manipulation Language)</vt:lpstr>
      <vt:lpstr>DML (Data Manipulation Language)</vt:lpstr>
      <vt:lpstr>DDL (Data Definition Language)</vt:lpstr>
      <vt:lpstr>DDL (Data Definition Language)</vt:lpstr>
      <vt:lpstr>DCL (Data Control Language)</vt:lpstr>
      <vt:lpstr>Vistas</vt:lpstr>
      <vt:lpstr>Vistas</vt:lpstr>
      <vt:lpstr>Procedimientos almacenados en Transact SQL</vt:lpstr>
      <vt:lpstr>Sintaxis</vt:lpstr>
      <vt:lpstr>Triggers en Transact SQL</vt:lpstr>
      <vt:lpstr>Trigger DML</vt:lpstr>
      <vt:lpstr>Trigger DDL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estructurada</dc:title>
  <dc:creator>Patricio Coba</dc:creator>
  <cp:lastModifiedBy>Henry Recalde</cp:lastModifiedBy>
  <cp:revision>33</cp:revision>
  <dcterms:created xsi:type="dcterms:W3CDTF">2019-12-13T13:09:18Z</dcterms:created>
  <dcterms:modified xsi:type="dcterms:W3CDTF">2020-07-04T16:31:45Z</dcterms:modified>
</cp:coreProperties>
</file>