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10DEC-78BE-4FCC-B581-BC49DFEB63E9}" type="datetimeFigureOut">
              <a:rPr lang="en-US" smtClean="0"/>
              <a:t>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BCBD2-F277-4E2E-9329-89C523E6E08A}" type="slidenum">
              <a:rPr lang="en-US" smtClean="0"/>
              <a:t>‹#›</a:t>
            </a:fld>
            <a:endParaRPr lang="en-US"/>
          </a:p>
        </p:txBody>
      </p:sp>
    </p:spTree>
    <p:extLst>
      <p:ext uri="{BB962C8B-B14F-4D97-AF65-F5344CB8AC3E}">
        <p14:creationId xmlns:p14="http://schemas.microsoft.com/office/powerpoint/2010/main" val="2847193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https://kelley.iu.edu/programs/undergrad/academics/majors-minors-certificates.cshtml</a:t>
            </a:r>
          </a:p>
        </p:txBody>
      </p:sp>
      <p:sp>
        <p:nvSpPr>
          <p:cNvPr id="4" name="Slide Number Placeholder 3"/>
          <p:cNvSpPr>
            <a:spLocks noGrp="1"/>
          </p:cNvSpPr>
          <p:nvPr>
            <p:ph type="sldNum" sz="quarter" idx="10"/>
          </p:nvPr>
        </p:nvSpPr>
        <p:spPr/>
        <p:txBody>
          <a:bodyPr/>
          <a:lstStyle/>
          <a:p>
            <a:fld id="{669BCBD2-F277-4E2E-9329-89C523E6E08A}" type="slidenum">
              <a:rPr lang="en-US" smtClean="0"/>
              <a:t>6</a:t>
            </a:fld>
            <a:endParaRPr lang="en-US"/>
          </a:p>
        </p:txBody>
      </p:sp>
    </p:spTree>
    <p:extLst>
      <p:ext uri="{BB962C8B-B14F-4D97-AF65-F5344CB8AC3E}">
        <p14:creationId xmlns:p14="http://schemas.microsoft.com/office/powerpoint/2010/main" val="56781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214543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2BD978-E77E-47E4-9594-5211CE84517D}"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8649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351723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836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2263194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266171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1153242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2937850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215282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426670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285818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2BD978-E77E-47E4-9594-5211CE84517D}"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389877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2BD978-E77E-47E4-9594-5211CE84517D}"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428005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192872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409064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42BD978-E77E-47E4-9594-5211CE84517D}" type="datetimeFigureOut">
              <a:rPr lang="en-US" smtClean="0"/>
              <a:t>2/14/2018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100913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2BD978-E77E-47E4-9594-5211CE84517D}"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822FE-FB9F-4D7F-9AA5-0E29472E5960}" type="slidenum">
              <a:rPr lang="en-US" smtClean="0"/>
              <a:t>‹#›</a:t>
            </a:fld>
            <a:endParaRPr lang="en-US"/>
          </a:p>
        </p:txBody>
      </p:sp>
    </p:spTree>
    <p:extLst>
      <p:ext uri="{BB962C8B-B14F-4D97-AF65-F5344CB8AC3E}">
        <p14:creationId xmlns:p14="http://schemas.microsoft.com/office/powerpoint/2010/main" val="270433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2BD978-E77E-47E4-9594-5211CE84517D}" type="datetimeFigureOut">
              <a:rPr lang="en-US" smtClean="0"/>
              <a:t>2/14/2018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CD822FE-FB9F-4D7F-9AA5-0E29472E5960}" type="slidenum">
              <a:rPr lang="en-US" smtClean="0"/>
              <a:t>‹#›</a:t>
            </a:fld>
            <a:endParaRPr lang="en-US"/>
          </a:p>
        </p:txBody>
      </p:sp>
    </p:spTree>
    <p:extLst>
      <p:ext uri="{BB962C8B-B14F-4D97-AF65-F5344CB8AC3E}">
        <p14:creationId xmlns:p14="http://schemas.microsoft.com/office/powerpoint/2010/main" val="22462553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C00782-DF74-48B7-8803-E0502F0E51DB}"/>
              </a:ext>
            </a:extLst>
          </p:cNvPr>
          <p:cNvSpPr>
            <a:spLocks noGrp="1"/>
          </p:cNvSpPr>
          <p:nvPr>
            <p:ph type="ctrTitle"/>
          </p:nvPr>
        </p:nvSpPr>
        <p:spPr>
          <a:xfrm>
            <a:off x="465144" y="2080620"/>
            <a:ext cx="8825658" cy="3329581"/>
          </a:xfrm>
        </p:spPr>
        <p:txBody>
          <a:bodyPr/>
          <a:lstStyle/>
          <a:p>
            <a:r>
              <a:rPr lang="en-US" sz="5400" dirty="0"/>
              <a:t>Christopher </a:t>
            </a:r>
            <a:r>
              <a:rPr lang="en-US" sz="5400" dirty="0" err="1"/>
              <a:t>Motia</a:t>
            </a:r>
            <a:r>
              <a:rPr lang="en-US" sz="5400" dirty="0"/>
              <a:t/>
            </a:r>
            <a:br>
              <a:rPr lang="en-US" sz="5400" dirty="0"/>
            </a:br>
            <a:r>
              <a:rPr lang="en-US" sz="5400" dirty="0"/>
              <a:t>Kelley Compass 1: T-175</a:t>
            </a:r>
            <a:br>
              <a:rPr lang="en-US" sz="5400" dirty="0"/>
            </a:br>
            <a:r>
              <a:rPr lang="en-US" sz="5400" dirty="0"/>
              <a:t>Fall 2018</a:t>
            </a:r>
            <a:br>
              <a:rPr lang="en-US" sz="5400" dirty="0"/>
            </a:br>
            <a:endParaRPr lang="en-US" sz="5400" dirty="0"/>
          </a:p>
        </p:txBody>
      </p:sp>
      <p:sp>
        <p:nvSpPr>
          <p:cNvPr id="3" name="Subtitle 2">
            <a:extLst>
              <a:ext uri="{FF2B5EF4-FFF2-40B4-BE49-F238E27FC236}">
                <a16:creationId xmlns="" xmlns:a16="http://schemas.microsoft.com/office/drawing/2014/main" id="{B8BAE578-C9B8-4E96-A749-04F18BC5703A}"/>
              </a:ext>
            </a:extLst>
          </p:cNvPr>
          <p:cNvSpPr>
            <a:spLocks noGrp="1"/>
          </p:cNvSpPr>
          <p:nvPr>
            <p:ph type="subTitle" idx="1"/>
          </p:nvPr>
        </p:nvSpPr>
        <p:spPr/>
        <p:txBody>
          <a:bodyPr/>
          <a:lstStyle/>
          <a:p>
            <a:r>
              <a:rPr lang="en-US" dirty="0"/>
              <a:t>Career POSSIBILITIES AND Research project</a:t>
            </a:r>
          </a:p>
        </p:txBody>
      </p:sp>
      <p:pic>
        <p:nvPicPr>
          <p:cNvPr id="5" name="Picture 4">
            <a:extLst>
              <a:ext uri="{FF2B5EF4-FFF2-40B4-BE49-F238E27FC236}">
                <a16:creationId xmlns="" xmlns:a16="http://schemas.microsoft.com/office/drawing/2014/main" id="{0EB845FC-86F9-448F-98E1-2182DB366B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2474" y="1465385"/>
            <a:ext cx="3036277" cy="3036277"/>
          </a:xfrm>
          <a:prstGeom prst="rect">
            <a:avLst/>
          </a:prstGeom>
        </p:spPr>
      </p:pic>
    </p:spTree>
    <p:extLst>
      <p:ext uri="{BB962C8B-B14F-4D97-AF65-F5344CB8AC3E}">
        <p14:creationId xmlns:p14="http://schemas.microsoft.com/office/powerpoint/2010/main" val="4264496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B3388A-DD84-4A57-BE7D-727ED0EAF207}"/>
              </a:ext>
            </a:extLst>
          </p:cNvPr>
          <p:cNvSpPr>
            <a:spLocks noGrp="1"/>
          </p:cNvSpPr>
          <p:nvPr>
            <p:ph type="title"/>
          </p:nvPr>
        </p:nvSpPr>
        <p:spPr/>
        <p:txBody>
          <a:bodyPr/>
          <a:lstStyle/>
          <a:p>
            <a:r>
              <a:rPr lang="en-US" dirty="0"/>
              <a:t>Key Career Research Findings</a:t>
            </a:r>
          </a:p>
        </p:txBody>
      </p:sp>
      <p:sp>
        <p:nvSpPr>
          <p:cNvPr id="4" name="TextBox 3">
            <a:extLst>
              <a:ext uri="{FF2B5EF4-FFF2-40B4-BE49-F238E27FC236}">
                <a16:creationId xmlns="" xmlns:a16="http://schemas.microsoft.com/office/drawing/2014/main" id="{5D14AF7E-9860-44FC-AF85-15092E6437A6}"/>
              </a:ext>
            </a:extLst>
          </p:cNvPr>
          <p:cNvSpPr txBox="1"/>
          <p:nvPr/>
        </p:nvSpPr>
        <p:spPr>
          <a:xfrm>
            <a:off x="646111" y="1379625"/>
            <a:ext cx="4615700" cy="5355312"/>
          </a:xfrm>
          <a:prstGeom prst="rect">
            <a:avLst/>
          </a:prstGeom>
          <a:noFill/>
        </p:spPr>
        <p:txBody>
          <a:bodyPr wrap="square" rtlCol="0">
            <a:spAutoFit/>
          </a:bodyPr>
          <a:lstStyle/>
          <a:p>
            <a:r>
              <a:rPr lang="en-US" dirty="0" smtClean="0"/>
              <a:t>Advertising planner</a:t>
            </a:r>
            <a:endParaRPr lang="en-US" dirty="0"/>
          </a:p>
          <a:p>
            <a:endParaRPr lang="en-US" dirty="0"/>
          </a:p>
          <a:p>
            <a:endParaRPr lang="en-US" dirty="0"/>
          </a:p>
          <a:p>
            <a:r>
              <a:rPr lang="en-US" dirty="0"/>
              <a:t>This Career possibility fits because it goes along well with my interest of working in teams as well as working with people.  Another motivator for me is the rapid growth found in the industry </a:t>
            </a:r>
            <a:r>
              <a:rPr lang="en-US" dirty="0" smtClean="0"/>
              <a:t>primarily </a:t>
            </a:r>
            <a:r>
              <a:rPr lang="en-US" dirty="0" smtClean="0"/>
              <a:t>because</a:t>
            </a:r>
            <a:r>
              <a:rPr lang="en-US" dirty="0" smtClean="0"/>
              <a:t> </a:t>
            </a:r>
            <a:r>
              <a:rPr lang="en-US" dirty="0"/>
              <a:t>the </a:t>
            </a:r>
            <a:r>
              <a:rPr lang="en-US" dirty="0" smtClean="0"/>
              <a:t>startup field caused by companies wanting to market to millennials . </a:t>
            </a:r>
            <a:r>
              <a:rPr lang="en-US" dirty="0"/>
              <a:t>While I don’t have any work experience in the field I have had a moderate amount of exposure </a:t>
            </a:r>
            <a:r>
              <a:rPr lang="en-US" dirty="0" smtClean="0"/>
              <a:t>working with consulting </a:t>
            </a:r>
            <a:r>
              <a:rPr lang="en-US" dirty="0"/>
              <a:t>and really enjoyed the researching </a:t>
            </a:r>
            <a:r>
              <a:rPr lang="en-US" dirty="0" smtClean="0"/>
              <a:t>clients. </a:t>
            </a:r>
            <a:r>
              <a:rPr lang="en-US" dirty="0"/>
              <a:t>This desire to research and understand </a:t>
            </a:r>
            <a:r>
              <a:rPr lang="en-US" dirty="0" smtClean="0"/>
              <a:t>what people want </a:t>
            </a:r>
            <a:r>
              <a:rPr lang="en-US" dirty="0"/>
              <a:t>is the primary thing that drives me towards this </a:t>
            </a:r>
            <a:r>
              <a:rPr lang="en-US" dirty="0" smtClean="0"/>
              <a:t>field. </a:t>
            </a:r>
          </a:p>
          <a:p>
            <a:r>
              <a:rPr lang="en-US" dirty="0" smtClean="0"/>
              <a:t>Possible Majors: Marketing </a:t>
            </a:r>
            <a:endParaRPr lang="en-US" dirty="0"/>
          </a:p>
        </p:txBody>
      </p:sp>
      <p:sp>
        <p:nvSpPr>
          <p:cNvPr id="5" name="TextBox 4">
            <a:extLst>
              <a:ext uri="{FF2B5EF4-FFF2-40B4-BE49-F238E27FC236}">
                <a16:creationId xmlns="" xmlns:a16="http://schemas.microsoft.com/office/drawing/2014/main" id="{C30787B1-614A-4535-9FCF-E2DDFAE10F2D}"/>
              </a:ext>
            </a:extLst>
          </p:cNvPr>
          <p:cNvSpPr txBox="1"/>
          <p:nvPr/>
        </p:nvSpPr>
        <p:spPr>
          <a:xfrm>
            <a:off x="7700211" y="1640882"/>
            <a:ext cx="4219073" cy="4524315"/>
          </a:xfrm>
          <a:prstGeom prst="rect">
            <a:avLst/>
          </a:prstGeom>
          <a:noFill/>
        </p:spPr>
        <p:txBody>
          <a:bodyPr wrap="square" rtlCol="0">
            <a:spAutoFit/>
          </a:bodyPr>
          <a:lstStyle/>
          <a:p>
            <a:r>
              <a:rPr lang="en-US" dirty="0" smtClean="0"/>
              <a:t>Data Analyst </a:t>
            </a:r>
            <a:endParaRPr lang="en-US" dirty="0"/>
          </a:p>
          <a:p>
            <a:endParaRPr lang="en-US" dirty="0"/>
          </a:p>
          <a:p>
            <a:endParaRPr lang="en-US" dirty="0"/>
          </a:p>
          <a:p>
            <a:r>
              <a:rPr lang="en-US" dirty="0"/>
              <a:t>With an Emphasis on mathematics this career seems interesting to me based on its practical applications. While most people don’t typically think of </a:t>
            </a:r>
            <a:r>
              <a:rPr lang="en-US" dirty="0" smtClean="0"/>
              <a:t>a statistical field </a:t>
            </a:r>
            <a:r>
              <a:rPr lang="en-US" dirty="0"/>
              <a:t>as “impactful</a:t>
            </a:r>
            <a:r>
              <a:rPr lang="en-US" dirty="0" smtClean="0"/>
              <a:t>”, analysts </a:t>
            </a:r>
            <a:r>
              <a:rPr lang="en-US" dirty="0"/>
              <a:t>actual have a heavy impact on mitigating financial risk and saving companies money. Because </a:t>
            </a:r>
            <a:r>
              <a:rPr lang="en-US" dirty="0" smtClean="0"/>
              <a:t>of this impact becoming a Data Analyst is a major possibility </a:t>
            </a:r>
            <a:r>
              <a:rPr lang="en-US" dirty="0"/>
              <a:t>for me.  </a:t>
            </a:r>
            <a:endParaRPr lang="en-US" dirty="0" smtClean="0"/>
          </a:p>
          <a:p>
            <a:r>
              <a:rPr lang="en-US" dirty="0" smtClean="0"/>
              <a:t>Possible Majors: Information Systems, Marketing</a:t>
            </a:r>
            <a:endParaRPr lang="en-US" dirty="0"/>
          </a:p>
        </p:txBody>
      </p:sp>
    </p:spTree>
    <p:extLst>
      <p:ext uri="{BB962C8B-B14F-4D97-AF65-F5344CB8AC3E}">
        <p14:creationId xmlns:p14="http://schemas.microsoft.com/office/powerpoint/2010/main" val="2730013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201D4-C6CC-4DA4-92BF-6BD92BAB0002}"/>
              </a:ext>
            </a:extLst>
          </p:cNvPr>
          <p:cNvSpPr>
            <a:spLocks noGrp="1"/>
          </p:cNvSpPr>
          <p:nvPr>
            <p:ph type="title"/>
          </p:nvPr>
        </p:nvSpPr>
        <p:spPr/>
        <p:txBody>
          <a:bodyPr/>
          <a:lstStyle/>
          <a:p>
            <a:r>
              <a:rPr lang="en-US" dirty="0"/>
              <a:t>Interests Overview</a:t>
            </a:r>
          </a:p>
        </p:txBody>
      </p:sp>
      <p:sp>
        <p:nvSpPr>
          <p:cNvPr id="4" name="TextBox 3"/>
          <p:cNvSpPr txBox="1"/>
          <p:nvPr/>
        </p:nvSpPr>
        <p:spPr>
          <a:xfrm>
            <a:off x="6597733" y="1436153"/>
            <a:ext cx="5096963" cy="5355312"/>
          </a:xfrm>
          <a:prstGeom prst="rect">
            <a:avLst/>
          </a:prstGeom>
          <a:noFill/>
        </p:spPr>
        <p:txBody>
          <a:bodyPr wrap="square" rtlCol="0">
            <a:spAutoFit/>
          </a:bodyPr>
          <a:lstStyle/>
          <a:p>
            <a:pPr algn="ctr"/>
            <a:r>
              <a:rPr lang="en-US" dirty="0" smtClean="0"/>
              <a:t>Influencing Others</a:t>
            </a:r>
          </a:p>
          <a:p>
            <a:endParaRPr lang="en-US" dirty="0"/>
          </a:p>
          <a:p>
            <a:r>
              <a:rPr lang="en-US" dirty="0" smtClean="0"/>
              <a:t>While many of my peers don’t have experience with mentoring others by the time they reach college my high school actually created a system in which older students were paired with younger students in order to help all parties better themselves and their communities. Because of this opportunity I found myself able to help guide younger students towards clubs and organizations that I’d seen help students in the past. Furthermore this interest allowed me to build lasting relationships with people I otherwise would not have met. Lastly this trait is important to me because it aligns with my value of leaving a positive impact on the world, something I believe mentoring does  </a:t>
            </a:r>
            <a:endParaRPr lang="en-US" dirty="0"/>
          </a:p>
        </p:txBody>
      </p:sp>
      <p:sp>
        <p:nvSpPr>
          <p:cNvPr id="5" name="TextBox 4"/>
          <p:cNvSpPr txBox="1"/>
          <p:nvPr/>
        </p:nvSpPr>
        <p:spPr>
          <a:xfrm>
            <a:off x="380505" y="1492685"/>
            <a:ext cx="5763622" cy="3970318"/>
          </a:xfrm>
          <a:prstGeom prst="rect">
            <a:avLst/>
          </a:prstGeom>
          <a:noFill/>
        </p:spPr>
        <p:txBody>
          <a:bodyPr wrap="square" rtlCol="0">
            <a:spAutoFit/>
          </a:bodyPr>
          <a:lstStyle/>
          <a:p>
            <a:pPr algn="ctr"/>
            <a:r>
              <a:rPr lang="en-US" dirty="0" smtClean="0"/>
              <a:t>Managing People and teams</a:t>
            </a:r>
          </a:p>
          <a:p>
            <a:endParaRPr lang="en-US" dirty="0"/>
          </a:p>
          <a:p>
            <a:r>
              <a:rPr lang="en-US" dirty="0" smtClean="0"/>
              <a:t>With my background in Scouting, Student government and recently ROTC I’ve had a lot of opportunities for leadership in my brief 19 years on conscious existence. Because of these groups I was able to organize and eagle scout project, lead a canoeing trip down the Colorado river, and organize a squad raid during a field training exercise. In each of these I found that delegation of obligations were extremely important and overtime I came to understand that these positions were something that compelled me to do my best as others were counting on me too.</a:t>
            </a:r>
            <a:endParaRPr lang="en-US" dirty="0"/>
          </a:p>
        </p:txBody>
      </p:sp>
    </p:spTree>
    <p:extLst>
      <p:ext uri="{BB962C8B-B14F-4D97-AF65-F5344CB8AC3E}">
        <p14:creationId xmlns:p14="http://schemas.microsoft.com/office/powerpoint/2010/main" val="2374778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D6389C-D03A-4161-A86E-592F7E852549}"/>
              </a:ext>
            </a:extLst>
          </p:cNvPr>
          <p:cNvSpPr>
            <a:spLocks noGrp="1"/>
          </p:cNvSpPr>
          <p:nvPr>
            <p:ph type="title"/>
          </p:nvPr>
        </p:nvSpPr>
        <p:spPr/>
        <p:txBody>
          <a:bodyPr/>
          <a:lstStyle/>
          <a:p>
            <a:pPr algn="ctr"/>
            <a:r>
              <a:rPr lang="en-US" dirty="0"/>
              <a:t>V.I.P.S</a:t>
            </a:r>
          </a:p>
        </p:txBody>
      </p:sp>
      <p:sp>
        <p:nvSpPr>
          <p:cNvPr id="3" name="Content Placeholder 2">
            <a:extLst>
              <a:ext uri="{FF2B5EF4-FFF2-40B4-BE49-F238E27FC236}">
                <a16:creationId xmlns="" xmlns:a16="http://schemas.microsoft.com/office/drawing/2014/main" id="{DF861EC0-6DA2-4665-BA1A-40C42E6A0CFA}"/>
              </a:ext>
            </a:extLst>
          </p:cNvPr>
          <p:cNvSpPr>
            <a:spLocks noGrp="1"/>
          </p:cNvSpPr>
          <p:nvPr>
            <p:ph idx="1"/>
          </p:nvPr>
        </p:nvSpPr>
        <p:spPr>
          <a:xfrm>
            <a:off x="758004" y="1331259"/>
            <a:ext cx="2766323" cy="4195481"/>
          </a:xfrm>
        </p:spPr>
        <p:txBody>
          <a:bodyPr/>
          <a:lstStyle/>
          <a:p>
            <a:r>
              <a:rPr lang="en-US" sz="3600" b="1" dirty="0"/>
              <a:t>Values</a:t>
            </a:r>
          </a:p>
          <a:p>
            <a:r>
              <a:rPr lang="en-US" b="1" dirty="0"/>
              <a:t>Curiosity</a:t>
            </a:r>
            <a:endParaRPr lang="en-US" dirty="0"/>
          </a:p>
          <a:p>
            <a:r>
              <a:rPr lang="en-US" b="1" dirty="0"/>
              <a:t>Fairness</a:t>
            </a:r>
            <a:endParaRPr lang="en-US" dirty="0"/>
          </a:p>
          <a:p>
            <a:r>
              <a:rPr lang="en-US" b="1" dirty="0"/>
              <a:t>Growth</a:t>
            </a:r>
            <a:endParaRPr lang="en-US" dirty="0"/>
          </a:p>
          <a:p>
            <a:r>
              <a:rPr lang="en-US" b="1" dirty="0"/>
              <a:t>Knowledge</a:t>
            </a:r>
            <a:endParaRPr lang="en-US" dirty="0"/>
          </a:p>
          <a:p>
            <a:r>
              <a:rPr lang="en-US" b="1" dirty="0"/>
              <a:t>Security</a:t>
            </a:r>
            <a:endParaRPr lang="en-US" dirty="0"/>
          </a:p>
          <a:p>
            <a:endParaRPr lang="en-US" dirty="0"/>
          </a:p>
        </p:txBody>
      </p:sp>
      <p:sp>
        <p:nvSpPr>
          <p:cNvPr id="4" name="TextBox 3">
            <a:extLst>
              <a:ext uri="{FF2B5EF4-FFF2-40B4-BE49-F238E27FC236}">
                <a16:creationId xmlns="" xmlns:a16="http://schemas.microsoft.com/office/drawing/2014/main" id="{D65B9376-9F24-44AF-B591-284D92BFC6AA}"/>
              </a:ext>
            </a:extLst>
          </p:cNvPr>
          <p:cNvSpPr txBox="1"/>
          <p:nvPr/>
        </p:nvSpPr>
        <p:spPr>
          <a:xfrm>
            <a:off x="3125653" y="1371756"/>
            <a:ext cx="3981000" cy="5078313"/>
          </a:xfrm>
          <a:prstGeom prst="rect">
            <a:avLst/>
          </a:prstGeom>
          <a:noFill/>
        </p:spPr>
        <p:txBody>
          <a:bodyPr wrap="square" rtlCol="0">
            <a:spAutoFit/>
          </a:bodyPr>
          <a:lstStyle/>
          <a:p>
            <a:r>
              <a:rPr lang="en-US" sz="2800" dirty="0"/>
              <a:t>Personality</a:t>
            </a:r>
          </a:p>
          <a:p>
            <a:r>
              <a:rPr lang="en-US" sz="2800" dirty="0"/>
              <a:t>Guardian Supervisor ESTJ</a:t>
            </a:r>
          </a:p>
          <a:p>
            <a:endParaRPr lang="en-US" sz="1600" dirty="0"/>
          </a:p>
          <a:p>
            <a:r>
              <a:rPr lang="en-US" sz="1600" dirty="0"/>
              <a:t>Being a Guardian I’ve found that a lot of things that I do in life are done in order to help and impress other people. This applies to my career choice because most jobs in Finance require working with other people and building favorable connections with them. Another fact about being a Guardian is that I enjoying doing things in order and because of the step based nature of working in Finance it is satisfying to Guardians as it gives them the ability to “Check off boxes”.</a:t>
            </a:r>
          </a:p>
        </p:txBody>
      </p:sp>
      <p:sp>
        <p:nvSpPr>
          <p:cNvPr id="5" name="TextBox 4">
            <a:extLst>
              <a:ext uri="{FF2B5EF4-FFF2-40B4-BE49-F238E27FC236}">
                <a16:creationId xmlns="" xmlns:a16="http://schemas.microsoft.com/office/drawing/2014/main" id="{E8474BA7-963D-4130-A0BF-D11EF3B12A5B}"/>
              </a:ext>
            </a:extLst>
          </p:cNvPr>
          <p:cNvSpPr txBox="1"/>
          <p:nvPr/>
        </p:nvSpPr>
        <p:spPr>
          <a:xfrm>
            <a:off x="7844589" y="1700463"/>
            <a:ext cx="4154906" cy="923330"/>
          </a:xfrm>
          <a:prstGeom prst="rect">
            <a:avLst/>
          </a:prstGeom>
          <a:noFill/>
        </p:spPr>
        <p:txBody>
          <a:bodyPr wrap="square" rtlCol="0">
            <a:spAutoFit/>
          </a:bodyPr>
          <a:lstStyle/>
          <a:p>
            <a:r>
              <a:rPr lang="en-US" dirty="0"/>
              <a:t>Themes</a:t>
            </a:r>
          </a:p>
          <a:p>
            <a:r>
              <a:rPr lang="en-US" dirty="0"/>
              <a:t>Optimism, Passion, Charisma </a:t>
            </a:r>
          </a:p>
          <a:p>
            <a:endParaRPr lang="en-US" dirty="0"/>
          </a:p>
        </p:txBody>
      </p:sp>
      <p:sp>
        <p:nvSpPr>
          <p:cNvPr id="6" name="TextBox 5">
            <a:extLst>
              <a:ext uri="{FF2B5EF4-FFF2-40B4-BE49-F238E27FC236}">
                <a16:creationId xmlns="" xmlns:a16="http://schemas.microsoft.com/office/drawing/2014/main" id="{C1BA23D6-46F5-45A8-A0EF-0D12C6A7DCD7}"/>
              </a:ext>
            </a:extLst>
          </p:cNvPr>
          <p:cNvSpPr txBox="1"/>
          <p:nvPr/>
        </p:nvSpPr>
        <p:spPr>
          <a:xfrm>
            <a:off x="9474302" y="5803738"/>
            <a:ext cx="2581156" cy="369332"/>
          </a:xfrm>
          <a:prstGeom prst="rect">
            <a:avLst/>
          </a:prstGeom>
          <a:noFill/>
        </p:spPr>
        <p:txBody>
          <a:bodyPr wrap="none" rtlCol="0">
            <a:spAutoFit/>
          </a:bodyPr>
          <a:lstStyle/>
          <a:p>
            <a:r>
              <a:rPr lang="en-US" dirty="0" smtClean="0"/>
              <a:t>Skills and STAR Story</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736664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2014F-9312-4018-B7A4-AD26BD8E4949}"/>
              </a:ext>
            </a:extLst>
          </p:cNvPr>
          <p:cNvSpPr>
            <a:spLocks noGrp="1"/>
          </p:cNvSpPr>
          <p:nvPr>
            <p:ph type="title"/>
          </p:nvPr>
        </p:nvSpPr>
        <p:spPr/>
        <p:txBody>
          <a:bodyPr/>
          <a:lstStyle/>
          <a:p>
            <a:pPr algn="ctr"/>
            <a:r>
              <a:rPr lang="en-US" dirty="0"/>
              <a:t>V.I.P.S Continued</a:t>
            </a:r>
          </a:p>
        </p:txBody>
      </p:sp>
      <p:sp>
        <p:nvSpPr>
          <p:cNvPr id="3" name="Content Placeholder 2">
            <a:extLst>
              <a:ext uri="{FF2B5EF4-FFF2-40B4-BE49-F238E27FC236}">
                <a16:creationId xmlns="" xmlns:a16="http://schemas.microsoft.com/office/drawing/2014/main" id="{B94E80EF-0EDC-4D62-9F44-2347811C5C47}"/>
              </a:ext>
            </a:extLst>
          </p:cNvPr>
          <p:cNvSpPr>
            <a:spLocks noGrp="1"/>
          </p:cNvSpPr>
          <p:nvPr>
            <p:ph idx="1"/>
          </p:nvPr>
        </p:nvSpPr>
        <p:spPr>
          <a:xfrm>
            <a:off x="646112" y="1171074"/>
            <a:ext cx="10102100" cy="5686926"/>
          </a:xfrm>
        </p:spPr>
        <p:txBody>
          <a:bodyPr>
            <a:normAutofit fontScale="70000" lnSpcReduction="20000"/>
          </a:bodyPr>
          <a:lstStyle/>
          <a:p>
            <a:pPr marL="0" indent="0" algn="ctr">
              <a:buNone/>
            </a:pPr>
            <a:r>
              <a:rPr lang="en-US" sz="2900" b="1" dirty="0"/>
              <a:t>Skills </a:t>
            </a:r>
            <a:endParaRPr lang="en-US" sz="2900" b="1" dirty="0" smtClean="0"/>
          </a:p>
          <a:p>
            <a:pPr marL="0" indent="0" algn="ctr">
              <a:buNone/>
            </a:pPr>
            <a:r>
              <a:rPr lang="en-US" sz="2900" b="1" dirty="0" smtClean="0"/>
              <a:t>Persuasion, Charisma, and Optimism</a:t>
            </a:r>
            <a:endParaRPr lang="en-US" sz="2900" b="1" dirty="0"/>
          </a:p>
          <a:p>
            <a:pPr marL="0" indent="0">
              <a:buNone/>
            </a:pPr>
            <a:r>
              <a:rPr lang="en-US" sz="2300" dirty="0"/>
              <a:t>One real culmination of everything I’ve learned for my </a:t>
            </a:r>
            <a:r>
              <a:rPr lang="en-US" sz="2300" dirty="0" smtClean="0"/>
              <a:t>experience discovering my V.I.P.S </a:t>
            </a:r>
            <a:r>
              <a:rPr lang="en-US" sz="2300" dirty="0"/>
              <a:t>comes from my successful recovery of my Platoons </a:t>
            </a:r>
            <a:r>
              <a:rPr lang="en-US" sz="2300" dirty="0" err="1"/>
              <a:t>Guidon</a:t>
            </a:r>
            <a:endParaRPr lang="en-US" sz="2300" dirty="0"/>
          </a:p>
          <a:p>
            <a:pPr marL="0" indent="0">
              <a:buNone/>
            </a:pPr>
            <a:r>
              <a:rPr lang="en-US" sz="2300" dirty="0"/>
              <a:t>A </a:t>
            </a:r>
            <a:r>
              <a:rPr lang="en-US" sz="2300" dirty="0" err="1"/>
              <a:t>Guidon</a:t>
            </a:r>
            <a:r>
              <a:rPr lang="en-US" sz="2300" dirty="0"/>
              <a:t> is a flag that serves as a source of pride for all military units even at the smallest level. And while it is important to show up to every event with it sometimes the people in possession of it don’t wake up on time. Especially for training events at 5:30 in the morning. </a:t>
            </a:r>
            <a:r>
              <a:rPr lang="en-US" sz="2300" dirty="0" smtClean="0"/>
              <a:t>It happened to be one of these cold </a:t>
            </a:r>
            <a:r>
              <a:rPr lang="en-US" sz="2300" dirty="0"/>
              <a:t>Monday </a:t>
            </a:r>
            <a:r>
              <a:rPr lang="en-US" sz="2300" dirty="0" smtClean="0"/>
              <a:t>mornings in which </a:t>
            </a:r>
            <a:r>
              <a:rPr lang="en-US" sz="2300" dirty="0"/>
              <a:t>my team leader and driver to these events was tasked with picking myself and two other </a:t>
            </a:r>
            <a:r>
              <a:rPr lang="en-US" sz="2300" dirty="0" smtClean="0"/>
              <a:t>cadets, </a:t>
            </a:r>
            <a:r>
              <a:rPr lang="en-US" sz="2300" dirty="0"/>
              <a:t>one of which happened to be the </a:t>
            </a:r>
            <a:r>
              <a:rPr lang="en-US" sz="2300" dirty="0" err="1"/>
              <a:t>guidon</a:t>
            </a:r>
            <a:r>
              <a:rPr lang="en-US" sz="2300" dirty="0"/>
              <a:t> carrier who had happened to not have set an alarm</a:t>
            </a:r>
            <a:r>
              <a:rPr lang="en-US" sz="2300" dirty="0" smtClean="0"/>
              <a:t>.</a:t>
            </a:r>
            <a:endParaRPr lang="en-US" sz="2300" dirty="0"/>
          </a:p>
          <a:p>
            <a:pPr marL="0" indent="0">
              <a:buNone/>
            </a:pPr>
            <a:r>
              <a:rPr lang="en-US" sz="2300" dirty="0"/>
              <a:t>We realized we would all be reprimanded for this lapse in judgement if we didn’t act quick and had to spring into action as to how to wake him up and retrieve our flag.</a:t>
            </a:r>
          </a:p>
          <a:p>
            <a:pPr marL="0" indent="0">
              <a:buNone/>
            </a:pPr>
            <a:r>
              <a:rPr lang="en-US" sz="2300" dirty="0"/>
              <a:t>While some people are light enough sleepers to be awoken with a rock hitting their window, at that moment in time all attempts seemed of no use. This was until an Indiana university maintenance truck pulled down the street towards the residence hall we had been lobbing stones at. I waved them down in a way that in the moment must have seemed a tad odd, but nevertheless they pull over and asked what was wrong. I explained we needed to wake up our friend and asked if we could use the ladder on the back of their truck to knock on their window.  </a:t>
            </a:r>
          </a:p>
          <a:p>
            <a:pPr marL="0" indent="0">
              <a:buNone/>
            </a:pPr>
            <a:r>
              <a:rPr lang="en-US" sz="2300" dirty="0"/>
              <a:t>While I assume the army uniform I was wearing at the time helped him trust me a tad, I do think my personable skills really shined in the moment as I was able to instill a sense of trust and security in someone I had just met.</a:t>
            </a:r>
          </a:p>
          <a:p>
            <a:endParaRPr lang="en-US" dirty="0"/>
          </a:p>
        </p:txBody>
      </p:sp>
    </p:spTree>
    <p:extLst>
      <p:ext uri="{BB962C8B-B14F-4D97-AF65-F5344CB8AC3E}">
        <p14:creationId xmlns:p14="http://schemas.microsoft.com/office/powerpoint/2010/main" val="2383657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D08A71-7955-48F1-9AD6-9718EA5A04C3}"/>
              </a:ext>
            </a:extLst>
          </p:cNvPr>
          <p:cNvSpPr>
            <a:spLocks noGrp="1"/>
          </p:cNvSpPr>
          <p:nvPr>
            <p:ph type="title"/>
          </p:nvPr>
        </p:nvSpPr>
        <p:spPr>
          <a:xfrm>
            <a:off x="1682397" y="0"/>
            <a:ext cx="9404723" cy="1400530"/>
          </a:xfrm>
        </p:spPr>
        <p:txBody>
          <a:bodyPr/>
          <a:lstStyle/>
          <a:p>
            <a:pPr algn="ctr"/>
            <a:r>
              <a:rPr lang="en-US" dirty="0"/>
              <a:t>Major Possibilities </a:t>
            </a:r>
          </a:p>
        </p:txBody>
      </p:sp>
      <p:sp>
        <p:nvSpPr>
          <p:cNvPr id="3" name="Content Placeholder 2">
            <a:extLst>
              <a:ext uri="{FF2B5EF4-FFF2-40B4-BE49-F238E27FC236}">
                <a16:creationId xmlns="" xmlns:a16="http://schemas.microsoft.com/office/drawing/2014/main" id="{8FDC5100-C94E-4DEB-B312-E189C61AF648}"/>
              </a:ext>
            </a:extLst>
          </p:cNvPr>
          <p:cNvSpPr>
            <a:spLocks noGrp="1"/>
          </p:cNvSpPr>
          <p:nvPr>
            <p:ph idx="1"/>
          </p:nvPr>
        </p:nvSpPr>
        <p:spPr>
          <a:xfrm>
            <a:off x="202164" y="700264"/>
            <a:ext cx="6182594" cy="6157735"/>
          </a:xfrm>
        </p:spPr>
        <p:txBody>
          <a:bodyPr>
            <a:normAutofit/>
          </a:bodyPr>
          <a:lstStyle/>
          <a:p>
            <a:pPr marL="0" indent="0">
              <a:buNone/>
            </a:pPr>
            <a:r>
              <a:rPr lang="en-US" sz="1400" b="1" dirty="0"/>
              <a:t>Accounting</a:t>
            </a:r>
            <a:r>
              <a:rPr lang="en-US" sz="1400" dirty="0"/>
              <a:t>: Understanding and analyzing financial records concerning assets, liabilities, and how to operate a business.</a:t>
            </a:r>
          </a:p>
          <a:p>
            <a:pPr marL="0" indent="0">
              <a:buNone/>
            </a:pPr>
            <a:r>
              <a:rPr lang="en-US" sz="1400" b="1" dirty="0"/>
              <a:t>Economic Consulting</a:t>
            </a:r>
            <a:r>
              <a:rPr lang="en-US" sz="1400" dirty="0"/>
              <a:t>: Understand how to apply all levels of economics to solve problems in businesses.</a:t>
            </a:r>
          </a:p>
          <a:p>
            <a:pPr marL="0" indent="0">
              <a:buNone/>
            </a:pPr>
            <a:r>
              <a:rPr lang="en-US" sz="1400" b="1" dirty="0"/>
              <a:t>Entrepreneurship</a:t>
            </a:r>
            <a:r>
              <a:rPr lang="en-US" sz="1400" dirty="0"/>
              <a:t>: Learn the skills required to make a small business flourish in </a:t>
            </a:r>
            <a:r>
              <a:rPr lang="en-US" sz="1400" dirty="0" smtClean="0"/>
              <a:t>a variety </a:t>
            </a:r>
            <a:r>
              <a:rPr lang="en-US" sz="1400" dirty="0"/>
              <a:t>scenarios.</a:t>
            </a:r>
          </a:p>
          <a:p>
            <a:pPr marL="0" indent="0">
              <a:buNone/>
            </a:pPr>
            <a:r>
              <a:rPr lang="en-US" sz="1400" b="1" dirty="0"/>
              <a:t>Finance</a:t>
            </a:r>
            <a:r>
              <a:rPr lang="en-US" sz="1400" dirty="0"/>
              <a:t>: Understand corporate and international finance subjects such as analyzing profitability and funding in preparation for a career in finance or investment banking.</a:t>
            </a:r>
          </a:p>
          <a:p>
            <a:pPr marL="0" indent="0">
              <a:buNone/>
            </a:pPr>
            <a:r>
              <a:rPr lang="en-US" sz="1400" b="1" dirty="0"/>
              <a:t>Information Systems</a:t>
            </a:r>
            <a:r>
              <a:rPr lang="en-US" sz="1400" dirty="0"/>
              <a:t>: Understand technologies role in the business world and management techniques designed to maximize efficiency with technology.</a:t>
            </a:r>
          </a:p>
          <a:p>
            <a:pPr marL="0" indent="0">
              <a:buNone/>
            </a:pPr>
            <a:r>
              <a:rPr lang="en-US" sz="1400" b="1" dirty="0"/>
              <a:t>Management</a:t>
            </a:r>
            <a:r>
              <a:rPr lang="en-US" sz="1400" dirty="0"/>
              <a:t>: Understand ways in which to organize and manage in different settings. On top of this the major also teaches essential skills to help with working in teams at work.</a:t>
            </a:r>
          </a:p>
          <a:p>
            <a:pPr marL="0" indent="0">
              <a:buNone/>
            </a:pPr>
            <a:r>
              <a:rPr lang="en-US" sz="1400" b="1" dirty="0"/>
              <a:t>Marketing</a:t>
            </a:r>
            <a:r>
              <a:rPr lang="en-US" sz="1400" dirty="0"/>
              <a:t>: Understand the process of how to create promote and develop products and services and make yours stand out above competition. On top of that marketing is also extremely helping in allowing you to better your personal brand and marketing yourself.</a:t>
            </a:r>
          </a:p>
          <a:p>
            <a:pPr marL="0" indent="0">
              <a:buNone/>
            </a:pPr>
            <a:r>
              <a:rPr lang="en-US" sz="1400" b="1" dirty="0"/>
              <a:t>Professional Service</a:t>
            </a:r>
            <a:r>
              <a:rPr lang="en-US" sz="1400" dirty="0"/>
              <a:t>: Help supply and support other businesses and learn how to make your products service stand out among the completion regardless of what industry it is in.</a:t>
            </a:r>
          </a:p>
          <a:p>
            <a:pPr marL="0" indent="0">
              <a:buNone/>
            </a:pPr>
            <a:r>
              <a:rPr lang="en-US" sz="1400" dirty="0"/>
              <a:t> </a:t>
            </a:r>
          </a:p>
        </p:txBody>
      </p:sp>
      <p:sp>
        <p:nvSpPr>
          <p:cNvPr id="4" name="TextBox 3">
            <a:extLst>
              <a:ext uri="{FF2B5EF4-FFF2-40B4-BE49-F238E27FC236}">
                <a16:creationId xmlns="" xmlns:a16="http://schemas.microsoft.com/office/drawing/2014/main" id="{E75AEC84-7C82-4942-9DEF-DD28DFD5A42E}"/>
              </a:ext>
            </a:extLst>
          </p:cNvPr>
          <p:cNvSpPr txBox="1"/>
          <p:nvPr/>
        </p:nvSpPr>
        <p:spPr>
          <a:xfrm>
            <a:off x="6384758" y="776964"/>
            <a:ext cx="5807242" cy="6740307"/>
          </a:xfrm>
          <a:prstGeom prst="rect">
            <a:avLst/>
          </a:prstGeom>
          <a:noFill/>
        </p:spPr>
        <p:txBody>
          <a:bodyPr wrap="square" rtlCol="0">
            <a:spAutoFit/>
          </a:bodyPr>
          <a:lstStyle/>
          <a:p>
            <a:r>
              <a:rPr lang="en-US" sz="1400" b="1" dirty="0"/>
              <a:t>Supply Chain Management</a:t>
            </a:r>
            <a:r>
              <a:rPr lang="en-US" sz="1400" dirty="0"/>
              <a:t>: Understand the components of a business and control the flow of resources within a company to maximize efficiency </a:t>
            </a:r>
          </a:p>
          <a:p>
            <a:endParaRPr lang="en-US" sz="1400" dirty="0"/>
          </a:p>
          <a:p>
            <a:r>
              <a:rPr lang="en-US" sz="1400" b="1" dirty="0"/>
              <a:t>Business Analytics</a:t>
            </a:r>
            <a:r>
              <a:rPr lang="en-US" sz="1400" dirty="0"/>
              <a:t>: Understand how to process and respond to data in business and use this knowledge to complement knowledge in another field to enhance your decision making skills.</a:t>
            </a:r>
          </a:p>
          <a:p>
            <a:endParaRPr lang="en-US" sz="1400" b="1" dirty="0"/>
          </a:p>
          <a:p>
            <a:r>
              <a:rPr lang="en-US" sz="1400" b="1" dirty="0"/>
              <a:t>Digital and Social Media Business Applications</a:t>
            </a:r>
            <a:r>
              <a:rPr lang="en-US" sz="1400" dirty="0"/>
              <a:t>:  Hone your critical thinking ability to help understand a business presence on social media and how to improve it.</a:t>
            </a:r>
          </a:p>
          <a:p>
            <a:endParaRPr lang="en-US" sz="1400" dirty="0"/>
          </a:p>
          <a:p>
            <a:r>
              <a:rPr lang="en-US" sz="1400" b="1" dirty="0"/>
              <a:t>International Business</a:t>
            </a:r>
            <a:r>
              <a:rPr lang="en-US" sz="1400" dirty="0"/>
              <a:t>: Understand how economic political and social world news impact multinational businesses.</a:t>
            </a:r>
          </a:p>
          <a:p>
            <a:endParaRPr lang="en-US" sz="1400" dirty="0"/>
          </a:p>
          <a:p>
            <a:r>
              <a:rPr lang="en-US" sz="1400" b="1" dirty="0"/>
              <a:t>Law, Ethics, and Decision Making</a:t>
            </a:r>
            <a:r>
              <a:rPr lang="en-US" sz="1400" dirty="0"/>
              <a:t>: Understand and have a heightened awareness of ethnical dilemmas and dimensions within business decisions.</a:t>
            </a:r>
          </a:p>
          <a:p>
            <a:endParaRPr lang="en-US" sz="1400" dirty="0"/>
          </a:p>
          <a:p>
            <a:r>
              <a:rPr lang="en-US" sz="1400" b="1" dirty="0"/>
              <a:t>Sustainable Business</a:t>
            </a:r>
            <a:r>
              <a:rPr lang="en-US" sz="1400" dirty="0"/>
              <a:t>: Understand a companies impact on the environment around it as well as how to incorporate sustainable business practices into a companies mission.</a:t>
            </a:r>
          </a:p>
          <a:p>
            <a:endParaRPr lang="en-US" sz="1400" dirty="0"/>
          </a:p>
          <a:p>
            <a:r>
              <a:rPr lang="en-US" sz="1400" b="1" dirty="0"/>
              <a:t>Technology Management</a:t>
            </a:r>
            <a:r>
              <a:rPr lang="en-US" sz="1400" dirty="0"/>
              <a:t>: Learn how to compliment a companies major focus with technology management systems to maximize efficiency.</a:t>
            </a:r>
          </a:p>
          <a:p>
            <a:endParaRPr lang="en-US" dirty="0"/>
          </a:p>
          <a:p>
            <a:endParaRPr lang="en-US" dirty="0"/>
          </a:p>
          <a:p>
            <a:endParaRPr lang="en-US" dirty="0"/>
          </a:p>
        </p:txBody>
      </p:sp>
    </p:spTree>
    <p:extLst>
      <p:ext uri="{BB962C8B-B14F-4D97-AF65-F5344CB8AC3E}">
        <p14:creationId xmlns:p14="http://schemas.microsoft.com/office/powerpoint/2010/main" val="632403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5439AD0F-1332-43A4-B292-D88AE44F947B}"/>
              </a:ext>
            </a:extLst>
          </p:cNvPr>
          <p:cNvSpPr txBox="1"/>
          <p:nvPr/>
        </p:nvSpPr>
        <p:spPr>
          <a:xfrm>
            <a:off x="112295" y="272716"/>
            <a:ext cx="11935326" cy="5970865"/>
          </a:xfrm>
          <a:prstGeom prst="rect">
            <a:avLst/>
          </a:prstGeom>
          <a:noFill/>
        </p:spPr>
        <p:txBody>
          <a:bodyPr wrap="square" rtlCol="0">
            <a:spAutoFit/>
          </a:bodyPr>
          <a:lstStyle/>
          <a:p>
            <a:pPr algn="ctr"/>
            <a:r>
              <a:rPr lang="en-US" sz="3200" dirty="0"/>
              <a:t>Accounting</a:t>
            </a:r>
          </a:p>
          <a:p>
            <a:r>
              <a:rPr lang="en-US" sz="1400" dirty="0"/>
              <a:t>When many people think of accounting majors they typically assume that </a:t>
            </a:r>
            <a:r>
              <a:rPr lang="en-US" sz="1400" dirty="0" smtClean="0"/>
              <a:t>they all want </a:t>
            </a:r>
            <a:r>
              <a:rPr lang="en-US" sz="1400" dirty="0"/>
              <a:t>to be accountants. But as with most assumptions this one is often wrong, as being an accounting major opens you up to career options and prepares you to understand even more of the financial world around you than your non-accounting co-workers. A great example of this is Corporate Lawyers. Many corporate law firms prefer undergraduate degrees in accounting because coupled with a law degree it gives the individual a massive leg up on understanding legislation around companies and legality of Business Decisions.  </a:t>
            </a:r>
          </a:p>
          <a:p>
            <a:r>
              <a:rPr lang="en-US" sz="1400" dirty="0"/>
              <a:t>Flexibility is one of my major interests in this major as I am not completely positive on what I want to do in life but I know that no matter what I do having a background in accounting will help me in countless ways by not only helping me understand my personal finances but also those of companies.</a:t>
            </a:r>
          </a:p>
          <a:p>
            <a:r>
              <a:rPr lang="en-US" sz="1400" dirty="0"/>
              <a:t>While there are a lot of positives to accounting degrees in my personal opinion where I struggle with accounting is actual accounting work as while I did quite well in A100 I found it one of the most boring classes I have ever take as I just don’t think I clicked well with the subject matter. Nevertheless this negative is counteracted by the fact that If I majored in accounting there are so many other options that being an accountant. </a:t>
            </a:r>
          </a:p>
          <a:p>
            <a:endParaRPr lang="en-US" sz="1400" dirty="0"/>
          </a:p>
          <a:p>
            <a:r>
              <a:rPr lang="en-US" sz="1400" dirty="0"/>
              <a:t>This is in part due to the fact that the Kelley School of Business empowers me to diversify my studies and not only focus on accounting but also important fields like Business Analytics. On top of this the 5 year MBA program that Kelley offers also enables students to become CPA exam ready and enter the workforce with a qualification that most schools often leave students to fend for themselves over. </a:t>
            </a:r>
          </a:p>
          <a:p>
            <a:endParaRPr lang="en-US" sz="1400" dirty="0"/>
          </a:p>
          <a:p>
            <a:endParaRPr lang="en-US" sz="1400" dirty="0"/>
          </a:p>
          <a:p>
            <a:r>
              <a:rPr lang="en-US" sz="1400" b="1" dirty="0"/>
              <a:t>Career Options </a:t>
            </a:r>
          </a:p>
          <a:p>
            <a:endParaRPr lang="en-US" sz="1400" dirty="0"/>
          </a:p>
          <a:p>
            <a:r>
              <a:rPr lang="en-US" sz="1400" b="1" dirty="0"/>
              <a:t>Accountant</a:t>
            </a:r>
            <a:r>
              <a:rPr lang="en-US" sz="1400" dirty="0"/>
              <a:t>: While currently I struggle to welcome being an accountant with open arms, it does align quite well with my values and interests as it provides a stable platform for growth and also allows you to contribute to a company in an important fashion.</a:t>
            </a:r>
          </a:p>
          <a:p>
            <a:r>
              <a:rPr lang="en-US" sz="1400" b="1" dirty="0"/>
              <a:t>Corporate Financial Lawyer</a:t>
            </a:r>
            <a:r>
              <a:rPr lang="en-US" sz="1400" dirty="0"/>
              <a:t>: This profession seems extremely interesting to me on the grounds that the competitive aspects of it, teamwork, and security of positions align heavily with my values as a Guardian.</a:t>
            </a:r>
          </a:p>
        </p:txBody>
      </p:sp>
    </p:spTree>
    <p:extLst>
      <p:ext uri="{BB962C8B-B14F-4D97-AF65-F5344CB8AC3E}">
        <p14:creationId xmlns:p14="http://schemas.microsoft.com/office/powerpoint/2010/main" val="3586330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60BBFF-9526-42EA-BAB3-BA0CD124423A}"/>
              </a:ext>
            </a:extLst>
          </p:cNvPr>
          <p:cNvSpPr>
            <a:spLocks noGrp="1"/>
          </p:cNvSpPr>
          <p:nvPr>
            <p:ph type="title"/>
          </p:nvPr>
        </p:nvSpPr>
        <p:spPr/>
        <p:txBody>
          <a:bodyPr/>
          <a:lstStyle/>
          <a:p>
            <a:r>
              <a:rPr lang="en-US" dirty="0"/>
              <a:t>Information Systems </a:t>
            </a:r>
          </a:p>
        </p:txBody>
      </p:sp>
      <p:sp>
        <p:nvSpPr>
          <p:cNvPr id="3" name="Content Placeholder 2">
            <a:extLst>
              <a:ext uri="{FF2B5EF4-FFF2-40B4-BE49-F238E27FC236}">
                <a16:creationId xmlns="" xmlns:a16="http://schemas.microsoft.com/office/drawing/2014/main" id="{53DE8A88-D48B-4C5B-A82A-91455B2CC84B}"/>
              </a:ext>
            </a:extLst>
          </p:cNvPr>
          <p:cNvSpPr>
            <a:spLocks noGrp="1"/>
          </p:cNvSpPr>
          <p:nvPr>
            <p:ph idx="1"/>
          </p:nvPr>
        </p:nvSpPr>
        <p:spPr>
          <a:xfrm>
            <a:off x="188912" y="1122948"/>
            <a:ext cx="12003088" cy="5735052"/>
          </a:xfrm>
        </p:spPr>
        <p:txBody>
          <a:bodyPr>
            <a:normAutofit fontScale="40000" lnSpcReduction="20000"/>
          </a:bodyPr>
          <a:lstStyle/>
          <a:p>
            <a:pPr marL="0" indent="0">
              <a:buNone/>
            </a:pPr>
            <a:endParaRPr lang="en-US" dirty="0"/>
          </a:p>
          <a:p>
            <a:pPr marL="0" indent="0">
              <a:buNone/>
            </a:pPr>
            <a:r>
              <a:rPr lang="en-US" sz="4000" dirty="0"/>
              <a:t>With a growing demand for technology in the workplace understanding how to help people interact with computers is becoming more and more essential for companies big and small. Because of this an Information Systems major is employable in almost every industry imaginable. Because of this flexibility I think this is a great fit for me.</a:t>
            </a:r>
          </a:p>
          <a:p>
            <a:pPr marL="0" indent="0">
              <a:buNone/>
            </a:pPr>
            <a:r>
              <a:rPr lang="en-US" sz="4000" dirty="0"/>
              <a:t> On top of this the Kelley School of Business offers a wide variety of clubs and student groups to help students better understand industries. One of which being the investment management club which takes students from all majors and introduces them to topics and problems seen in the world of investment management</a:t>
            </a:r>
            <a:r>
              <a:rPr lang="en-US" sz="4000" dirty="0" smtClean="0"/>
              <a:t>.</a:t>
            </a:r>
          </a:p>
          <a:p>
            <a:pPr marL="0" indent="0">
              <a:buNone/>
            </a:pPr>
            <a:endParaRPr lang="en-US" sz="4000" dirty="0"/>
          </a:p>
          <a:p>
            <a:pPr marL="0" indent="0">
              <a:buNone/>
            </a:pPr>
            <a:r>
              <a:rPr lang="en-US" sz="4000" dirty="0" smtClean="0"/>
              <a:t>Career Possibilities</a:t>
            </a:r>
          </a:p>
          <a:p>
            <a:pPr marL="0" indent="0">
              <a:buNone/>
            </a:pPr>
            <a:endParaRPr lang="en-US" sz="4000" dirty="0"/>
          </a:p>
          <a:p>
            <a:pPr marL="0" indent="0">
              <a:buNone/>
            </a:pPr>
            <a:r>
              <a:rPr lang="en-US" sz="4000" b="1" dirty="0" smtClean="0"/>
              <a:t>Data Analyst</a:t>
            </a:r>
            <a:r>
              <a:rPr lang="en-US" sz="4000" dirty="0" smtClean="0"/>
              <a:t>: While the wide variety of possible industries to work in the actual </a:t>
            </a:r>
            <a:r>
              <a:rPr lang="en-US" sz="4000" dirty="0" smtClean="0"/>
              <a:t>daily </a:t>
            </a:r>
            <a:r>
              <a:rPr lang="en-US" sz="4000" dirty="0" smtClean="0"/>
              <a:t>nature of the job is not something that calls to me heavily. This is primarily because while the job is extremely important for companies I don’t consider myself a primarily quantitatively minded person which is primarily what this occupation consist of. </a:t>
            </a:r>
          </a:p>
          <a:p>
            <a:pPr marL="0" indent="0">
              <a:buNone/>
            </a:pPr>
            <a:endParaRPr lang="en-US" sz="4000" dirty="0"/>
          </a:p>
          <a:p>
            <a:pPr marL="0" indent="0">
              <a:buNone/>
            </a:pPr>
            <a:r>
              <a:rPr lang="en-US" sz="4000" b="1" dirty="0" smtClean="0"/>
              <a:t>IT Consultant</a:t>
            </a:r>
            <a:r>
              <a:rPr lang="en-US" sz="4000" dirty="0" smtClean="0"/>
              <a:t>: As opposed to Data Analysis what makes this occupation unique is how it directly relates to the information systems mission statement of synergizing the relationship between the information systems in a company, humans and computers. Because of this liaison role I feel like this job aligns with my desire to work in teams and help other people learn </a:t>
            </a:r>
            <a:endParaRPr lang="en-US" sz="4000" dirty="0"/>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83715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F94ADB-E456-483E-AC26-3B06E52397FE}"/>
              </a:ext>
            </a:extLst>
          </p:cNvPr>
          <p:cNvSpPr>
            <a:spLocks noGrp="1"/>
          </p:cNvSpPr>
          <p:nvPr>
            <p:ph type="title"/>
          </p:nvPr>
        </p:nvSpPr>
        <p:spPr/>
        <p:txBody>
          <a:bodyPr/>
          <a:lstStyle/>
          <a:p>
            <a:r>
              <a:rPr lang="en-US" dirty="0"/>
              <a:t>Marketing</a:t>
            </a:r>
          </a:p>
        </p:txBody>
      </p:sp>
      <p:sp>
        <p:nvSpPr>
          <p:cNvPr id="3" name="Content Placeholder 2">
            <a:extLst>
              <a:ext uri="{FF2B5EF4-FFF2-40B4-BE49-F238E27FC236}">
                <a16:creationId xmlns="" xmlns:a16="http://schemas.microsoft.com/office/drawing/2014/main" id="{5F59BA08-1C14-4556-8F20-3906EA09D0A0}"/>
              </a:ext>
            </a:extLst>
          </p:cNvPr>
          <p:cNvSpPr>
            <a:spLocks noGrp="1"/>
          </p:cNvSpPr>
          <p:nvPr>
            <p:ph idx="1"/>
          </p:nvPr>
        </p:nvSpPr>
        <p:spPr>
          <a:xfrm>
            <a:off x="128337" y="1299411"/>
            <a:ext cx="11903242" cy="5358063"/>
          </a:xfrm>
        </p:spPr>
        <p:txBody>
          <a:bodyPr>
            <a:normAutofit fontScale="85000" lnSpcReduction="10000"/>
          </a:bodyPr>
          <a:lstStyle/>
          <a:p>
            <a:pPr marL="0" indent="0">
              <a:buNone/>
            </a:pPr>
            <a:r>
              <a:rPr lang="en-US" dirty="0" smtClean="0"/>
              <a:t>Companies always need a public face and because of this marketing offers job security in a way that is extremely valuable to me. Another motivator for me with this major is the creativity aspects and how designs often go through collaboration with other team members in small settings where you can interact closely with your teammates.</a:t>
            </a:r>
          </a:p>
          <a:p>
            <a:pPr marL="0" indent="0">
              <a:buNone/>
            </a:pPr>
            <a:endParaRPr lang="en-US" dirty="0"/>
          </a:p>
          <a:p>
            <a:pPr marL="0" indent="0">
              <a:buNone/>
            </a:pPr>
            <a:r>
              <a:rPr lang="en-US" dirty="0" smtClean="0"/>
              <a:t>With Kelley specifically in mind  the marketing program has many opportunities for students to practice and hone their skills for the field such as the sales workshop, the consumer marketing academy and the marketing club. On top of that Kelley offers career services for this field using their extensive alumni network.</a:t>
            </a:r>
          </a:p>
          <a:p>
            <a:pPr marL="0" indent="0">
              <a:buNone/>
            </a:pPr>
            <a:endParaRPr lang="en-US" dirty="0"/>
          </a:p>
          <a:p>
            <a:pPr marL="0" indent="0">
              <a:buNone/>
            </a:pPr>
            <a:r>
              <a:rPr lang="en-US" dirty="0" smtClean="0"/>
              <a:t>Careers</a:t>
            </a:r>
          </a:p>
          <a:p>
            <a:pPr marL="0" indent="0">
              <a:buNone/>
            </a:pPr>
            <a:r>
              <a:rPr lang="en-US" b="1" dirty="0" smtClean="0"/>
              <a:t>Market researcher</a:t>
            </a:r>
            <a:r>
              <a:rPr lang="en-US" dirty="0" smtClean="0"/>
              <a:t>: While I'm not personal a fan of the quantities analysis associated with market researching what is extremely interesting to me about is the pitching process of working with and impressing customers. </a:t>
            </a:r>
          </a:p>
          <a:p>
            <a:pPr marL="0" indent="0">
              <a:buNone/>
            </a:pPr>
            <a:endParaRPr lang="en-US" dirty="0"/>
          </a:p>
          <a:p>
            <a:pPr marL="0" indent="0">
              <a:buNone/>
            </a:pPr>
            <a:r>
              <a:rPr lang="en-US" b="1" dirty="0" smtClean="0"/>
              <a:t>Advertising Planner</a:t>
            </a:r>
            <a:r>
              <a:rPr lang="en-US" dirty="0" smtClean="0"/>
              <a:t>: With an extremely rate of growth in the field caused by the social media boom being an advertising planner seems extremely appealing to me on the grounds that provides me room to develop my career but also express myself creatively and build relationships with clients from all different walks of life and industries. </a:t>
            </a:r>
          </a:p>
          <a:p>
            <a:pPr marL="0" indent="0">
              <a:buNone/>
            </a:pPr>
            <a:endParaRPr lang="en-US" dirty="0"/>
          </a:p>
        </p:txBody>
      </p:sp>
    </p:spTree>
    <p:extLst>
      <p:ext uri="{BB962C8B-B14F-4D97-AF65-F5344CB8AC3E}">
        <p14:creationId xmlns:p14="http://schemas.microsoft.com/office/powerpoint/2010/main" val="34038242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1166</TotalTime>
  <Words>2075</Words>
  <Application>Microsoft Office PowerPoint</Application>
  <PresentationFormat>Widescreen</PresentationFormat>
  <Paragraphs>101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Ion</vt:lpstr>
      <vt:lpstr>Christopher Motia Kelley Compass 1: T-175 Fall 2018 </vt:lpstr>
      <vt:lpstr>Key Career Research Findings</vt:lpstr>
      <vt:lpstr>Interests Overview</vt:lpstr>
      <vt:lpstr>V.I.P.S</vt:lpstr>
      <vt:lpstr>V.I.P.S Continued</vt:lpstr>
      <vt:lpstr>Major Possibilities </vt:lpstr>
      <vt:lpstr>PowerPoint Presentation</vt:lpstr>
      <vt:lpstr>Information Systems </vt:lpstr>
      <vt:lpstr>Marketing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Christopher Motia Kelley Compass 1: T-175 Fall 2018 </dc:title>
  <dc:creator>Chris</dc:creator>
  <cp:lastModifiedBy>Chris M</cp:lastModifiedBy>
  <cp:revision>52</cp:revision>
  <dcterms:created xsi:type="dcterms:W3CDTF">2018-02-12T23:57:12Z</dcterms:created>
  <dcterms:modified xsi:type="dcterms:W3CDTF">2018-02-15T04:14:39Z</dcterms:modified>
</cp:coreProperties>
</file>