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63" r:id="rId6"/>
    <p:sldId id="260" r:id="rId7"/>
    <p:sldId id="261" r:id="rId8"/>
    <p:sldId id="262" r:id="rId9"/>
    <p:sldId id="264" r:id="rId10"/>
    <p:sldId id="265" r:id="rId11"/>
    <p:sldId id="275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kpmg.com/content/dam/kpmg/pdf/2016/06/kpmg-blockchain-consensus-mechanism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kpmg.com/content/dam/kpmg/pdf/2016/06/kpmg-blockchain-consensus-mechanism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609D-FF68-4348-8025-30D17DF21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549" y="1006758"/>
            <a:ext cx="9749808" cy="227255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Security on Blockchain Transaction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35D25-ADB5-40E2-8C73-9AFD0B9D2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9549" y="4626682"/>
            <a:ext cx="8915399" cy="1126283"/>
          </a:xfrm>
        </p:spPr>
        <p:txBody>
          <a:bodyPr>
            <a:no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Presented By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Moulika Chadalavada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16234180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School of Computing and Engineering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University of Missouri-Kansas City, Missouri,64110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C901E-9D53-4F67-A181-48884FFA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361" y="1"/>
            <a:ext cx="2288084" cy="1006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882C8C-225B-4647-BDF9-7808867127F1}"/>
              </a:ext>
            </a:extLst>
          </p:cNvPr>
          <p:cNvSpPr txBox="1"/>
          <p:nvPr/>
        </p:nvSpPr>
        <p:spPr>
          <a:xfrm>
            <a:off x="1059366" y="45273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FBF0D-5E08-4536-9D1B-F913365F0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228" y="2635700"/>
            <a:ext cx="1287221" cy="128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7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331D-6D17-42E9-9DB8-888E119F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8532" y="957021"/>
            <a:ext cx="9837407" cy="5940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i="1" dirty="0"/>
              <a:t>Federated Byzantine Agreement – Ripple &amp; Stellar (2014)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i="1" dirty="0"/>
          </a:p>
          <a:p>
            <a:pPr marL="457200" indent="-457200">
              <a:buFont typeface="+mj-lt"/>
              <a:buAutoNum type="alphaLcPeriod"/>
            </a:pPr>
            <a:r>
              <a:rPr lang="en-US" sz="1700" b="1" i="1" dirty="0"/>
              <a:t>Ripple</a:t>
            </a:r>
          </a:p>
          <a:p>
            <a:pPr lvl="1"/>
            <a:r>
              <a:rPr lang="en-US" sz="1500" dirty="0"/>
              <a:t>Ripple’s code based on bitcoin blockchain but not use Proof-of-Work</a:t>
            </a:r>
          </a:p>
          <a:p>
            <a:pPr lvl="1"/>
            <a:r>
              <a:rPr lang="en-US" sz="1500" dirty="0"/>
              <a:t>Ripple network uses Ripple consensus ledger</a:t>
            </a:r>
          </a:p>
          <a:p>
            <a:pPr lvl="1"/>
            <a:r>
              <a:rPr lang="en-US" sz="1500" dirty="0"/>
              <a:t>Node defines a Unique Node List (UNL)</a:t>
            </a:r>
          </a:p>
          <a:p>
            <a:pPr lvl="1"/>
            <a:r>
              <a:rPr lang="en-US" sz="1500" dirty="0"/>
              <a:t>Each participating server maintains its own UNL</a:t>
            </a:r>
          </a:p>
          <a:p>
            <a:pPr lvl="1"/>
            <a:r>
              <a:rPr lang="en-US" sz="1500" dirty="0"/>
              <a:t>Transactions takes place within seconds using UNL mechanism</a:t>
            </a:r>
          </a:p>
          <a:p>
            <a:endParaRPr lang="en-US" sz="1400" dirty="0"/>
          </a:p>
          <a:p>
            <a:pPr>
              <a:buFont typeface="+mj-lt"/>
              <a:buAutoNum type="alphaLcPeriod" startAt="2"/>
            </a:pPr>
            <a:r>
              <a:rPr lang="en-US" sz="1700" b="1" i="1" dirty="0"/>
              <a:t>Stellar</a:t>
            </a:r>
          </a:p>
          <a:p>
            <a:pPr lvl="1"/>
            <a:r>
              <a:rPr lang="en-US" sz="1500" dirty="0"/>
              <a:t>Uses concept of quorum and quorum slices</a:t>
            </a:r>
          </a:p>
          <a:p>
            <a:pPr lvl="1"/>
            <a:r>
              <a:rPr lang="en-US" sz="1500" dirty="0"/>
              <a:t>Quorum: set of nodes sufficient to reach agreement</a:t>
            </a:r>
          </a:p>
          <a:p>
            <a:pPr lvl="1"/>
            <a:r>
              <a:rPr lang="en-US" sz="1500" dirty="0"/>
              <a:t>Quorum Slices: Each node chooses which other nodes to trust</a:t>
            </a:r>
          </a:p>
          <a:p>
            <a:pPr lvl="1"/>
            <a:r>
              <a:rPr lang="en-US" sz="1500" dirty="0"/>
              <a:t>Quorum slices influence one another leading to quorums</a:t>
            </a:r>
          </a:p>
          <a:p>
            <a:pPr lvl="1"/>
            <a:r>
              <a:rPr lang="en-US" sz="1500" dirty="0"/>
              <a:t>Nodes sends confirmation messages to each other</a:t>
            </a:r>
          </a:p>
          <a:p>
            <a:pPr marL="0" indent="0">
              <a:buNone/>
            </a:pPr>
            <a:endParaRPr lang="en-US" sz="1400" b="1" i="1" dirty="0"/>
          </a:p>
          <a:p>
            <a:pPr>
              <a:buAutoNum type="alphaLcPeriod"/>
            </a:pPr>
            <a:endParaRPr lang="en-US" b="1" i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729486-08E0-44CD-936C-4A62C218E4E3}"/>
              </a:ext>
            </a:extLst>
          </p:cNvPr>
          <p:cNvSpPr txBox="1">
            <a:spLocks/>
          </p:cNvSpPr>
          <p:nvPr/>
        </p:nvSpPr>
        <p:spPr>
          <a:xfrm>
            <a:off x="2028279" y="1075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Literature Review (contd..)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DB1158-873A-46A9-B373-B4D6281F6CAB}"/>
              </a:ext>
            </a:extLst>
          </p:cNvPr>
          <p:cNvSpPr/>
          <p:nvPr/>
        </p:nvSpPr>
        <p:spPr>
          <a:xfrm>
            <a:off x="1028500" y="7949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052FC-A0D3-4033-8B5E-4B5BF821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66" y="60231"/>
            <a:ext cx="1005297" cy="100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2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E8DA-AA77-4A6C-AFEA-C3D10F19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210" y="1424485"/>
            <a:ext cx="9556173" cy="543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i="1" dirty="0"/>
              <a:t>Delegated PoS (2014)</a:t>
            </a:r>
          </a:p>
          <a:p>
            <a:pPr marL="0" indent="0">
              <a:spcBef>
                <a:spcPts val="300"/>
              </a:spcBef>
              <a:buNone/>
            </a:pPr>
            <a:endParaRPr lang="en-US" b="1" i="1" dirty="0"/>
          </a:p>
          <a:p>
            <a:pPr lvl="1">
              <a:spcBef>
                <a:spcPts val="200"/>
              </a:spcBef>
            </a:pPr>
            <a:r>
              <a:rPr lang="en-US" sz="1500" dirty="0"/>
              <a:t>Combined characteristics of PoW and PoS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500" dirty="0"/>
          </a:p>
          <a:p>
            <a:pPr lvl="1">
              <a:spcBef>
                <a:spcPts val="200"/>
              </a:spcBef>
            </a:pPr>
            <a:r>
              <a:rPr lang="en-US" sz="1500" dirty="0"/>
              <a:t>Reduce network centralization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500" dirty="0"/>
          </a:p>
          <a:p>
            <a:pPr lvl="1">
              <a:spcBef>
                <a:spcPts val="200"/>
              </a:spcBef>
            </a:pPr>
            <a:r>
              <a:rPr lang="en-US" sz="1500" dirty="0"/>
              <a:t>Used first in BitShares application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500" dirty="0"/>
          </a:p>
          <a:p>
            <a:pPr lvl="1">
              <a:spcBef>
                <a:spcPts val="200"/>
              </a:spcBef>
            </a:pPr>
            <a:r>
              <a:rPr lang="en-US" sz="1500" dirty="0"/>
              <a:t>Uses real-time voting system</a:t>
            </a:r>
          </a:p>
          <a:p>
            <a:pPr lvl="1">
              <a:spcBef>
                <a:spcPts val="200"/>
              </a:spcBef>
            </a:pPr>
            <a:endParaRPr lang="en-US" sz="1500" dirty="0"/>
          </a:p>
          <a:p>
            <a:pPr lvl="1">
              <a:spcBef>
                <a:spcPts val="200"/>
              </a:spcBef>
            </a:pPr>
            <a:r>
              <a:rPr lang="en-US" sz="1500" dirty="0"/>
              <a:t>Allowed to submit only one’s version of truth 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500" dirty="0"/>
          </a:p>
          <a:p>
            <a:pPr lvl="1">
              <a:spcBef>
                <a:spcPts val="200"/>
              </a:spcBef>
            </a:pPr>
            <a:r>
              <a:rPr lang="en-US" sz="1500" b="1" dirty="0"/>
              <a:t>Advantages</a:t>
            </a:r>
            <a:r>
              <a:rPr lang="en-US" sz="1500" dirty="0"/>
              <a:t>: Transactions are fast, efficient, flexible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500" dirty="0"/>
          </a:p>
          <a:p>
            <a:pPr lvl="1">
              <a:spcBef>
                <a:spcPts val="200"/>
              </a:spcBef>
            </a:pPr>
            <a:r>
              <a:rPr lang="en-US" sz="1500" b="1" dirty="0"/>
              <a:t>Disadvantages</a:t>
            </a:r>
            <a:r>
              <a:rPr lang="en-US" sz="1500" dirty="0"/>
              <a:t>: If suffers from apathy of voters, like other systems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500" dirty="0"/>
              <a:t>                                 Convince other voters to obtain more than 50% of votes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F5B593-F736-4D17-99E8-DEB60605FAFD}"/>
              </a:ext>
            </a:extLst>
          </p:cNvPr>
          <p:cNvSpPr txBox="1">
            <a:spLocks/>
          </p:cNvSpPr>
          <p:nvPr/>
        </p:nvSpPr>
        <p:spPr>
          <a:xfrm>
            <a:off x="1823884" y="2621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Literature Review (contd..)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CBC241-FA6A-4FC8-909C-F117F898D895}"/>
              </a:ext>
            </a:extLst>
          </p:cNvPr>
          <p:cNvSpPr/>
          <p:nvPr/>
        </p:nvSpPr>
        <p:spPr>
          <a:xfrm>
            <a:off x="941197" y="80234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00978-5BDB-4E09-9A4A-B94D76DF1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66" y="60231"/>
            <a:ext cx="1005297" cy="100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5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BC20-DCF5-42E2-85C3-BB8057C5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584" y="151838"/>
            <a:ext cx="8911687" cy="1280890"/>
          </a:xfrm>
        </p:spPr>
        <p:txBody>
          <a:bodyPr/>
          <a:lstStyle/>
          <a:p>
            <a:r>
              <a:rPr lang="en-US" dirty="0"/>
              <a:t>Literature Review (contd..)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96D6-3F50-4CCA-BD26-53BA2C331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7762" y="1432728"/>
            <a:ext cx="9267841" cy="48776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/>
              <a:t>Tindermint (2015)</a:t>
            </a:r>
          </a:p>
          <a:p>
            <a:pPr marL="0" indent="0">
              <a:buNone/>
            </a:pPr>
            <a:endParaRPr lang="en-US" b="1" i="1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1400" dirty="0"/>
              <a:t>Deposit based consensus protocol</a:t>
            </a:r>
          </a:p>
          <a:p>
            <a:pPr marL="457200" lvl="1" indent="0">
              <a:lnSpc>
                <a:spcPct val="110000"/>
              </a:lnSpc>
              <a:spcBef>
                <a:spcPts val="300"/>
              </a:spcBef>
              <a:buFont typeface="Wingdings 3" charset="2"/>
              <a:buNone/>
            </a:pPr>
            <a:endParaRPr lang="en-US" sz="14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1400" dirty="0"/>
              <a:t>Leader selected based on chain rule called GHOST (Greedy Heaviest Observed Sub Tree)</a:t>
            </a:r>
          </a:p>
          <a:p>
            <a:pPr marL="457200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1400" dirty="0"/>
              <a:t>GHOST either completely adopts or abandons block</a:t>
            </a:r>
          </a:p>
          <a:p>
            <a:pPr marL="457200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1400" dirty="0"/>
              <a:t>Even if 1/3 of system fails Tindermint works efficiently</a:t>
            </a:r>
          </a:p>
          <a:p>
            <a:pPr marL="457200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1400" dirty="0"/>
              <a:t>Tindermint’s 2 main components are Consensus Engine and Application Blockchain Interface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sz="14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1400" dirty="0"/>
              <a:t>Consensus Engine: Checks if on every machine same transactions are registered</a:t>
            </a:r>
          </a:p>
          <a:p>
            <a:pPr marL="457200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1400" dirty="0"/>
              <a:t>Application Blockchain Interface: Any kind of programming language transactions can be processed</a:t>
            </a:r>
          </a:p>
          <a:p>
            <a:pPr marL="457200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1400" b="1" dirty="0"/>
              <a:t>Advantages</a:t>
            </a:r>
            <a:r>
              <a:rPr lang="en-US" sz="1400" dirty="0"/>
              <a:t>: Simple understanding, ease-to-use</a:t>
            </a:r>
          </a:p>
          <a:p>
            <a:pPr marL="457200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1400" b="1" dirty="0"/>
              <a:t>Disadvantages</a:t>
            </a:r>
            <a:r>
              <a:rPr lang="en-US" sz="1400" dirty="0"/>
              <a:t>: Vulnerable to Nothing-at-Stake problem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8F45D7-7572-4DEC-9FE9-DE668E9EB8AF}"/>
              </a:ext>
            </a:extLst>
          </p:cNvPr>
          <p:cNvSpPr/>
          <p:nvPr/>
        </p:nvSpPr>
        <p:spPr>
          <a:xfrm>
            <a:off x="941197" y="80234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E6F77-F054-41EA-86F3-26F166525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66" y="60231"/>
            <a:ext cx="1005297" cy="100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8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331D-6D17-42E9-9DB8-888E119F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886" y="1261480"/>
            <a:ext cx="9588444" cy="5203115"/>
          </a:xfrm>
        </p:spPr>
        <p:txBody>
          <a:bodyPr/>
          <a:lstStyle/>
          <a:p>
            <a:pPr marL="0" indent="0">
              <a:buNone/>
            </a:pPr>
            <a:r>
              <a:rPr lang="en-US" sz="1700" b="1" i="1" dirty="0"/>
              <a:t>Proof of Elapsed Time (2016)</a:t>
            </a:r>
          </a:p>
          <a:p>
            <a:pPr lvl="1"/>
            <a:endParaRPr lang="en-US" dirty="0"/>
          </a:p>
          <a:p>
            <a:pPr lvl="1">
              <a:spcBef>
                <a:spcPts val="300"/>
              </a:spcBef>
            </a:pPr>
            <a:r>
              <a:rPr lang="en-US" sz="1500" dirty="0"/>
              <a:t>Intel Sawtooth Lake is a blockchain platform developed by Intel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Proof of Elapsed Time (PoET) consensus algorithm designed to achieve distributed consensus in efficient manner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Mainly focus on efficiency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PoET runs on trusted environment such as Intel’s Software Guard Extensions (SGX)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PoET uses lottery based election model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Cost for controlling this process should be proportional to value gained from it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The validator with the shortest wait time wins the lottery and can become the leader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Only drawback of this algorithm is the reliance on specialized hardware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729486-08E0-44CD-936C-4A62C218E4E3}"/>
              </a:ext>
            </a:extLst>
          </p:cNvPr>
          <p:cNvSpPr txBox="1">
            <a:spLocks/>
          </p:cNvSpPr>
          <p:nvPr/>
        </p:nvSpPr>
        <p:spPr>
          <a:xfrm>
            <a:off x="1834642" y="26727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Literature Review (contd..)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6D5F2-5260-4400-A25D-408892E8F5A2}"/>
              </a:ext>
            </a:extLst>
          </p:cNvPr>
          <p:cNvSpPr/>
          <p:nvPr/>
        </p:nvSpPr>
        <p:spPr>
          <a:xfrm>
            <a:off x="1028500" y="7949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4CA93-5DDE-42E8-B805-C127B54F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66" y="60231"/>
            <a:ext cx="1005297" cy="100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2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729486-08E0-44CD-936C-4A62C218E4E3}"/>
              </a:ext>
            </a:extLst>
          </p:cNvPr>
          <p:cNvSpPr txBox="1">
            <a:spLocks/>
          </p:cNvSpPr>
          <p:nvPr/>
        </p:nvSpPr>
        <p:spPr>
          <a:xfrm>
            <a:off x="1824368" y="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Comparative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44C138-D43A-4724-A99B-D726EBDBC07C}"/>
              </a:ext>
            </a:extLst>
          </p:cNvPr>
          <p:cNvSpPr/>
          <p:nvPr/>
        </p:nvSpPr>
        <p:spPr>
          <a:xfrm>
            <a:off x="1028500" y="7949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F230F0-FF26-4CAA-A555-64E48B46E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45808"/>
              </p:ext>
            </p:extLst>
          </p:nvPr>
        </p:nvGraphicFramePr>
        <p:xfrm>
          <a:off x="1824368" y="872745"/>
          <a:ext cx="10095106" cy="5868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1711">
                  <a:extLst>
                    <a:ext uri="{9D8B030D-6E8A-4147-A177-3AD203B41FA5}">
                      <a16:colId xmlns:a16="http://schemas.microsoft.com/office/drawing/2014/main" val="491121630"/>
                    </a:ext>
                  </a:extLst>
                </a:gridCol>
                <a:gridCol w="1218958">
                  <a:extLst>
                    <a:ext uri="{9D8B030D-6E8A-4147-A177-3AD203B41FA5}">
                      <a16:colId xmlns:a16="http://schemas.microsoft.com/office/drawing/2014/main" val="416719777"/>
                    </a:ext>
                  </a:extLst>
                </a:gridCol>
                <a:gridCol w="1393094">
                  <a:extLst>
                    <a:ext uri="{9D8B030D-6E8A-4147-A177-3AD203B41FA5}">
                      <a16:colId xmlns:a16="http://schemas.microsoft.com/office/drawing/2014/main" val="695182172"/>
                    </a:ext>
                  </a:extLst>
                </a:gridCol>
                <a:gridCol w="696547">
                  <a:extLst>
                    <a:ext uri="{9D8B030D-6E8A-4147-A177-3AD203B41FA5}">
                      <a16:colId xmlns:a16="http://schemas.microsoft.com/office/drawing/2014/main" val="1619263580"/>
                    </a:ext>
                  </a:extLst>
                </a:gridCol>
                <a:gridCol w="1044823">
                  <a:extLst>
                    <a:ext uri="{9D8B030D-6E8A-4147-A177-3AD203B41FA5}">
                      <a16:colId xmlns:a16="http://schemas.microsoft.com/office/drawing/2014/main" val="5218792"/>
                    </a:ext>
                  </a:extLst>
                </a:gridCol>
                <a:gridCol w="609480">
                  <a:extLst>
                    <a:ext uri="{9D8B030D-6E8A-4147-A177-3AD203B41FA5}">
                      <a16:colId xmlns:a16="http://schemas.microsoft.com/office/drawing/2014/main" val="2308494710"/>
                    </a:ext>
                  </a:extLst>
                </a:gridCol>
                <a:gridCol w="870685">
                  <a:extLst>
                    <a:ext uri="{9D8B030D-6E8A-4147-A177-3AD203B41FA5}">
                      <a16:colId xmlns:a16="http://schemas.microsoft.com/office/drawing/2014/main" val="3629537407"/>
                    </a:ext>
                  </a:extLst>
                </a:gridCol>
                <a:gridCol w="1044823">
                  <a:extLst>
                    <a:ext uri="{9D8B030D-6E8A-4147-A177-3AD203B41FA5}">
                      <a16:colId xmlns:a16="http://schemas.microsoft.com/office/drawing/2014/main" val="1924264331"/>
                    </a:ext>
                  </a:extLst>
                </a:gridCol>
                <a:gridCol w="609480">
                  <a:extLst>
                    <a:ext uri="{9D8B030D-6E8A-4147-A177-3AD203B41FA5}">
                      <a16:colId xmlns:a16="http://schemas.microsoft.com/office/drawing/2014/main" val="84561316"/>
                    </a:ext>
                  </a:extLst>
                </a:gridCol>
                <a:gridCol w="1218958">
                  <a:extLst>
                    <a:ext uri="{9D8B030D-6E8A-4147-A177-3AD203B41FA5}">
                      <a16:colId xmlns:a16="http://schemas.microsoft.com/office/drawing/2014/main" val="312234940"/>
                    </a:ext>
                  </a:extLst>
                </a:gridCol>
                <a:gridCol w="696547">
                  <a:extLst>
                    <a:ext uri="{9D8B030D-6E8A-4147-A177-3AD203B41FA5}">
                      <a16:colId xmlns:a16="http://schemas.microsoft.com/office/drawing/2014/main" val="1125077605"/>
                    </a:ext>
                  </a:extLst>
                </a:gridCol>
              </a:tblGrid>
              <a:tr h="545750">
                <a:tc gridSpan="1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Comparative Analysis of Different Blockchain Security Consensus Mechanisms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28131"/>
                  </a:ext>
                </a:extLst>
              </a:tr>
              <a:tr h="3141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50410" marR="50410" marT="0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BT</a:t>
                      </a:r>
                    </a:p>
                  </a:txBody>
                  <a:tcPr marL="50410" marR="50410" marT="0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</a:t>
                      </a:r>
                    </a:p>
                  </a:txBody>
                  <a:tcPr marL="50410" marR="50410" marT="0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TM</a:t>
                      </a:r>
                    </a:p>
                  </a:txBody>
                  <a:tcPr marL="50410" marR="50410" marT="0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TN</a:t>
                      </a:r>
                    </a:p>
                  </a:txBody>
                  <a:tcPr marL="50410" marR="50410" marT="0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</a:t>
                      </a:r>
                    </a:p>
                  </a:txBody>
                  <a:tcPr marL="50410" marR="50410" marT="0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</a:t>
                      </a:r>
                    </a:p>
                  </a:txBody>
                  <a:tcPr marL="50410" marR="50410" marT="0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CP</a:t>
                      </a:r>
                    </a:p>
                  </a:txBody>
                  <a:tcPr marL="50410" marR="50410" marT="0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TF</a:t>
                      </a:r>
                    </a:p>
                  </a:txBody>
                  <a:tcPr marL="50410" marR="50410" marT="0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DC</a:t>
                      </a:r>
                    </a:p>
                  </a:txBody>
                  <a:tcPr marL="50410" marR="50410" marT="0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64355"/>
                  </a:ext>
                </a:extLst>
              </a:tr>
              <a:tr h="5007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spc="-5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PoW [5]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Permissionless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Untrusted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&lt;=25%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Probabilistic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extLst>
                  <a:ext uri="{0D108BD9-81ED-4DB2-BD59-A6C34878D82A}">
                    <a16:rowId xmlns:a16="http://schemas.microsoft.com/office/drawing/2014/main" val="2628578379"/>
                  </a:ext>
                </a:extLst>
              </a:tr>
              <a:tr h="545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spc="-5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 [7]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spc="-5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Permissioned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Untrusted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Based on algorithm used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Probabilistic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extLst>
                  <a:ext uri="{0D108BD9-81ED-4DB2-BD59-A6C34878D82A}">
                    <a16:rowId xmlns:a16="http://schemas.microsoft.com/office/drawing/2014/main" val="2654007140"/>
                  </a:ext>
                </a:extLst>
              </a:tr>
              <a:tr h="4657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spc="-5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PoET [9]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Both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Untrusted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Probabilistic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extLst>
                  <a:ext uri="{0D108BD9-81ED-4DB2-BD59-A6C34878D82A}">
                    <a16:rowId xmlns:a16="http://schemas.microsoft.com/office/drawing/2014/main" val="3903288378"/>
                  </a:ext>
                </a:extLst>
              </a:tr>
              <a:tr h="4599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spc="-5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BFT and variants [10]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Permissioned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Semi-trusted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&lt;=33%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Immediate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extLst>
                  <a:ext uri="{0D108BD9-81ED-4DB2-BD59-A6C34878D82A}">
                    <a16:rowId xmlns:a16="http://schemas.microsoft.com/office/drawing/2014/main" val="2143110016"/>
                  </a:ext>
                </a:extLst>
              </a:tr>
              <a:tr h="5765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spc="-5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Federated BFT [13]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Permissionless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Semi-trusted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&lt;=33%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Immediate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extLst>
                  <a:ext uri="{0D108BD9-81ED-4DB2-BD59-A6C34878D82A}">
                    <a16:rowId xmlns:a16="http://schemas.microsoft.com/office/drawing/2014/main" val="2136613386"/>
                  </a:ext>
                </a:extLst>
              </a:tr>
              <a:tr h="5765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spc="-5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DPoS [16]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Permissioned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Semi-trusted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&lt;=33%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Probabilistic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extLst>
                  <a:ext uri="{0D108BD9-81ED-4DB2-BD59-A6C34878D82A}">
                    <a16:rowId xmlns:a16="http://schemas.microsoft.com/office/drawing/2014/main" val="22483093"/>
                  </a:ext>
                </a:extLst>
              </a:tr>
              <a:tr h="6464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spc="-5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Tindermint [17]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Permissioned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Semi-trusted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&lt;=33%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Probablistic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extLst>
                  <a:ext uri="{0D108BD9-81ED-4DB2-BD59-A6C34878D82A}">
                    <a16:rowId xmlns:a16="http://schemas.microsoft.com/office/drawing/2014/main" val="1434282359"/>
                  </a:ext>
                </a:extLst>
              </a:tr>
              <a:tr h="1091506">
                <a:tc gridSpan="1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DPoS: Delegated Proof of Stake       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BFT: Byzantine Fault Tolerance      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PoW: Proof-of-Work          PoS: Proof-of-Stake                 PoET: Proof-of-Elapsed Time         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BT: Blockchain Type           SC: Scalability                           TM: Trust Model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TN: Token Needed              TR: Transaction Rate               AT: Adversary Tolerance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TF: Transaction Finality     CP: Cost of Participation         DC: Decentralized Control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3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516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331D-6D17-42E9-9DB8-888E119F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777" y="1283746"/>
            <a:ext cx="9826647" cy="51816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1500" dirty="0"/>
              <a:t>PoW and Federated BFT models are built exclusively for permissionless platforms with open-ended participation</a:t>
            </a:r>
          </a:p>
          <a:p>
            <a:pPr marL="0" indent="0">
              <a:spcBef>
                <a:spcPts val="300"/>
              </a:spcBef>
              <a:buNone/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PoW and PoET based consensus models carry the risk of multiple blocks being mined at the same time leads to Probablistic transaction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PoET may have high transaction rate because of its faster mechanism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Also BFT,PBFT has high transaction rates when compared to PoW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Design of PoW and PoS is based on existence of tokens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In PoW, PoS and PoET, nodes are untrusted as it is based on other factors computational work or security deposits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PoW, PoS, PoET are probabilistic as clients has to wait much longer for transaction confirmation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Based on platform the required consensus mechanism has to be selected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729486-08E0-44CD-936C-4A62C218E4E3}"/>
              </a:ext>
            </a:extLst>
          </p:cNvPr>
          <p:cNvSpPr txBox="1">
            <a:spLocks/>
          </p:cNvSpPr>
          <p:nvPr/>
        </p:nvSpPr>
        <p:spPr>
          <a:xfrm>
            <a:off x="1931461" y="23499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Findings of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A4210-05EA-4E1F-BDFE-C9D8AC1BE4DB}"/>
              </a:ext>
            </a:extLst>
          </p:cNvPr>
          <p:cNvSpPr/>
          <p:nvPr/>
        </p:nvSpPr>
        <p:spPr>
          <a:xfrm>
            <a:off x="1028500" y="7949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2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331D-6D17-42E9-9DB8-888E119F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29" y="1467987"/>
            <a:ext cx="9642233" cy="5279531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1500" dirty="0"/>
              <a:t>Blockchain technology grown to great extent used in most of the applications maintaining security standards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Consensus models used by popular blockchain platforms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Permissionless platforms achieving robust consensus among very high number of untrusted peers 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Permissioned blockchains are opting for a less scalable but much higher throughput model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Both functional and non-functional aspects has to be considered before determining the right platform and the right consensus model 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PoS method is highly efficient for business related applications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If security is major concern then Federated BFT can be used</a:t>
            </a:r>
          </a:p>
          <a:p>
            <a:endParaRPr lang="en-US" sz="1600" dirty="0"/>
          </a:p>
          <a:p>
            <a:endParaRPr lang="en-US" sz="1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729486-08E0-44CD-936C-4A62C218E4E3}"/>
              </a:ext>
            </a:extLst>
          </p:cNvPr>
          <p:cNvSpPr txBox="1">
            <a:spLocks/>
          </p:cNvSpPr>
          <p:nvPr/>
        </p:nvSpPr>
        <p:spPr>
          <a:xfrm>
            <a:off x="1834642" y="26727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Conclusion &amp; Future 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4D2BD6-940B-4477-A911-3B6E65EF4221}"/>
              </a:ext>
            </a:extLst>
          </p:cNvPr>
          <p:cNvSpPr/>
          <p:nvPr/>
        </p:nvSpPr>
        <p:spPr>
          <a:xfrm>
            <a:off x="1028500" y="7949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0FD9E-256F-40D7-89B5-6056C555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66" y="60231"/>
            <a:ext cx="1005297" cy="100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18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331D-6D17-42E9-9DB8-888E119F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288" y="1386468"/>
            <a:ext cx="9879980" cy="5293112"/>
          </a:xfrm>
        </p:spPr>
        <p:txBody>
          <a:bodyPr>
            <a:normAutofit fontScale="32500" lnSpcReduction="20000"/>
          </a:bodyPr>
          <a:lstStyle/>
          <a:p>
            <a:pPr marL="0" lvl="0" indent="0" algn="just">
              <a:buNone/>
            </a:pPr>
            <a:r>
              <a:rPr lang="en-US" sz="4600" dirty="0"/>
              <a:t>[1] Hiroki Watanabe, Shigeru Fujimura, Atsushi Nakadaira, "Blockchain contract: A complete consensus using blockchain", Consumer Electronics (GCCE) 2015 IEEE 4th Global Conference on, pp. 577-578, 2015.</a:t>
            </a:r>
          </a:p>
          <a:p>
            <a:pPr marL="0" indent="0" algn="just">
              <a:buNone/>
            </a:pPr>
            <a:r>
              <a:rPr lang="en-US" sz="4600" dirty="0"/>
              <a:t> </a:t>
            </a:r>
          </a:p>
          <a:p>
            <a:pPr marL="0" lvl="0" indent="0" algn="just">
              <a:buNone/>
            </a:pPr>
            <a:r>
              <a:rPr lang="en-US" sz="4600" dirty="0"/>
              <a:t>[2] Shigeru Fujimura, Hiroki Watanabe, Atsushi Nakadaira, "BRIGHT: A concept for a decentralized rights management system based on blockchain",  IEEE 5th International Conference on Data Analytics, pp. 345-346, 2015.</a:t>
            </a:r>
          </a:p>
          <a:p>
            <a:pPr marL="0" lvl="0" indent="0" algn="just">
              <a:buNone/>
            </a:pPr>
            <a:endParaRPr lang="en-US" sz="4500" dirty="0"/>
          </a:p>
          <a:p>
            <a:pPr marL="0" lvl="0" indent="0" algn="just">
              <a:buNone/>
            </a:pPr>
            <a:r>
              <a:rPr lang="en-US" sz="4500" dirty="0"/>
              <a:t>[3] K. Biswas and V. Muthukkumarasamy, "Securing Smart Cities Using Blockchain Technology," IEEE 14th International Conference on Smart City (HPCC/SmartCity/DSS), Sydney, NSW, 2016, pp. 1392-1393, 2016.</a:t>
            </a:r>
          </a:p>
          <a:p>
            <a:pPr marL="0" indent="0" algn="just">
              <a:buNone/>
            </a:pPr>
            <a:endParaRPr lang="en-US" sz="4500" dirty="0"/>
          </a:p>
          <a:p>
            <a:pPr marL="0" lvl="0" indent="0" algn="just">
              <a:buNone/>
            </a:pPr>
            <a:r>
              <a:rPr lang="en-US" sz="4500" dirty="0"/>
              <a:t>[4] K. Christidis M. Devetsikiotis "Blockchains and Smart Contracts for the IoTs" IEEE Access Special section on the plethora of Research in IoT pp. 2292-2303, 2016.</a:t>
            </a:r>
          </a:p>
          <a:p>
            <a:pPr marL="0" indent="0" algn="just">
              <a:buNone/>
            </a:pPr>
            <a:r>
              <a:rPr lang="en-US" sz="4500" dirty="0"/>
              <a:t> </a:t>
            </a:r>
          </a:p>
          <a:p>
            <a:pPr marL="0" lvl="0" indent="0" algn="just">
              <a:buNone/>
            </a:pPr>
            <a:r>
              <a:rPr lang="en-US" sz="4500" dirty="0"/>
              <a:t>[5] S. Nakamoto, “Bitcoin: A Peer-to-Peer Electronic Cash System”, IEEE 2nd International Conference on Security, pp. 34-37, 2009. </a:t>
            </a:r>
          </a:p>
          <a:p>
            <a:pPr marL="0" indent="0" algn="just">
              <a:buNone/>
            </a:pPr>
            <a:endParaRPr lang="en-US" sz="4500" dirty="0"/>
          </a:p>
          <a:p>
            <a:pPr marL="0" lvl="0" indent="0" algn="just">
              <a:buNone/>
            </a:pPr>
            <a:r>
              <a:rPr lang="en-US" sz="4500" dirty="0"/>
              <a:t>[6] Nian, Lam Pak; Chuen, David LEE Kuo, "A Light Touch of Regulation for Virtual Currencies". In Chuen, David LEE Kuo. Handbook of Digital Currency: Bitcoin, Innovation, Financial,2015. </a:t>
            </a:r>
          </a:p>
          <a:p>
            <a:pPr marL="0" lvl="0" indent="0" algn="just">
              <a:buNone/>
            </a:pPr>
            <a:endParaRPr lang="en-US" sz="4500" dirty="0"/>
          </a:p>
          <a:p>
            <a:pPr marL="0" lvl="0" indent="0" algn="just">
              <a:buNone/>
            </a:pPr>
            <a:endParaRPr lang="en-US" sz="1200" dirty="0"/>
          </a:p>
          <a:p>
            <a:pPr marL="0" lvl="0" indent="0" algn="just">
              <a:buNone/>
            </a:pPr>
            <a:endParaRPr lang="en-US" sz="1200" dirty="0"/>
          </a:p>
          <a:p>
            <a:pPr marL="0" lvl="0" indent="0" algn="just">
              <a:buNone/>
            </a:pPr>
            <a:endParaRPr lang="en-US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729486-08E0-44CD-936C-4A62C218E4E3}"/>
              </a:ext>
            </a:extLst>
          </p:cNvPr>
          <p:cNvSpPr txBox="1">
            <a:spLocks/>
          </p:cNvSpPr>
          <p:nvPr/>
        </p:nvSpPr>
        <p:spPr>
          <a:xfrm>
            <a:off x="1834642" y="26727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AB6A07-D5CF-486B-A10A-19DCCE9CFBE6}"/>
              </a:ext>
            </a:extLst>
          </p:cNvPr>
          <p:cNvSpPr/>
          <p:nvPr/>
        </p:nvSpPr>
        <p:spPr>
          <a:xfrm>
            <a:off x="1028500" y="7949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3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331D-6D17-42E9-9DB8-888E119F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288" y="1386468"/>
            <a:ext cx="10125307" cy="529311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600" dirty="0"/>
              <a:t>[7] M. Macdonald, L. Liu-</a:t>
            </a:r>
            <a:r>
              <a:rPr lang="en-US" sz="1600" dirty="0" err="1"/>
              <a:t>Thorrold</a:t>
            </a:r>
            <a:r>
              <a:rPr lang="en-US" sz="1600" dirty="0"/>
              <a:t>, R. Julien, “The Blockchain: A Comparison of Platforms and Their Uses Beyond Bitcoin”, IEEE Access Special section on Security, 2017.</a:t>
            </a:r>
          </a:p>
          <a:p>
            <a:pPr mar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[8] Tapscott, Don; Tapscott, Alex (May 2016). “The Blockchain Revolution, how the Technology Behind Bitcoin is Changing Money, Business, and the World”. ISBN 978-0-670-06997-2, 2016.</a:t>
            </a:r>
          </a:p>
          <a:p>
            <a:pPr marL="0" lv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[9] R. Dennis and G. Owen, “Rep on the block: A next generation reputation system based on the blockchain” in the 10th International Conference for Internet Technology and Secured Transactions(ICITST-2015), pp. 131 –138,2015.</a:t>
            </a:r>
          </a:p>
          <a:p>
            <a:pPr marL="0" lv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[10] S. Omohundro, “Cryptocurrencies, smart contracts, and artiﬁcial intelligence” in AI Matters, vol. 1, no. 2, pp. 19 –21,2014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[11] Jean-Pierre Buntinx, "Future Use Cases for Blockchain Technology: Copyright Registration", vol. 3, in Saint Bitts, 2016.</a:t>
            </a:r>
          </a:p>
          <a:p>
            <a:pPr marL="0" lv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[12] Dinbits Staff, "The "Blockchain Technology" Bandwagon Has A Lesson Left To Learn", vol. 1, IN WEAS 04, 2016.</a:t>
            </a:r>
            <a:endParaRPr lang="en-US" sz="1200" dirty="0"/>
          </a:p>
          <a:p>
            <a:pPr marL="0" lvl="0" indent="0" algn="just">
              <a:buNone/>
            </a:pPr>
            <a:endParaRPr lang="en-US" sz="1200" dirty="0"/>
          </a:p>
          <a:p>
            <a:pPr marL="0" lvl="0" indent="0">
              <a:buNone/>
            </a:pPr>
            <a:endParaRPr lang="en-US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729486-08E0-44CD-936C-4A62C218E4E3}"/>
              </a:ext>
            </a:extLst>
          </p:cNvPr>
          <p:cNvSpPr txBox="1">
            <a:spLocks/>
          </p:cNvSpPr>
          <p:nvPr/>
        </p:nvSpPr>
        <p:spPr>
          <a:xfrm>
            <a:off x="1834642" y="26727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EAB9F-5079-4CC3-BA26-28C50CBD41C7}"/>
              </a:ext>
            </a:extLst>
          </p:cNvPr>
          <p:cNvSpPr/>
          <p:nvPr/>
        </p:nvSpPr>
        <p:spPr>
          <a:xfrm>
            <a:off x="1028500" y="7949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9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917E-1123-4436-B78E-8E70E6517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986" y="1247078"/>
            <a:ext cx="10214517" cy="4897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[13] Karl J.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O'Dwyer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 , David Malone, “Bitcoin mining and its energy footprint”, Irish Signals &amp; Systems Conference 2014 and 2014 China-Ireland International Conference on Information and Communications Technologies (ISSC 2014/CIICT 2014). 25th IET. 2014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[14] Peck, M., "Ethereum’s Blockchain-Powered Fund Opens Just as Researchers Call For Halt". IEEE Spectrum. Institute of Electrical and Electronics Engineers, 2016.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[15] Florian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Tschorsch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, Bjorn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Scheuermann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, "Bitcoin and Beyond: A Technical Survey on Decentralized Digital Currencies", Communications Surveys &amp; Tutorials IEEE, vol. 18, pp. 2084-2123, 2016.</a:t>
            </a:r>
          </a:p>
          <a:p>
            <a:pPr marL="0" indent="0">
              <a:buNone/>
            </a:pPr>
            <a:endParaRPr lang="en-US" sz="15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[16] Eduardo A.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Alchieri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Alysson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 Neves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Bessani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, Joni Silva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Fraga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, and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Fabola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Greve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, “Byzantine Consensus with Unknown Participants”, In Proceedings of the 12th International Conference on Principles of Distributed Systems. 22–40,2015</a:t>
            </a:r>
          </a:p>
          <a:p>
            <a:pPr marL="0" indent="0">
              <a:buNone/>
            </a:pPr>
            <a:endParaRPr lang="en-US" sz="15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[17] A.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Juels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 and J. Brainard, “Client puzzles: Cryptographic Countermeasure Against Connection Depletion Attacks.” in: Proceedings of NDSS ’99 (Networks and Distributed Systems Security),  pp. 151–165, 2005.</a:t>
            </a:r>
          </a:p>
          <a:p>
            <a:pPr marL="0" lv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08ACCC-AFE1-4639-999B-0146D0037AEC}"/>
              </a:ext>
            </a:extLst>
          </p:cNvPr>
          <p:cNvSpPr txBox="1">
            <a:spLocks/>
          </p:cNvSpPr>
          <p:nvPr/>
        </p:nvSpPr>
        <p:spPr>
          <a:xfrm>
            <a:off x="1834642" y="26727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B8427-4F0A-488B-B5F2-B762938BAA6A}"/>
              </a:ext>
            </a:extLst>
          </p:cNvPr>
          <p:cNvSpPr/>
          <p:nvPr/>
        </p:nvSpPr>
        <p:spPr>
          <a:xfrm>
            <a:off x="1028500" y="7949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0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D49E-710A-4047-8EF0-084ED402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49" y="324806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8843-B977-41CA-A49F-BCEF8605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036" y="1252653"/>
            <a:ext cx="8915400" cy="3777622"/>
          </a:xfrm>
        </p:spPr>
        <p:txBody>
          <a:bodyPr>
            <a:noAutofit/>
          </a:bodyPr>
          <a:lstStyle/>
          <a:p>
            <a:r>
              <a:rPr lang="en-US" dirty="0"/>
              <a:t>Abstract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Introduction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Literature Review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Comparative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Findings of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Conclusion &amp; Future 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2B344-5478-456F-8423-EEFD8A66F0A6}"/>
              </a:ext>
            </a:extLst>
          </p:cNvPr>
          <p:cNvSpPr txBox="1"/>
          <p:nvPr/>
        </p:nvSpPr>
        <p:spPr>
          <a:xfrm>
            <a:off x="914401" y="7805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1350D7-306C-4BAA-B0C7-057BEC5F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66" y="60231"/>
            <a:ext cx="1005297" cy="100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49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thank you images">
            <a:extLst>
              <a:ext uri="{FF2B5EF4-FFF2-40B4-BE49-F238E27FC236}">
                <a16:creationId xmlns:a16="http://schemas.microsoft.com/office/drawing/2014/main" id="{D9429D45-CFFA-47A9-8A22-148758FB4E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" t="929" r="3388" b="929"/>
          <a:stretch/>
        </p:blipFill>
        <p:spPr bwMode="auto">
          <a:xfrm>
            <a:off x="178421" y="0"/>
            <a:ext cx="12013580" cy="687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5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09CF-3AED-4730-9E3A-2C0E2CD4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280" y="138361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86AF-6045-4DAC-BFFC-F6B951AD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560" y="1137327"/>
            <a:ext cx="9285254" cy="419478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500" b="1" dirty="0"/>
              <a:t>Blockchain</a:t>
            </a:r>
            <a:r>
              <a:rPr lang="en-US" sz="1500" dirty="0"/>
              <a:t> is distributed ledger</a:t>
            </a:r>
          </a:p>
          <a:p>
            <a:pPr marL="0" indent="0">
              <a:spcBef>
                <a:spcPts val="300"/>
              </a:spcBef>
              <a:buNone/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Orders and verifies transactions into blocks</a:t>
            </a:r>
          </a:p>
          <a:p>
            <a:pPr marL="0" indent="0">
              <a:spcBef>
                <a:spcPts val="300"/>
              </a:spcBef>
              <a:buNone/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No single centralized authority</a:t>
            </a:r>
          </a:p>
          <a:p>
            <a:pPr marL="0" indent="0">
              <a:spcBef>
                <a:spcPts val="300"/>
              </a:spcBef>
              <a:buNone/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b="1" dirty="0"/>
              <a:t>Bitcoin</a:t>
            </a:r>
            <a:r>
              <a:rPr lang="en-US" sz="1500" dirty="0"/>
              <a:t> first digital currency used Blockchain technology</a:t>
            </a:r>
          </a:p>
          <a:p>
            <a:pPr marL="0" indent="0">
              <a:spcBef>
                <a:spcPts val="300"/>
              </a:spcBef>
              <a:buNone/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Types of Blockchain – </a:t>
            </a:r>
            <a:r>
              <a:rPr lang="en-US" sz="1500" b="1" dirty="0"/>
              <a:t>Permissioned</a:t>
            </a:r>
            <a:r>
              <a:rPr lang="en-US" sz="1500" dirty="0"/>
              <a:t> and </a:t>
            </a:r>
            <a:r>
              <a:rPr lang="en-US" sz="1500" b="1" dirty="0"/>
              <a:t>Permissionless</a:t>
            </a:r>
          </a:p>
          <a:p>
            <a:pPr marL="0" indent="0">
              <a:spcBef>
                <a:spcPts val="300"/>
              </a:spcBef>
              <a:buNone/>
            </a:pPr>
            <a:endParaRPr lang="en-US" sz="1500" b="1" dirty="0"/>
          </a:p>
          <a:p>
            <a:pPr>
              <a:spcBef>
                <a:spcPts val="300"/>
              </a:spcBef>
            </a:pPr>
            <a:r>
              <a:rPr lang="en-US" sz="1500" dirty="0"/>
              <a:t>Blockchain validates transactions using </a:t>
            </a:r>
            <a:r>
              <a:rPr lang="en-US" sz="1500" b="1" dirty="0"/>
              <a:t>consensus </a:t>
            </a:r>
            <a:r>
              <a:rPr lang="en-US" sz="1500" dirty="0"/>
              <a:t>mechanisms</a:t>
            </a:r>
          </a:p>
          <a:p>
            <a:pPr marL="0" indent="0">
              <a:spcBef>
                <a:spcPts val="300"/>
              </a:spcBef>
              <a:buNone/>
            </a:pPr>
            <a:endParaRPr lang="en-US" sz="1500" b="1" dirty="0"/>
          </a:p>
          <a:p>
            <a:pPr>
              <a:spcBef>
                <a:spcPts val="300"/>
              </a:spcBef>
            </a:pPr>
            <a:r>
              <a:rPr lang="en-US" sz="1500" dirty="0"/>
              <a:t>Consensus mechanisms allow secure updating of a distributed shared state </a:t>
            </a:r>
          </a:p>
          <a:p>
            <a:pPr marL="0" indent="0">
              <a:spcBef>
                <a:spcPts val="300"/>
              </a:spcBef>
              <a:buNone/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Using consensus transactions are encrypted and stored in blocks</a:t>
            </a:r>
          </a:p>
          <a:p>
            <a:pPr marL="0" indent="0">
              <a:spcBef>
                <a:spcPts val="300"/>
              </a:spcBef>
              <a:buNone/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Comparing different consensus algorithms means checking how each perform under a variety of attack scenarios</a:t>
            </a:r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8E24F-E21C-4621-B948-922E77578A8D}"/>
              </a:ext>
            </a:extLst>
          </p:cNvPr>
          <p:cNvSpPr/>
          <p:nvPr/>
        </p:nvSpPr>
        <p:spPr>
          <a:xfrm>
            <a:off x="1018226" y="77880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576CB-DCC0-46CD-8FE6-1FD9FAB94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66" y="60231"/>
            <a:ext cx="1005297" cy="100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3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CDB1-0627-4E02-B9B6-5CBE2D77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179" y="1103532"/>
            <a:ext cx="10112189" cy="3777622"/>
          </a:xfrm>
        </p:spPr>
        <p:txBody>
          <a:bodyPr/>
          <a:lstStyle/>
          <a:p>
            <a:r>
              <a:rPr lang="en-US" sz="1500" dirty="0"/>
              <a:t>Blockchain is distributed ledger database that maintains growing list of transaction records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E1D1F7-3FD4-4A87-BBEC-3741E54256ED}"/>
              </a:ext>
            </a:extLst>
          </p:cNvPr>
          <p:cNvSpPr txBox="1">
            <a:spLocks/>
          </p:cNvSpPr>
          <p:nvPr/>
        </p:nvSpPr>
        <p:spPr>
          <a:xfrm>
            <a:off x="1850179" y="25511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8C3DB-C314-4B99-B428-5B6AB11E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223" y="1735013"/>
            <a:ext cx="10921777" cy="47686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BFE0D6-3EE2-454D-876B-3008442134E7}"/>
              </a:ext>
            </a:extLst>
          </p:cNvPr>
          <p:cNvSpPr/>
          <p:nvPr/>
        </p:nvSpPr>
        <p:spPr>
          <a:xfrm>
            <a:off x="1028500" y="734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77135-7C78-4632-80A2-EF869467681E}"/>
              </a:ext>
            </a:extLst>
          </p:cNvPr>
          <p:cNvSpPr txBox="1"/>
          <p:nvPr/>
        </p:nvSpPr>
        <p:spPr>
          <a:xfrm>
            <a:off x="2206319" y="6503676"/>
            <a:ext cx="855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https://assets.kpmg.com/content/dam/kpmg/pdf/2016/06/kpmg-blockchain-consensus-mechanism.pdf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60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53F1-B95F-431C-83DF-7989358B8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000" y="1269715"/>
            <a:ext cx="5271247" cy="483018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1500" dirty="0"/>
              <a:t>Consensus mechanism authenticates &amp; validates every transaction on Blockchain.</a:t>
            </a:r>
          </a:p>
          <a:p>
            <a:pPr marL="0" indent="0">
              <a:spcBef>
                <a:spcPts val="300"/>
              </a:spcBef>
              <a:buNone/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Consensus mechanism central to functioning of Blockchain.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It is set of rules that maintains set of facts among participating nodes.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Consensus Algorithms allow connected machines to work as group.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Security is a multidimensional concept and is difficult to measure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All new algorithms are compared against Proof of Work.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 marL="0" indent="0">
              <a:spcBef>
                <a:spcPts val="300"/>
              </a:spcBef>
              <a:buNone/>
            </a:pPr>
            <a:endParaRPr lang="en-US" sz="1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71248A-7492-4FDE-8180-577D093D21F7}"/>
              </a:ext>
            </a:extLst>
          </p:cNvPr>
          <p:cNvSpPr txBox="1">
            <a:spLocks/>
          </p:cNvSpPr>
          <p:nvPr/>
        </p:nvSpPr>
        <p:spPr>
          <a:xfrm>
            <a:off x="1901550" y="27842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Introduction (contd..)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C538EC-ACBF-4F08-83FF-DE80BB68A960}"/>
              </a:ext>
            </a:extLst>
          </p:cNvPr>
          <p:cNvSpPr/>
          <p:nvPr/>
        </p:nvSpPr>
        <p:spPr>
          <a:xfrm>
            <a:off x="1028500" y="734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942263-98E4-47B6-8255-DD258550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025" y="1103532"/>
            <a:ext cx="5133975" cy="5162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78D44B-503A-4229-9F17-027120A1B16E}"/>
              </a:ext>
            </a:extLst>
          </p:cNvPr>
          <p:cNvSpPr txBox="1"/>
          <p:nvPr/>
        </p:nvSpPr>
        <p:spPr>
          <a:xfrm>
            <a:off x="2257690" y="6457588"/>
            <a:ext cx="855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https://assets.kpmg.com/content/dam/kpmg/pdf/2016/06/kpmg-blockchain-consensus-mechanism.pdf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845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B17F-12E8-47D3-AD1B-BD97489D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947" y="1230809"/>
            <a:ext cx="9433944" cy="5024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b="1" i="1" dirty="0"/>
              <a:t>Proof-of-Work (1999)</a:t>
            </a:r>
          </a:p>
          <a:p>
            <a:pPr marL="0" indent="0">
              <a:buNone/>
            </a:pPr>
            <a:endParaRPr lang="en-US" sz="1500" b="1" i="1" dirty="0"/>
          </a:p>
          <a:p>
            <a:pPr lvl="1">
              <a:spcBef>
                <a:spcPts val="300"/>
              </a:spcBef>
            </a:pPr>
            <a:r>
              <a:rPr lang="en-US" sz="1500" dirty="0"/>
              <a:t>Main goal is to deter cyber-attacks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Requirement to define an expensive computer calculation called mining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PoW is permissionless blockchain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Verify legitimacy of transactions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Creating digital currencies by rewarding miners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Reward miners who solve mathematical problem first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Used in Bitcoin mining, Hashcash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In 2009, PoW implemented as open-source code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b="1" dirty="0"/>
              <a:t>Advantages</a:t>
            </a:r>
            <a:r>
              <a:rPr lang="en-US" sz="1500" dirty="0"/>
              <a:t>: Feasible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b="1" dirty="0"/>
              <a:t>Disadvantages</a:t>
            </a:r>
            <a:r>
              <a:rPr lang="en-US" sz="1500" dirty="0"/>
              <a:t>: more computation work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500" dirty="0"/>
              <a:t>                                  vulnerable to 51% attack and selfish mining attack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89261B-D72D-42CC-990D-80A3C3F0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642" y="267270"/>
            <a:ext cx="8911687" cy="836262"/>
          </a:xfrm>
        </p:spPr>
        <p:txBody>
          <a:bodyPr/>
          <a:lstStyle/>
          <a:p>
            <a:pPr algn="ctr"/>
            <a:r>
              <a:rPr lang="en-US" dirty="0"/>
              <a:t>Literature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D49BEC-DEE2-4CDB-91A0-FBB2D5CD9367}"/>
              </a:ext>
            </a:extLst>
          </p:cNvPr>
          <p:cNvSpPr/>
          <p:nvPr/>
        </p:nvSpPr>
        <p:spPr>
          <a:xfrm>
            <a:off x="1028500" y="734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8DDCE-7F1A-4F5D-8249-593717B5C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66" y="60231"/>
            <a:ext cx="1005297" cy="100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7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B10C-06AE-4B12-8590-1E335126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31" y="1305260"/>
            <a:ext cx="9018289" cy="52138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b="1" i="1" dirty="0"/>
              <a:t>Proof-of-Stake (2012)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PoS requires fewer computations when compare to PoW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Replaces mining operation with an approach requires user ownership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Like PoW, it doesn't reward miners so they take transaction fees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Creator of new block selected in </a:t>
            </a:r>
            <a:r>
              <a:rPr lang="en-US" dirty="0"/>
              <a:t>deterministic </a:t>
            </a:r>
            <a:r>
              <a:rPr lang="en-US" sz="1500" dirty="0"/>
              <a:t>way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Randomly selects validators for block creation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More coins = More Mining Power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Ethereum uses PoS algorithm called Casper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Casper uses security deposits and bets to gain consensus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b="1" dirty="0"/>
              <a:t>Advantages: </a:t>
            </a:r>
            <a:r>
              <a:rPr lang="en-US" sz="1500" dirty="0"/>
              <a:t>Energy saving, Lower Latency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b="1" dirty="0"/>
              <a:t>Disadvantages:</a:t>
            </a:r>
            <a:r>
              <a:rPr lang="en-US" sz="1500" dirty="0"/>
              <a:t> Less Tested, More Centralization</a:t>
            </a:r>
          </a:p>
          <a:p>
            <a:endParaRPr lang="en-US" sz="1700" b="1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29D9AA-62EE-4F7A-A7CF-42FE2E72E678}"/>
              </a:ext>
            </a:extLst>
          </p:cNvPr>
          <p:cNvSpPr txBox="1">
            <a:spLocks/>
          </p:cNvSpPr>
          <p:nvPr/>
        </p:nvSpPr>
        <p:spPr>
          <a:xfrm>
            <a:off x="1834642" y="26727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Literature Review (contd..)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1AD9B-B526-4609-99C7-70B0907F4733}"/>
              </a:ext>
            </a:extLst>
          </p:cNvPr>
          <p:cNvSpPr/>
          <p:nvPr/>
        </p:nvSpPr>
        <p:spPr>
          <a:xfrm>
            <a:off x="1028500" y="734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C10A6-21FB-4149-840F-822347E57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466" y="60231"/>
            <a:ext cx="1005297" cy="100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47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331D-6D17-42E9-9DB8-888E119F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164" y="1337534"/>
            <a:ext cx="9020776" cy="55204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dirty="0"/>
              <a:t>Byzantine Fault Tolerance (2013)</a:t>
            </a:r>
          </a:p>
          <a:p>
            <a:pPr marL="0" indent="0">
              <a:buNone/>
            </a:pPr>
            <a:endParaRPr lang="en-US" sz="1600" b="1" i="1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Hyperledger Fabric permissioned blockchain platform developed by Linux</a:t>
            </a:r>
          </a:p>
          <a:p>
            <a:pPr marL="457200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 Tolerates the class of failures known as the Byzantine General’s Problem</a:t>
            </a:r>
          </a:p>
          <a:p>
            <a:pPr marL="457200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Pluggable consensus model</a:t>
            </a:r>
          </a:p>
          <a:p>
            <a:pPr marL="457200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Main objective is to defend Byzantine failures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Participants identity is registered and verified with central registry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dirty="0"/>
          </a:p>
          <a:p>
            <a:pPr marL="0" indent="0">
              <a:lnSpc>
                <a:spcPct val="80000"/>
              </a:lnSpc>
              <a:buNone/>
            </a:pPr>
            <a:endParaRPr lang="en-US" sz="1600" dirty="0"/>
          </a:p>
          <a:p>
            <a:pPr marL="0" indent="0">
              <a:lnSpc>
                <a:spcPct val="80000"/>
              </a:lnSpc>
              <a:buNone/>
            </a:pPr>
            <a:r>
              <a:rPr lang="en-US" b="1" i="1" dirty="0"/>
              <a:t>a. PBFT: Practical Byzantine Fault Tolerance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 Provides high-performance Byzantine state machine replication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Process thousands of requests per second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Signing and encryption of messages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Messaging overhead increases as replicas increase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729486-08E0-44CD-936C-4A62C218E4E3}"/>
              </a:ext>
            </a:extLst>
          </p:cNvPr>
          <p:cNvSpPr txBox="1">
            <a:spLocks/>
          </p:cNvSpPr>
          <p:nvPr/>
        </p:nvSpPr>
        <p:spPr>
          <a:xfrm>
            <a:off x="1834642" y="26727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Literature Review (contd..)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9C94C-A347-433B-AA1D-25BE2D13BC52}"/>
              </a:ext>
            </a:extLst>
          </p:cNvPr>
          <p:cNvSpPr/>
          <p:nvPr/>
        </p:nvSpPr>
        <p:spPr>
          <a:xfrm>
            <a:off x="1028500" y="7949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58EAC8-0E04-405B-8701-C1B30C025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66" y="60231"/>
            <a:ext cx="1005297" cy="100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6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331D-6D17-42E9-9DB8-888E119F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18" y="1068593"/>
            <a:ext cx="9218715" cy="48324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b="1" i="1" dirty="0"/>
              <a:t>b. SIEVE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endParaRPr lang="en-US" b="1" i="1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Designed to handle non-determinism in chaincode execution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Non-determinism : produce different output when executed by different replicas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First executes all operations and then compare output across replicas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If divergence occurs among few replicas, those values are sieved 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700" b="1" i="1" dirty="0"/>
              <a:t>c. Cross-Fault Tolerance (XFT) </a:t>
            </a:r>
          </a:p>
          <a:p>
            <a:pPr marL="0" indent="0">
              <a:buNone/>
            </a:pPr>
            <a:endParaRPr lang="en-US" b="1" i="1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Simplifies attack model and make BFT more feasible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Due to Adversary system BFT becomes more complex and becomes less efficient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XFT neglects adversary and solves state machine replication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729486-08E0-44CD-936C-4A62C218E4E3}"/>
              </a:ext>
            </a:extLst>
          </p:cNvPr>
          <p:cNvSpPr txBox="1">
            <a:spLocks/>
          </p:cNvSpPr>
          <p:nvPr/>
        </p:nvSpPr>
        <p:spPr>
          <a:xfrm>
            <a:off x="1888430" y="15452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Literature Review (contd..)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0C814-CAE8-4217-9A20-6405E3F5E7F2}"/>
              </a:ext>
            </a:extLst>
          </p:cNvPr>
          <p:cNvSpPr/>
          <p:nvPr/>
        </p:nvSpPr>
        <p:spPr>
          <a:xfrm>
            <a:off x="1028500" y="7949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7892A-76ED-4DA2-BD63-0ADE3D0D4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66" y="60231"/>
            <a:ext cx="1005297" cy="100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508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E5369"/>
    </a:dk2>
    <a:lt2>
      <a:srgbClr val="CFE2E7"/>
    </a:lt2>
    <a:accent1>
      <a:srgbClr val="353535"/>
    </a:accent1>
    <a:accent2>
      <a:srgbClr val="31B4E6"/>
    </a:accent2>
    <a:accent3>
      <a:srgbClr val="265991"/>
    </a:accent3>
    <a:accent4>
      <a:srgbClr val="7E40CC"/>
    </a:accent4>
    <a:accent5>
      <a:srgbClr val="B927E9"/>
    </a:accent5>
    <a:accent6>
      <a:srgbClr val="E833BF"/>
    </a:accent6>
    <a:hlink>
      <a:srgbClr val="2DA0F1"/>
    </a:hlink>
    <a:folHlink>
      <a:srgbClr val="7ED1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</TotalTime>
  <Words>1416</Words>
  <Application>Microsoft Office PowerPoint</Application>
  <PresentationFormat>Widescreen</PresentationFormat>
  <Paragraphs>398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SimSun</vt:lpstr>
      <vt:lpstr>Arial</vt:lpstr>
      <vt:lpstr>Calibri</vt:lpstr>
      <vt:lpstr>Century Gothic</vt:lpstr>
      <vt:lpstr>Wingdings 3</vt:lpstr>
      <vt:lpstr>Wisp</vt:lpstr>
      <vt:lpstr>Security on Blockchain Transaction </vt:lpstr>
      <vt:lpstr>Agenda</vt:lpstr>
      <vt:lpstr>Abstract</vt:lpstr>
      <vt:lpstr>PowerPoint Presentation</vt:lpstr>
      <vt:lpstr>PowerPoint Presentation</vt:lpstr>
      <vt:lpstr>Literature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Literature Review (contd..)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on Blockchain Transaction</dc:title>
  <dc:creator>Dell</dc:creator>
  <cp:lastModifiedBy>Dell</cp:lastModifiedBy>
  <cp:revision>120</cp:revision>
  <dcterms:created xsi:type="dcterms:W3CDTF">2017-07-19T16:38:14Z</dcterms:created>
  <dcterms:modified xsi:type="dcterms:W3CDTF">2017-07-24T20:28:06Z</dcterms:modified>
</cp:coreProperties>
</file>