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274320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p15:clr>
            <a:srgbClr val="A4A3A4"/>
          </p15:clr>
        </p15:guide>
        <p15:guide id="2" orient="horz" pos="144">
          <p15:clr>
            <a:srgbClr val="A4A3A4"/>
          </p15:clr>
        </p15:guide>
        <p15:guide id="3" orient="horz" pos="10080">
          <p15:clr>
            <a:srgbClr val="A4A3A4"/>
          </p15:clr>
        </p15:guide>
        <p15:guide id="4" orient="horz">
          <p15:clr>
            <a:srgbClr val="A4A3A4"/>
          </p15:clr>
        </p15:guide>
        <p15:guide id="5" pos="363">
          <p15:clr>
            <a:srgbClr val="A4A3A4"/>
          </p15:clr>
        </p15:guide>
        <p15:guide id="6" pos="1691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11" autoAdjust="0"/>
    <p:restoredTop sz="94706" autoAdjust="0"/>
  </p:normalViewPr>
  <p:slideViewPr>
    <p:cSldViewPr snapToGrid="0" snapToObjects="1" showGuides="1">
      <p:cViewPr>
        <p:scale>
          <a:sx n="29" d="100"/>
          <a:sy n="29" d="100"/>
        </p:scale>
        <p:origin x="1014" y="120"/>
      </p:cViewPr>
      <p:guideLst>
        <p:guide orient="horz" pos="1659"/>
        <p:guide orient="horz" pos="144"/>
        <p:guide orient="horz" pos="10080"/>
        <p:guide orient="horz"/>
        <p:guide pos="363"/>
        <p:guide pos="169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0" d="100"/>
          <a:sy n="80" d="100"/>
        </p:scale>
        <p:origin x="257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11/16/2016</a:t>
            </a:fld>
            <a:endParaRPr lang="en-US" dirty="0"/>
          </a:p>
        </p:txBody>
      </p:sp>
      <p:sp>
        <p:nvSpPr>
          <p:cNvPr id="4" name="Slide Image Placeholder 3"/>
          <p:cNvSpPr>
            <a:spLocks noGrp="1" noRot="1" noChangeAspect="1"/>
          </p:cNvSpPr>
          <p:nvPr>
            <p:ph type="sldImg" idx="2"/>
          </p:nvPr>
        </p:nvSpPr>
        <p:spPr>
          <a:xfrm>
            <a:off x="571500" y="685800"/>
            <a:ext cx="5715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063161"/>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1" y="2649220"/>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76461" y="7268816"/>
            <a:ext cx="628153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241978" y="3063161"/>
            <a:ext cx="628054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241977" y="2649220"/>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911462" y="3063161"/>
            <a:ext cx="628054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906500" y="2649220"/>
            <a:ext cx="6286500"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0575984" y="264922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575984" y="3063161"/>
            <a:ext cx="627938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575984" y="7298928"/>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0574412" y="7749540"/>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575984" y="1300226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0574412" y="13432552"/>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6" y="7699295"/>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7"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063161"/>
            <a:ext cx="849454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1" y="2632869"/>
            <a:ext cx="8483204"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76461" y="9035724"/>
            <a:ext cx="8495540"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588799" y="8621486"/>
            <a:ext cx="8483203"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9471422" y="10733346"/>
            <a:ext cx="8482209"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9471422" y="10286703"/>
            <a:ext cx="848220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9476384" y="3087450"/>
            <a:ext cx="8482209"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9471422" y="2632869"/>
            <a:ext cx="8487172"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8372337" y="2632869"/>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8372337" y="3063161"/>
            <a:ext cx="848501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8372337" y="8605432"/>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8369192" y="9056044"/>
            <a:ext cx="8488163"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8372337" y="12839700"/>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8372337" y="13290312"/>
            <a:ext cx="8488163"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72"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5"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8308" y="3063161"/>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570789" y="2632869"/>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67812" y="7540814"/>
            <a:ext cx="6286500"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570293" y="7106256"/>
            <a:ext cx="628153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241977" y="3079512"/>
            <a:ext cx="12950030"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241977" y="2632869"/>
            <a:ext cx="12950031"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241977" y="10987984"/>
            <a:ext cx="129500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241977" y="10537372"/>
            <a:ext cx="12950031"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0600583" y="2632869"/>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0600583" y="3083481"/>
            <a:ext cx="627938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0600583" y="7136368"/>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0599011" y="7586980"/>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0600583" y="1283970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0599011" y="13290312"/>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4"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85"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557557" y="16007746"/>
            <a:ext cx="1571625" cy="21654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pSp>
        <p:nvGrpSpPr>
          <p:cNvPr id="31" name="Group 30"/>
          <p:cNvGrpSpPr>
            <a:grpSpLocks noChangeAspect="1"/>
          </p:cNvGrpSpPr>
          <p:nvPr userDrawn="1"/>
        </p:nvGrpSpPr>
        <p:grpSpPr>
          <a:xfrm>
            <a:off x="-7233765" y="3"/>
            <a:ext cx="6608534" cy="16459197"/>
            <a:chOff x="-11220550" y="-1"/>
            <a:chExt cx="11014226" cy="27432000"/>
          </a:xfrm>
        </p:grpSpPr>
        <p:sp>
          <p:nvSpPr>
            <p:cNvPr id="32" name="Rectangle 31"/>
            <p:cNvSpPr/>
            <p:nvPr/>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1800" b="1" spc="0" dirty="0">
                  <a:solidFill>
                    <a:srgbClr val="FF0000"/>
                  </a:solidFill>
                  <a:latin typeface="Trebuchet MS" pitchFamily="34" charset="0"/>
                </a:rPr>
                <a:t>(—THIS SIDEBAR DOES NOT PRINT—)</a:t>
              </a:r>
              <a:endParaRPr lang="en-US" sz="1800" b="1" spc="600" dirty="0">
                <a:solidFill>
                  <a:schemeClr val="bg1"/>
                </a:solidFill>
                <a:latin typeface="Trebuchet MS" pitchFamily="34" charset="0"/>
              </a:endParaRPr>
            </a:p>
            <a:p>
              <a:pPr algn="ctr"/>
              <a:r>
                <a:rPr lang="en-US" sz="2400" b="1" spc="600" dirty="0">
                  <a:solidFill>
                    <a:schemeClr val="bg1"/>
                  </a:solidFill>
                  <a:latin typeface="Trebuchet MS" pitchFamily="34" charset="0"/>
                </a:rPr>
                <a:t>DESIGN</a:t>
              </a:r>
              <a:r>
                <a:rPr lang="en-US" sz="2400" b="1" spc="600" baseline="0" dirty="0">
                  <a:solidFill>
                    <a:schemeClr val="bg1"/>
                  </a:solidFill>
                  <a:latin typeface="Trebuchet MS" pitchFamily="34" charset="0"/>
                </a:rPr>
                <a:t> </a:t>
              </a:r>
              <a:r>
                <a:rPr lang="en-US" sz="2400" b="1" spc="600" dirty="0">
                  <a:solidFill>
                    <a:schemeClr val="bg1"/>
                  </a:solidFill>
                  <a:latin typeface="Trebuchet MS" pitchFamily="34" charset="0"/>
                </a:rPr>
                <a:t>GUIDE</a:t>
              </a:r>
            </a:p>
            <a:p>
              <a:pPr algn="ctr"/>
              <a:r>
                <a:rPr lang="en-US" sz="1000" b="1" dirty="0">
                  <a:latin typeface="Trebuchet MS" pitchFamily="34" charset="0"/>
                </a:rPr>
                <a:t> </a:t>
              </a:r>
            </a:p>
            <a:p>
              <a:pPr defTabSz="3765639"/>
              <a:r>
                <a:rPr lang="en-US" sz="1600" i="0" dirty="0">
                  <a:latin typeface="Trebuchet MS" pitchFamily="34" charset="0"/>
                </a:rPr>
                <a:t>This PowerPoint</a:t>
              </a:r>
              <a:r>
                <a:rPr lang="en-US" sz="1600" i="0" baseline="0" dirty="0">
                  <a:latin typeface="Trebuchet MS" pitchFamily="34" charset="0"/>
                </a:rPr>
                <a:t> </a:t>
              </a:r>
              <a:r>
                <a:rPr lang="en-US" sz="1600" i="0" dirty="0">
                  <a:latin typeface="Trebuchet MS" pitchFamily="34" charset="0"/>
                </a:rPr>
                <a:t>2007 template produces</a:t>
              </a:r>
              <a:r>
                <a:rPr lang="en-US" sz="1600" i="0" baseline="0" dirty="0">
                  <a:latin typeface="Trebuchet MS" pitchFamily="34" charset="0"/>
                </a:rPr>
                <a:t> </a:t>
              </a:r>
              <a:r>
                <a:rPr lang="en-US" sz="1600" i="0" dirty="0">
                  <a:latin typeface="Trebuchet MS" pitchFamily="34" charset="0"/>
                </a:rPr>
                <a:t>a 36”x60” presentation poster. </a:t>
              </a:r>
              <a:r>
                <a:rPr lang="en-US" sz="1600" dirty="0">
                  <a:latin typeface="Trebuchet MS" pitchFamily="34" charset="0"/>
                </a:rPr>
                <a:t>You</a:t>
              </a:r>
              <a:r>
                <a:rPr lang="en-US" sz="1600" baseline="0" dirty="0">
                  <a:latin typeface="Trebuchet MS" pitchFamily="34" charset="0"/>
                </a:rPr>
                <a:t> can u</a:t>
              </a:r>
              <a:r>
                <a:rPr lang="en-US" sz="1600" dirty="0">
                  <a:latin typeface="Trebuchet MS" pitchFamily="34" charset="0"/>
                </a:rPr>
                <a:t>se</a:t>
              </a:r>
              <a:r>
                <a:rPr lang="en-US" sz="1600" baseline="0" dirty="0">
                  <a:latin typeface="Trebuchet MS" pitchFamily="34" charset="0"/>
                </a:rPr>
                <a:t> it to create your research poster and </a:t>
              </a:r>
              <a:r>
                <a:rPr lang="en-US" sz="1600" dirty="0">
                  <a:latin typeface="Trebuchet MS" pitchFamily="34" charset="0"/>
                </a:rPr>
                <a:t>save valuable time placing titles, subtitles,</a:t>
              </a:r>
              <a:r>
                <a:rPr lang="en-US" sz="1600" baseline="0" dirty="0">
                  <a:latin typeface="Trebuchet MS" pitchFamily="34" charset="0"/>
                </a:rPr>
                <a:t> text, and graphics</a:t>
              </a:r>
              <a:r>
                <a:rPr lang="en-US" sz="1600" dirty="0">
                  <a:latin typeface="Trebuchet MS" pitchFamily="34" charset="0"/>
                </a:rPr>
                <a:t>. </a:t>
              </a:r>
            </a:p>
            <a:p>
              <a:pPr defTabSz="3765639"/>
              <a:r>
                <a:rPr lang="en-US" sz="1000" dirty="0">
                  <a:latin typeface="Trebuchet MS" pitchFamily="34" charset="0"/>
                </a:rPr>
                <a:t> </a:t>
              </a:r>
            </a:p>
            <a:p>
              <a:pPr defTabSz="4389219"/>
              <a:r>
                <a:rPr lang="en-US" sz="1600" dirty="0">
                  <a:latin typeface="Trebuchet MS" pitchFamily="34" charset="0"/>
                </a:rPr>
                <a:t>We provide a series of online answer your poster production questions. To view our template tutorials, go online to </a:t>
              </a:r>
              <a:r>
                <a:rPr lang="en-US" sz="1600" b="1" dirty="0">
                  <a:solidFill>
                    <a:srgbClr val="FFC000"/>
                  </a:solidFill>
                  <a:latin typeface="Trebuchet MS" pitchFamily="34" charset="0"/>
                </a:rPr>
                <a:t>PosterPresentations.com</a:t>
              </a:r>
              <a:r>
                <a:rPr lang="en-US" sz="1600" b="1" dirty="0">
                  <a:solidFill>
                    <a:schemeClr val="bg1"/>
                  </a:solidFill>
                  <a:latin typeface="Trebuchet MS" pitchFamily="34" charset="0"/>
                </a:rPr>
                <a:t> </a:t>
              </a:r>
              <a:r>
                <a:rPr lang="en-US" sz="1600" dirty="0">
                  <a:solidFill>
                    <a:schemeClr val="bg1"/>
                  </a:solidFill>
                  <a:latin typeface="Trebuchet MS" pitchFamily="34" charset="0"/>
                </a:rPr>
                <a:t>and click on HELP DESK.</a:t>
              </a:r>
            </a:p>
            <a:p>
              <a:pPr defTabSz="4389219"/>
              <a:r>
                <a:rPr lang="en-US" sz="1000" dirty="0">
                  <a:latin typeface="Trebuchet MS" pitchFamily="34" charset="0"/>
                </a:rPr>
                <a:t> </a:t>
              </a:r>
            </a:p>
            <a:p>
              <a:pPr defTabSz="4389219"/>
              <a:r>
                <a:rPr lang="en-US" sz="1600" dirty="0">
                  <a:solidFill>
                    <a:schemeClr val="bg1"/>
                  </a:solidFill>
                  <a:latin typeface="Trebuchet MS" pitchFamily="34" charset="0"/>
                </a:rPr>
                <a:t>When</a:t>
              </a:r>
              <a:r>
                <a:rPr lang="en-US" sz="1600" baseline="0" dirty="0">
                  <a:solidFill>
                    <a:schemeClr val="bg1"/>
                  </a:solidFill>
                  <a:latin typeface="Trebuchet MS" pitchFamily="34" charset="0"/>
                </a:rPr>
                <a:t> you are ready to</a:t>
              </a:r>
              <a:r>
                <a:rPr lang="en-US" sz="1600" dirty="0">
                  <a:solidFill>
                    <a:schemeClr val="bg1"/>
                  </a:solidFill>
                  <a:latin typeface="Trebuchet MS" pitchFamily="34" charset="0"/>
                </a:rPr>
                <a:t> </a:t>
              </a:r>
              <a:r>
                <a:rPr lang="en-US" sz="1600" baseline="0" dirty="0">
                  <a:solidFill>
                    <a:schemeClr val="bg1"/>
                  </a:solidFill>
                  <a:latin typeface="Trebuchet MS" pitchFamily="34" charset="0"/>
                </a:rPr>
                <a:t> print your poster</a:t>
              </a:r>
              <a:r>
                <a:rPr lang="en-US" sz="1600" dirty="0">
                  <a:solidFill>
                    <a:schemeClr val="bg1"/>
                  </a:solidFill>
                  <a:latin typeface="Trebuchet MS" pitchFamily="34" charset="0"/>
                </a:rPr>
                <a:t>,</a:t>
              </a:r>
              <a:r>
                <a:rPr lang="en-US" sz="1600" baseline="0" dirty="0">
                  <a:solidFill>
                    <a:schemeClr val="bg1"/>
                  </a:solidFill>
                  <a:latin typeface="Trebuchet MS" pitchFamily="34" charset="0"/>
                </a:rPr>
                <a:t> go online to </a:t>
              </a:r>
              <a:r>
                <a:rPr lang="en-US" sz="1600" b="0" dirty="0">
                  <a:solidFill>
                    <a:schemeClr val="bg1"/>
                  </a:solidFill>
                  <a:latin typeface="Trebuchet MS" pitchFamily="34" charset="0"/>
                </a:rPr>
                <a:t>PosterPresentations.com</a:t>
              </a:r>
              <a:br>
                <a:rPr lang="en-US" sz="1600" dirty="0">
                  <a:solidFill>
                    <a:schemeClr val="bg1"/>
                  </a:solidFill>
                  <a:latin typeface="Trebuchet MS" pitchFamily="34" charset="0"/>
                </a:rPr>
              </a:br>
              <a:r>
                <a:rPr lang="en-US" sz="1000" dirty="0">
                  <a:solidFill>
                    <a:schemeClr val="bg1"/>
                  </a:solidFill>
                  <a:latin typeface="Trebuchet MS" pitchFamily="34" charset="0"/>
                </a:rPr>
                <a:t> </a:t>
              </a:r>
            </a:p>
            <a:p>
              <a:pPr algn="l" defTabSz="3765639"/>
              <a:r>
                <a:rPr lang="en-US" sz="1600" b="0" dirty="0">
                  <a:solidFill>
                    <a:schemeClr val="bg1"/>
                  </a:solidFill>
                  <a:latin typeface="Trebuchet MS" pitchFamily="34" charset="0"/>
                </a:rPr>
                <a:t>Need</a:t>
              </a:r>
              <a:r>
                <a:rPr lang="en-US" sz="1600" b="0" baseline="0" dirty="0">
                  <a:solidFill>
                    <a:schemeClr val="bg1"/>
                  </a:solidFill>
                  <a:latin typeface="Trebuchet MS" pitchFamily="34" charset="0"/>
                </a:rPr>
                <a:t> assistance? Call us at </a:t>
              </a:r>
              <a:r>
                <a:rPr lang="en-US" sz="1600" b="0" dirty="0">
                  <a:solidFill>
                    <a:srgbClr val="FFC000"/>
                  </a:solidFill>
                  <a:latin typeface="Trebuchet MS" pitchFamily="34" charset="0"/>
                </a:rPr>
                <a:t>1.510.649.3001</a:t>
              </a:r>
            </a:p>
            <a:p>
              <a:pPr algn="l" defTabSz="3765639"/>
              <a:r>
                <a:rPr lang="en-US" sz="1000" b="1" dirty="0">
                  <a:solidFill>
                    <a:srgbClr val="FFFF00"/>
                  </a:solidFill>
                  <a:latin typeface="Trebuchet MS" pitchFamily="34" charset="0"/>
                </a:rPr>
                <a:t> </a:t>
              </a:r>
            </a:p>
            <a:p>
              <a:pPr algn="ctr"/>
              <a:endParaRPr lang="en-US" sz="1400" b="1" dirty="0">
                <a:solidFill>
                  <a:schemeClr val="bg1"/>
                </a:solidFill>
                <a:latin typeface="Trebuchet MS" pitchFamily="34" charset="0"/>
              </a:endParaRPr>
            </a:p>
            <a:p>
              <a:pPr algn="ctr"/>
              <a:r>
                <a:rPr lang="en-US" sz="2400" b="1" spc="600" dirty="0">
                  <a:solidFill>
                    <a:schemeClr val="bg1"/>
                  </a:solidFill>
                  <a:latin typeface="Trebuchet MS" pitchFamily="34" charset="0"/>
                </a:rPr>
                <a:t>QUICK START</a:t>
              </a:r>
            </a:p>
            <a:p>
              <a:pPr algn="ctr"/>
              <a:r>
                <a:rPr lang="en-US" sz="1000" b="1" baseline="0" dirty="0">
                  <a:solidFill>
                    <a:schemeClr val="bg1"/>
                  </a:solidFill>
                  <a:latin typeface="Trebuchet MS" pitchFamily="34" charset="0"/>
                </a:rPr>
                <a:t> </a:t>
              </a:r>
            </a:p>
            <a:p>
              <a:pPr algn="ctr"/>
              <a:r>
                <a:rPr lang="en-US" sz="1800" b="1" baseline="0" dirty="0">
                  <a:solidFill>
                    <a:srgbClr val="FFC000"/>
                  </a:solidFill>
                  <a:latin typeface="Trebuchet MS" pitchFamily="34" charset="0"/>
                </a:rPr>
                <a:t>Zoom in and out</a:t>
              </a:r>
            </a:p>
            <a:p>
              <a:pPr marL="1203325" indent="0" algn="l" defTabSz="850900"/>
              <a:r>
                <a:rPr lang="en-US" sz="14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600" b="0" baseline="0" dirty="0">
                <a:solidFill>
                  <a:schemeClr val="bg1"/>
                </a:solidFill>
                <a:latin typeface="Trebuchet MS" pitchFamily="34" charset="0"/>
              </a:endParaRPr>
            </a:p>
            <a:p>
              <a:pPr algn="ctr"/>
              <a:r>
                <a:rPr lang="en-US" sz="1800" b="1" baseline="0" dirty="0">
                  <a:solidFill>
                    <a:srgbClr val="FFC000"/>
                  </a:solidFill>
                  <a:latin typeface="Trebuchet MS" pitchFamily="34" charset="0"/>
                </a:rPr>
                <a:t>Title, Authors, and Affiliations</a:t>
              </a:r>
            </a:p>
            <a:p>
              <a:pPr algn="l"/>
              <a:r>
                <a:rPr lang="en-US" sz="1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00" b="0" spc="0" baseline="0" dirty="0">
                  <a:solidFill>
                    <a:schemeClr val="bg1">
                      <a:lumMod val="75000"/>
                    </a:schemeClr>
                  </a:solidFill>
                  <a:latin typeface="Trebuchet MS" pitchFamily="34" charset="0"/>
                </a:rPr>
                <a:t> </a:t>
              </a:r>
            </a:p>
            <a:p>
              <a:pPr algn="l"/>
              <a:r>
                <a:rPr lang="en-US" sz="1400" b="1" spc="300" baseline="0" dirty="0">
                  <a:solidFill>
                    <a:srgbClr val="FFC000"/>
                  </a:solidFill>
                  <a:latin typeface="Trebuchet MS" pitchFamily="34" charset="0"/>
                </a:rPr>
                <a:t>TIP</a:t>
              </a:r>
              <a:r>
                <a:rPr lang="en-US" sz="1400" b="1" baseline="0" dirty="0">
                  <a:solidFill>
                    <a:srgbClr val="FFC000"/>
                  </a:solidFill>
                  <a:latin typeface="Trebuchet MS" pitchFamily="34" charset="0"/>
                </a:rPr>
                <a:t>: </a:t>
              </a:r>
              <a:r>
                <a:rPr lang="en-US" sz="1400" b="0" baseline="0" dirty="0">
                  <a:solidFill>
                    <a:schemeClr val="bg1">
                      <a:lumMod val="75000"/>
                    </a:schemeClr>
                  </a:solidFill>
                  <a:latin typeface="Trebuchet MS" pitchFamily="34" charset="0"/>
                </a:rPr>
                <a:t>The font size of your title should be bigger than your name(s) and institution name(s).</a:t>
              </a:r>
            </a:p>
            <a:p>
              <a:pPr algn="l"/>
              <a:br>
                <a:rPr lang="en-US" sz="1600" b="1" baseline="0" dirty="0">
                  <a:solidFill>
                    <a:schemeClr val="bg1"/>
                  </a:solidFill>
                  <a:latin typeface="Trebuchet MS" pitchFamily="34" charset="0"/>
                </a:rPr>
              </a:br>
              <a:endParaRPr lang="en-US" sz="1600" b="1" dirty="0">
                <a:solidFill>
                  <a:schemeClr val="bg1"/>
                </a:solidFill>
                <a:latin typeface="Trebuchet MS" pitchFamily="34" charset="0"/>
              </a:endParaRPr>
            </a:p>
            <a:p>
              <a:pPr algn="ctr"/>
              <a:endParaRPr lang="en-US" sz="1600" b="1" dirty="0">
                <a:solidFill>
                  <a:srgbClr val="FFC000"/>
                </a:solidFill>
                <a:latin typeface="Trebuchet MS" pitchFamily="34" charset="0"/>
              </a:endParaRPr>
            </a:p>
            <a:p>
              <a:pPr algn="ctr"/>
              <a:endParaRPr lang="en-US" sz="1600" b="1" dirty="0">
                <a:solidFill>
                  <a:srgbClr val="FFC000"/>
                </a:solidFill>
                <a:latin typeface="Trebuchet MS" pitchFamily="34" charset="0"/>
              </a:endParaRPr>
            </a:p>
            <a:p>
              <a:pPr algn="ctr"/>
              <a:r>
                <a:rPr lang="en-US" sz="1800" b="1" dirty="0">
                  <a:solidFill>
                    <a:srgbClr val="FFC000"/>
                  </a:solidFill>
                  <a:latin typeface="Trebuchet MS" pitchFamily="34" charset="0"/>
                </a:rPr>
                <a:t>Adding Logos</a:t>
              </a:r>
              <a:r>
                <a:rPr lang="en-US" sz="1800" b="1" baseline="0" dirty="0">
                  <a:solidFill>
                    <a:srgbClr val="FFC000"/>
                  </a:solidFill>
                  <a:latin typeface="Trebuchet MS" pitchFamily="34" charset="0"/>
                </a:rPr>
                <a:t> / Seals</a:t>
              </a:r>
            </a:p>
            <a:p>
              <a:pPr algn="l"/>
              <a:r>
                <a:rPr lang="en-US" sz="1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00" b="0" spc="300" baseline="0" dirty="0">
                <a:solidFill>
                  <a:schemeClr val="bg1">
                    <a:lumMod val="75000"/>
                  </a:schemeClr>
                </a:solidFill>
                <a:latin typeface="Trebuchet MS" pitchFamily="34" charset="0"/>
              </a:endParaRPr>
            </a:p>
            <a:p>
              <a:pPr algn="l"/>
              <a:r>
                <a:rPr lang="en-US" sz="1400" b="1" spc="300" baseline="0" dirty="0">
                  <a:solidFill>
                    <a:srgbClr val="FFC000"/>
                  </a:solidFill>
                  <a:latin typeface="Trebuchet MS" pitchFamily="34" charset="0"/>
                </a:rPr>
                <a:t>TIP:</a:t>
              </a:r>
              <a:r>
                <a:rPr lang="en-US" sz="1400" b="1" spc="0" baseline="0" dirty="0">
                  <a:solidFill>
                    <a:srgbClr val="FFC000"/>
                  </a:solidFill>
                  <a:latin typeface="Trebuchet MS" pitchFamily="34" charset="0"/>
                </a:rPr>
                <a:t> </a:t>
              </a:r>
              <a:r>
                <a:rPr lang="en-US" sz="1400" b="0" baseline="0" dirty="0">
                  <a:solidFill>
                    <a:schemeClr val="bg1">
                      <a:lumMod val="75000"/>
                    </a:schemeClr>
                  </a:solidFill>
                  <a:latin typeface="Trebuchet MS" pitchFamily="34" charset="0"/>
                </a:rPr>
                <a:t>See if your company’s logo is available on our free poster templates page.</a:t>
              </a:r>
            </a:p>
            <a:p>
              <a:pPr algn="l"/>
              <a:endParaRPr lang="en-US" sz="1400" b="0" baseline="0" dirty="0">
                <a:latin typeface="Trebuchet MS" pitchFamily="34" charset="0"/>
              </a:endParaRPr>
            </a:p>
            <a:p>
              <a:pPr algn="ctr"/>
              <a:r>
                <a:rPr lang="en-US" sz="1800" b="1" baseline="0" dirty="0">
                  <a:solidFill>
                    <a:srgbClr val="FFC000"/>
                  </a:solidFill>
                  <a:latin typeface="Trebuchet MS" pitchFamily="34" charset="0"/>
                </a:rPr>
                <a:t>Photographs / Graphics</a:t>
              </a:r>
            </a:p>
            <a:p>
              <a:pPr algn="l" defTabSz="977900"/>
              <a:r>
                <a:rPr lang="en-US" sz="1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400" b="0" spc="0" baseline="0" dirty="0">
                  <a:solidFill>
                    <a:schemeClr val="bg1">
                      <a:lumMod val="75000"/>
                    </a:schemeClr>
                  </a:solidFill>
                  <a:latin typeface="Trebuchet MS" pitchFamily="34" charset="0"/>
                </a:rPr>
                <a:t>disproportionally.</a:t>
              </a:r>
            </a:p>
            <a:p>
              <a:pPr algn="l" defTabSz="977900"/>
              <a:endParaRPr lang="en-US" sz="1400" b="0" baseline="0" dirty="0">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r>
                <a:rPr lang="en-US" sz="1800" b="1" baseline="0" dirty="0">
                  <a:solidFill>
                    <a:srgbClr val="FFC000"/>
                  </a:solidFill>
                  <a:latin typeface="Trebuchet MS" pitchFamily="34" charset="0"/>
                </a:rPr>
                <a:t>Image Quality Check</a:t>
              </a:r>
            </a:p>
            <a:p>
              <a:pPr lvl="0" algn="l" defTabSz="977900"/>
              <a:r>
                <a:rPr lang="en-US" sz="1400" b="0" baseline="0" dirty="0">
                  <a:solidFill>
                    <a:schemeClr val="bg1">
                      <a:lumMod val="75000"/>
                    </a:schemeClr>
                  </a:solidFill>
                  <a:latin typeface="Trebuchet MS" pitchFamily="34" charset="0"/>
                </a:rPr>
                <a:t>Zoom in and look at your images at 100% magnification. If they look good they will print well. </a:t>
              </a:r>
              <a:endParaRPr lang="en-US" sz="1600" b="0" dirty="0">
                <a:latin typeface="Trebuchet MS" pitchFamily="34" charset="0"/>
              </a:endParaRPr>
            </a:p>
          </p:txBody>
        </p:sp>
        <p:cxnSp>
          <p:nvCxnSpPr>
            <p:cNvPr id="37" name="Straight Connector 36"/>
            <p:cNvCxnSpPr/>
            <p:nvPr/>
          </p:nvCxnSpPr>
          <p:spPr>
            <a:xfrm>
              <a:off x="-11220550" y="6395410"/>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userDrawn="1"/>
          </p:nvPicPr>
          <p:blipFill>
            <a:blip r:embed="rId4"/>
            <a:stretch>
              <a:fillRect/>
            </a:stretch>
          </p:blipFill>
          <p:spPr>
            <a:xfrm>
              <a:off x="-10736023" y="7928687"/>
              <a:ext cx="1597665" cy="1001614"/>
            </a:xfrm>
            <a:prstGeom prst="rect">
              <a:avLst/>
            </a:prstGeom>
          </p:spPr>
        </p:pic>
        <p:pic>
          <p:nvPicPr>
            <p:cNvPr id="39" name="Picture 38"/>
            <p:cNvPicPr>
              <a:picLocks noChangeAspect="1"/>
            </p:cNvPicPr>
            <p:nvPr userDrawn="1"/>
          </p:nvPicPr>
          <p:blipFill>
            <a:blip r:embed="rId5"/>
            <a:stretch>
              <a:fillRect/>
            </a:stretch>
          </p:blipFill>
          <p:spPr>
            <a:xfrm>
              <a:off x="-10736023" y="12354606"/>
              <a:ext cx="9986807" cy="877997"/>
            </a:xfrm>
            <a:prstGeom prst="rect">
              <a:avLst/>
            </a:prstGeom>
          </p:spPr>
        </p:pic>
        <p:grpSp>
          <p:nvGrpSpPr>
            <p:cNvPr id="40" name="Group 39"/>
            <p:cNvGrpSpPr/>
            <p:nvPr userDrawn="1"/>
          </p:nvGrpSpPr>
          <p:grpSpPr>
            <a:xfrm>
              <a:off x="-9844888" y="19920591"/>
              <a:ext cx="7631077" cy="1987421"/>
              <a:chOff x="-4516464" y="11354920"/>
              <a:chExt cx="3516822" cy="1095725"/>
            </a:xfrm>
          </p:grpSpPr>
          <p:grpSp>
            <p:nvGrpSpPr>
              <p:cNvPr id="50" name="Group 49"/>
              <p:cNvGrpSpPr/>
              <p:nvPr userDrawn="1"/>
            </p:nvGrpSpPr>
            <p:grpSpPr>
              <a:xfrm>
                <a:off x="-2783494" y="11354967"/>
                <a:ext cx="624373" cy="894738"/>
                <a:chOff x="-3958698" y="11538812"/>
                <a:chExt cx="779266" cy="1282149"/>
              </a:xfrm>
            </p:grpSpPr>
            <p:pic>
              <p:nvPicPr>
                <p:cNvPr id="56" name="Picture 55"/>
                <p:cNvPicPr>
                  <a:picLocks noChangeAspect="1"/>
                </p:cNvPicPr>
                <p:nvPr userDrawn="1"/>
              </p:nvPicPr>
              <p:blipFill>
                <a:blip r:embed="rId6"/>
                <a:stretch>
                  <a:fillRect/>
                </a:stretch>
              </p:blipFill>
              <p:spPr>
                <a:xfrm>
                  <a:off x="-3948160" y="11538812"/>
                  <a:ext cx="768728" cy="1090753"/>
                </a:xfrm>
                <a:prstGeom prst="rect">
                  <a:avLst/>
                </a:prstGeom>
              </p:spPr>
            </p:pic>
            <p:sp>
              <p:nvSpPr>
                <p:cNvPr id="57" name="TextBox 56"/>
                <p:cNvSpPr txBox="1"/>
                <p:nvPr userDrawn="1"/>
              </p:nvSpPr>
              <p:spPr>
                <a:xfrm>
                  <a:off x="-3958698" y="12577802"/>
                  <a:ext cx="779263" cy="243159"/>
                </a:xfrm>
                <a:prstGeom prst="rect">
                  <a:avLst/>
                </a:prstGeom>
                <a:solidFill>
                  <a:schemeClr val="accent1"/>
                </a:solidFill>
                <a:ln>
                  <a:noFill/>
                </a:ln>
              </p:spPr>
              <p:txBody>
                <a:bodyPr wrap="square" lIns="0" tIns="0" rIns="0" bIns="0" rtlCol="0">
                  <a:spAutoFit/>
                </a:bodyPr>
                <a:lstStyle/>
                <a:p>
                  <a:pPr algn="ctr"/>
                  <a:r>
                    <a:rPr lang="en-US" sz="1200" b="1" dirty="0">
                      <a:solidFill>
                        <a:schemeClr val="tx1"/>
                      </a:solidFill>
                    </a:rPr>
                    <a:t>ORIGINAL</a:t>
                  </a:r>
                </a:p>
              </p:txBody>
            </p:sp>
          </p:grpSp>
          <p:grpSp>
            <p:nvGrpSpPr>
              <p:cNvPr id="51" name="Group 50"/>
              <p:cNvGrpSpPr/>
              <p:nvPr userDrawn="1"/>
            </p:nvGrpSpPr>
            <p:grpSpPr>
              <a:xfrm>
                <a:off x="-2033159" y="11354920"/>
                <a:ext cx="1033517" cy="907668"/>
                <a:chOff x="-2921738" y="11604219"/>
                <a:chExt cx="1420279" cy="1247338"/>
              </a:xfrm>
            </p:grpSpPr>
            <p:pic>
              <p:nvPicPr>
                <p:cNvPr id="54" name="Picture 53"/>
                <p:cNvPicPr>
                  <a:picLocks noChangeAspect="1"/>
                </p:cNvPicPr>
                <p:nvPr userDrawn="1"/>
              </p:nvPicPr>
              <p:blipFill>
                <a:blip r:embed="rId6"/>
                <a:stretch>
                  <a:fillRect/>
                </a:stretch>
              </p:blipFill>
              <p:spPr>
                <a:xfrm>
                  <a:off x="-2921738" y="11604219"/>
                  <a:ext cx="1420279" cy="1029695"/>
                </a:xfrm>
                <a:prstGeom prst="rect">
                  <a:avLst/>
                </a:prstGeom>
              </p:spPr>
            </p:pic>
            <p:sp>
              <p:nvSpPr>
                <p:cNvPr id="55" name="TextBox 54"/>
                <p:cNvSpPr txBox="1"/>
                <p:nvPr userDrawn="1"/>
              </p:nvSpPr>
              <p:spPr>
                <a:xfrm>
                  <a:off x="-2918992" y="12579503"/>
                  <a:ext cx="1417533" cy="272054"/>
                </a:xfrm>
                <a:prstGeom prst="rect">
                  <a:avLst/>
                </a:prstGeom>
                <a:solidFill>
                  <a:srgbClr val="FF0000"/>
                </a:solidFill>
              </p:spPr>
              <p:txBody>
                <a:bodyPr wrap="square" lIns="0" tIns="0" rIns="0" bIns="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52" name="Picture 51"/>
              <p:cNvPicPr>
                <a:picLocks noChangeAspect="1"/>
              </p:cNvPicPr>
              <p:nvPr userDrawn="1"/>
            </p:nvPicPr>
            <p:blipFill>
              <a:blip r:embed="rId7"/>
              <a:stretch>
                <a:fillRect/>
              </a:stretch>
            </p:blipFill>
            <p:spPr>
              <a:xfrm>
                <a:off x="-4516464" y="11354941"/>
                <a:ext cx="1098742" cy="847761"/>
              </a:xfrm>
              <a:prstGeom prst="rect">
                <a:avLst/>
              </a:prstGeom>
            </p:spPr>
          </p:pic>
          <p:sp>
            <p:nvSpPr>
              <p:cNvPr id="53" name="TextBox 52"/>
              <p:cNvSpPr txBox="1"/>
              <p:nvPr userDrawn="1"/>
            </p:nvSpPr>
            <p:spPr>
              <a:xfrm>
                <a:off x="-4471893" y="12252677"/>
                <a:ext cx="1035685" cy="197968"/>
              </a:xfrm>
              <a:prstGeom prst="rect">
                <a:avLst/>
              </a:prstGeom>
              <a:noFill/>
            </p:spPr>
            <p:txBody>
              <a:bodyPr wrap="square" lIns="0" tIns="0" rIns="0" bIns="0" rtlCol="0">
                <a:spAutoFit/>
              </a:bodyPr>
              <a:lstStyle/>
              <a:p>
                <a:pPr algn="ctr"/>
                <a:r>
                  <a:rPr lang="en-US" sz="1400" dirty="0">
                    <a:solidFill>
                      <a:schemeClr val="bg1"/>
                    </a:solidFill>
                  </a:rPr>
                  <a:t>Corner</a:t>
                </a:r>
                <a:r>
                  <a:rPr lang="en-US" sz="1400" baseline="0" dirty="0">
                    <a:solidFill>
                      <a:schemeClr val="bg1"/>
                    </a:solidFill>
                  </a:rPr>
                  <a:t> handles</a:t>
                </a:r>
                <a:endParaRPr lang="en-US" sz="1400" dirty="0">
                  <a:solidFill>
                    <a:schemeClr val="bg1"/>
                  </a:solidFill>
                </a:endParaRPr>
              </a:p>
            </p:txBody>
          </p:sp>
        </p:grpSp>
        <p:grpSp>
          <p:nvGrpSpPr>
            <p:cNvPr id="45" name="Group 44"/>
            <p:cNvGrpSpPr/>
            <p:nvPr userDrawn="1"/>
          </p:nvGrpSpPr>
          <p:grpSpPr>
            <a:xfrm>
              <a:off x="-10453959" y="23717523"/>
              <a:ext cx="9139095" cy="2061267"/>
              <a:chOff x="-4818881" y="13423406"/>
              <a:chExt cx="4211800" cy="1136440"/>
            </a:xfrm>
          </p:grpSpPr>
          <p:graphicFrame>
            <p:nvGraphicFramePr>
              <p:cNvPr id="46" name="Object 45"/>
              <p:cNvGraphicFramePr>
                <a:graphicFrameLocks noChangeAspect="1"/>
              </p:cNvGraphicFramePr>
              <p:nvPr userDrawn="1">
                <p:extLst>
                  <p:ext uri="{D42A27DB-BD31-4B8C-83A1-F6EECF244321}">
                    <p14:modId xmlns:p14="http://schemas.microsoft.com/office/powerpoint/2010/main" val="1264841653"/>
                  </p:ext>
                </p:extLst>
              </p:nvPr>
            </p:nvGraphicFramePr>
            <p:xfrm>
              <a:off x="-4610234" y="13433123"/>
              <a:ext cx="1828800" cy="1117600"/>
            </p:xfrm>
            <a:graphic>
              <a:graphicData uri="http://schemas.openxmlformats.org/presentationml/2006/ole">
                <mc:AlternateContent xmlns:mc="http://schemas.openxmlformats.org/markup-compatibility/2006">
                  <mc:Choice xmlns:v="urn:schemas-microsoft-com:vml" Requires="v">
                    <p:oleObj spid="_x0000_s128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10234" y="13433123"/>
                            <a:ext cx="1828800" cy="1117600"/>
                          </a:xfrm>
                          <a:prstGeom prst="rect">
                            <a:avLst/>
                          </a:prstGeom>
                        </p:spPr>
                      </p:pic>
                    </p:oleObj>
                  </mc:Fallback>
                </mc:AlternateContent>
              </a:graphicData>
            </a:graphic>
          </p:graphicFrame>
          <p:graphicFrame>
            <p:nvGraphicFramePr>
              <p:cNvPr id="47" name="Object 46"/>
              <p:cNvGraphicFramePr>
                <a:graphicFrameLocks noChangeAspect="1"/>
              </p:cNvGraphicFramePr>
              <p:nvPr userDrawn="1">
                <p:extLst>
                  <p:ext uri="{D42A27DB-BD31-4B8C-83A1-F6EECF244321}">
                    <p14:modId xmlns:p14="http://schemas.microsoft.com/office/powerpoint/2010/main" val="1848138043"/>
                  </p:ext>
                </p:extLst>
              </p:nvPr>
            </p:nvGraphicFramePr>
            <p:xfrm>
              <a:off x="-2637523" y="13442246"/>
              <a:ext cx="1828800" cy="1117600"/>
            </p:xfrm>
            <a:graphic>
              <a:graphicData uri="http://schemas.openxmlformats.org/presentationml/2006/ole">
                <mc:AlternateContent xmlns:mc="http://schemas.openxmlformats.org/markup-compatibility/2006">
                  <mc:Choice xmlns:v="urn:schemas-microsoft-com:vml" Requires="v">
                    <p:oleObj spid="_x0000_s128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637523" y="13442246"/>
                            <a:ext cx="1828800" cy="1117600"/>
                          </a:xfrm>
                          <a:prstGeom prst="rect">
                            <a:avLst/>
                          </a:prstGeom>
                        </p:spPr>
                      </p:pic>
                    </p:oleObj>
                  </mc:Fallback>
                </mc:AlternateContent>
              </a:graphicData>
            </a:graphic>
          </p:graphicFrame>
          <p:sp>
            <p:nvSpPr>
              <p:cNvPr id="48" name="TextBox 47"/>
              <p:cNvSpPr txBox="1"/>
              <p:nvPr userDrawn="1"/>
            </p:nvSpPr>
            <p:spPr>
              <a:xfrm rot="16200000">
                <a:off x="-5312672" y="13926909"/>
                <a:ext cx="1117601" cy="130020"/>
              </a:xfrm>
              <a:prstGeom prst="rect">
                <a:avLst/>
              </a:prstGeom>
              <a:noFill/>
            </p:spPr>
            <p:txBody>
              <a:bodyPr wrap="square" lIns="0" tIns="0" rIns="0" bIns="0" rtlCol="0">
                <a:spAutoFit/>
              </a:bodyPr>
              <a:lstStyle/>
              <a:p>
                <a:pPr algn="ctr"/>
                <a:r>
                  <a:rPr lang="en-US" sz="1100" dirty="0">
                    <a:solidFill>
                      <a:srgbClr val="92D050"/>
                    </a:solidFill>
                  </a:rPr>
                  <a:t>Good</a:t>
                </a:r>
                <a:r>
                  <a:rPr lang="en-US" sz="1100" baseline="0" dirty="0">
                    <a:solidFill>
                      <a:srgbClr val="92D050"/>
                    </a:solidFill>
                  </a:rPr>
                  <a:t> </a:t>
                </a:r>
                <a:r>
                  <a:rPr lang="en-US" sz="1100" baseline="0" dirty="0">
                    <a:solidFill>
                      <a:schemeClr val="bg1"/>
                    </a:solidFill>
                  </a:rPr>
                  <a:t>printing quality</a:t>
                </a:r>
                <a:endParaRPr lang="en-US" sz="1100" dirty="0">
                  <a:solidFill>
                    <a:schemeClr val="bg1"/>
                  </a:solidFill>
                </a:endParaRPr>
              </a:p>
            </p:txBody>
          </p:sp>
          <p:sp>
            <p:nvSpPr>
              <p:cNvPr id="49" name="TextBox 48"/>
              <p:cNvSpPr txBox="1"/>
              <p:nvPr userDrawn="1"/>
            </p:nvSpPr>
            <p:spPr>
              <a:xfrm rot="16200000">
                <a:off x="-1236802" y="13911286"/>
                <a:ext cx="1117601" cy="141841"/>
              </a:xfrm>
              <a:prstGeom prst="rect">
                <a:avLst/>
              </a:prstGeom>
              <a:noFill/>
            </p:spPr>
            <p:txBody>
              <a:bodyPr wrap="square" lIns="0" tIns="0" rIns="0" bIns="0" rtlCol="0">
                <a:spAutoFit/>
              </a:bodyPr>
              <a:lstStyle/>
              <a:p>
                <a:pPr algn="ctr"/>
                <a:r>
                  <a:rPr lang="en-US" sz="1200" dirty="0">
                    <a:solidFill>
                      <a:srgbClr val="FF0000"/>
                    </a:solidFill>
                  </a:rPr>
                  <a:t>Bad </a:t>
                </a:r>
                <a:r>
                  <a:rPr lang="en-US" sz="1200" dirty="0">
                    <a:solidFill>
                      <a:schemeClr val="bg1"/>
                    </a:solidFill>
                  </a:rPr>
                  <a:t>printing quality</a:t>
                </a:r>
              </a:p>
            </p:txBody>
          </p:sp>
        </p:grpSp>
      </p:grpSp>
      <p:grpSp>
        <p:nvGrpSpPr>
          <p:cNvPr id="58" name="Group 57"/>
          <p:cNvGrpSpPr>
            <a:grpSpLocks noChangeAspect="1"/>
          </p:cNvGrpSpPr>
          <p:nvPr userDrawn="1"/>
        </p:nvGrpSpPr>
        <p:grpSpPr>
          <a:xfrm>
            <a:off x="27893171" y="11218"/>
            <a:ext cx="6632760" cy="16447982"/>
            <a:chOff x="36782324" y="0"/>
            <a:chExt cx="11062139" cy="27432000"/>
          </a:xfrm>
        </p:grpSpPr>
        <p:sp>
          <p:nvSpPr>
            <p:cNvPr id="59" name="Rectangle 58"/>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800" b="1" spc="600" dirty="0">
                  <a:solidFill>
                    <a:schemeClr val="bg1"/>
                  </a:solidFill>
                  <a:latin typeface="Trebuchet MS" pitchFamily="34" charset="0"/>
                </a:rPr>
                <a:t>QUICK START (cont.)</a:t>
              </a:r>
            </a:p>
            <a:p>
              <a:pPr algn="ctr"/>
              <a:endParaRPr lang="en-US" sz="2400" b="1" baseline="0" dirty="0">
                <a:solidFill>
                  <a:schemeClr val="bg1"/>
                </a:solidFill>
                <a:latin typeface="Trebuchet MS" pitchFamily="34" charset="0"/>
              </a:endParaRPr>
            </a:p>
            <a:p>
              <a:pPr algn="ctr"/>
              <a:r>
                <a:rPr lang="en-US" sz="18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r>
                <a:rPr lang="en-US" sz="1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400" b="0" baseline="0" dirty="0">
                <a:solidFill>
                  <a:schemeClr val="bg1">
                    <a:lumMod val="75000"/>
                  </a:schemeClr>
                </a:solidFill>
                <a:latin typeface="Trebuchet MS" pitchFamily="34" charset="0"/>
              </a:endParaRPr>
            </a:p>
            <a:p>
              <a:pPr algn="ctr"/>
              <a:r>
                <a:rPr lang="en-US" sz="1800" b="1" baseline="0" dirty="0">
                  <a:solidFill>
                    <a:srgbClr val="FFC000"/>
                  </a:solidFill>
                  <a:latin typeface="Trebuchet MS" pitchFamily="34" charset="0"/>
                </a:rPr>
                <a:t>How to add Text</a:t>
              </a:r>
            </a:p>
            <a:p>
              <a:pPr marL="1730375" lvl="2" indent="0" algn="l" defTabSz="114300"/>
              <a:r>
                <a:rPr lang="en-US" sz="1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400" b="0" baseline="0" dirty="0">
                  <a:solidFill>
                    <a:schemeClr val="bg1">
                      <a:lumMod val="75000"/>
                    </a:schemeClr>
                  </a:solidFill>
                  <a:latin typeface="Trebuchet MS" pitchFamily="34" charset="0"/>
                </a:rPr>
                <a:t> </a:t>
              </a:r>
              <a:r>
                <a:rPr kumimoji="0" lang="en-US" sz="18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400" b="0" baseline="0" dirty="0">
                <a:solidFill>
                  <a:schemeClr val="bg1">
                    <a:lumMod val="75000"/>
                  </a:schemeClr>
                </a:solidFill>
                <a:latin typeface="Trebuchet MS" pitchFamily="34" charset="0"/>
              </a:endParaRPr>
            </a:p>
            <a:p>
              <a:pPr marL="1518341" lvl="2" indent="0" algn="l" defTabSz="114300"/>
              <a:endParaRPr lang="en-US" sz="1400" b="0" baseline="0" dirty="0">
                <a:solidFill>
                  <a:schemeClr val="bg1">
                    <a:lumMod val="75000"/>
                  </a:schemeClr>
                </a:solidFill>
                <a:latin typeface="Trebuchet MS" pitchFamily="34" charset="0"/>
              </a:endParaRPr>
            </a:p>
            <a:p>
              <a:pPr algn="ctr"/>
              <a:r>
                <a:rPr lang="en-US" sz="1800" b="1" baseline="0" dirty="0">
                  <a:solidFill>
                    <a:srgbClr val="FFC000"/>
                  </a:solidFill>
                  <a:latin typeface="Trebuchet MS" pitchFamily="34" charset="0"/>
                </a:rPr>
                <a:t>How to add Tables</a:t>
              </a:r>
            </a:p>
            <a:p>
              <a:pPr marL="971550" lvl="1" indent="0" algn="l" defTabSz="114300"/>
              <a:r>
                <a:rPr lang="en-US" sz="14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60" name="Object 59"/>
            <p:cNvGraphicFramePr>
              <a:graphicFrameLocks noChangeAspect="1"/>
            </p:cNvGraphicFramePr>
            <p:nvPr userDrawn="1">
              <p:extLst>
                <p:ext uri="{D42A27DB-BD31-4B8C-83A1-F6EECF244321}">
                  <p14:modId xmlns:p14="http://schemas.microsoft.com/office/powerpoint/2010/main" val="2202219233"/>
                </p:ext>
              </p:extLst>
            </p:nvPr>
          </p:nvGraphicFramePr>
          <p:xfrm>
            <a:off x="39540164" y="3976767"/>
            <a:ext cx="5586150" cy="1716939"/>
          </p:xfrm>
          <a:graphic>
            <a:graphicData uri="http://schemas.openxmlformats.org/presentationml/2006/ole">
              <mc:AlternateContent xmlns:mc="http://schemas.openxmlformats.org/markup-compatibility/2006">
                <mc:Choice xmlns:v="urn:schemas-microsoft-com:vml" Requires="v">
                  <p:oleObj spid="_x0000_s128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39540164" y="3976767"/>
                          <a:ext cx="5586150" cy="1716939"/>
                        </a:xfrm>
                        <a:prstGeom prst="rect">
                          <a:avLst/>
                        </a:prstGeom>
                      </p:spPr>
                    </p:pic>
                  </p:oleObj>
                </mc:Fallback>
              </mc:AlternateContent>
            </a:graphicData>
          </a:graphic>
        </p:graphicFrame>
        <p:pic>
          <p:nvPicPr>
            <p:cNvPr id="61" name="Picture 60"/>
            <p:cNvPicPr>
              <a:picLocks noChangeAspect="1"/>
            </p:cNvPicPr>
            <p:nvPr userDrawn="1"/>
          </p:nvPicPr>
          <p:blipFill>
            <a:blip r:embed="rId14"/>
            <a:stretch>
              <a:fillRect/>
            </a:stretch>
          </p:blipFill>
          <p:spPr>
            <a:xfrm>
              <a:off x="37296876" y="8347566"/>
              <a:ext cx="2969584" cy="1140240"/>
            </a:xfrm>
            <a:prstGeom prst="rect">
              <a:avLst/>
            </a:prstGeom>
            <a:ln>
              <a:noFill/>
            </a:ln>
          </p:spPr>
        </p:pic>
        <p:graphicFrame>
          <p:nvGraphicFramePr>
            <p:cNvPr id="62" name="Object 61"/>
            <p:cNvGraphicFramePr>
              <a:graphicFrameLocks noChangeAspect="1"/>
            </p:cNvGraphicFramePr>
            <p:nvPr userDrawn="1">
              <p:extLst>
                <p:ext uri="{D42A27DB-BD31-4B8C-83A1-F6EECF244321}">
                  <p14:modId xmlns:p14="http://schemas.microsoft.com/office/powerpoint/2010/main" val="1613568671"/>
                </p:ext>
              </p:extLst>
            </p:nvPr>
          </p:nvGraphicFramePr>
          <p:xfrm>
            <a:off x="37524683" y="12604371"/>
            <a:ext cx="1482265" cy="825421"/>
          </p:xfrm>
          <a:graphic>
            <a:graphicData uri="http://schemas.openxmlformats.org/presentationml/2006/ole">
              <mc:AlternateContent xmlns:mc="http://schemas.openxmlformats.org/markup-compatibility/2006">
                <mc:Choice xmlns:v="urn:schemas-microsoft-com:vml" Requires="v">
                  <p:oleObj spid="_x0000_s128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37524683" y="12604371"/>
                          <a:ext cx="1482265" cy="825421"/>
                        </a:xfrm>
                        <a:prstGeom prst="rect">
                          <a:avLst/>
                        </a:prstGeom>
                      </p:spPr>
                    </p:pic>
                  </p:oleObj>
                </mc:Fallback>
              </mc:AlternateContent>
            </a:graphicData>
          </a:graphic>
        </p:graphicFrame>
        <p:grpSp>
          <p:nvGrpSpPr>
            <p:cNvPr id="63" name="Group 62"/>
            <p:cNvGrpSpPr/>
            <p:nvPr userDrawn="1"/>
          </p:nvGrpSpPr>
          <p:grpSpPr>
            <a:xfrm>
              <a:off x="37163426" y="23152352"/>
              <a:ext cx="10354213" cy="1052915"/>
              <a:chOff x="31687960" y="29635357"/>
              <a:chExt cx="9771399" cy="1090622"/>
            </a:xfrm>
          </p:grpSpPr>
          <p:sp>
            <p:nvSpPr>
              <p:cNvPr id="65" name="Rounded Rectangle 64"/>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31813900" y="29733687"/>
                <a:ext cx="914401" cy="914399"/>
              </a:xfrm>
              <a:prstGeom prst="rect">
                <a:avLst/>
              </a:prstGeom>
              <a:noFill/>
              <a:ln>
                <a:noFill/>
              </a:ln>
            </p:spPr>
          </p:pic>
          <p:sp>
            <p:nvSpPr>
              <p:cNvPr id="67" name="TextBox 66"/>
              <p:cNvSpPr txBox="1"/>
              <p:nvPr userDrawn="1"/>
            </p:nvSpPr>
            <p:spPr>
              <a:xfrm>
                <a:off x="32788169" y="29700257"/>
                <a:ext cx="8671190" cy="903879"/>
              </a:xfrm>
              <a:prstGeom prst="rect">
                <a:avLst/>
              </a:prstGeom>
              <a:noFill/>
              <a:ln>
                <a:noFill/>
              </a:ln>
            </p:spPr>
            <p:txBody>
              <a:bodyPr wrap="square" rtlCol="0">
                <a:spAutoFit/>
              </a:bodyPr>
              <a:lstStyle/>
              <a:p>
                <a:r>
                  <a:rPr lang="en-US" sz="1400" dirty="0">
                    <a:solidFill>
                      <a:schemeClr val="tx2"/>
                    </a:solidFill>
                    <a:latin typeface="Trebuchet MS" pitchFamily="34" charset="0"/>
                  </a:rPr>
                  <a:t>Student</a:t>
                </a:r>
                <a:r>
                  <a:rPr lang="en-US" sz="1400" baseline="0" dirty="0">
                    <a:solidFill>
                      <a:schemeClr val="tx2"/>
                    </a:solidFill>
                    <a:latin typeface="Trebuchet MS" pitchFamily="34" charset="0"/>
                  </a:rPr>
                  <a:t> discounts are available on our </a:t>
                </a:r>
                <a:r>
                  <a:rPr lang="en-US" sz="1400" baseline="0" dirty="0" err="1">
                    <a:solidFill>
                      <a:schemeClr val="tx2"/>
                    </a:solidFill>
                    <a:latin typeface="Trebuchet MS" pitchFamily="34" charset="0"/>
                  </a:rPr>
                  <a:t>Facebook</a:t>
                </a:r>
                <a:r>
                  <a:rPr lang="en-US" sz="1400" baseline="0" dirty="0">
                    <a:solidFill>
                      <a:schemeClr val="tx2"/>
                    </a:solidFill>
                    <a:latin typeface="Trebuchet MS" pitchFamily="34" charset="0"/>
                  </a:rPr>
                  <a:t> page.</a:t>
                </a:r>
                <a:br>
                  <a:rPr lang="en-US" sz="1400" baseline="0" dirty="0">
                    <a:solidFill>
                      <a:schemeClr val="tx2"/>
                    </a:solidFill>
                    <a:latin typeface="Trebuchet MS" pitchFamily="34" charset="0"/>
                  </a:rPr>
                </a:br>
                <a:r>
                  <a:rPr lang="en-US" sz="1400" baseline="0" dirty="0">
                    <a:solidFill>
                      <a:schemeClr val="tx2"/>
                    </a:solidFill>
                    <a:latin typeface="Trebuchet MS" pitchFamily="34" charset="0"/>
                  </a:rPr>
                  <a:t>Go to </a:t>
                </a:r>
                <a:r>
                  <a:rPr lang="en-US" sz="1400" u="sng" baseline="0" dirty="0">
                    <a:solidFill>
                      <a:schemeClr val="tx2"/>
                    </a:solidFill>
                    <a:latin typeface="Trebuchet MS" pitchFamily="34" charset="0"/>
                  </a:rPr>
                  <a:t>PosterPresentations.com</a:t>
                </a:r>
                <a:r>
                  <a:rPr lang="en-US" sz="1400" baseline="0" dirty="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grpSp>
      <p:sp>
        <p:nvSpPr>
          <p:cNvPr id="43" name="Rounded Rectangle 42"/>
          <p:cNvSpPr/>
          <p:nvPr userDrawn="1"/>
        </p:nvSpPr>
        <p:spPr>
          <a:xfrm>
            <a:off x="0" y="0"/>
            <a:ext cx="274320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userDrawn="1"/>
        </p:nvCxnSpPr>
        <p:spPr>
          <a:xfrm flipV="1">
            <a:off x="-5371" y="2395652"/>
            <a:ext cx="27437371"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8" name="Rounded Rectangle 67"/>
          <p:cNvSpPr/>
          <p:nvPr userDrawn="1"/>
        </p:nvSpPr>
        <p:spPr>
          <a:xfrm>
            <a:off x="557557"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userDrawn="1"/>
        </p:nvSpPr>
        <p:spPr>
          <a:xfrm>
            <a:off x="7226316"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userDrawn="1"/>
        </p:nvSpPr>
        <p:spPr>
          <a:xfrm>
            <a:off x="13895075"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userDrawn="1"/>
        </p:nvSpPr>
        <p:spPr>
          <a:xfrm>
            <a:off x="20563833"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userDrawn="1"/>
        </p:nvSpPr>
        <p:spPr>
          <a:xfrm>
            <a:off x="27910269" y="15133168"/>
            <a:ext cx="3034194" cy="835381"/>
          </a:xfrm>
          <a:prstGeom prst="rect">
            <a:avLst/>
          </a:prstGeom>
          <a:noFill/>
        </p:spPr>
        <p:txBody>
          <a:bodyPr wrap="square" lIns="65304" tIns="32651" rIns="65304" bIns="32651" rtlCol="0">
            <a:spAutoFit/>
          </a:bodyPr>
          <a:lstStyle/>
          <a:p>
            <a:pPr marL="171450" indent="3175">
              <a:lnSpc>
                <a:spcPct val="100000"/>
              </a:lnSpc>
            </a:pPr>
            <a:r>
              <a:rPr lang="en-US" sz="1400" dirty="0">
                <a:solidFill>
                  <a:schemeClr val="bg1"/>
                </a:solidFill>
              </a:rPr>
              <a:t>© 2015</a:t>
            </a:r>
            <a:r>
              <a:rPr lang="en-US" sz="1400" baseline="0" dirty="0">
                <a:solidFill>
                  <a:schemeClr val="bg1"/>
                </a:solidFill>
              </a:rPr>
              <a:t> </a:t>
            </a:r>
            <a:r>
              <a:rPr lang="en-US" sz="1400" dirty="0">
                <a:solidFill>
                  <a:schemeClr val="bg1"/>
                </a:solidFill>
              </a:rPr>
              <a:t>PosterPresentations.com</a:t>
            </a:r>
          </a:p>
          <a:p>
            <a:pPr marL="346075" indent="0">
              <a:lnSpc>
                <a:spcPct val="100000"/>
              </a:lnSpc>
            </a:pPr>
            <a:r>
              <a:rPr lang="en-US" sz="1200" dirty="0">
                <a:solidFill>
                  <a:schemeClr val="bg1"/>
                </a:solidFill>
              </a:rPr>
              <a:t>2117 Fourth Street ,</a:t>
            </a:r>
            <a:r>
              <a:rPr lang="en-US" sz="1200" baseline="0" dirty="0">
                <a:solidFill>
                  <a:schemeClr val="bg1"/>
                </a:solidFill>
              </a:rPr>
              <a:t> Unit C</a:t>
            </a:r>
          </a:p>
          <a:p>
            <a:pPr marL="346075" indent="0">
              <a:lnSpc>
                <a:spcPct val="100000"/>
              </a:lnSpc>
            </a:pPr>
            <a:r>
              <a:rPr lang="en-US" sz="1200" baseline="0" dirty="0">
                <a:solidFill>
                  <a:schemeClr val="bg1"/>
                </a:solidFill>
              </a:rPr>
              <a:t>Berkeley CA </a:t>
            </a:r>
            <a:r>
              <a:rPr lang="en-US" sz="1100" baseline="0" dirty="0">
                <a:solidFill>
                  <a:schemeClr val="bg1"/>
                </a:solidFill>
              </a:rPr>
              <a:t>94710</a:t>
            </a:r>
            <a:endParaRPr lang="en-US" sz="1200" baseline="0" dirty="0">
              <a:solidFill>
                <a:schemeClr val="bg1"/>
              </a:solidFill>
            </a:endParaRPr>
          </a:p>
          <a:p>
            <a:pPr marL="346075" indent="0">
              <a:lnSpc>
                <a:spcPct val="100000"/>
              </a:lnSpc>
            </a:pPr>
            <a:r>
              <a:rPr lang="en-US" sz="1200" b="1" baseline="0" dirty="0">
                <a:solidFill>
                  <a:srgbClr val="FFFF00"/>
                </a:solidFill>
              </a:rPr>
              <a:t>posterpresenter@gmail.com</a:t>
            </a:r>
            <a:endParaRPr lang="en-US" sz="14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grpSp>
        <p:nvGrpSpPr>
          <p:cNvPr id="56" name="Group 55"/>
          <p:cNvGrpSpPr>
            <a:grpSpLocks noChangeAspect="1"/>
          </p:cNvGrpSpPr>
          <p:nvPr userDrawn="1"/>
        </p:nvGrpSpPr>
        <p:grpSpPr>
          <a:xfrm>
            <a:off x="27893171" y="11218"/>
            <a:ext cx="6632760" cy="16447982"/>
            <a:chOff x="36782324" y="0"/>
            <a:chExt cx="11062139" cy="27432000"/>
          </a:xfrm>
        </p:grpSpPr>
        <p:sp>
          <p:nvSpPr>
            <p:cNvPr id="57" name="Rectangle 56"/>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800" b="1" spc="600" dirty="0">
                  <a:solidFill>
                    <a:schemeClr val="bg1"/>
                  </a:solidFill>
                  <a:latin typeface="Trebuchet MS" pitchFamily="34" charset="0"/>
                </a:rPr>
                <a:t>QUICK START (cont.)</a:t>
              </a:r>
            </a:p>
            <a:p>
              <a:pPr algn="ctr"/>
              <a:endParaRPr lang="en-US" sz="2400" b="1" baseline="0" dirty="0">
                <a:solidFill>
                  <a:schemeClr val="bg1"/>
                </a:solidFill>
                <a:latin typeface="Trebuchet MS" pitchFamily="34" charset="0"/>
              </a:endParaRPr>
            </a:p>
            <a:p>
              <a:pPr algn="ctr"/>
              <a:r>
                <a:rPr lang="en-US" sz="18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r>
                <a:rPr lang="en-US" sz="1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400" b="0" baseline="0" dirty="0">
                <a:solidFill>
                  <a:schemeClr val="bg1">
                    <a:lumMod val="75000"/>
                  </a:schemeClr>
                </a:solidFill>
                <a:latin typeface="Trebuchet MS" pitchFamily="34" charset="0"/>
              </a:endParaRPr>
            </a:p>
            <a:p>
              <a:pPr algn="ctr"/>
              <a:r>
                <a:rPr lang="en-US" sz="1800" b="1" baseline="0" dirty="0">
                  <a:solidFill>
                    <a:srgbClr val="FFC000"/>
                  </a:solidFill>
                  <a:latin typeface="Trebuchet MS" pitchFamily="34" charset="0"/>
                </a:rPr>
                <a:t>How to add Text</a:t>
              </a:r>
            </a:p>
            <a:p>
              <a:pPr marL="1730375" lvl="2" indent="0" algn="l" defTabSz="114300"/>
              <a:r>
                <a:rPr lang="en-US" sz="1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400" b="0" baseline="0" dirty="0">
                  <a:solidFill>
                    <a:schemeClr val="bg1">
                      <a:lumMod val="75000"/>
                    </a:schemeClr>
                  </a:solidFill>
                  <a:latin typeface="Trebuchet MS" pitchFamily="34" charset="0"/>
                </a:rPr>
                <a:t> </a:t>
              </a:r>
              <a:r>
                <a:rPr kumimoji="0" lang="en-US" sz="18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400" b="0" baseline="0" dirty="0">
                <a:solidFill>
                  <a:schemeClr val="bg1">
                    <a:lumMod val="75000"/>
                  </a:schemeClr>
                </a:solidFill>
                <a:latin typeface="Trebuchet MS" pitchFamily="34" charset="0"/>
              </a:endParaRPr>
            </a:p>
            <a:p>
              <a:pPr marL="1518341" lvl="2" indent="0" algn="l" defTabSz="114300"/>
              <a:endParaRPr lang="en-US" sz="1400" b="0" baseline="0" dirty="0">
                <a:solidFill>
                  <a:schemeClr val="bg1">
                    <a:lumMod val="75000"/>
                  </a:schemeClr>
                </a:solidFill>
                <a:latin typeface="Trebuchet MS" pitchFamily="34" charset="0"/>
              </a:endParaRPr>
            </a:p>
            <a:p>
              <a:pPr algn="ctr"/>
              <a:r>
                <a:rPr lang="en-US" sz="1800" b="1" baseline="0" dirty="0">
                  <a:solidFill>
                    <a:srgbClr val="FFC000"/>
                  </a:solidFill>
                  <a:latin typeface="Trebuchet MS" pitchFamily="34" charset="0"/>
                </a:rPr>
                <a:t>How to add Tables</a:t>
              </a:r>
            </a:p>
            <a:p>
              <a:pPr marL="971550" lvl="1" indent="0" algn="l" defTabSz="114300"/>
              <a:r>
                <a:rPr lang="en-US" sz="14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8" name="Object 57"/>
            <p:cNvGraphicFramePr>
              <a:graphicFrameLocks noChangeAspect="1"/>
            </p:cNvGraphicFramePr>
            <p:nvPr userDrawn="1">
              <p:extLst>
                <p:ext uri="{D42A27DB-BD31-4B8C-83A1-F6EECF244321}">
                  <p14:modId xmlns:p14="http://schemas.microsoft.com/office/powerpoint/2010/main" val="2202219233"/>
                </p:ext>
              </p:extLst>
            </p:nvPr>
          </p:nvGraphicFramePr>
          <p:xfrm>
            <a:off x="39540164" y="3976767"/>
            <a:ext cx="5586150" cy="1716939"/>
          </p:xfrm>
          <a:graphic>
            <a:graphicData uri="http://schemas.openxmlformats.org/presentationml/2006/ole">
              <mc:AlternateContent xmlns:mc="http://schemas.openxmlformats.org/markup-compatibility/2006">
                <mc:Choice xmlns:v="urn:schemas-microsoft-com:vml" Requires="v">
                  <p:oleObj spid="_x0000_s2310"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39540164" y="3976767"/>
                          <a:ext cx="5586150" cy="1716939"/>
                        </a:xfrm>
                        <a:prstGeom prst="rect">
                          <a:avLst/>
                        </a:prstGeom>
                      </p:spPr>
                    </p:pic>
                  </p:oleObj>
                </mc:Fallback>
              </mc:AlternateContent>
            </a:graphicData>
          </a:graphic>
        </p:graphicFrame>
        <p:pic>
          <p:nvPicPr>
            <p:cNvPr id="59" name="Picture 58"/>
            <p:cNvPicPr>
              <a:picLocks noChangeAspect="1"/>
            </p:cNvPicPr>
            <p:nvPr userDrawn="1"/>
          </p:nvPicPr>
          <p:blipFill>
            <a:blip r:embed="rId6"/>
            <a:stretch>
              <a:fillRect/>
            </a:stretch>
          </p:blipFill>
          <p:spPr>
            <a:xfrm>
              <a:off x="37296876" y="8347566"/>
              <a:ext cx="2969584" cy="1140240"/>
            </a:xfrm>
            <a:prstGeom prst="rect">
              <a:avLst/>
            </a:prstGeom>
            <a:ln>
              <a:noFill/>
            </a:ln>
          </p:spPr>
        </p:pic>
        <p:graphicFrame>
          <p:nvGraphicFramePr>
            <p:cNvPr id="60" name="Object 59"/>
            <p:cNvGraphicFramePr>
              <a:graphicFrameLocks noChangeAspect="1"/>
            </p:cNvGraphicFramePr>
            <p:nvPr userDrawn="1">
              <p:extLst>
                <p:ext uri="{D42A27DB-BD31-4B8C-83A1-F6EECF244321}">
                  <p14:modId xmlns:p14="http://schemas.microsoft.com/office/powerpoint/2010/main" val="1613568671"/>
                </p:ext>
              </p:extLst>
            </p:nvPr>
          </p:nvGraphicFramePr>
          <p:xfrm>
            <a:off x="37524683" y="12604371"/>
            <a:ext cx="1482265" cy="825421"/>
          </p:xfrm>
          <a:graphic>
            <a:graphicData uri="http://schemas.openxmlformats.org/presentationml/2006/ole">
              <mc:AlternateContent xmlns:mc="http://schemas.openxmlformats.org/markup-compatibility/2006">
                <mc:Choice xmlns:v="urn:schemas-microsoft-com:vml" Requires="v">
                  <p:oleObj spid="_x0000_s2311"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37524683" y="12604371"/>
                          <a:ext cx="1482265" cy="825421"/>
                        </a:xfrm>
                        <a:prstGeom prst="rect">
                          <a:avLst/>
                        </a:prstGeom>
                      </p:spPr>
                    </p:pic>
                  </p:oleObj>
                </mc:Fallback>
              </mc:AlternateContent>
            </a:graphicData>
          </a:graphic>
        </p:graphicFrame>
        <p:grpSp>
          <p:nvGrpSpPr>
            <p:cNvPr id="61" name="Group 60"/>
            <p:cNvGrpSpPr/>
            <p:nvPr userDrawn="1"/>
          </p:nvGrpSpPr>
          <p:grpSpPr>
            <a:xfrm>
              <a:off x="37163426" y="23152352"/>
              <a:ext cx="10354213" cy="1052915"/>
              <a:chOff x="31687960" y="29635357"/>
              <a:chExt cx="9771399" cy="1090622"/>
            </a:xfrm>
          </p:grpSpPr>
          <p:sp>
            <p:nvSpPr>
              <p:cNvPr id="63" name="Rounded Rectangle 62"/>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31813900" y="29733687"/>
                <a:ext cx="914401" cy="914399"/>
              </a:xfrm>
              <a:prstGeom prst="rect">
                <a:avLst/>
              </a:prstGeom>
              <a:noFill/>
              <a:ln>
                <a:noFill/>
              </a:ln>
            </p:spPr>
          </p:pic>
          <p:sp>
            <p:nvSpPr>
              <p:cNvPr id="65" name="TextBox 64"/>
              <p:cNvSpPr txBox="1"/>
              <p:nvPr userDrawn="1"/>
            </p:nvSpPr>
            <p:spPr>
              <a:xfrm>
                <a:off x="32788169" y="29700257"/>
                <a:ext cx="8671190" cy="903879"/>
              </a:xfrm>
              <a:prstGeom prst="rect">
                <a:avLst/>
              </a:prstGeom>
              <a:noFill/>
              <a:ln>
                <a:noFill/>
              </a:ln>
            </p:spPr>
            <p:txBody>
              <a:bodyPr wrap="square" rtlCol="0">
                <a:spAutoFit/>
              </a:bodyPr>
              <a:lstStyle/>
              <a:p>
                <a:r>
                  <a:rPr lang="en-US" sz="1400" dirty="0">
                    <a:solidFill>
                      <a:schemeClr val="tx2"/>
                    </a:solidFill>
                    <a:latin typeface="Trebuchet MS" pitchFamily="34" charset="0"/>
                  </a:rPr>
                  <a:t>Student</a:t>
                </a:r>
                <a:r>
                  <a:rPr lang="en-US" sz="1400" baseline="0" dirty="0">
                    <a:solidFill>
                      <a:schemeClr val="tx2"/>
                    </a:solidFill>
                    <a:latin typeface="Trebuchet MS" pitchFamily="34" charset="0"/>
                  </a:rPr>
                  <a:t> discounts are available on our </a:t>
                </a:r>
                <a:r>
                  <a:rPr lang="en-US" sz="1400" baseline="0" dirty="0" err="1">
                    <a:solidFill>
                      <a:schemeClr val="tx2"/>
                    </a:solidFill>
                    <a:latin typeface="Trebuchet MS" pitchFamily="34" charset="0"/>
                  </a:rPr>
                  <a:t>Facebook</a:t>
                </a:r>
                <a:r>
                  <a:rPr lang="en-US" sz="1400" baseline="0" dirty="0">
                    <a:solidFill>
                      <a:schemeClr val="tx2"/>
                    </a:solidFill>
                    <a:latin typeface="Trebuchet MS" pitchFamily="34" charset="0"/>
                  </a:rPr>
                  <a:t> page.</a:t>
                </a:r>
                <a:br>
                  <a:rPr lang="en-US" sz="1400" baseline="0" dirty="0">
                    <a:solidFill>
                      <a:schemeClr val="tx2"/>
                    </a:solidFill>
                    <a:latin typeface="Trebuchet MS" pitchFamily="34" charset="0"/>
                  </a:rPr>
                </a:br>
                <a:r>
                  <a:rPr lang="en-US" sz="1400" baseline="0" dirty="0">
                    <a:solidFill>
                      <a:schemeClr val="tx2"/>
                    </a:solidFill>
                    <a:latin typeface="Trebuchet MS" pitchFamily="34" charset="0"/>
                  </a:rPr>
                  <a:t>Go to </a:t>
                </a:r>
                <a:r>
                  <a:rPr lang="en-US" sz="1400" u="sng" baseline="0" dirty="0">
                    <a:solidFill>
                      <a:schemeClr val="tx2"/>
                    </a:solidFill>
                    <a:latin typeface="Trebuchet MS" pitchFamily="34" charset="0"/>
                  </a:rPr>
                  <a:t>PosterPresentations.com</a:t>
                </a:r>
                <a:r>
                  <a:rPr lang="en-US" sz="1400" baseline="0" dirty="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grpSp>
      <p:grpSp>
        <p:nvGrpSpPr>
          <p:cNvPr id="38" name="Group 37"/>
          <p:cNvGrpSpPr>
            <a:grpSpLocks noChangeAspect="1"/>
          </p:cNvGrpSpPr>
          <p:nvPr userDrawn="1"/>
        </p:nvGrpSpPr>
        <p:grpSpPr>
          <a:xfrm>
            <a:off x="-7233765" y="3"/>
            <a:ext cx="6608534" cy="16459197"/>
            <a:chOff x="-11220550" y="-1"/>
            <a:chExt cx="11014226" cy="27432000"/>
          </a:xfrm>
        </p:grpSpPr>
        <p:sp>
          <p:nvSpPr>
            <p:cNvPr id="40" name="Rectangle 39"/>
            <p:cNvSpPr/>
            <p:nvPr/>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1800" b="1" spc="0" dirty="0">
                  <a:solidFill>
                    <a:srgbClr val="FF0000"/>
                  </a:solidFill>
                  <a:latin typeface="Trebuchet MS" pitchFamily="34" charset="0"/>
                </a:rPr>
                <a:t>(—THIS SIDEBAR DOES NOT PRINT—)</a:t>
              </a:r>
              <a:endParaRPr lang="en-US" sz="1800" b="1" spc="600" dirty="0">
                <a:solidFill>
                  <a:schemeClr val="bg1"/>
                </a:solidFill>
                <a:latin typeface="Trebuchet MS" pitchFamily="34" charset="0"/>
              </a:endParaRPr>
            </a:p>
            <a:p>
              <a:pPr algn="ctr"/>
              <a:r>
                <a:rPr lang="en-US" sz="2400" b="1" spc="600" dirty="0">
                  <a:solidFill>
                    <a:schemeClr val="bg1"/>
                  </a:solidFill>
                  <a:latin typeface="Trebuchet MS" pitchFamily="34" charset="0"/>
                </a:rPr>
                <a:t>DESIGN</a:t>
              </a:r>
              <a:r>
                <a:rPr lang="en-US" sz="2400" b="1" spc="600" baseline="0" dirty="0">
                  <a:solidFill>
                    <a:schemeClr val="bg1"/>
                  </a:solidFill>
                  <a:latin typeface="Trebuchet MS" pitchFamily="34" charset="0"/>
                </a:rPr>
                <a:t> </a:t>
              </a:r>
              <a:r>
                <a:rPr lang="en-US" sz="2400" b="1" spc="600" dirty="0">
                  <a:solidFill>
                    <a:schemeClr val="bg1"/>
                  </a:solidFill>
                  <a:latin typeface="Trebuchet MS" pitchFamily="34" charset="0"/>
                </a:rPr>
                <a:t>GUIDE</a:t>
              </a:r>
            </a:p>
            <a:p>
              <a:pPr algn="ctr"/>
              <a:r>
                <a:rPr lang="en-US" sz="1000" b="1" dirty="0">
                  <a:latin typeface="Trebuchet MS" pitchFamily="34" charset="0"/>
                </a:rPr>
                <a:t> </a:t>
              </a:r>
            </a:p>
            <a:p>
              <a:pPr defTabSz="3765639"/>
              <a:r>
                <a:rPr lang="en-US" sz="1600" i="0" dirty="0">
                  <a:latin typeface="Trebuchet MS" pitchFamily="34" charset="0"/>
                </a:rPr>
                <a:t>This PowerPoint</a:t>
              </a:r>
              <a:r>
                <a:rPr lang="en-US" sz="1600" i="0" baseline="0" dirty="0">
                  <a:latin typeface="Trebuchet MS" pitchFamily="34" charset="0"/>
                </a:rPr>
                <a:t> </a:t>
              </a:r>
              <a:r>
                <a:rPr lang="en-US" sz="1600" i="0" dirty="0">
                  <a:latin typeface="Trebuchet MS" pitchFamily="34" charset="0"/>
                </a:rPr>
                <a:t>2007 template produces</a:t>
              </a:r>
              <a:r>
                <a:rPr lang="en-US" sz="1600" i="0" baseline="0" dirty="0">
                  <a:latin typeface="Trebuchet MS" pitchFamily="34" charset="0"/>
                </a:rPr>
                <a:t> </a:t>
              </a:r>
              <a:r>
                <a:rPr lang="en-US" sz="1600" i="0" dirty="0">
                  <a:latin typeface="Trebuchet MS" pitchFamily="34" charset="0"/>
                </a:rPr>
                <a:t>a 36”x60” presentation poster. </a:t>
              </a:r>
              <a:r>
                <a:rPr lang="en-US" sz="1600" dirty="0">
                  <a:latin typeface="Trebuchet MS" pitchFamily="34" charset="0"/>
                </a:rPr>
                <a:t>You</a:t>
              </a:r>
              <a:r>
                <a:rPr lang="en-US" sz="1600" baseline="0" dirty="0">
                  <a:latin typeface="Trebuchet MS" pitchFamily="34" charset="0"/>
                </a:rPr>
                <a:t> can u</a:t>
              </a:r>
              <a:r>
                <a:rPr lang="en-US" sz="1600" dirty="0">
                  <a:latin typeface="Trebuchet MS" pitchFamily="34" charset="0"/>
                </a:rPr>
                <a:t>se</a:t>
              </a:r>
              <a:r>
                <a:rPr lang="en-US" sz="1600" baseline="0" dirty="0">
                  <a:latin typeface="Trebuchet MS" pitchFamily="34" charset="0"/>
                </a:rPr>
                <a:t> it to create your research poster and </a:t>
              </a:r>
              <a:r>
                <a:rPr lang="en-US" sz="1600" dirty="0">
                  <a:latin typeface="Trebuchet MS" pitchFamily="34" charset="0"/>
                </a:rPr>
                <a:t>save valuable time placing titles, subtitles,</a:t>
              </a:r>
              <a:r>
                <a:rPr lang="en-US" sz="1600" baseline="0" dirty="0">
                  <a:latin typeface="Trebuchet MS" pitchFamily="34" charset="0"/>
                </a:rPr>
                <a:t> text, and graphics</a:t>
              </a:r>
              <a:r>
                <a:rPr lang="en-US" sz="1600" dirty="0">
                  <a:latin typeface="Trebuchet MS" pitchFamily="34" charset="0"/>
                </a:rPr>
                <a:t>. </a:t>
              </a:r>
            </a:p>
            <a:p>
              <a:pPr defTabSz="3765639"/>
              <a:r>
                <a:rPr lang="en-US" sz="1000" dirty="0">
                  <a:latin typeface="Trebuchet MS" pitchFamily="34" charset="0"/>
                </a:rPr>
                <a:t> </a:t>
              </a:r>
            </a:p>
            <a:p>
              <a:pPr defTabSz="4389219"/>
              <a:r>
                <a:rPr lang="en-US" sz="1600" dirty="0">
                  <a:latin typeface="Trebuchet MS" pitchFamily="34" charset="0"/>
                </a:rPr>
                <a:t>We provide a series of online answer your poster production questions. To view our template tutorials, go online to </a:t>
              </a:r>
              <a:r>
                <a:rPr lang="en-US" sz="1600" b="1" dirty="0">
                  <a:solidFill>
                    <a:srgbClr val="FFC000"/>
                  </a:solidFill>
                  <a:latin typeface="Trebuchet MS" pitchFamily="34" charset="0"/>
                </a:rPr>
                <a:t>PosterPresentations.com</a:t>
              </a:r>
              <a:r>
                <a:rPr lang="en-US" sz="1600" b="1" dirty="0">
                  <a:solidFill>
                    <a:schemeClr val="bg1"/>
                  </a:solidFill>
                  <a:latin typeface="Trebuchet MS" pitchFamily="34" charset="0"/>
                </a:rPr>
                <a:t> </a:t>
              </a:r>
              <a:r>
                <a:rPr lang="en-US" sz="1600" dirty="0">
                  <a:solidFill>
                    <a:schemeClr val="bg1"/>
                  </a:solidFill>
                  <a:latin typeface="Trebuchet MS" pitchFamily="34" charset="0"/>
                </a:rPr>
                <a:t>and click on HELP DESK.</a:t>
              </a:r>
            </a:p>
            <a:p>
              <a:pPr defTabSz="4389219"/>
              <a:r>
                <a:rPr lang="en-US" sz="1000" dirty="0">
                  <a:latin typeface="Trebuchet MS" pitchFamily="34" charset="0"/>
                </a:rPr>
                <a:t> </a:t>
              </a:r>
            </a:p>
            <a:p>
              <a:pPr defTabSz="4389219"/>
              <a:r>
                <a:rPr lang="en-US" sz="1600" dirty="0">
                  <a:solidFill>
                    <a:schemeClr val="bg1"/>
                  </a:solidFill>
                  <a:latin typeface="Trebuchet MS" pitchFamily="34" charset="0"/>
                </a:rPr>
                <a:t>When</a:t>
              </a:r>
              <a:r>
                <a:rPr lang="en-US" sz="1600" baseline="0" dirty="0">
                  <a:solidFill>
                    <a:schemeClr val="bg1"/>
                  </a:solidFill>
                  <a:latin typeface="Trebuchet MS" pitchFamily="34" charset="0"/>
                </a:rPr>
                <a:t> you are ready to</a:t>
              </a:r>
              <a:r>
                <a:rPr lang="en-US" sz="1600" dirty="0">
                  <a:solidFill>
                    <a:schemeClr val="bg1"/>
                  </a:solidFill>
                  <a:latin typeface="Trebuchet MS" pitchFamily="34" charset="0"/>
                </a:rPr>
                <a:t> </a:t>
              </a:r>
              <a:r>
                <a:rPr lang="en-US" sz="1600" baseline="0" dirty="0">
                  <a:solidFill>
                    <a:schemeClr val="bg1"/>
                  </a:solidFill>
                  <a:latin typeface="Trebuchet MS" pitchFamily="34" charset="0"/>
                </a:rPr>
                <a:t> print your poster</a:t>
              </a:r>
              <a:r>
                <a:rPr lang="en-US" sz="1600" dirty="0">
                  <a:solidFill>
                    <a:schemeClr val="bg1"/>
                  </a:solidFill>
                  <a:latin typeface="Trebuchet MS" pitchFamily="34" charset="0"/>
                </a:rPr>
                <a:t>,</a:t>
              </a:r>
              <a:r>
                <a:rPr lang="en-US" sz="1600" baseline="0" dirty="0">
                  <a:solidFill>
                    <a:schemeClr val="bg1"/>
                  </a:solidFill>
                  <a:latin typeface="Trebuchet MS" pitchFamily="34" charset="0"/>
                </a:rPr>
                <a:t> go online to </a:t>
              </a:r>
              <a:r>
                <a:rPr lang="en-US" sz="1600" b="0" dirty="0">
                  <a:solidFill>
                    <a:schemeClr val="bg1"/>
                  </a:solidFill>
                  <a:latin typeface="Trebuchet MS" pitchFamily="34" charset="0"/>
                </a:rPr>
                <a:t>PosterPresentations.com</a:t>
              </a:r>
              <a:br>
                <a:rPr lang="en-US" sz="1600" dirty="0">
                  <a:solidFill>
                    <a:schemeClr val="bg1"/>
                  </a:solidFill>
                  <a:latin typeface="Trebuchet MS" pitchFamily="34" charset="0"/>
                </a:rPr>
              </a:br>
              <a:r>
                <a:rPr lang="en-US" sz="1000" dirty="0">
                  <a:solidFill>
                    <a:schemeClr val="bg1"/>
                  </a:solidFill>
                  <a:latin typeface="Trebuchet MS" pitchFamily="34" charset="0"/>
                </a:rPr>
                <a:t> </a:t>
              </a:r>
            </a:p>
            <a:p>
              <a:pPr algn="l" defTabSz="3765639"/>
              <a:r>
                <a:rPr lang="en-US" sz="1600" b="0" dirty="0">
                  <a:solidFill>
                    <a:schemeClr val="bg1"/>
                  </a:solidFill>
                  <a:latin typeface="Trebuchet MS" pitchFamily="34" charset="0"/>
                </a:rPr>
                <a:t>Need</a:t>
              </a:r>
              <a:r>
                <a:rPr lang="en-US" sz="1600" b="0" baseline="0" dirty="0">
                  <a:solidFill>
                    <a:schemeClr val="bg1"/>
                  </a:solidFill>
                  <a:latin typeface="Trebuchet MS" pitchFamily="34" charset="0"/>
                </a:rPr>
                <a:t> assistance? Call us at </a:t>
              </a:r>
              <a:r>
                <a:rPr lang="en-US" sz="1600" b="0" dirty="0">
                  <a:solidFill>
                    <a:srgbClr val="FFC000"/>
                  </a:solidFill>
                  <a:latin typeface="Trebuchet MS" pitchFamily="34" charset="0"/>
                </a:rPr>
                <a:t>1.510.649.3001</a:t>
              </a:r>
            </a:p>
            <a:p>
              <a:pPr algn="l" defTabSz="3765639"/>
              <a:r>
                <a:rPr lang="en-US" sz="1000" b="1" dirty="0">
                  <a:solidFill>
                    <a:srgbClr val="FFFF00"/>
                  </a:solidFill>
                  <a:latin typeface="Trebuchet MS" pitchFamily="34" charset="0"/>
                </a:rPr>
                <a:t> </a:t>
              </a:r>
            </a:p>
            <a:p>
              <a:pPr algn="ctr"/>
              <a:endParaRPr lang="en-US" sz="1400" b="1" dirty="0">
                <a:solidFill>
                  <a:schemeClr val="bg1"/>
                </a:solidFill>
                <a:latin typeface="Trebuchet MS" pitchFamily="34" charset="0"/>
              </a:endParaRPr>
            </a:p>
            <a:p>
              <a:pPr algn="ctr"/>
              <a:r>
                <a:rPr lang="en-US" sz="2400" b="1" spc="600" dirty="0">
                  <a:solidFill>
                    <a:schemeClr val="bg1"/>
                  </a:solidFill>
                  <a:latin typeface="Trebuchet MS" pitchFamily="34" charset="0"/>
                </a:rPr>
                <a:t>QUICK START</a:t>
              </a:r>
            </a:p>
            <a:p>
              <a:pPr algn="ctr"/>
              <a:r>
                <a:rPr lang="en-US" sz="1000" b="1" baseline="0" dirty="0">
                  <a:solidFill>
                    <a:schemeClr val="bg1"/>
                  </a:solidFill>
                  <a:latin typeface="Trebuchet MS" pitchFamily="34" charset="0"/>
                </a:rPr>
                <a:t> </a:t>
              </a:r>
            </a:p>
            <a:p>
              <a:pPr algn="ctr"/>
              <a:r>
                <a:rPr lang="en-US" sz="1800" b="1" baseline="0" dirty="0">
                  <a:solidFill>
                    <a:srgbClr val="FFC000"/>
                  </a:solidFill>
                  <a:latin typeface="Trebuchet MS" pitchFamily="34" charset="0"/>
                </a:rPr>
                <a:t>Zoom in and out</a:t>
              </a:r>
            </a:p>
            <a:p>
              <a:pPr marL="1203325" indent="0" algn="l" defTabSz="850900"/>
              <a:r>
                <a:rPr lang="en-US" sz="14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600" b="0" baseline="0" dirty="0">
                <a:solidFill>
                  <a:schemeClr val="bg1"/>
                </a:solidFill>
                <a:latin typeface="Trebuchet MS" pitchFamily="34" charset="0"/>
              </a:endParaRPr>
            </a:p>
            <a:p>
              <a:pPr algn="ctr"/>
              <a:r>
                <a:rPr lang="en-US" sz="1800" b="1" baseline="0" dirty="0">
                  <a:solidFill>
                    <a:srgbClr val="FFC000"/>
                  </a:solidFill>
                  <a:latin typeface="Trebuchet MS" pitchFamily="34" charset="0"/>
                </a:rPr>
                <a:t>Title, Authors, and Affiliations</a:t>
              </a:r>
            </a:p>
            <a:p>
              <a:pPr algn="l"/>
              <a:r>
                <a:rPr lang="en-US" sz="1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00" b="0" spc="0" baseline="0" dirty="0">
                  <a:solidFill>
                    <a:schemeClr val="bg1">
                      <a:lumMod val="75000"/>
                    </a:schemeClr>
                  </a:solidFill>
                  <a:latin typeface="Trebuchet MS" pitchFamily="34" charset="0"/>
                </a:rPr>
                <a:t> </a:t>
              </a:r>
            </a:p>
            <a:p>
              <a:pPr algn="l"/>
              <a:r>
                <a:rPr lang="en-US" sz="1400" b="1" spc="300" baseline="0" dirty="0">
                  <a:solidFill>
                    <a:srgbClr val="FFC000"/>
                  </a:solidFill>
                  <a:latin typeface="Trebuchet MS" pitchFamily="34" charset="0"/>
                </a:rPr>
                <a:t>TIP</a:t>
              </a:r>
              <a:r>
                <a:rPr lang="en-US" sz="1400" b="1" baseline="0" dirty="0">
                  <a:solidFill>
                    <a:srgbClr val="FFC000"/>
                  </a:solidFill>
                  <a:latin typeface="Trebuchet MS" pitchFamily="34" charset="0"/>
                </a:rPr>
                <a:t>: </a:t>
              </a:r>
              <a:r>
                <a:rPr lang="en-US" sz="1400" b="0" baseline="0" dirty="0">
                  <a:solidFill>
                    <a:schemeClr val="bg1">
                      <a:lumMod val="75000"/>
                    </a:schemeClr>
                  </a:solidFill>
                  <a:latin typeface="Trebuchet MS" pitchFamily="34" charset="0"/>
                </a:rPr>
                <a:t>The font size of your title should be bigger than your name(s) and institution name(s).</a:t>
              </a:r>
            </a:p>
            <a:p>
              <a:pPr algn="l"/>
              <a:br>
                <a:rPr lang="en-US" sz="1600" b="1" baseline="0" dirty="0">
                  <a:solidFill>
                    <a:schemeClr val="bg1"/>
                  </a:solidFill>
                  <a:latin typeface="Trebuchet MS" pitchFamily="34" charset="0"/>
                </a:rPr>
              </a:br>
              <a:endParaRPr lang="en-US" sz="1600" b="1" dirty="0">
                <a:solidFill>
                  <a:schemeClr val="bg1"/>
                </a:solidFill>
                <a:latin typeface="Trebuchet MS" pitchFamily="34" charset="0"/>
              </a:endParaRPr>
            </a:p>
            <a:p>
              <a:pPr algn="ctr"/>
              <a:endParaRPr lang="en-US" sz="1600" b="1" dirty="0">
                <a:solidFill>
                  <a:srgbClr val="FFC000"/>
                </a:solidFill>
                <a:latin typeface="Trebuchet MS" pitchFamily="34" charset="0"/>
              </a:endParaRPr>
            </a:p>
            <a:p>
              <a:pPr algn="ctr"/>
              <a:endParaRPr lang="en-US" sz="1600" b="1" dirty="0">
                <a:solidFill>
                  <a:srgbClr val="FFC000"/>
                </a:solidFill>
                <a:latin typeface="Trebuchet MS" pitchFamily="34" charset="0"/>
              </a:endParaRPr>
            </a:p>
            <a:p>
              <a:pPr algn="ctr"/>
              <a:r>
                <a:rPr lang="en-US" sz="1800" b="1" dirty="0">
                  <a:solidFill>
                    <a:srgbClr val="FFC000"/>
                  </a:solidFill>
                  <a:latin typeface="Trebuchet MS" pitchFamily="34" charset="0"/>
                </a:rPr>
                <a:t>Adding Logos</a:t>
              </a:r>
              <a:r>
                <a:rPr lang="en-US" sz="1800" b="1" baseline="0" dirty="0">
                  <a:solidFill>
                    <a:srgbClr val="FFC000"/>
                  </a:solidFill>
                  <a:latin typeface="Trebuchet MS" pitchFamily="34" charset="0"/>
                </a:rPr>
                <a:t> / Seals</a:t>
              </a:r>
            </a:p>
            <a:p>
              <a:pPr algn="l"/>
              <a:r>
                <a:rPr lang="en-US" sz="1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00" b="0" spc="300" baseline="0" dirty="0">
                <a:solidFill>
                  <a:schemeClr val="bg1">
                    <a:lumMod val="75000"/>
                  </a:schemeClr>
                </a:solidFill>
                <a:latin typeface="Trebuchet MS" pitchFamily="34" charset="0"/>
              </a:endParaRPr>
            </a:p>
            <a:p>
              <a:pPr algn="l"/>
              <a:r>
                <a:rPr lang="en-US" sz="1400" b="1" spc="300" baseline="0" dirty="0">
                  <a:solidFill>
                    <a:srgbClr val="FFC000"/>
                  </a:solidFill>
                  <a:latin typeface="Trebuchet MS" pitchFamily="34" charset="0"/>
                </a:rPr>
                <a:t>TIP:</a:t>
              </a:r>
              <a:r>
                <a:rPr lang="en-US" sz="1400" b="1" spc="0" baseline="0" dirty="0">
                  <a:solidFill>
                    <a:srgbClr val="FFC000"/>
                  </a:solidFill>
                  <a:latin typeface="Trebuchet MS" pitchFamily="34" charset="0"/>
                </a:rPr>
                <a:t> </a:t>
              </a:r>
              <a:r>
                <a:rPr lang="en-US" sz="1400" b="0" baseline="0" dirty="0">
                  <a:solidFill>
                    <a:schemeClr val="bg1">
                      <a:lumMod val="75000"/>
                    </a:schemeClr>
                  </a:solidFill>
                  <a:latin typeface="Trebuchet MS" pitchFamily="34" charset="0"/>
                </a:rPr>
                <a:t>See if your company’s logo is available on our free poster templates page.</a:t>
              </a:r>
            </a:p>
            <a:p>
              <a:pPr algn="l"/>
              <a:endParaRPr lang="en-US" sz="1400" b="0" baseline="0" dirty="0">
                <a:latin typeface="Trebuchet MS" pitchFamily="34" charset="0"/>
              </a:endParaRPr>
            </a:p>
            <a:p>
              <a:pPr algn="ctr"/>
              <a:r>
                <a:rPr lang="en-US" sz="1800" b="1" baseline="0" dirty="0">
                  <a:solidFill>
                    <a:srgbClr val="FFC000"/>
                  </a:solidFill>
                  <a:latin typeface="Trebuchet MS" pitchFamily="34" charset="0"/>
                </a:rPr>
                <a:t>Photographs / Graphics</a:t>
              </a:r>
            </a:p>
            <a:p>
              <a:pPr algn="l" defTabSz="977900"/>
              <a:r>
                <a:rPr lang="en-US" sz="1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400" b="0" spc="0" baseline="0" dirty="0">
                  <a:solidFill>
                    <a:schemeClr val="bg1">
                      <a:lumMod val="75000"/>
                    </a:schemeClr>
                  </a:solidFill>
                  <a:latin typeface="Trebuchet MS" pitchFamily="34" charset="0"/>
                </a:rPr>
                <a:t>disproportionally.</a:t>
              </a:r>
            </a:p>
            <a:p>
              <a:pPr algn="l" defTabSz="977900"/>
              <a:endParaRPr lang="en-US" sz="1400" b="0" baseline="0" dirty="0">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r>
                <a:rPr lang="en-US" sz="1800" b="1" baseline="0" dirty="0">
                  <a:solidFill>
                    <a:srgbClr val="FFC000"/>
                  </a:solidFill>
                  <a:latin typeface="Trebuchet MS" pitchFamily="34" charset="0"/>
                </a:rPr>
                <a:t>Image Quality Check</a:t>
              </a:r>
            </a:p>
            <a:p>
              <a:pPr lvl="0" algn="l" defTabSz="977900"/>
              <a:r>
                <a:rPr lang="en-US" sz="1400" b="0" baseline="0" dirty="0">
                  <a:solidFill>
                    <a:schemeClr val="bg1">
                      <a:lumMod val="75000"/>
                    </a:schemeClr>
                  </a:solidFill>
                  <a:latin typeface="Trebuchet MS" pitchFamily="34" charset="0"/>
                </a:rPr>
                <a:t>Zoom in and look at your images at 100% magnification. If they look good they will print well. </a:t>
              </a:r>
              <a:endParaRPr lang="en-US" sz="1600" b="0" dirty="0">
                <a:latin typeface="Trebuchet MS" pitchFamily="34" charset="0"/>
              </a:endParaRPr>
            </a:p>
          </p:txBody>
        </p:sp>
        <p:cxnSp>
          <p:nvCxnSpPr>
            <p:cNvPr id="41" name="Straight Connector 40"/>
            <p:cNvCxnSpPr/>
            <p:nvPr/>
          </p:nvCxnSpPr>
          <p:spPr>
            <a:xfrm>
              <a:off x="-11220550" y="6395410"/>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userDrawn="1"/>
          </p:nvPicPr>
          <p:blipFill>
            <a:blip r:embed="rId11"/>
            <a:stretch>
              <a:fillRect/>
            </a:stretch>
          </p:blipFill>
          <p:spPr>
            <a:xfrm>
              <a:off x="-10736023" y="7928687"/>
              <a:ext cx="1597665" cy="1001614"/>
            </a:xfrm>
            <a:prstGeom prst="rect">
              <a:avLst/>
            </a:prstGeom>
          </p:spPr>
        </p:pic>
        <p:pic>
          <p:nvPicPr>
            <p:cNvPr id="44" name="Picture 43"/>
            <p:cNvPicPr>
              <a:picLocks noChangeAspect="1"/>
            </p:cNvPicPr>
            <p:nvPr userDrawn="1"/>
          </p:nvPicPr>
          <p:blipFill>
            <a:blip r:embed="rId12"/>
            <a:stretch>
              <a:fillRect/>
            </a:stretch>
          </p:blipFill>
          <p:spPr>
            <a:xfrm>
              <a:off x="-10736023" y="12354606"/>
              <a:ext cx="9986807" cy="877997"/>
            </a:xfrm>
            <a:prstGeom prst="rect">
              <a:avLst/>
            </a:prstGeom>
          </p:spPr>
        </p:pic>
        <p:grpSp>
          <p:nvGrpSpPr>
            <p:cNvPr id="45" name="Group 44"/>
            <p:cNvGrpSpPr/>
            <p:nvPr userDrawn="1"/>
          </p:nvGrpSpPr>
          <p:grpSpPr>
            <a:xfrm>
              <a:off x="-9844888" y="19920591"/>
              <a:ext cx="7631077" cy="1987421"/>
              <a:chOff x="-4516464" y="11354920"/>
              <a:chExt cx="3516822" cy="1095725"/>
            </a:xfrm>
          </p:grpSpPr>
          <p:grpSp>
            <p:nvGrpSpPr>
              <p:cNvPr id="66" name="Group 65"/>
              <p:cNvGrpSpPr/>
              <p:nvPr userDrawn="1"/>
            </p:nvGrpSpPr>
            <p:grpSpPr>
              <a:xfrm>
                <a:off x="-2783494" y="11354967"/>
                <a:ext cx="624373" cy="894738"/>
                <a:chOff x="-3958698" y="11538812"/>
                <a:chExt cx="779266" cy="1282149"/>
              </a:xfrm>
            </p:grpSpPr>
            <p:pic>
              <p:nvPicPr>
                <p:cNvPr id="72" name="Picture 71"/>
                <p:cNvPicPr>
                  <a:picLocks noChangeAspect="1"/>
                </p:cNvPicPr>
                <p:nvPr userDrawn="1"/>
              </p:nvPicPr>
              <p:blipFill>
                <a:blip r:embed="rId13"/>
                <a:stretch>
                  <a:fillRect/>
                </a:stretch>
              </p:blipFill>
              <p:spPr>
                <a:xfrm>
                  <a:off x="-3948160" y="11538812"/>
                  <a:ext cx="768728" cy="1090753"/>
                </a:xfrm>
                <a:prstGeom prst="rect">
                  <a:avLst/>
                </a:prstGeom>
              </p:spPr>
            </p:pic>
            <p:sp>
              <p:nvSpPr>
                <p:cNvPr id="73" name="TextBox 72"/>
                <p:cNvSpPr txBox="1"/>
                <p:nvPr userDrawn="1"/>
              </p:nvSpPr>
              <p:spPr>
                <a:xfrm>
                  <a:off x="-3958698" y="12577802"/>
                  <a:ext cx="779263" cy="243159"/>
                </a:xfrm>
                <a:prstGeom prst="rect">
                  <a:avLst/>
                </a:prstGeom>
                <a:solidFill>
                  <a:schemeClr val="accent1"/>
                </a:solidFill>
                <a:ln>
                  <a:noFill/>
                </a:ln>
              </p:spPr>
              <p:txBody>
                <a:bodyPr wrap="square" lIns="0" tIns="0" rIns="0" bIns="0" rtlCol="0">
                  <a:spAutoFit/>
                </a:bodyPr>
                <a:lstStyle/>
                <a:p>
                  <a:pPr algn="ctr"/>
                  <a:r>
                    <a:rPr lang="en-US" sz="1200" b="1" dirty="0">
                      <a:solidFill>
                        <a:schemeClr val="tx1"/>
                      </a:solidFill>
                    </a:rPr>
                    <a:t>ORIGINAL</a:t>
                  </a:r>
                </a:p>
              </p:txBody>
            </p:sp>
          </p:grpSp>
          <p:grpSp>
            <p:nvGrpSpPr>
              <p:cNvPr id="67" name="Group 66"/>
              <p:cNvGrpSpPr/>
              <p:nvPr userDrawn="1"/>
            </p:nvGrpSpPr>
            <p:grpSpPr>
              <a:xfrm>
                <a:off x="-2033159" y="11354920"/>
                <a:ext cx="1033517" cy="907668"/>
                <a:chOff x="-2921738" y="11604219"/>
                <a:chExt cx="1420279" cy="1247338"/>
              </a:xfrm>
            </p:grpSpPr>
            <p:pic>
              <p:nvPicPr>
                <p:cNvPr id="70" name="Picture 69"/>
                <p:cNvPicPr>
                  <a:picLocks noChangeAspect="1"/>
                </p:cNvPicPr>
                <p:nvPr userDrawn="1"/>
              </p:nvPicPr>
              <p:blipFill>
                <a:blip r:embed="rId13"/>
                <a:stretch>
                  <a:fillRect/>
                </a:stretch>
              </p:blipFill>
              <p:spPr>
                <a:xfrm>
                  <a:off x="-2921738" y="11604219"/>
                  <a:ext cx="1420279" cy="1029695"/>
                </a:xfrm>
                <a:prstGeom prst="rect">
                  <a:avLst/>
                </a:prstGeom>
              </p:spPr>
            </p:pic>
            <p:sp>
              <p:nvSpPr>
                <p:cNvPr id="71" name="TextBox 70"/>
                <p:cNvSpPr txBox="1"/>
                <p:nvPr userDrawn="1"/>
              </p:nvSpPr>
              <p:spPr>
                <a:xfrm>
                  <a:off x="-2918992" y="12579503"/>
                  <a:ext cx="1417533" cy="272054"/>
                </a:xfrm>
                <a:prstGeom prst="rect">
                  <a:avLst/>
                </a:prstGeom>
                <a:solidFill>
                  <a:srgbClr val="FF0000"/>
                </a:solidFill>
              </p:spPr>
              <p:txBody>
                <a:bodyPr wrap="square" lIns="0" tIns="0" rIns="0" bIns="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8" name="Picture 67"/>
              <p:cNvPicPr>
                <a:picLocks noChangeAspect="1"/>
              </p:cNvPicPr>
              <p:nvPr userDrawn="1"/>
            </p:nvPicPr>
            <p:blipFill>
              <a:blip r:embed="rId14"/>
              <a:stretch>
                <a:fillRect/>
              </a:stretch>
            </p:blipFill>
            <p:spPr>
              <a:xfrm>
                <a:off x="-4516464" y="11354941"/>
                <a:ext cx="1098742" cy="847761"/>
              </a:xfrm>
              <a:prstGeom prst="rect">
                <a:avLst/>
              </a:prstGeom>
            </p:spPr>
          </p:pic>
          <p:sp>
            <p:nvSpPr>
              <p:cNvPr id="69" name="TextBox 68"/>
              <p:cNvSpPr txBox="1"/>
              <p:nvPr userDrawn="1"/>
            </p:nvSpPr>
            <p:spPr>
              <a:xfrm>
                <a:off x="-4471893" y="12252677"/>
                <a:ext cx="1035685" cy="197968"/>
              </a:xfrm>
              <a:prstGeom prst="rect">
                <a:avLst/>
              </a:prstGeom>
              <a:noFill/>
            </p:spPr>
            <p:txBody>
              <a:bodyPr wrap="square" lIns="0" tIns="0" rIns="0" bIns="0" rtlCol="0">
                <a:spAutoFit/>
              </a:bodyPr>
              <a:lstStyle/>
              <a:p>
                <a:pPr algn="ctr"/>
                <a:r>
                  <a:rPr lang="en-US" sz="1400" dirty="0">
                    <a:solidFill>
                      <a:schemeClr val="bg1"/>
                    </a:solidFill>
                  </a:rPr>
                  <a:t>Corner</a:t>
                </a:r>
                <a:r>
                  <a:rPr lang="en-US" sz="1400" baseline="0" dirty="0">
                    <a:solidFill>
                      <a:schemeClr val="bg1"/>
                    </a:solidFill>
                  </a:rPr>
                  <a:t> handles</a:t>
                </a:r>
                <a:endParaRPr lang="en-US" sz="1400" dirty="0">
                  <a:solidFill>
                    <a:schemeClr val="bg1"/>
                  </a:solidFill>
                </a:endParaRPr>
              </a:p>
            </p:txBody>
          </p:sp>
        </p:grpSp>
        <p:grpSp>
          <p:nvGrpSpPr>
            <p:cNvPr id="46" name="Group 45"/>
            <p:cNvGrpSpPr/>
            <p:nvPr userDrawn="1"/>
          </p:nvGrpSpPr>
          <p:grpSpPr>
            <a:xfrm>
              <a:off x="-10453959" y="23717523"/>
              <a:ext cx="9139095" cy="2061267"/>
              <a:chOff x="-4818881" y="13423406"/>
              <a:chExt cx="4211800" cy="1136440"/>
            </a:xfrm>
          </p:grpSpPr>
          <p:graphicFrame>
            <p:nvGraphicFramePr>
              <p:cNvPr id="47" name="Object 46"/>
              <p:cNvGraphicFramePr>
                <a:graphicFrameLocks noChangeAspect="1"/>
              </p:cNvGraphicFramePr>
              <p:nvPr userDrawn="1">
                <p:extLst>
                  <p:ext uri="{D42A27DB-BD31-4B8C-83A1-F6EECF244321}">
                    <p14:modId xmlns:p14="http://schemas.microsoft.com/office/powerpoint/2010/main" val="2097624869"/>
                  </p:ext>
                </p:extLst>
              </p:nvPr>
            </p:nvGraphicFramePr>
            <p:xfrm>
              <a:off x="-4610234" y="13433123"/>
              <a:ext cx="1828800" cy="1117600"/>
            </p:xfrm>
            <a:graphic>
              <a:graphicData uri="http://schemas.openxmlformats.org/presentationml/2006/ole">
                <mc:AlternateContent xmlns:mc="http://schemas.openxmlformats.org/markup-compatibility/2006">
                  <mc:Choice xmlns:v="urn:schemas-microsoft-com:vml" Requires="v">
                    <p:oleObj spid="_x0000_s2312"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610234" y="13433123"/>
                            <a:ext cx="1828800" cy="1117600"/>
                          </a:xfrm>
                          <a:prstGeom prst="rect">
                            <a:avLst/>
                          </a:prstGeom>
                        </p:spPr>
                      </p:pic>
                    </p:oleObj>
                  </mc:Fallback>
                </mc:AlternateContent>
              </a:graphicData>
            </a:graphic>
          </p:graphicFrame>
          <p:graphicFrame>
            <p:nvGraphicFramePr>
              <p:cNvPr id="48" name="Object 47"/>
              <p:cNvGraphicFramePr>
                <a:graphicFrameLocks noChangeAspect="1"/>
              </p:cNvGraphicFramePr>
              <p:nvPr userDrawn="1">
                <p:extLst>
                  <p:ext uri="{D42A27DB-BD31-4B8C-83A1-F6EECF244321}">
                    <p14:modId xmlns:p14="http://schemas.microsoft.com/office/powerpoint/2010/main" val="1491161796"/>
                  </p:ext>
                </p:extLst>
              </p:nvPr>
            </p:nvGraphicFramePr>
            <p:xfrm>
              <a:off x="-2637523" y="13442246"/>
              <a:ext cx="1828800" cy="1117600"/>
            </p:xfrm>
            <a:graphic>
              <a:graphicData uri="http://schemas.openxmlformats.org/presentationml/2006/ole">
                <mc:AlternateContent xmlns:mc="http://schemas.openxmlformats.org/markup-compatibility/2006">
                  <mc:Choice xmlns:v="urn:schemas-microsoft-com:vml" Requires="v">
                    <p:oleObj spid="_x0000_s2313"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637523" y="13442246"/>
                            <a:ext cx="1828800" cy="1117600"/>
                          </a:xfrm>
                          <a:prstGeom prst="rect">
                            <a:avLst/>
                          </a:prstGeom>
                        </p:spPr>
                      </p:pic>
                    </p:oleObj>
                  </mc:Fallback>
                </mc:AlternateContent>
              </a:graphicData>
            </a:graphic>
          </p:graphicFrame>
          <p:sp>
            <p:nvSpPr>
              <p:cNvPr id="49" name="TextBox 48"/>
              <p:cNvSpPr txBox="1"/>
              <p:nvPr userDrawn="1"/>
            </p:nvSpPr>
            <p:spPr>
              <a:xfrm rot="16200000">
                <a:off x="-5312672" y="13926909"/>
                <a:ext cx="1117601" cy="130020"/>
              </a:xfrm>
              <a:prstGeom prst="rect">
                <a:avLst/>
              </a:prstGeom>
              <a:noFill/>
            </p:spPr>
            <p:txBody>
              <a:bodyPr wrap="square" lIns="0" tIns="0" rIns="0" bIns="0" rtlCol="0">
                <a:spAutoFit/>
              </a:bodyPr>
              <a:lstStyle/>
              <a:p>
                <a:pPr algn="ctr"/>
                <a:r>
                  <a:rPr lang="en-US" sz="1100" dirty="0">
                    <a:solidFill>
                      <a:srgbClr val="92D050"/>
                    </a:solidFill>
                  </a:rPr>
                  <a:t>Good</a:t>
                </a:r>
                <a:r>
                  <a:rPr lang="en-US" sz="1100" baseline="0" dirty="0">
                    <a:solidFill>
                      <a:srgbClr val="92D050"/>
                    </a:solidFill>
                  </a:rPr>
                  <a:t> </a:t>
                </a:r>
                <a:r>
                  <a:rPr lang="en-US" sz="1100" baseline="0" dirty="0">
                    <a:solidFill>
                      <a:schemeClr val="bg1"/>
                    </a:solidFill>
                  </a:rPr>
                  <a:t>printing quality</a:t>
                </a:r>
                <a:endParaRPr lang="en-US" sz="1100" dirty="0">
                  <a:solidFill>
                    <a:schemeClr val="bg1"/>
                  </a:solidFill>
                </a:endParaRPr>
              </a:p>
            </p:txBody>
          </p:sp>
          <p:sp>
            <p:nvSpPr>
              <p:cNvPr id="50" name="TextBox 49"/>
              <p:cNvSpPr txBox="1"/>
              <p:nvPr userDrawn="1"/>
            </p:nvSpPr>
            <p:spPr>
              <a:xfrm rot="16200000">
                <a:off x="-1236802" y="13911286"/>
                <a:ext cx="1117601" cy="141841"/>
              </a:xfrm>
              <a:prstGeom prst="rect">
                <a:avLst/>
              </a:prstGeom>
              <a:noFill/>
            </p:spPr>
            <p:txBody>
              <a:bodyPr wrap="square" lIns="0" tIns="0" rIns="0" bIns="0" rtlCol="0">
                <a:spAutoFit/>
              </a:bodyPr>
              <a:lstStyle/>
              <a:p>
                <a:pPr algn="ctr"/>
                <a:r>
                  <a:rPr lang="en-US" sz="1200" dirty="0">
                    <a:solidFill>
                      <a:srgbClr val="FF0000"/>
                    </a:solidFill>
                  </a:rPr>
                  <a:t>Bad </a:t>
                </a:r>
                <a:r>
                  <a:rPr lang="en-US" sz="1200" dirty="0">
                    <a:solidFill>
                      <a:schemeClr val="bg1"/>
                    </a:solidFill>
                  </a:rPr>
                  <a:t>printing quality</a:t>
                </a:r>
              </a:p>
            </p:txBody>
          </p:sp>
        </p:grpSp>
      </p:grpSp>
      <p:sp>
        <p:nvSpPr>
          <p:cNvPr id="39" name="Rounded Rectangle 38"/>
          <p:cNvSpPr/>
          <p:nvPr userDrawn="1"/>
        </p:nvSpPr>
        <p:spPr>
          <a:xfrm>
            <a:off x="0" y="0"/>
            <a:ext cx="274320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userDrawn="1"/>
        </p:nvCxnSpPr>
        <p:spPr>
          <a:xfrm flipV="1">
            <a:off x="-5371" y="2395652"/>
            <a:ext cx="27437371"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51" name="Rounded Rectangle 50"/>
          <p:cNvSpPr/>
          <p:nvPr userDrawn="1"/>
        </p:nvSpPr>
        <p:spPr>
          <a:xfrm>
            <a:off x="557557" y="2649221"/>
            <a:ext cx="850628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userDrawn="1"/>
        </p:nvSpPr>
        <p:spPr>
          <a:xfrm>
            <a:off x="9467023" y="2649221"/>
            <a:ext cx="850628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userDrawn="1"/>
        </p:nvSpPr>
        <p:spPr>
          <a:xfrm>
            <a:off x="18376489" y="2649221"/>
            <a:ext cx="850628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27910269" y="15133168"/>
            <a:ext cx="3034194" cy="835381"/>
          </a:xfrm>
          <a:prstGeom prst="rect">
            <a:avLst/>
          </a:prstGeom>
          <a:noFill/>
        </p:spPr>
        <p:txBody>
          <a:bodyPr wrap="square" lIns="65304" tIns="32651" rIns="65304" bIns="32651" rtlCol="0">
            <a:spAutoFit/>
          </a:bodyPr>
          <a:lstStyle/>
          <a:p>
            <a:pPr marL="171450" indent="3175">
              <a:lnSpc>
                <a:spcPct val="100000"/>
              </a:lnSpc>
            </a:pPr>
            <a:r>
              <a:rPr lang="en-US" sz="1400" dirty="0">
                <a:solidFill>
                  <a:schemeClr val="bg1"/>
                </a:solidFill>
              </a:rPr>
              <a:t>© 2015</a:t>
            </a:r>
            <a:r>
              <a:rPr lang="en-US" sz="1400" baseline="0" dirty="0">
                <a:solidFill>
                  <a:schemeClr val="bg1"/>
                </a:solidFill>
              </a:rPr>
              <a:t> </a:t>
            </a:r>
            <a:r>
              <a:rPr lang="en-US" sz="1400" dirty="0">
                <a:solidFill>
                  <a:schemeClr val="bg1"/>
                </a:solidFill>
              </a:rPr>
              <a:t>PosterPresentations.com</a:t>
            </a:r>
          </a:p>
          <a:p>
            <a:pPr marL="346075" indent="0">
              <a:lnSpc>
                <a:spcPct val="100000"/>
              </a:lnSpc>
            </a:pPr>
            <a:r>
              <a:rPr lang="en-US" sz="1200" dirty="0">
                <a:solidFill>
                  <a:schemeClr val="bg1"/>
                </a:solidFill>
              </a:rPr>
              <a:t>2117 Fourth Street ,</a:t>
            </a:r>
            <a:r>
              <a:rPr lang="en-US" sz="1200" baseline="0" dirty="0">
                <a:solidFill>
                  <a:schemeClr val="bg1"/>
                </a:solidFill>
              </a:rPr>
              <a:t> Unit C</a:t>
            </a:r>
          </a:p>
          <a:p>
            <a:pPr marL="346075" indent="0">
              <a:lnSpc>
                <a:spcPct val="100000"/>
              </a:lnSpc>
            </a:pPr>
            <a:r>
              <a:rPr lang="en-US" sz="1200" baseline="0" dirty="0">
                <a:solidFill>
                  <a:schemeClr val="bg1"/>
                </a:solidFill>
              </a:rPr>
              <a:t>Berkeley CA </a:t>
            </a:r>
            <a:r>
              <a:rPr lang="en-US" sz="1100" baseline="0" dirty="0">
                <a:solidFill>
                  <a:schemeClr val="bg1"/>
                </a:solidFill>
              </a:rPr>
              <a:t>94710</a:t>
            </a:r>
            <a:endParaRPr lang="en-US" sz="1200" baseline="0" dirty="0">
              <a:solidFill>
                <a:schemeClr val="bg1"/>
              </a:solidFill>
            </a:endParaRPr>
          </a:p>
          <a:p>
            <a:pPr marL="346075" indent="0">
              <a:lnSpc>
                <a:spcPct val="100000"/>
              </a:lnSpc>
            </a:pPr>
            <a:r>
              <a:rPr lang="en-US" sz="1200" b="1" baseline="0" dirty="0">
                <a:solidFill>
                  <a:srgbClr val="FFFF00"/>
                </a:solidFill>
              </a:rPr>
              <a:t>posterpresenter@gmail.com</a:t>
            </a:r>
            <a:endParaRPr lang="en-US" sz="1400" b="1" dirty="0">
              <a:solidFill>
                <a:srgbClr val="FFFF00"/>
              </a:solidFill>
            </a:endParaRPr>
          </a:p>
        </p:txBody>
      </p:sp>
      <p:sp>
        <p:nvSpPr>
          <p:cNvPr id="54" name="Text Box 14"/>
          <p:cNvSpPr txBox="1">
            <a:spLocks noChangeArrowheads="1"/>
          </p:cNvSpPr>
          <p:nvPr userDrawn="1"/>
        </p:nvSpPr>
        <p:spPr bwMode="auto">
          <a:xfrm>
            <a:off x="557557" y="16007746"/>
            <a:ext cx="1571625" cy="21654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grpSp>
        <p:nvGrpSpPr>
          <p:cNvPr id="56" name="Group 55"/>
          <p:cNvGrpSpPr>
            <a:grpSpLocks noChangeAspect="1"/>
          </p:cNvGrpSpPr>
          <p:nvPr userDrawn="1"/>
        </p:nvGrpSpPr>
        <p:grpSpPr>
          <a:xfrm>
            <a:off x="27893171" y="11218"/>
            <a:ext cx="6632760" cy="16447982"/>
            <a:chOff x="36782324" y="0"/>
            <a:chExt cx="11062139" cy="27432000"/>
          </a:xfrm>
        </p:grpSpPr>
        <p:sp>
          <p:nvSpPr>
            <p:cNvPr id="57" name="Rectangle 56"/>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800" b="1" spc="600" dirty="0">
                  <a:solidFill>
                    <a:schemeClr val="bg1"/>
                  </a:solidFill>
                  <a:latin typeface="Trebuchet MS" pitchFamily="34" charset="0"/>
                </a:rPr>
                <a:t>QUICK START (cont.)</a:t>
              </a:r>
            </a:p>
            <a:p>
              <a:pPr algn="ctr"/>
              <a:endParaRPr lang="en-US" sz="2400" b="1" baseline="0" dirty="0">
                <a:solidFill>
                  <a:schemeClr val="bg1"/>
                </a:solidFill>
                <a:latin typeface="Trebuchet MS" pitchFamily="34" charset="0"/>
              </a:endParaRPr>
            </a:p>
            <a:p>
              <a:pPr algn="ctr"/>
              <a:r>
                <a:rPr lang="en-US" sz="18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r>
                <a:rPr lang="en-US" sz="1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400" b="0" baseline="0" dirty="0">
                <a:solidFill>
                  <a:schemeClr val="bg1">
                    <a:lumMod val="75000"/>
                  </a:schemeClr>
                </a:solidFill>
                <a:latin typeface="Trebuchet MS" pitchFamily="34" charset="0"/>
              </a:endParaRPr>
            </a:p>
            <a:p>
              <a:pPr algn="ctr"/>
              <a:r>
                <a:rPr lang="en-US" sz="1800" b="1" baseline="0" dirty="0">
                  <a:solidFill>
                    <a:srgbClr val="FFC000"/>
                  </a:solidFill>
                  <a:latin typeface="Trebuchet MS" pitchFamily="34" charset="0"/>
                </a:rPr>
                <a:t>How to add Text</a:t>
              </a:r>
            </a:p>
            <a:p>
              <a:pPr marL="1730375" lvl="2" indent="0" algn="l" defTabSz="114300"/>
              <a:r>
                <a:rPr lang="en-US" sz="1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400" b="0" baseline="0" dirty="0">
                  <a:solidFill>
                    <a:schemeClr val="bg1">
                      <a:lumMod val="75000"/>
                    </a:schemeClr>
                  </a:solidFill>
                  <a:latin typeface="Trebuchet MS" pitchFamily="34" charset="0"/>
                </a:rPr>
                <a:t> </a:t>
              </a:r>
              <a:r>
                <a:rPr kumimoji="0" lang="en-US" sz="18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400" b="0" baseline="0" dirty="0">
                <a:solidFill>
                  <a:schemeClr val="bg1">
                    <a:lumMod val="75000"/>
                  </a:schemeClr>
                </a:solidFill>
                <a:latin typeface="Trebuchet MS" pitchFamily="34" charset="0"/>
              </a:endParaRPr>
            </a:p>
            <a:p>
              <a:pPr marL="1518341" lvl="2" indent="0" algn="l" defTabSz="114300"/>
              <a:endParaRPr lang="en-US" sz="1400" b="0" baseline="0" dirty="0">
                <a:solidFill>
                  <a:schemeClr val="bg1">
                    <a:lumMod val="75000"/>
                  </a:schemeClr>
                </a:solidFill>
                <a:latin typeface="Trebuchet MS" pitchFamily="34" charset="0"/>
              </a:endParaRPr>
            </a:p>
            <a:p>
              <a:pPr algn="ctr"/>
              <a:r>
                <a:rPr lang="en-US" sz="1800" b="1" baseline="0" dirty="0">
                  <a:solidFill>
                    <a:srgbClr val="FFC000"/>
                  </a:solidFill>
                  <a:latin typeface="Trebuchet MS" pitchFamily="34" charset="0"/>
                </a:rPr>
                <a:t>How to add Tables</a:t>
              </a:r>
            </a:p>
            <a:p>
              <a:pPr marL="971550" lvl="1" indent="0" algn="l" defTabSz="114300"/>
              <a:r>
                <a:rPr lang="en-US" sz="14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8" name="Object 57"/>
            <p:cNvGraphicFramePr>
              <a:graphicFrameLocks noChangeAspect="1"/>
            </p:cNvGraphicFramePr>
            <p:nvPr userDrawn="1">
              <p:extLst>
                <p:ext uri="{D42A27DB-BD31-4B8C-83A1-F6EECF244321}">
                  <p14:modId xmlns:p14="http://schemas.microsoft.com/office/powerpoint/2010/main" val="2202219233"/>
                </p:ext>
              </p:extLst>
            </p:nvPr>
          </p:nvGraphicFramePr>
          <p:xfrm>
            <a:off x="39540164" y="3976767"/>
            <a:ext cx="5586150" cy="1716939"/>
          </p:xfrm>
          <a:graphic>
            <a:graphicData uri="http://schemas.openxmlformats.org/presentationml/2006/ole">
              <mc:AlternateContent xmlns:mc="http://schemas.openxmlformats.org/markup-compatibility/2006">
                <mc:Choice xmlns:v="urn:schemas-microsoft-com:vml" Requires="v">
                  <p:oleObj spid="_x0000_s3334"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39540164" y="3976767"/>
                          <a:ext cx="5586150" cy="1716939"/>
                        </a:xfrm>
                        <a:prstGeom prst="rect">
                          <a:avLst/>
                        </a:prstGeom>
                      </p:spPr>
                    </p:pic>
                  </p:oleObj>
                </mc:Fallback>
              </mc:AlternateContent>
            </a:graphicData>
          </a:graphic>
        </p:graphicFrame>
        <p:pic>
          <p:nvPicPr>
            <p:cNvPr id="59" name="Picture 58"/>
            <p:cNvPicPr>
              <a:picLocks noChangeAspect="1"/>
            </p:cNvPicPr>
            <p:nvPr userDrawn="1"/>
          </p:nvPicPr>
          <p:blipFill>
            <a:blip r:embed="rId6"/>
            <a:stretch>
              <a:fillRect/>
            </a:stretch>
          </p:blipFill>
          <p:spPr>
            <a:xfrm>
              <a:off x="37296876" y="8347566"/>
              <a:ext cx="2969584" cy="1140240"/>
            </a:xfrm>
            <a:prstGeom prst="rect">
              <a:avLst/>
            </a:prstGeom>
            <a:ln>
              <a:noFill/>
            </a:ln>
          </p:spPr>
        </p:pic>
        <p:graphicFrame>
          <p:nvGraphicFramePr>
            <p:cNvPr id="60" name="Object 59"/>
            <p:cNvGraphicFramePr>
              <a:graphicFrameLocks noChangeAspect="1"/>
            </p:cNvGraphicFramePr>
            <p:nvPr userDrawn="1">
              <p:extLst>
                <p:ext uri="{D42A27DB-BD31-4B8C-83A1-F6EECF244321}">
                  <p14:modId xmlns:p14="http://schemas.microsoft.com/office/powerpoint/2010/main" val="1613568671"/>
                </p:ext>
              </p:extLst>
            </p:nvPr>
          </p:nvGraphicFramePr>
          <p:xfrm>
            <a:off x="37524683" y="12604371"/>
            <a:ext cx="1482265" cy="825421"/>
          </p:xfrm>
          <a:graphic>
            <a:graphicData uri="http://schemas.openxmlformats.org/presentationml/2006/ole">
              <mc:AlternateContent xmlns:mc="http://schemas.openxmlformats.org/markup-compatibility/2006">
                <mc:Choice xmlns:v="urn:schemas-microsoft-com:vml" Requires="v">
                  <p:oleObj spid="_x0000_s3335"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37524683" y="12604371"/>
                          <a:ext cx="1482265" cy="825421"/>
                        </a:xfrm>
                        <a:prstGeom prst="rect">
                          <a:avLst/>
                        </a:prstGeom>
                      </p:spPr>
                    </p:pic>
                  </p:oleObj>
                </mc:Fallback>
              </mc:AlternateContent>
            </a:graphicData>
          </a:graphic>
        </p:graphicFrame>
        <p:grpSp>
          <p:nvGrpSpPr>
            <p:cNvPr id="61" name="Group 60"/>
            <p:cNvGrpSpPr/>
            <p:nvPr userDrawn="1"/>
          </p:nvGrpSpPr>
          <p:grpSpPr>
            <a:xfrm>
              <a:off x="37163426" y="23152352"/>
              <a:ext cx="10354213" cy="1052915"/>
              <a:chOff x="31687960" y="29635357"/>
              <a:chExt cx="9771399" cy="1090622"/>
            </a:xfrm>
          </p:grpSpPr>
          <p:sp>
            <p:nvSpPr>
              <p:cNvPr id="63" name="Rounded Rectangle 62"/>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31813900" y="29733687"/>
                <a:ext cx="914401" cy="914399"/>
              </a:xfrm>
              <a:prstGeom prst="rect">
                <a:avLst/>
              </a:prstGeom>
              <a:noFill/>
              <a:ln>
                <a:noFill/>
              </a:ln>
            </p:spPr>
          </p:pic>
          <p:sp>
            <p:nvSpPr>
              <p:cNvPr id="65" name="TextBox 64"/>
              <p:cNvSpPr txBox="1"/>
              <p:nvPr userDrawn="1"/>
            </p:nvSpPr>
            <p:spPr>
              <a:xfrm>
                <a:off x="32788169" y="29700257"/>
                <a:ext cx="8671190" cy="903879"/>
              </a:xfrm>
              <a:prstGeom prst="rect">
                <a:avLst/>
              </a:prstGeom>
              <a:noFill/>
              <a:ln>
                <a:noFill/>
              </a:ln>
            </p:spPr>
            <p:txBody>
              <a:bodyPr wrap="square" rtlCol="0">
                <a:spAutoFit/>
              </a:bodyPr>
              <a:lstStyle/>
              <a:p>
                <a:r>
                  <a:rPr lang="en-US" sz="1400" dirty="0">
                    <a:solidFill>
                      <a:schemeClr val="tx2"/>
                    </a:solidFill>
                    <a:latin typeface="Trebuchet MS" pitchFamily="34" charset="0"/>
                  </a:rPr>
                  <a:t>Student</a:t>
                </a:r>
                <a:r>
                  <a:rPr lang="en-US" sz="1400" baseline="0" dirty="0">
                    <a:solidFill>
                      <a:schemeClr val="tx2"/>
                    </a:solidFill>
                    <a:latin typeface="Trebuchet MS" pitchFamily="34" charset="0"/>
                  </a:rPr>
                  <a:t> discounts are available on our </a:t>
                </a:r>
                <a:r>
                  <a:rPr lang="en-US" sz="1400" baseline="0" dirty="0" err="1">
                    <a:solidFill>
                      <a:schemeClr val="tx2"/>
                    </a:solidFill>
                    <a:latin typeface="Trebuchet MS" pitchFamily="34" charset="0"/>
                  </a:rPr>
                  <a:t>Facebook</a:t>
                </a:r>
                <a:r>
                  <a:rPr lang="en-US" sz="1400" baseline="0" dirty="0">
                    <a:solidFill>
                      <a:schemeClr val="tx2"/>
                    </a:solidFill>
                    <a:latin typeface="Trebuchet MS" pitchFamily="34" charset="0"/>
                  </a:rPr>
                  <a:t> page.</a:t>
                </a:r>
                <a:br>
                  <a:rPr lang="en-US" sz="1400" baseline="0" dirty="0">
                    <a:solidFill>
                      <a:schemeClr val="tx2"/>
                    </a:solidFill>
                    <a:latin typeface="Trebuchet MS" pitchFamily="34" charset="0"/>
                  </a:rPr>
                </a:br>
                <a:r>
                  <a:rPr lang="en-US" sz="1400" baseline="0" dirty="0">
                    <a:solidFill>
                      <a:schemeClr val="tx2"/>
                    </a:solidFill>
                    <a:latin typeface="Trebuchet MS" pitchFamily="34" charset="0"/>
                  </a:rPr>
                  <a:t>Go to </a:t>
                </a:r>
                <a:r>
                  <a:rPr lang="en-US" sz="1400" u="sng" baseline="0" dirty="0">
                    <a:solidFill>
                      <a:schemeClr val="tx2"/>
                    </a:solidFill>
                    <a:latin typeface="Trebuchet MS" pitchFamily="34" charset="0"/>
                  </a:rPr>
                  <a:t>PosterPresentations.com</a:t>
                </a:r>
                <a:r>
                  <a:rPr lang="en-US" sz="1400" baseline="0" dirty="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grpSp>
      <p:grpSp>
        <p:nvGrpSpPr>
          <p:cNvPr id="44" name="Group 43"/>
          <p:cNvGrpSpPr>
            <a:grpSpLocks noChangeAspect="1"/>
          </p:cNvGrpSpPr>
          <p:nvPr userDrawn="1"/>
        </p:nvGrpSpPr>
        <p:grpSpPr>
          <a:xfrm>
            <a:off x="-7233765" y="3"/>
            <a:ext cx="6608534" cy="16459197"/>
            <a:chOff x="-11220550" y="-1"/>
            <a:chExt cx="11014226" cy="27432000"/>
          </a:xfrm>
        </p:grpSpPr>
        <p:sp>
          <p:nvSpPr>
            <p:cNvPr id="45" name="Rectangle 44"/>
            <p:cNvSpPr/>
            <p:nvPr/>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1800" b="1" spc="0" dirty="0">
                  <a:solidFill>
                    <a:srgbClr val="FF0000"/>
                  </a:solidFill>
                  <a:latin typeface="Trebuchet MS" pitchFamily="34" charset="0"/>
                </a:rPr>
                <a:t>(—THIS SIDEBAR DOES NOT PRINT—)</a:t>
              </a:r>
              <a:endParaRPr lang="en-US" sz="1800" b="1" spc="600" dirty="0">
                <a:solidFill>
                  <a:schemeClr val="bg1"/>
                </a:solidFill>
                <a:latin typeface="Trebuchet MS" pitchFamily="34" charset="0"/>
              </a:endParaRPr>
            </a:p>
            <a:p>
              <a:pPr algn="ctr"/>
              <a:r>
                <a:rPr lang="en-US" sz="2400" b="1" spc="600" dirty="0">
                  <a:solidFill>
                    <a:schemeClr val="bg1"/>
                  </a:solidFill>
                  <a:latin typeface="Trebuchet MS" pitchFamily="34" charset="0"/>
                </a:rPr>
                <a:t>DESIGN</a:t>
              </a:r>
              <a:r>
                <a:rPr lang="en-US" sz="2400" b="1" spc="600" baseline="0" dirty="0">
                  <a:solidFill>
                    <a:schemeClr val="bg1"/>
                  </a:solidFill>
                  <a:latin typeface="Trebuchet MS" pitchFamily="34" charset="0"/>
                </a:rPr>
                <a:t> </a:t>
              </a:r>
              <a:r>
                <a:rPr lang="en-US" sz="2400" b="1" spc="600" dirty="0">
                  <a:solidFill>
                    <a:schemeClr val="bg1"/>
                  </a:solidFill>
                  <a:latin typeface="Trebuchet MS" pitchFamily="34" charset="0"/>
                </a:rPr>
                <a:t>GUIDE</a:t>
              </a:r>
            </a:p>
            <a:p>
              <a:pPr algn="ctr"/>
              <a:r>
                <a:rPr lang="en-US" sz="1000" b="1" dirty="0">
                  <a:latin typeface="Trebuchet MS" pitchFamily="34" charset="0"/>
                </a:rPr>
                <a:t> </a:t>
              </a:r>
            </a:p>
            <a:p>
              <a:pPr defTabSz="3765639"/>
              <a:r>
                <a:rPr lang="en-US" sz="1600" i="0" dirty="0">
                  <a:latin typeface="Trebuchet MS" pitchFamily="34" charset="0"/>
                </a:rPr>
                <a:t>This PowerPoint</a:t>
              </a:r>
              <a:r>
                <a:rPr lang="en-US" sz="1600" i="0" baseline="0" dirty="0">
                  <a:latin typeface="Trebuchet MS" pitchFamily="34" charset="0"/>
                </a:rPr>
                <a:t> </a:t>
              </a:r>
              <a:r>
                <a:rPr lang="en-US" sz="1600" i="0" dirty="0">
                  <a:latin typeface="Trebuchet MS" pitchFamily="34" charset="0"/>
                </a:rPr>
                <a:t>2007 template produces</a:t>
              </a:r>
              <a:r>
                <a:rPr lang="en-US" sz="1600" i="0" baseline="0" dirty="0">
                  <a:latin typeface="Trebuchet MS" pitchFamily="34" charset="0"/>
                </a:rPr>
                <a:t> </a:t>
              </a:r>
              <a:r>
                <a:rPr lang="en-US" sz="1600" i="0" dirty="0">
                  <a:latin typeface="Trebuchet MS" pitchFamily="34" charset="0"/>
                </a:rPr>
                <a:t>a 36”x60” presentation poster. </a:t>
              </a:r>
              <a:r>
                <a:rPr lang="en-US" sz="1600" dirty="0">
                  <a:latin typeface="Trebuchet MS" pitchFamily="34" charset="0"/>
                </a:rPr>
                <a:t>You</a:t>
              </a:r>
              <a:r>
                <a:rPr lang="en-US" sz="1600" baseline="0" dirty="0">
                  <a:latin typeface="Trebuchet MS" pitchFamily="34" charset="0"/>
                </a:rPr>
                <a:t> can u</a:t>
              </a:r>
              <a:r>
                <a:rPr lang="en-US" sz="1600" dirty="0">
                  <a:latin typeface="Trebuchet MS" pitchFamily="34" charset="0"/>
                </a:rPr>
                <a:t>se</a:t>
              </a:r>
              <a:r>
                <a:rPr lang="en-US" sz="1600" baseline="0" dirty="0">
                  <a:latin typeface="Trebuchet MS" pitchFamily="34" charset="0"/>
                </a:rPr>
                <a:t> it to create your research poster and </a:t>
              </a:r>
              <a:r>
                <a:rPr lang="en-US" sz="1600" dirty="0">
                  <a:latin typeface="Trebuchet MS" pitchFamily="34" charset="0"/>
                </a:rPr>
                <a:t>save valuable time placing titles, subtitles,</a:t>
              </a:r>
              <a:r>
                <a:rPr lang="en-US" sz="1600" baseline="0" dirty="0">
                  <a:latin typeface="Trebuchet MS" pitchFamily="34" charset="0"/>
                </a:rPr>
                <a:t> text, and graphics</a:t>
              </a:r>
              <a:r>
                <a:rPr lang="en-US" sz="1600" dirty="0">
                  <a:latin typeface="Trebuchet MS" pitchFamily="34" charset="0"/>
                </a:rPr>
                <a:t>. </a:t>
              </a:r>
            </a:p>
            <a:p>
              <a:pPr defTabSz="3765639"/>
              <a:r>
                <a:rPr lang="en-US" sz="1000" dirty="0">
                  <a:latin typeface="Trebuchet MS" pitchFamily="34" charset="0"/>
                </a:rPr>
                <a:t> </a:t>
              </a:r>
            </a:p>
            <a:p>
              <a:pPr defTabSz="4389219"/>
              <a:r>
                <a:rPr lang="en-US" sz="1600" dirty="0">
                  <a:latin typeface="Trebuchet MS" pitchFamily="34" charset="0"/>
                </a:rPr>
                <a:t>We provide a series of online answer your poster production questions. To view our template tutorials, go online to </a:t>
              </a:r>
              <a:r>
                <a:rPr lang="en-US" sz="1600" b="1" dirty="0">
                  <a:solidFill>
                    <a:srgbClr val="FFC000"/>
                  </a:solidFill>
                  <a:latin typeface="Trebuchet MS" pitchFamily="34" charset="0"/>
                </a:rPr>
                <a:t>PosterPresentations.com</a:t>
              </a:r>
              <a:r>
                <a:rPr lang="en-US" sz="1600" b="1" dirty="0">
                  <a:solidFill>
                    <a:schemeClr val="bg1"/>
                  </a:solidFill>
                  <a:latin typeface="Trebuchet MS" pitchFamily="34" charset="0"/>
                </a:rPr>
                <a:t> </a:t>
              </a:r>
              <a:r>
                <a:rPr lang="en-US" sz="1600" dirty="0">
                  <a:solidFill>
                    <a:schemeClr val="bg1"/>
                  </a:solidFill>
                  <a:latin typeface="Trebuchet MS" pitchFamily="34" charset="0"/>
                </a:rPr>
                <a:t>and click on HELP DESK.</a:t>
              </a:r>
            </a:p>
            <a:p>
              <a:pPr defTabSz="4389219"/>
              <a:r>
                <a:rPr lang="en-US" sz="1000" dirty="0">
                  <a:latin typeface="Trebuchet MS" pitchFamily="34" charset="0"/>
                </a:rPr>
                <a:t> </a:t>
              </a:r>
            </a:p>
            <a:p>
              <a:pPr defTabSz="4389219"/>
              <a:r>
                <a:rPr lang="en-US" sz="1600" dirty="0">
                  <a:solidFill>
                    <a:schemeClr val="bg1"/>
                  </a:solidFill>
                  <a:latin typeface="Trebuchet MS" pitchFamily="34" charset="0"/>
                </a:rPr>
                <a:t>When</a:t>
              </a:r>
              <a:r>
                <a:rPr lang="en-US" sz="1600" baseline="0" dirty="0">
                  <a:solidFill>
                    <a:schemeClr val="bg1"/>
                  </a:solidFill>
                  <a:latin typeface="Trebuchet MS" pitchFamily="34" charset="0"/>
                </a:rPr>
                <a:t> you are ready to</a:t>
              </a:r>
              <a:r>
                <a:rPr lang="en-US" sz="1600" dirty="0">
                  <a:solidFill>
                    <a:schemeClr val="bg1"/>
                  </a:solidFill>
                  <a:latin typeface="Trebuchet MS" pitchFamily="34" charset="0"/>
                </a:rPr>
                <a:t> </a:t>
              </a:r>
              <a:r>
                <a:rPr lang="en-US" sz="1600" baseline="0" dirty="0">
                  <a:solidFill>
                    <a:schemeClr val="bg1"/>
                  </a:solidFill>
                  <a:latin typeface="Trebuchet MS" pitchFamily="34" charset="0"/>
                </a:rPr>
                <a:t> print your poster</a:t>
              </a:r>
              <a:r>
                <a:rPr lang="en-US" sz="1600" dirty="0">
                  <a:solidFill>
                    <a:schemeClr val="bg1"/>
                  </a:solidFill>
                  <a:latin typeface="Trebuchet MS" pitchFamily="34" charset="0"/>
                </a:rPr>
                <a:t>,</a:t>
              </a:r>
              <a:r>
                <a:rPr lang="en-US" sz="1600" baseline="0" dirty="0">
                  <a:solidFill>
                    <a:schemeClr val="bg1"/>
                  </a:solidFill>
                  <a:latin typeface="Trebuchet MS" pitchFamily="34" charset="0"/>
                </a:rPr>
                <a:t> go online to </a:t>
              </a:r>
              <a:r>
                <a:rPr lang="en-US" sz="1600" b="0" dirty="0">
                  <a:solidFill>
                    <a:schemeClr val="bg1"/>
                  </a:solidFill>
                  <a:latin typeface="Trebuchet MS" pitchFamily="34" charset="0"/>
                </a:rPr>
                <a:t>PosterPresentations.com</a:t>
              </a:r>
              <a:br>
                <a:rPr lang="en-US" sz="1600" dirty="0">
                  <a:solidFill>
                    <a:schemeClr val="bg1"/>
                  </a:solidFill>
                  <a:latin typeface="Trebuchet MS" pitchFamily="34" charset="0"/>
                </a:rPr>
              </a:br>
              <a:r>
                <a:rPr lang="en-US" sz="1000" dirty="0">
                  <a:solidFill>
                    <a:schemeClr val="bg1"/>
                  </a:solidFill>
                  <a:latin typeface="Trebuchet MS" pitchFamily="34" charset="0"/>
                </a:rPr>
                <a:t> </a:t>
              </a:r>
            </a:p>
            <a:p>
              <a:pPr algn="l" defTabSz="3765639"/>
              <a:r>
                <a:rPr lang="en-US" sz="1600" b="0" dirty="0">
                  <a:solidFill>
                    <a:schemeClr val="bg1"/>
                  </a:solidFill>
                  <a:latin typeface="Trebuchet MS" pitchFamily="34" charset="0"/>
                </a:rPr>
                <a:t>Need</a:t>
              </a:r>
              <a:r>
                <a:rPr lang="en-US" sz="1600" b="0" baseline="0" dirty="0">
                  <a:solidFill>
                    <a:schemeClr val="bg1"/>
                  </a:solidFill>
                  <a:latin typeface="Trebuchet MS" pitchFamily="34" charset="0"/>
                </a:rPr>
                <a:t> assistance? Call us at </a:t>
              </a:r>
              <a:r>
                <a:rPr lang="en-US" sz="1600" b="0" dirty="0">
                  <a:solidFill>
                    <a:srgbClr val="FFC000"/>
                  </a:solidFill>
                  <a:latin typeface="Trebuchet MS" pitchFamily="34" charset="0"/>
                </a:rPr>
                <a:t>1.510.649.3001</a:t>
              </a:r>
            </a:p>
            <a:p>
              <a:pPr algn="l" defTabSz="3765639"/>
              <a:r>
                <a:rPr lang="en-US" sz="1000" b="1" dirty="0">
                  <a:solidFill>
                    <a:srgbClr val="FFFF00"/>
                  </a:solidFill>
                  <a:latin typeface="Trebuchet MS" pitchFamily="34" charset="0"/>
                </a:rPr>
                <a:t> </a:t>
              </a:r>
            </a:p>
            <a:p>
              <a:pPr algn="ctr"/>
              <a:endParaRPr lang="en-US" sz="1400" b="1" dirty="0">
                <a:solidFill>
                  <a:schemeClr val="bg1"/>
                </a:solidFill>
                <a:latin typeface="Trebuchet MS" pitchFamily="34" charset="0"/>
              </a:endParaRPr>
            </a:p>
            <a:p>
              <a:pPr algn="ctr"/>
              <a:r>
                <a:rPr lang="en-US" sz="2400" b="1" spc="600" dirty="0">
                  <a:solidFill>
                    <a:schemeClr val="bg1"/>
                  </a:solidFill>
                  <a:latin typeface="Trebuchet MS" pitchFamily="34" charset="0"/>
                </a:rPr>
                <a:t>QUICK START</a:t>
              </a:r>
            </a:p>
            <a:p>
              <a:pPr algn="ctr"/>
              <a:r>
                <a:rPr lang="en-US" sz="1000" b="1" baseline="0" dirty="0">
                  <a:solidFill>
                    <a:schemeClr val="bg1"/>
                  </a:solidFill>
                  <a:latin typeface="Trebuchet MS" pitchFamily="34" charset="0"/>
                </a:rPr>
                <a:t> </a:t>
              </a:r>
            </a:p>
            <a:p>
              <a:pPr algn="ctr"/>
              <a:r>
                <a:rPr lang="en-US" sz="1800" b="1" baseline="0" dirty="0">
                  <a:solidFill>
                    <a:srgbClr val="FFC000"/>
                  </a:solidFill>
                  <a:latin typeface="Trebuchet MS" pitchFamily="34" charset="0"/>
                </a:rPr>
                <a:t>Zoom in and out</a:t>
              </a:r>
            </a:p>
            <a:p>
              <a:pPr marL="1203325" indent="0" algn="l" defTabSz="850900"/>
              <a:r>
                <a:rPr lang="en-US" sz="14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600" b="0" baseline="0" dirty="0">
                <a:solidFill>
                  <a:schemeClr val="bg1"/>
                </a:solidFill>
                <a:latin typeface="Trebuchet MS" pitchFamily="34" charset="0"/>
              </a:endParaRPr>
            </a:p>
            <a:p>
              <a:pPr algn="ctr"/>
              <a:r>
                <a:rPr lang="en-US" sz="1800" b="1" baseline="0" dirty="0">
                  <a:solidFill>
                    <a:srgbClr val="FFC000"/>
                  </a:solidFill>
                  <a:latin typeface="Trebuchet MS" pitchFamily="34" charset="0"/>
                </a:rPr>
                <a:t>Title, Authors, and Affiliations</a:t>
              </a:r>
            </a:p>
            <a:p>
              <a:pPr algn="l"/>
              <a:r>
                <a:rPr lang="en-US" sz="1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00" b="0" spc="0" baseline="0" dirty="0">
                  <a:solidFill>
                    <a:schemeClr val="bg1">
                      <a:lumMod val="75000"/>
                    </a:schemeClr>
                  </a:solidFill>
                  <a:latin typeface="Trebuchet MS" pitchFamily="34" charset="0"/>
                </a:rPr>
                <a:t> </a:t>
              </a:r>
            </a:p>
            <a:p>
              <a:pPr algn="l"/>
              <a:r>
                <a:rPr lang="en-US" sz="1400" b="1" spc="300" baseline="0" dirty="0">
                  <a:solidFill>
                    <a:srgbClr val="FFC000"/>
                  </a:solidFill>
                  <a:latin typeface="Trebuchet MS" pitchFamily="34" charset="0"/>
                </a:rPr>
                <a:t>TIP</a:t>
              </a:r>
              <a:r>
                <a:rPr lang="en-US" sz="1400" b="1" baseline="0" dirty="0">
                  <a:solidFill>
                    <a:srgbClr val="FFC000"/>
                  </a:solidFill>
                  <a:latin typeface="Trebuchet MS" pitchFamily="34" charset="0"/>
                </a:rPr>
                <a:t>: </a:t>
              </a:r>
              <a:r>
                <a:rPr lang="en-US" sz="1400" b="0" baseline="0" dirty="0">
                  <a:solidFill>
                    <a:schemeClr val="bg1">
                      <a:lumMod val="75000"/>
                    </a:schemeClr>
                  </a:solidFill>
                  <a:latin typeface="Trebuchet MS" pitchFamily="34" charset="0"/>
                </a:rPr>
                <a:t>The font size of your title should be bigger than your name(s) and institution name(s).</a:t>
              </a:r>
            </a:p>
            <a:p>
              <a:pPr algn="l"/>
              <a:br>
                <a:rPr lang="en-US" sz="1600" b="1" baseline="0" dirty="0">
                  <a:solidFill>
                    <a:schemeClr val="bg1"/>
                  </a:solidFill>
                  <a:latin typeface="Trebuchet MS" pitchFamily="34" charset="0"/>
                </a:rPr>
              </a:br>
              <a:endParaRPr lang="en-US" sz="1600" b="1" dirty="0">
                <a:solidFill>
                  <a:schemeClr val="bg1"/>
                </a:solidFill>
                <a:latin typeface="Trebuchet MS" pitchFamily="34" charset="0"/>
              </a:endParaRPr>
            </a:p>
            <a:p>
              <a:pPr algn="ctr"/>
              <a:endParaRPr lang="en-US" sz="1600" b="1" dirty="0">
                <a:solidFill>
                  <a:srgbClr val="FFC000"/>
                </a:solidFill>
                <a:latin typeface="Trebuchet MS" pitchFamily="34" charset="0"/>
              </a:endParaRPr>
            </a:p>
            <a:p>
              <a:pPr algn="ctr"/>
              <a:endParaRPr lang="en-US" sz="1600" b="1" dirty="0">
                <a:solidFill>
                  <a:srgbClr val="FFC000"/>
                </a:solidFill>
                <a:latin typeface="Trebuchet MS" pitchFamily="34" charset="0"/>
              </a:endParaRPr>
            </a:p>
            <a:p>
              <a:pPr algn="ctr"/>
              <a:r>
                <a:rPr lang="en-US" sz="1800" b="1" dirty="0">
                  <a:solidFill>
                    <a:srgbClr val="FFC000"/>
                  </a:solidFill>
                  <a:latin typeface="Trebuchet MS" pitchFamily="34" charset="0"/>
                </a:rPr>
                <a:t>Adding Logos</a:t>
              </a:r>
              <a:r>
                <a:rPr lang="en-US" sz="1800" b="1" baseline="0" dirty="0">
                  <a:solidFill>
                    <a:srgbClr val="FFC000"/>
                  </a:solidFill>
                  <a:latin typeface="Trebuchet MS" pitchFamily="34" charset="0"/>
                </a:rPr>
                <a:t> / Seals</a:t>
              </a:r>
            </a:p>
            <a:p>
              <a:pPr algn="l"/>
              <a:r>
                <a:rPr lang="en-US" sz="1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00" b="0" spc="300" baseline="0" dirty="0">
                <a:solidFill>
                  <a:schemeClr val="bg1">
                    <a:lumMod val="75000"/>
                  </a:schemeClr>
                </a:solidFill>
                <a:latin typeface="Trebuchet MS" pitchFamily="34" charset="0"/>
              </a:endParaRPr>
            </a:p>
            <a:p>
              <a:pPr algn="l"/>
              <a:r>
                <a:rPr lang="en-US" sz="1400" b="1" spc="300" baseline="0" dirty="0">
                  <a:solidFill>
                    <a:srgbClr val="FFC000"/>
                  </a:solidFill>
                  <a:latin typeface="Trebuchet MS" pitchFamily="34" charset="0"/>
                </a:rPr>
                <a:t>TIP:</a:t>
              </a:r>
              <a:r>
                <a:rPr lang="en-US" sz="1400" b="1" spc="0" baseline="0" dirty="0">
                  <a:solidFill>
                    <a:srgbClr val="FFC000"/>
                  </a:solidFill>
                  <a:latin typeface="Trebuchet MS" pitchFamily="34" charset="0"/>
                </a:rPr>
                <a:t> </a:t>
              </a:r>
              <a:r>
                <a:rPr lang="en-US" sz="1400" b="0" baseline="0" dirty="0">
                  <a:solidFill>
                    <a:schemeClr val="bg1">
                      <a:lumMod val="75000"/>
                    </a:schemeClr>
                  </a:solidFill>
                  <a:latin typeface="Trebuchet MS" pitchFamily="34" charset="0"/>
                </a:rPr>
                <a:t>See if your company’s logo is available on our free poster templates page.</a:t>
              </a:r>
            </a:p>
            <a:p>
              <a:pPr algn="l"/>
              <a:endParaRPr lang="en-US" sz="1400" b="0" baseline="0" dirty="0">
                <a:latin typeface="Trebuchet MS" pitchFamily="34" charset="0"/>
              </a:endParaRPr>
            </a:p>
            <a:p>
              <a:pPr algn="ctr"/>
              <a:r>
                <a:rPr lang="en-US" sz="1800" b="1" baseline="0" dirty="0">
                  <a:solidFill>
                    <a:srgbClr val="FFC000"/>
                  </a:solidFill>
                  <a:latin typeface="Trebuchet MS" pitchFamily="34" charset="0"/>
                </a:rPr>
                <a:t>Photographs / Graphics</a:t>
              </a:r>
            </a:p>
            <a:p>
              <a:pPr algn="l" defTabSz="977900"/>
              <a:r>
                <a:rPr lang="en-US" sz="1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400" b="0" spc="0" baseline="0" dirty="0">
                  <a:solidFill>
                    <a:schemeClr val="bg1">
                      <a:lumMod val="75000"/>
                    </a:schemeClr>
                  </a:solidFill>
                  <a:latin typeface="Trebuchet MS" pitchFamily="34" charset="0"/>
                </a:rPr>
                <a:t>disproportionally.</a:t>
              </a:r>
            </a:p>
            <a:p>
              <a:pPr algn="l" defTabSz="977900"/>
              <a:endParaRPr lang="en-US" sz="1400" b="0" baseline="0" dirty="0">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r>
                <a:rPr lang="en-US" sz="1800" b="1" baseline="0" dirty="0">
                  <a:solidFill>
                    <a:srgbClr val="FFC000"/>
                  </a:solidFill>
                  <a:latin typeface="Trebuchet MS" pitchFamily="34" charset="0"/>
                </a:rPr>
                <a:t>Image Quality Check</a:t>
              </a:r>
            </a:p>
            <a:p>
              <a:pPr lvl="0" algn="l" defTabSz="977900"/>
              <a:r>
                <a:rPr lang="en-US" sz="1400" b="0" baseline="0" dirty="0">
                  <a:solidFill>
                    <a:schemeClr val="bg1">
                      <a:lumMod val="75000"/>
                    </a:schemeClr>
                  </a:solidFill>
                  <a:latin typeface="Trebuchet MS" pitchFamily="34" charset="0"/>
                </a:rPr>
                <a:t>Zoom in and look at your images at 100% magnification. If they look good they will print well. </a:t>
              </a:r>
              <a:endParaRPr lang="en-US" sz="1600" b="0" dirty="0">
                <a:latin typeface="Trebuchet MS" pitchFamily="34" charset="0"/>
              </a:endParaRPr>
            </a:p>
          </p:txBody>
        </p:sp>
        <p:cxnSp>
          <p:nvCxnSpPr>
            <p:cNvPr id="46" name="Straight Connector 45"/>
            <p:cNvCxnSpPr/>
            <p:nvPr/>
          </p:nvCxnSpPr>
          <p:spPr>
            <a:xfrm>
              <a:off x="-11220550" y="6395410"/>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p:cNvPicPr>
            <p:nvPr userDrawn="1"/>
          </p:nvPicPr>
          <p:blipFill>
            <a:blip r:embed="rId11"/>
            <a:stretch>
              <a:fillRect/>
            </a:stretch>
          </p:blipFill>
          <p:spPr>
            <a:xfrm>
              <a:off x="-10736023" y="7928687"/>
              <a:ext cx="1597665" cy="1001614"/>
            </a:xfrm>
            <a:prstGeom prst="rect">
              <a:avLst/>
            </a:prstGeom>
          </p:spPr>
        </p:pic>
        <p:pic>
          <p:nvPicPr>
            <p:cNvPr id="48" name="Picture 47"/>
            <p:cNvPicPr>
              <a:picLocks noChangeAspect="1"/>
            </p:cNvPicPr>
            <p:nvPr userDrawn="1"/>
          </p:nvPicPr>
          <p:blipFill>
            <a:blip r:embed="rId12"/>
            <a:stretch>
              <a:fillRect/>
            </a:stretch>
          </p:blipFill>
          <p:spPr>
            <a:xfrm>
              <a:off x="-10736023" y="12354606"/>
              <a:ext cx="9986807" cy="877997"/>
            </a:xfrm>
            <a:prstGeom prst="rect">
              <a:avLst/>
            </a:prstGeom>
          </p:spPr>
        </p:pic>
        <p:grpSp>
          <p:nvGrpSpPr>
            <p:cNvPr id="49" name="Group 48"/>
            <p:cNvGrpSpPr/>
            <p:nvPr userDrawn="1"/>
          </p:nvGrpSpPr>
          <p:grpSpPr>
            <a:xfrm>
              <a:off x="-9844888" y="19920591"/>
              <a:ext cx="7631077" cy="1987421"/>
              <a:chOff x="-4516464" y="11354920"/>
              <a:chExt cx="3516822" cy="1095725"/>
            </a:xfrm>
          </p:grpSpPr>
          <p:grpSp>
            <p:nvGrpSpPr>
              <p:cNvPr id="70" name="Group 69"/>
              <p:cNvGrpSpPr/>
              <p:nvPr userDrawn="1"/>
            </p:nvGrpSpPr>
            <p:grpSpPr>
              <a:xfrm>
                <a:off x="-2783494" y="11354967"/>
                <a:ext cx="624373" cy="894738"/>
                <a:chOff x="-3958698" y="11538812"/>
                <a:chExt cx="779266" cy="1282149"/>
              </a:xfrm>
            </p:grpSpPr>
            <p:pic>
              <p:nvPicPr>
                <p:cNvPr id="76" name="Picture 75"/>
                <p:cNvPicPr>
                  <a:picLocks noChangeAspect="1"/>
                </p:cNvPicPr>
                <p:nvPr userDrawn="1"/>
              </p:nvPicPr>
              <p:blipFill>
                <a:blip r:embed="rId13"/>
                <a:stretch>
                  <a:fillRect/>
                </a:stretch>
              </p:blipFill>
              <p:spPr>
                <a:xfrm>
                  <a:off x="-3948160" y="11538812"/>
                  <a:ext cx="768728" cy="1090753"/>
                </a:xfrm>
                <a:prstGeom prst="rect">
                  <a:avLst/>
                </a:prstGeom>
              </p:spPr>
            </p:pic>
            <p:sp>
              <p:nvSpPr>
                <p:cNvPr id="77" name="TextBox 76"/>
                <p:cNvSpPr txBox="1"/>
                <p:nvPr userDrawn="1"/>
              </p:nvSpPr>
              <p:spPr>
                <a:xfrm>
                  <a:off x="-3958698" y="12577802"/>
                  <a:ext cx="779263" cy="243159"/>
                </a:xfrm>
                <a:prstGeom prst="rect">
                  <a:avLst/>
                </a:prstGeom>
                <a:solidFill>
                  <a:schemeClr val="accent1"/>
                </a:solidFill>
                <a:ln>
                  <a:noFill/>
                </a:ln>
              </p:spPr>
              <p:txBody>
                <a:bodyPr wrap="square" lIns="0" tIns="0" rIns="0" bIns="0" rtlCol="0">
                  <a:spAutoFit/>
                </a:bodyPr>
                <a:lstStyle/>
                <a:p>
                  <a:pPr algn="ctr"/>
                  <a:r>
                    <a:rPr lang="en-US" sz="1200" b="1" dirty="0">
                      <a:solidFill>
                        <a:schemeClr val="tx1"/>
                      </a:solidFill>
                    </a:rPr>
                    <a:t>ORIGINAL</a:t>
                  </a:r>
                </a:p>
              </p:txBody>
            </p:sp>
          </p:grpSp>
          <p:grpSp>
            <p:nvGrpSpPr>
              <p:cNvPr id="71" name="Group 70"/>
              <p:cNvGrpSpPr/>
              <p:nvPr userDrawn="1"/>
            </p:nvGrpSpPr>
            <p:grpSpPr>
              <a:xfrm>
                <a:off x="-2033159" y="11354920"/>
                <a:ext cx="1033517" cy="907668"/>
                <a:chOff x="-2921738" y="11604219"/>
                <a:chExt cx="1420279" cy="1247338"/>
              </a:xfrm>
            </p:grpSpPr>
            <p:pic>
              <p:nvPicPr>
                <p:cNvPr id="74" name="Picture 73"/>
                <p:cNvPicPr>
                  <a:picLocks noChangeAspect="1"/>
                </p:cNvPicPr>
                <p:nvPr userDrawn="1"/>
              </p:nvPicPr>
              <p:blipFill>
                <a:blip r:embed="rId13"/>
                <a:stretch>
                  <a:fillRect/>
                </a:stretch>
              </p:blipFill>
              <p:spPr>
                <a:xfrm>
                  <a:off x="-2921738" y="11604219"/>
                  <a:ext cx="1420279" cy="1029695"/>
                </a:xfrm>
                <a:prstGeom prst="rect">
                  <a:avLst/>
                </a:prstGeom>
              </p:spPr>
            </p:pic>
            <p:sp>
              <p:nvSpPr>
                <p:cNvPr id="75" name="TextBox 74"/>
                <p:cNvSpPr txBox="1"/>
                <p:nvPr userDrawn="1"/>
              </p:nvSpPr>
              <p:spPr>
                <a:xfrm>
                  <a:off x="-2918992" y="12579503"/>
                  <a:ext cx="1417533" cy="272054"/>
                </a:xfrm>
                <a:prstGeom prst="rect">
                  <a:avLst/>
                </a:prstGeom>
                <a:solidFill>
                  <a:srgbClr val="FF0000"/>
                </a:solidFill>
              </p:spPr>
              <p:txBody>
                <a:bodyPr wrap="square" lIns="0" tIns="0" rIns="0" bIns="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72" name="Picture 71"/>
              <p:cNvPicPr>
                <a:picLocks noChangeAspect="1"/>
              </p:cNvPicPr>
              <p:nvPr userDrawn="1"/>
            </p:nvPicPr>
            <p:blipFill>
              <a:blip r:embed="rId14"/>
              <a:stretch>
                <a:fillRect/>
              </a:stretch>
            </p:blipFill>
            <p:spPr>
              <a:xfrm>
                <a:off x="-4516464" y="11354941"/>
                <a:ext cx="1098742" cy="847761"/>
              </a:xfrm>
              <a:prstGeom prst="rect">
                <a:avLst/>
              </a:prstGeom>
            </p:spPr>
          </p:pic>
          <p:sp>
            <p:nvSpPr>
              <p:cNvPr id="73" name="TextBox 72"/>
              <p:cNvSpPr txBox="1"/>
              <p:nvPr userDrawn="1"/>
            </p:nvSpPr>
            <p:spPr>
              <a:xfrm>
                <a:off x="-4471893" y="12252677"/>
                <a:ext cx="1035685" cy="197968"/>
              </a:xfrm>
              <a:prstGeom prst="rect">
                <a:avLst/>
              </a:prstGeom>
              <a:noFill/>
            </p:spPr>
            <p:txBody>
              <a:bodyPr wrap="square" lIns="0" tIns="0" rIns="0" bIns="0" rtlCol="0">
                <a:spAutoFit/>
              </a:bodyPr>
              <a:lstStyle/>
              <a:p>
                <a:pPr algn="ctr"/>
                <a:r>
                  <a:rPr lang="en-US" sz="1400" dirty="0">
                    <a:solidFill>
                      <a:schemeClr val="bg1"/>
                    </a:solidFill>
                  </a:rPr>
                  <a:t>Corner</a:t>
                </a:r>
                <a:r>
                  <a:rPr lang="en-US" sz="1400" baseline="0" dirty="0">
                    <a:solidFill>
                      <a:schemeClr val="bg1"/>
                    </a:solidFill>
                  </a:rPr>
                  <a:t> handles</a:t>
                </a:r>
                <a:endParaRPr lang="en-US" sz="1400" dirty="0">
                  <a:solidFill>
                    <a:schemeClr val="bg1"/>
                  </a:solidFill>
                </a:endParaRPr>
              </a:p>
            </p:txBody>
          </p:sp>
        </p:grpSp>
        <p:grpSp>
          <p:nvGrpSpPr>
            <p:cNvPr id="50" name="Group 49"/>
            <p:cNvGrpSpPr/>
            <p:nvPr userDrawn="1"/>
          </p:nvGrpSpPr>
          <p:grpSpPr>
            <a:xfrm>
              <a:off x="-10453959" y="23717523"/>
              <a:ext cx="9139095" cy="2061267"/>
              <a:chOff x="-4818881" y="13423406"/>
              <a:chExt cx="4211800" cy="1136440"/>
            </a:xfrm>
          </p:grpSpPr>
          <p:graphicFrame>
            <p:nvGraphicFramePr>
              <p:cNvPr id="66" name="Object 65"/>
              <p:cNvGraphicFramePr>
                <a:graphicFrameLocks noChangeAspect="1"/>
              </p:cNvGraphicFramePr>
              <p:nvPr userDrawn="1">
                <p:extLst>
                  <p:ext uri="{D42A27DB-BD31-4B8C-83A1-F6EECF244321}">
                    <p14:modId xmlns:p14="http://schemas.microsoft.com/office/powerpoint/2010/main" val="2097624869"/>
                  </p:ext>
                </p:extLst>
              </p:nvPr>
            </p:nvGraphicFramePr>
            <p:xfrm>
              <a:off x="-4610234" y="13433123"/>
              <a:ext cx="1828800" cy="1117600"/>
            </p:xfrm>
            <a:graphic>
              <a:graphicData uri="http://schemas.openxmlformats.org/presentationml/2006/ole">
                <mc:AlternateContent xmlns:mc="http://schemas.openxmlformats.org/markup-compatibility/2006">
                  <mc:Choice xmlns:v="urn:schemas-microsoft-com:vml" Requires="v">
                    <p:oleObj spid="_x0000_s3336"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610234" y="13433123"/>
                            <a:ext cx="1828800" cy="1117600"/>
                          </a:xfrm>
                          <a:prstGeom prst="rect">
                            <a:avLst/>
                          </a:prstGeom>
                        </p:spPr>
                      </p:pic>
                    </p:oleObj>
                  </mc:Fallback>
                </mc:AlternateContent>
              </a:graphicData>
            </a:graphic>
          </p:graphicFrame>
          <p:graphicFrame>
            <p:nvGraphicFramePr>
              <p:cNvPr id="67" name="Object 66"/>
              <p:cNvGraphicFramePr>
                <a:graphicFrameLocks noChangeAspect="1"/>
              </p:cNvGraphicFramePr>
              <p:nvPr userDrawn="1">
                <p:extLst>
                  <p:ext uri="{D42A27DB-BD31-4B8C-83A1-F6EECF244321}">
                    <p14:modId xmlns:p14="http://schemas.microsoft.com/office/powerpoint/2010/main" val="1491161796"/>
                  </p:ext>
                </p:extLst>
              </p:nvPr>
            </p:nvGraphicFramePr>
            <p:xfrm>
              <a:off x="-2637523" y="13442246"/>
              <a:ext cx="1828800" cy="1117600"/>
            </p:xfrm>
            <a:graphic>
              <a:graphicData uri="http://schemas.openxmlformats.org/presentationml/2006/ole">
                <mc:AlternateContent xmlns:mc="http://schemas.openxmlformats.org/markup-compatibility/2006">
                  <mc:Choice xmlns:v="urn:schemas-microsoft-com:vml" Requires="v">
                    <p:oleObj spid="_x0000_s3337"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637523" y="13442246"/>
                            <a:ext cx="1828800" cy="1117600"/>
                          </a:xfrm>
                          <a:prstGeom prst="rect">
                            <a:avLst/>
                          </a:prstGeom>
                        </p:spPr>
                      </p:pic>
                    </p:oleObj>
                  </mc:Fallback>
                </mc:AlternateContent>
              </a:graphicData>
            </a:graphic>
          </p:graphicFrame>
          <p:sp>
            <p:nvSpPr>
              <p:cNvPr id="68" name="TextBox 67"/>
              <p:cNvSpPr txBox="1"/>
              <p:nvPr userDrawn="1"/>
            </p:nvSpPr>
            <p:spPr>
              <a:xfrm rot="16200000">
                <a:off x="-5312672" y="13926909"/>
                <a:ext cx="1117601" cy="130020"/>
              </a:xfrm>
              <a:prstGeom prst="rect">
                <a:avLst/>
              </a:prstGeom>
              <a:noFill/>
            </p:spPr>
            <p:txBody>
              <a:bodyPr wrap="square" lIns="0" tIns="0" rIns="0" bIns="0" rtlCol="0">
                <a:spAutoFit/>
              </a:bodyPr>
              <a:lstStyle/>
              <a:p>
                <a:pPr algn="ctr"/>
                <a:r>
                  <a:rPr lang="en-US" sz="1100" dirty="0">
                    <a:solidFill>
                      <a:srgbClr val="92D050"/>
                    </a:solidFill>
                  </a:rPr>
                  <a:t>Good</a:t>
                </a:r>
                <a:r>
                  <a:rPr lang="en-US" sz="1100" baseline="0" dirty="0">
                    <a:solidFill>
                      <a:srgbClr val="92D050"/>
                    </a:solidFill>
                  </a:rPr>
                  <a:t> </a:t>
                </a:r>
                <a:r>
                  <a:rPr lang="en-US" sz="1100" baseline="0" dirty="0">
                    <a:solidFill>
                      <a:schemeClr val="bg1"/>
                    </a:solidFill>
                  </a:rPr>
                  <a:t>printing quality</a:t>
                </a:r>
                <a:endParaRPr lang="en-US" sz="1100" dirty="0">
                  <a:solidFill>
                    <a:schemeClr val="bg1"/>
                  </a:solidFill>
                </a:endParaRPr>
              </a:p>
            </p:txBody>
          </p:sp>
          <p:sp>
            <p:nvSpPr>
              <p:cNvPr id="69" name="TextBox 68"/>
              <p:cNvSpPr txBox="1"/>
              <p:nvPr userDrawn="1"/>
            </p:nvSpPr>
            <p:spPr>
              <a:xfrm rot="16200000">
                <a:off x="-1236802" y="13911286"/>
                <a:ext cx="1117601" cy="141841"/>
              </a:xfrm>
              <a:prstGeom prst="rect">
                <a:avLst/>
              </a:prstGeom>
              <a:noFill/>
            </p:spPr>
            <p:txBody>
              <a:bodyPr wrap="square" lIns="0" tIns="0" rIns="0" bIns="0" rtlCol="0">
                <a:spAutoFit/>
              </a:bodyPr>
              <a:lstStyle/>
              <a:p>
                <a:pPr algn="ctr"/>
                <a:r>
                  <a:rPr lang="en-US" sz="1200" dirty="0">
                    <a:solidFill>
                      <a:srgbClr val="FF0000"/>
                    </a:solidFill>
                  </a:rPr>
                  <a:t>Bad </a:t>
                </a:r>
                <a:r>
                  <a:rPr lang="en-US" sz="1200" dirty="0">
                    <a:solidFill>
                      <a:schemeClr val="bg1"/>
                    </a:solidFill>
                  </a:rPr>
                  <a:t>printing quality</a:t>
                </a:r>
              </a:p>
            </p:txBody>
          </p:sp>
        </p:grpSp>
      </p:grpSp>
      <p:sp>
        <p:nvSpPr>
          <p:cNvPr id="37" name="Rounded Rectangle 36"/>
          <p:cNvSpPr/>
          <p:nvPr userDrawn="1"/>
        </p:nvSpPr>
        <p:spPr>
          <a:xfrm>
            <a:off x="0" y="0"/>
            <a:ext cx="274320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userDrawn="1"/>
        </p:nvCxnSpPr>
        <p:spPr>
          <a:xfrm flipV="1">
            <a:off x="-5371" y="2395652"/>
            <a:ext cx="27437371"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0" name="Rounded Rectangle 39"/>
          <p:cNvSpPr/>
          <p:nvPr userDrawn="1"/>
        </p:nvSpPr>
        <p:spPr>
          <a:xfrm>
            <a:off x="557557" y="2624507"/>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7218932" y="2624507"/>
            <a:ext cx="13012421" cy="13373100"/>
          </a:xfrm>
          <a:prstGeom prst="roundRect">
            <a:avLst>
              <a:gd name="adj" fmla="val 110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0574000" y="2624507"/>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userDrawn="1"/>
        </p:nvSpPr>
        <p:spPr>
          <a:xfrm>
            <a:off x="27910269" y="15133168"/>
            <a:ext cx="3034194" cy="835381"/>
          </a:xfrm>
          <a:prstGeom prst="rect">
            <a:avLst/>
          </a:prstGeom>
          <a:noFill/>
        </p:spPr>
        <p:txBody>
          <a:bodyPr wrap="square" lIns="65304" tIns="32651" rIns="65304" bIns="32651" rtlCol="0">
            <a:spAutoFit/>
          </a:bodyPr>
          <a:lstStyle/>
          <a:p>
            <a:pPr marL="171450" indent="3175">
              <a:lnSpc>
                <a:spcPct val="100000"/>
              </a:lnSpc>
            </a:pPr>
            <a:r>
              <a:rPr lang="en-US" sz="1400" dirty="0">
                <a:solidFill>
                  <a:schemeClr val="bg1"/>
                </a:solidFill>
              </a:rPr>
              <a:t>© 2015</a:t>
            </a:r>
            <a:r>
              <a:rPr lang="en-US" sz="1400" baseline="0" dirty="0">
                <a:solidFill>
                  <a:schemeClr val="bg1"/>
                </a:solidFill>
              </a:rPr>
              <a:t> </a:t>
            </a:r>
            <a:r>
              <a:rPr lang="en-US" sz="1400" dirty="0">
                <a:solidFill>
                  <a:schemeClr val="bg1"/>
                </a:solidFill>
              </a:rPr>
              <a:t>PosterPresentations.com</a:t>
            </a:r>
          </a:p>
          <a:p>
            <a:pPr marL="346075" indent="0">
              <a:lnSpc>
                <a:spcPct val="100000"/>
              </a:lnSpc>
            </a:pPr>
            <a:r>
              <a:rPr lang="en-US" sz="1200" dirty="0">
                <a:solidFill>
                  <a:schemeClr val="bg1"/>
                </a:solidFill>
              </a:rPr>
              <a:t>2117 Fourth Street ,</a:t>
            </a:r>
            <a:r>
              <a:rPr lang="en-US" sz="1200" baseline="0" dirty="0">
                <a:solidFill>
                  <a:schemeClr val="bg1"/>
                </a:solidFill>
              </a:rPr>
              <a:t> Unit C</a:t>
            </a:r>
          </a:p>
          <a:p>
            <a:pPr marL="346075" indent="0">
              <a:lnSpc>
                <a:spcPct val="100000"/>
              </a:lnSpc>
            </a:pPr>
            <a:r>
              <a:rPr lang="en-US" sz="1200" baseline="0" dirty="0">
                <a:solidFill>
                  <a:schemeClr val="bg1"/>
                </a:solidFill>
              </a:rPr>
              <a:t>Berkeley CA </a:t>
            </a:r>
            <a:r>
              <a:rPr lang="en-US" sz="1100" baseline="0" dirty="0">
                <a:solidFill>
                  <a:schemeClr val="bg1"/>
                </a:solidFill>
              </a:rPr>
              <a:t>94710</a:t>
            </a:r>
            <a:endParaRPr lang="en-US" sz="1200" baseline="0" dirty="0">
              <a:solidFill>
                <a:schemeClr val="bg1"/>
              </a:solidFill>
            </a:endParaRPr>
          </a:p>
          <a:p>
            <a:pPr marL="346075" indent="0">
              <a:lnSpc>
                <a:spcPct val="100000"/>
              </a:lnSpc>
            </a:pPr>
            <a:r>
              <a:rPr lang="en-US" sz="1200" b="1" baseline="0" dirty="0">
                <a:solidFill>
                  <a:srgbClr val="FFFF00"/>
                </a:solidFill>
              </a:rPr>
              <a:t>posterpresenter@gmail.com</a:t>
            </a:r>
            <a:endParaRPr lang="en-US" sz="1400" b="1" dirty="0">
              <a:solidFill>
                <a:srgbClr val="FFFF00"/>
              </a:solidFill>
            </a:endParaRPr>
          </a:p>
        </p:txBody>
      </p:sp>
      <p:sp>
        <p:nvSpPr>
          <p:cNvPr id="39" name="Text Box 14"/>
          <p:cNvSpPr txBox="1">
            <a:spLocks noChangeArrowheads="1"/>
          </p:cNvSpPr>
          <p:nvPr userDrawn="1"/>
        </p:nvSpPr>
        <p:spPr bwMode="auto">
          <a:xfrm>
            <a:off x="557557" y="16007746"/>
            <a:ext cx="1571625" cy="21654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jpe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jpeg"/><Relationship Id="rId1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ext Placeholder 297"/>
          <p:cNvSpPr>
            <a:spLocks noGrp="1"/>
          </p:cNvSpPr>
          <p:nvPr>
            <p:ph type="body" sz="quarter" idx="10"/>
          </p:nvPr>
        </p:nvSpPr>
        <p:spPr>
          <a:xfrm>
            <a:off x="568308" y="3063161"/>
            <a:ext cx="6285508" cy="6782503"/>
          </a:xfrm>
        </p:spPr>
        <p:txBody>
          <a:bodyPr/>
          <a:lstStyle/>
          <a:p>
            <a:pPr algn="just"/>
            <a:r>
              <a:rPr lang="en-US" sz="1800" dirty="0"/>
              <a:t>Sentiment Engine Use Case is about developing a web application for analyzing sentiment across public information using any machine learning tools. Our application aims at fetching real-time feeds using Meetup's RSVPs with appbase.io which is a hosted data streams API. Then sentiment analysis for the streaming events helps users to join.</a:t>
            </a:r>
          </a:p>
          <a:p>
            <a:pPr algn="just"/>
            <a:endParaRPr lang="en-US" sz="1800" dirty="0"/>
          </a:p>
          <a:p>
            <a:pPr algn="just"/>
            <a:r>
              <a:rPr lang="en-US" sz="1800" dirty="0"/>
              <a:t>On the backend, we use a </a:t>
            </a:r>
            <a:r>
              <a:rPr lang="en-US" sz="1800" dirty="0" err="1"/>
              <a:t>NodeJS</a:t>
            </a:r>
            <a:r>
              <a:rPr lang="en-US" sz="1800" dirty="0"/>
              <a:t> worker to fetch Meetup's RSVP API and insert them into an appbase.io app. On the frontend, we use jQuery to create the feed UI and query appbase.io in real-time with different keyword filters. </a:t>
            </a:r>
          </a:p>
          <a:p>
            <a:pPr algn="just"/>
            <a:endParaRPr lang="en-US" sz="1800" dirty="0"/>
          </a:p>
          <a:p>
            <a:pPr algn="just"/>
            <a:r>
              <a:rPr lang="en-US" sz="1800" dirty="0"/>
              <a:t>Based on the data fetched from Meetup, Sentiment Analysis is done using IBM Bluemix Alchemy API for the comments done for events. Also the event locations at different places are displayed on Google Maps.</a:t>
            </a:r>
          </a:p>
          <a:p>
            <a:pPr algn="just"/>
            <a:endParaRPr lang="en-US" sz="1800" dirty="0"/>
          </a:p>
          <a:p>
            <a:pPr algn="just"/>
            <a:endParaRPr lang="en-US" dirty="0"/>
          </a:p>
          <a:p>
            <a:endParaRPr lang="en-US" dirty="0">
              <a:latin typeface="Calibri" panose="020F0502020204030204" pitchFamily="34" charset="0"/>
            </a:endParaRPr>
          </a:p>
          <a:p>
            <a:endParaRPr lang="en-US" dirty="0">
              <a:latin typeface="Calibri" panose="020F0502020204030204" pitchFamily="34" charset="0"/>
            </a:endParaRPr>
          </a:p>
          <a:p>
            <a:endParaRPr lang="en-US" dirty="0"/>
          </a:p>
          <a:p>
            <a:endParaRPr lang="en-US" dirty="0"/>
          </a:p>
          <a:p>
            <a:endParaRPr lang="en-US" sz="13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299" name="Text Placeholder 298"/>
          <p:cNvSpPr>
            <a:spLocks noGrp="1"/>
          </p:cNvSpPr>
          <p:nvPr>
            <p:ph type="body" sz="quarter" idx="11"/>
          </p:nvPr>
        </p:nvSpPr>
        <p:spPr/>
        <p:txBody>
          <a:bodyPr/>
          <a:lstStyle/>
          <a:p>
            <a:r>
              <a:rPr lang="en-US" dirty="0"/>
              <a:t>INTRODUCTION</a:t>
            </a:r>
          </a:p>
        </p:txBody>
      </p:sp>
      <p:sp>
        <p:nvSpPr>
          <p:cNvPr id="305" name="Text Placeholder 304"/>
          <p:cNvSpPr>
            <a:spLocks noGrp="1"/>
          </p:cNvSpPr>
          <p:nvPr>
            <p:ph type="body" sz="quarter" idx="22"/>
          </p:nvPr>
        </p:nvSpPr>
        <p:spPr>
          <a:xfrm>
            <a:off x="7240984" y="2963011"/>
            <a:ext cx="12950031" cy="924204"/>
          </a:xfrm>
        </p:spPr>
        <p:txBody>
          <a:bodyPr/>
          <a:lstStyle/>
          <a:p>
            <a:r>
              <a:rPr lang="en-US" sz="2800" dirty="0"/>
              <a:t>SYSTEM ARCHITECTURE</a:t>
            </a:r>
          </a:p>
          <a:p>
            <a:endParaRPr lang="en-US" dirty="0"/>
          </a:p>
        </p:txBody>
      </p:sp>
      <p:sp>
        <p:nvSpPr>
          <p:cNvPr id="308" name="Text Placeholder 307"/>
          <p:cNvSpPr>
            <a:spLocks noGrp="1"/>
          </p:cNvSpPr>
          <p:nvPr>
            <p:ph type="body" sz="quarter" idx="25"/>
          </p:nvPr>
        </p:nvSpPr>
        <p:spPr>
          <a:xfrm>
            <a:off x="20600583" y="2814649"/>
            <a:ext cx="6279386" cy="428684"/>
          </a:xfrm>
        </p:spPr>
        <p:txBody>
          <a:bodyPr/>
          <a:lstStyle/>
          <a:p>
            <a:r>
              <a:rPr lang="en-US" dirty="0"/>
              <a:t>APPROACH</a:t>
            </a:r>
          </a:p>
        </p:txBody>
      </p:sp>
      <p:sp>
        <p:nvSpPr>
          <p:cNvPr id="312" name="Text Placeholder 311"/>
          <p:cNvSpPr>
            <a:spLocks noGrp="1"/>
          </p:cNvSpPr>
          <p:nvPr>
            <p:ph type="body" sz="quarter" idx="29"/>
          </p:nvPr>
        </p:nvSpPr>
        <p:spPr>
          <a:xfrm>
            <a:off x="20600583" y="5960028"/>
            <a:ext cx="6279386" cy="428684"/>
          </a:xfrm>
        </p:spPr>
        <p:txBody>
          <a:bodyPr/>
          <a:lstStyle/>
          <a:p>
            <a:r>
              <a:rPr lang="en-US" dirty="0"/>
              <a:t>FEATURES</a:t>
            </a:r>
          </a:p>
        </p:txBody>
      </p:sp>
      <p:sp>
        <p:nvSpPr>
          <p:cNvPr id="313" name="Text Placeholder 312"/>
          <p:cNvSpPr>
            <a:spLocks noGrp="1"/>
          </p:cNvSpPr>
          <p:nvPr>
            <p:ph type="body" sz="quarter" idx="30"/>
          </p:nvPr>
        </p:nvSpPr>
        <p:spPr>
          <a:xfrm>
            <a:off x="20628372" y="6679869"/>
            <a:ext cx="6282531" cy="3156895"/>
          </a:xfrm>
        </p:spPr>
        <p:txBody>
          <a:bodyPr/>
          <a:lstStyle/>
          <a:p>
            <a:r>
              <a:rPr lang="en-US" sz="2000" dirty="0">
                <a:solidFill>
                  <a:schemeClr val="accent5">
                    <a:lumMod val="50000"/>
                  </a:schemeClr>
                </a:solidFill>
              </a:rPr>
              <a:t>   Recommends user to  browse events  based on topics</a:t>
            </a:r>
          </a:p>
          <a:p>
            <a:r>
              <a:rPr lang="en-US" sz="2000" dirty="0">
                <a:solidFill>
                  <a:schemeClr val="accent5">
                    <a:lumMod val="50000"/>
                  </a:schemeClr>
                </a:solidFill>
              </a:rPr>
              <a:t>   and helps</a:t>
            </a:r>
            <a:r>
              <a:rPr lang="en-US" sz="2000" dirty="0"/>
              <a:t>  </a:t>
            </a:r>
            <a:r>
              <a:rPr lang="en-US" sz="2000" dirty="0">
                <a:solidFill>
                  <a:schemeClr val="accent5">
                    <a:lumMod val="50000"/>
                  </a:schemeClr>
                </a:solidFill>
              </a:rPr>
              <a:t> make decisions depending on the sentiment</a:t>
            </a:r>
          </a:p>
          <a:p>
            <a:r>
              <a:rPr lang="en-US" sz="2000" dirty="0">
                <a:solidFill>
                  <a:schemeClr val="accent5">
                    <a:lumMod val="50000"/>
                  </a:schemeClr>
                </a:solidFill>
              </a:rPr>
              <a:t>   and believe it or not all in real-time.</a:t>
            </a:r>
          </a:p>
          <a:p>
            <a:r>
              <a:rPr lang="en-US" sz="2000" dirty="0"/>
              <a:t>   Projects the  locations  obtained through streaming data</a:t>
            </a:r>
          </a:p>
          <a:p>
            <a:r>
              <a:rPr lang="en-US" sz="2000" dirty="0"/>
              <a:t>    on to the google maps API. </a:t>
            </a:r>
          </a:p>
          <a:p>
            <a:r>
              <a:rPr lang="en-US" sz="2000" dirty="0">
                <a:solidFill>
                  <a:schemeClr val="accent5">
                    <a:lumMod val="50000"/>
                  </a:schemeClr>
                </a:solidFill>
              </a:rPr>
              <a:t>   Elastic search based querying  and execution in  </a:t>
            </a:r>
          </a:p>
          <a:p>
            <a:r>
              <a:rPr lang="en-US" sz="2000" dirty="0"/>
              <a:t>   </a:t>
            </a:r>
            <a:r>
              <a:rPr lang="en-US" sz="2000" dirty="0">
                <a:solidFill>
                  <a:schemeClr val="accent5">
                    <a:lumMod val="50000"/>
                  </a:schemeClr>
                </a:solidFill>
              </a:rPr>
              <a:t>Appbase.io  app.</a:t>
            </a:r>
          </a:p>
          <a:p>
            <a:r>
              <a:rPr lang="en-US" sz="2000" dirty="0">
                <a:solidFill>
                  <a:schemeClr val="accent5">
                    <a:lumMod val="50000"/>
                  </a:schemeClr>
                </a:solidFill>
              </a:rPr>
              <a:t>  </a:t>
            </a:r>
          </a:p>
        </p:txBody>
      </p:sp>
      <p:sp>
        <p:nvSpPr>
          <p:cNvPr id="351" name="Text Placeholder 350"/>
          <p:cNvSpPr>
            <a:spLocks noGrp="1"/>
          </p:cNvSpPr>
          <p:nvPr>
            <p:ph type="body" sz="quarter" idx="150"/>
          </p:nvPr>
        </p:nvSpPr>
        <p:spPr>
          <a:xfrm>
            <a:off x="3662362" y="897571"/>
            <a:ext cx="20107276" cy="598230"/>
          </a:xfrm>
        </p:spPr>
        <p:txBody>
          <a:bodyPr>
            <a:normAutofit lnSpcReduction="10000"/>
          </a:bodyPr>
          <a:lstStyle/>
          <a:p>
            <a:r>
              <a:rPr lang="en-US" dirty="0"/>
              <a:t>Doodle Kit Sentiment Engine Use Case @ Hackathon Fall 2016</a:t>
            </a:r>
            <a:endParaRPr lang="en-US" dirty="0">
              <a:solidFill>
                <a:schemeClr val="accent5">
                  <a:lumMod val="50000"/>
                </a:schemeClr>
              </a:solidFill>
            </a:endParaRPr>
          </a:p>
        </p:txBody>
      </p:sp>
      <p:sp>
        <p:nvSpPr>
          <p:cNvPr id="352" name="Text Placeholder 351"/>
          <p:cNvSpPr>
            <a:spLocks noGrp="1"/>
          </p:cNvSpPr>
          <p:nvPr>
            <p:ph type="body" sz="quarter" idx="184"/>
          </p:nvPr>
        </p:nvSpPr>
        <p:spPr>
          <a:xfrm>
            <a:off x="3696229" y="1625600"/>
            <a:ext cx="20107276" cy="555263"/>
          </a:xfrm>
        </p:spPr>
        <p:txBody>
          <a:bodyPr/>
          <a:lstStyle/>
          <a:p>
            <a:r>
              <a:rPr lang="en-US" dirty="0">
                <a:solidFill>
                  <a:schemeClr val="accent5">
                    <a:lumMod val="50000"/>
                  </a:schemeClr>
                </a:solidFill>
              </a:rPr>
              <a:t>Moulika Chadalavada, Pruthvi Raj Reddy Chukkannagari, Santhosh Gattu, Bhargav Velagapudi</a:t>
            </a:r>
          </a:p>
        </p:txBody>
      </p:sp>
      <p:sp>
        <p:nvSpPr>
          <p:cNvPr id="353" name="Text Placeholder 352"/>
          <p:cNvSpPr>
            <a:spLocks noGrp="1"/>
          </p:cNvSpPr>
          <p:nvPr>
            <p:ph type="body" sz="quarter" idx="185"/>
          </p:nvPr>
        </p:nvSpPr>
        <p:spPr>
          <a:xfrm>
            <a:off x="3662362" y="-2745"/>
            <a:ext cx="20107276" cy="834414"/>
          </a:xfrm>
        </p:spPr>
        <p:txBody>
          <a:bodyPr/>
          <a:lstStyle/>
          <a:p>
            <a:r>
              <a:rPr lang="en-US" b="1" dirty="0">
                <a:solidFill>
                  <a:schemeClr val="bg2">
                    <a:lumMod val="10000"/>
                  </a:schemeClr>
                </a:solidFill>
              </a:rPr>
              <a:t>Events Manager</a:t>
            </a:r>
          </a:p>
        </p:txBody>
      </p:sp>
      <p:sp>
        <p:nvSpPr>
          <p:cNvPr id="20" name="Text Placeholder 302"/>
          <p:cNvSpPr txBox="1">
            <a:spLocks/>
          </p:cNvSpPr>
          <p:nvPr/>
        </p:nvSpPr>
        <p:spPr>
          <a:xfrm>
            <a:off x="506931" y="7792884"/>
            <a:ext cx="6281539" cy="428684"/>
          </a:xfrm>
          <a:prstGeom prst="rect">
            <a:avLst/>
          </a:prstGeom>
          <a:noFill/>
        </p:spPr>
        <p:txBody>
          <a:bodyPr wrap="square" lIns="52249" tIns="52249" rIns="52249" bIns="52249" anchor="ctr" anchorCtr="0">
            <a:spAutoFit/>
          </a:bodyPr>
          <a:lstStyle>
            <a:lvl1pPr marL="0" indent="0" algn="ctr" defTabSz="2507943" rtl="0" eaLnBrk="1" latinLnBrk="0" hangingPunct="1">
              <a:spcBef>
                <a:spcPct val="20000"/>
              </a:spcBef>
              <a:buFont typeface="Arial" pitchFamily="34" charset="0"/>
              <a:buNone/>
              <a:defRPr sz="2100" b="1" u="sng" kern="1200" baseline="0">
                <a:solidFill>
                  <a:schemeClr val="accent5">
                    <a:lumMod val="50000"/>
                  </a:schemeClr>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en-US" dirty="0"/>
              <a:t>TOOLS &amp; API’s USED</a:t>
            </a:r>
          </a:p>
        </p:txBody>
      </p:sp>
      <p:pic>
        <p:nvPicPr>
          <p:cNvPr id="21" name="Picture 20"/>
          <p:cNvPicPr>
            <a:picLocks noChangeAspect="1"/>
          </p:cNvPicPr>
          <p:nvPr/>
        </p:nvPicPr>
        <p:blipFill>
          <a:blip r:embed="rId3"/>
          <a:stretch>
            <a:fillRect/>
          </a:stretch>
        </p:blipFill>
        <p:spPr>
          <a:xfrm>
            <a:off x="1282406" y="8752389"/>
            <a:ext cx="1712147" cy="1529572"/>
          </a:xfrm>
          <a:prstGeom prst="rect">
            <a:avLst/>
          </a:prstGeom>
        </p:spPr>
      </p:pic>
      <p:pic>
        <p:nvPicPr>
          <p:cNvPr id="22" name="Picture 21"/>
          <p:cNvPicPr>
            <a:picLocks noChangeAspect="1"/>
          </p:cNvPicPr>
          <p:nvPr/>
        </p:nvPicPr>
        <p:blipFill>
          <a:blip r:embed="rId4"/>
          <a:stretch>
            <a:fillRect/>
          </a:stretch>
        </p:blipFill>
        <p:spPr>
          <a:xfrm>
            <a:off x="4523058" y="8792484"/>
            <a:ext cx="1533895" cy="1548933"/>
          </a:xfrm>
          <a:prstGeom prst="rect">
            <a:avLst/>
          </a:prstGeom>
        </p:spPr>
      </p:pic>
      <p:pic>
        <p:nvPicPr>
          <p:cNvPr id="23" name="Picture 22"/>
          <p:cNvPicPr>
            <a:picLocks noChangeAspect="1"/>
          </p:cNvPicPr>
          <p:nvPr/>
        </p:nvPicPr>
        <p:blipFill>
          <a:blip r:embed="rId5"/>
          <a:stretch>
            <a:fillRect/>
          </a:stretch>
        </p:blipFill>
        <p:spPr>
          <a:xfrm>
            <a:off x="1158362" y="11167809"/>
            <a:ext cx="5105400" cy="1676400"/>
          </a:xfrm>
          <a:prstGeom prst="rect">
            <a:avLst/>
          </a:prstGeom>
        </p:spPr>
      </p:pic>
      <p:pic>
        <p:nvPicPr>
          <p:cNvPr id="24" name="Picture 23"/>
          <p:cNvPicPr>
            <a:picLocks noChangeAspect="1"/>
          </p:cNvPicPr>
          <p:nvPr/>
        </p:nvPicPr>
        <p:blipFill>
          <a:blip r:embed="rId6"/>
          <a:stretch>
            <a:fillRect/>
          </a:stretch>
        </p:blipFill>
        <p:spPr>
          <a:xfrm>
            <a:off x="1095001" y="13766291"/>
            <a:ext cx="2313217" cy="969453"/>
          </a:xfrm>
          <a:prstGeom prst="rect">
            <a:avLst/>
          </a:prstGeom>
        </p:spPr>
      </p:pic>
      <p:pic>
        <p:nvPicPr>
          <p:cNvPr id="25" name="Picture 24"/>
          <p:cNvPicPr>
            <a:picLocks noChangeAspect="1"/>
          </p:cNvPicPr>
          <p:nvPr/>
        </p:nvPicPr>
        <p:blipFill>
          <a:blip r:embed="rId7"/>
          <a:stretch>
            <a:fillRect/>
          </a:stretch>
        </p:blipFill>
        <p:spPr>
          <a:xfrm>
            <a:off x="4177145" y="13369530"/>
            <a:ext cx="1879808" cy="1765125"/>
          </a:xfrm>
          <a:prstGeom prst="rect">
            <a:avLst/>
          </a:prstGeom>
        </p:spPr>
      </p:pic>
      <p:pic>
        <p:nvPicPr>
          <p:cNvPr id="26" name="Picture 25"/>
          <p:cNvPicPr>
            <a:picLocks noChangeAspect="1"/>
          </p:cNvPicPr>
          <p:nvPr/>
        </p:nvPicPr>
        <p:blipFill>
          <a:blip r:embed="rId8"/>
          <a:stretch>
            <a:fillRect/>
          </a:stretch>
        </p:blipFill>
        <p:spPr>
          <a:xfrm>
            <a:off x="575587" y="569957"/>
            <a:ext cx="4233480" cy="1109296"/>
          </a:xfrm>
          <a:prstGeom prst="rect">
            <a:avLst/>
          </a:prstGeom>
        </p:spPr>
      </p:pic>
      <p:pic>
        <p:nvPicPr>
          <p:cNvPr id="27" name="Picture 26"/>
          <p:cNvPicPr>
            <a:picLocks noChangeAspect="1"/>
          </p:cNvPicPr>
          <p:nvPr/>
        </p:nvPicPr>
        <p:blipFill>
          <a:blip r:embed="rId9"/>
          <a:stretch>
            <a:fillRect/>
          </a:stretch>
        </p:blipFill>
        <p:spPr>
          <a:xfrm>
            <a:off x="24262167" y="253067"/>
            <a:ext cx="2619375" cy="1743075"/>
          </a:xfrm>
          <a:prstGeom prst="rect">
            <a:avLst/>
          </a:prstGeom>
        </p:spPr>
      </p:pic>
      <p:pic>
        <p:nvPicPr>
          <p:cNvPr id="28" name="Picture 27"/>
          <p:cNvPicPr>
            <a:picLocks noChangeAspect="1"/>
          </p:cNvPicPr>
          <p:nvPr/>
        </p:nvPicPr>
        <p:blipFill>
          <a:blip r:embed="rId10"/>
          <a:stretch>
            <a:fillRect/>
          </a:stretch>
        </p:blipFill>
        <p:spPr>
          <a:xfrm>
            <a:off x="7196466" y="5181033"/>
            <a:ext cx="12994549" cy="11278167"/>
          </a:xfrm>
          <a:prstGeom prst="rect">
            <a:avLst/>
          </a:prstGeom>
        </p:spPr>
      </p:pic>
      <p:pic>
        <p:nvPicPr>
          <p:cNvPr id="29" name="Picture 28"/>
          <p:cNvPicPr>
            <a:picLocks noChangeAspect="1"/>
          </p:cNvPicPr>
          <p:nvPr/>
        </p:nvPicPr>
        <p:blipFill>
          <a:blip r:embed="rId11"/>
          <a:stretch>
            <a:fillRect/>
          </a:stretch>
        </p:blipFill>
        <p:spPr>
          <a:xfrm>
            <a:off x="8849902" y="4017204"/>
            <a:ext cx="10544996" cy="1163829"/>
          </a:xfrm>
          <a:prstGeom prst="rect">
            <a:avLst/>
          </a:prstGeom>
        </p:spPr>
      </p:pic>
      <p:sp>
        <p:nvSpPr>
          <p:cNvPr id="30" name="Text Placeholder 310"/>
          <p:cNvSpPr>
            <a:spLocks noGrp="1"/>
          </p:cNvSpPr>
          <p:nvPr>
            <p:ph type="body" sz="quarter" idx="28"/>
          </p:nvPr>
        </p:nvSpPr>
        <p:spPr>
          <a:xfrm>
            <a:off x="20599011" y="3364555"/>
            <a:ext cx="6251597" cy="2418231"/>
          </a:xfrm>
        </p:spPr>
        <p:txBody>
          <a:bodyPr/>
          <a:lstStyle/>
          <a:p>
            <a:r>
              <a:rPr lang="en-US" sz="2000" dirty="0">
                <a:solidFill>
                  <a:schemeClr val="accent5">
                    <a:lumMod val="50000"/>
                  </a:schemeClr>
                </a:solidFill>
              </a:rPr>
              <a:t>  RSVPS Data from MEET UP Streaming API gives event  </a:t>
            </a:r>
          </a:p>
          <a:p>
            <a:r>
              <a:rPr lang="en-US" sz="2000" dirty="0"/>
              <a:t> </a:t>
            </a:r>
            <a:r>
              <a:rPr lang="en-US" sz="2000" dirty="0">
                <a:solidFill>
                  <a:schemeClr val="accent5">
                    <a:lumMod val="50000"/>
                  </a:schemeClr>
                </a:solidFill>
              </a:rPr>
              <a:t> notifications of every user.</a:t>
            </a:r>
          </a:p>
          <a:p>
            <a:r>
              <a:rPr lang="en-US" sz="2000" dirty="0"/>
              <a:t>  Event Id’s  from streaming data are  retrieved to query</a:t>
            </a:r>
          </a:p>
          <a:p>
            <a:r>
              <a:rPr lang="en-US" sz="2000" dirty="0"/>
              <a:t>  the event comments API of Meet Up.  </a:t>
            </a:r>
          </a:p>
          <a:p>
            <a:r>
              <a:rPr lang="en-US" sz="2000" dirty="0"/>
              <a:t>  Assumption: Sentiment Analysis  using the comments is</a:t>
            </a:r>
          </a:p>
          <a:p>
            <a:r>
              <a:rPr lang="en-US" sz="2000" dirty="0"/>
              <a:t>  the best source of event/group’s  activities and review.  </a:t>
            </a:r>
          </a:p>
        </p:txBody>
      </p:sp>
      <p:pic>
        <p:nvPicPr>
          <p:cNvPr id="3" name="Picture 2"/>
          <p:cNvPicPr>
            <a:picLocks noChangeAspect="1"/>
          </p:cNvPicPr>
          <p:nvPr/>
        </p:nvPicPr>
        <p:blipFill>
          <a:blip r:embed="rId12"/>
          <a:stretch>
            <a:fillRect/>
          </a:stretch>
        </p:blipFill>
        <p:spPr>
          <a:xfrm>
            <a:off x="10735732" y="7754995"/>
            <a:ext cx="2156883" cy="1811955"/>
          </a:xfrm>
          <a:prstGeom prst="rect">
            <a:avLst/>
          </a:prstGeom>
        </p:spPr>
      </p:pic>
      <p:pic>
        <p:nvPicPr>
          <p:cNvPr id="4" name="Picture 3"/>
          <p:cNvPicPr>
            <a:picLocks noChangeAspect="1"/>
          </p:cNvPicPr>
          <p:nvPr/>
        </p:nvPicPr>
        <p:blipFill>
          <a:blip r:embed="rId13"/>
          <a:stretch>
            <a:fillRect/>
          </a:stretch>
        </p:blipFill>
        <p:spPr>
          <a:xfrm>
            <a:off x="16188267" y="11430029"/>
            <a:ext cx="4002748" cy="3248025"/>
          </a:xfrm>
          <a:prstGeom prst="rect">
            <a:avLst/>
          </a:prstGeom>
        </p:spPr>
      </p:pic>
      <p:sp>
        <p:nvSpPr>
          <p:cNvPr id="31" name="Text Placeholder 312"/>
          <p:cNvSpPr>
            <a:spLocks noGrp="1"/>
          </p:cNvSpPr>
          <p:nvPr>
            <p:ph type="body" sz="quarter" idx="30"/>
          </p:nvPr>
        </p:nvSpPr>
        <p:spPr>
          <a:xfrm>
            <a:off x="20597438" y="9877567"/>
            <a:ext cx="6282531" cy="586961"/>
          </a:xfrm>
        </p:spPr>
        <p:txBody>
          <a:bodyPr/>
          <a:lstStyle/>
          <a:p>
            <a:r>
              <a:rPr lang="en-US" sz="1300" dirty="0">
                <a:solidFill>
                  <a:schemeClr val="accent5">
                    <a:lumMod val="50000"/>
                  </a:schemeClr>
                </a:solidFill>
                <a:latin typeface="Times New Roman" panose="02020603050405020304" pitchFamily="18" charset="0"/>
                <a:cs typeface="Times New Roman" panose="02020603050405020304" pitchFamily="18" charset="0"/>
              </a:rPr>
              <a:t>                                                             </a:t>
            </a:r>
            <a:r>
              <a:rPr lang="en-US" sz="2100" u="sng" dirty="0">
                <a:solidFill>
                  <a:schemeClr val="accent5">
                    <a:lumMod val="50000"/>
                  </a:schemeClr>
                </a:solidFill>
                <a:latin typeface="+mj-lt"/>
                <a:cs typeface="Times New Roman" panose="02020603050405020304" pitchFamily="18" charset="0"/>
              </a:rPr>
              <a:t>RESULTS</a:t>
            </a:r>
          </a:p>
        </p:txBody>
      </p:sp>
      <p:pic>
        <p:nvPicPr>
          <p:cNvPr id="5" name="Picture 4"/>
          <p:cNvPicPr>
            <a:picLocks noChangeAspect="1"/>
          </p:cNvPicPr>
          <p:nvPr/>
        </p:nvPicPr>
        <p:blipFill>
          <a:blip r:embed="rId14"/>
          <a:stretch>
            <a:fillRect/>
          </a:stretch>
        </p:blipFill>
        <p:spPr>
          <a:xfrm>
            <a:off x="20628372" y="10532570"/>
            <a:ext cx="6803627" cy="3034484"/>
          </a:xfrm>
          <a:prstGeom prst="rect">
            <a:avLst/>
          </a:prstGeom>
        </p:spPr>
      </p:pic>
      <p:pic>
        <p:nvPicPr>
          <p:cNvPr id="6" name="Picture 5"/>
          <p:cNvPicPr>
            <a:picLocks noChangeAspect="1"/>
          </p:cNvPicPr>
          <p:nvPr/>
        </p:nvPicPr>
        <p:blipFill>
          <a:blip r:embed="rId15"/>
          <a:stretch>
            <a:fillRect/>
          </a:stretch>
        </p:blipFill>
        <p:spPr>
          <a:xfrm>
            <a:off x="20628372" y="13848171"/>
            <a:ext cx="6803627" cy="2367578"/>
          </a:xfrm>
          <a:prstGeom prst="rect">
            <a:avLst/>
          </a:prstGeom>
        </p:spPr>
      </p:pic>
    </p:spTree>
    <p:extLst>
      <p:ext uri="{BB962C8B-B14F-4D97-AF65-F5344CB8AC3E}">
        <p14:creationId xmlns:p14="http://schemas.microsoft.com/office/powerpoint/2010/main" val="3417310049"/>
      </p:ext>
    </p:extLst>
  </p:cSld>
  <p:clrMapOvr>
    <a:masterClrMapping/>
  </p:clrMapOvr>
</p:sld>
</file>

<file path=ppt/theme/theme1.xml><?xml version="1.0" encoding="utf-8"?>
<a:theme xmlns:a="http://schemas.openxmlformats.org/drawingml/2006/main" name="PosterPresentations.com-36x60-Template-V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308</TotalTime>
  <Words>283</Words>
  <Application>Microsoft Office PowerPoint</Application>
  <PresentationFormat>Custom</PresentationFormat>
  <Paragraphs>34</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PosterPresentations.com-36x60-Template-V3</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pruthvirajreddy chukkannagari</cp:lastModifiedBy>
  <cp:revision>54</cp:revision>
  <dcterms:created xsi:type="dcterms:W3CDTF">2012-02-06T18:46:22Z</dcterms:created>
  <dcterms:modified xsi:type="dcterms:W3CDTF">2016-11-17T05:40:25Z</dcterms:modified>
</cp:coreProperties>
</file>