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4"/>
  </p:notesMasterIdLst>
  <p:handoutMasterIdLst>
    <p:handoutMasterId r:id="rId35"/>
  </p:handoutMasterIdLst>
  <p:sldIdLst>
    <p:sldId id="256" r:id="rId3"/>
    <p:sldId id="281" r:id="rId4"/>
    <p:sldId id="257" r:id="rId5"/>
    <p:sldId id="259" r:id="rId6"/>
    <p:sldId id="289" r:id="rId7"/>
    <p:sldId id="260" r:id="rId8"/>
    <p:sldId id="266" r:id="rId9"/>
    <p:sldId id="267" r:id="rId10"/>
    <p:sldId id="287" r:id="rId11"/>
    <p:sldId id="288" r:id="rId12"/>
    <p:sldId id="268" r:id="rId13"/>
    <p:sldId id="284" r:id="rId14"/>
    <p:sldId id="269" r:id="rId15"/>
    <p:sldId id="270" r:id="rId16"/>
    <p:sldId id="280" r:id="rId17"/>
    <p:sldId id="271" r:id="rId18"/>
    <p:sldId id="279" r:id="rId19"/>
    <p:sldId id="290" r:id="rId20"/>
    <p:sldId id="265" r:id="rId21"/>
    <p:sldId id="262" r:id="rId22"/>
    <p:sldId id="273" r:id="rId23"/>
    <p:sldId id="274" r:id="rId24"/>
    <p:sldId id="275" r:id="rId25"/>
    <p:sldId id="276" r:id="rId26"/>
    <p:sldId id="263" r:id="rId27"/>
    <p:sldId id="277" r:id="rId28"/>
    <p:sldId id="278" r:id="rId29"/>
    <p:sldId id="258" r:id="rId30"/>
    <p:sldId id="282" r:id="rId31"/>
    <p:sldId id="283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528BD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15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373704-7910-41F5-9063-C4DE19F5AB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268B58-B673-4B03-9479-8E61F0E536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A4675-4BE8-4908-8995-33F2EDCB3675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DBE9C-B52F-4CED-A3C6-5FA91C494D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19E5A-B516-4397-8C16-0B2155A08F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A7190-C749-44D2-AE2F-EB85D9FA89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93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497A5-B3C9-4427-9A78-BDDD660A526B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0B67E-2262-47E8-9ADC-10772758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7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0B67E-2262-47E8-9ADC-1077275884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12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0B67E-2262-47E8-9ADC-1077275884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30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0B67E-2262-47E8-9ADC-1077275884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61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0B67E-2262-47E8-9ADC-1077275884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863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0B67E-2262-47E8-9ADC-1077275884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6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9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42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7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9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60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881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9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859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694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231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CB603-DD01-A748-9C61-5B34346B2E0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4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2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97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9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6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2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C0E-67A9-7043-A4EF-BB6590D640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77C0E-67A9-7043-A4EF-BB6590D640F8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270EF-DC70-1C42-943C-79D494D2C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CB603-DD01-A748-9C61-5B34346B2E0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A63-AB99-094D-874B-7C6430332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ustl.edu/~schmidt/PDF/gperf.pdf" TargetMode="External"/><Relationship Id="rId2" Type="http://schemas.openxmlformats.org/officeDocument/2006/relationships/hyperlink" Target="https://www.nist.gov/dads/HTML/orderPreservMinPerfectHash.html" TargetMode="Externa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593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Cuckoo Hashing with Perfect Hashing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1347"/>
            <a:ext cx="6400800" cy="2061142"/>
          </a:xfrm>
        </p:spPr>
        <p:txBody>
          <a:bodyPr>
            <a:normAutofit/>
          </a:bodyPr>
          <a:lstStyle/>
          <a:p>
            <a:r>
              <a:rPr lang="en-US" sz="1800" dirty="0"/>
              <a:t>Moulika Chadalavada</a:t>
            </a:r>
          </a:p>
          <a:p>
            <a:r>
              <a:rPr lang="en-US" sz="1800" dirty="0"/>
              <a:t>Yijie Han</a:t>
            </a:r>
          </a:p>
          <a:p>
            <a:r>
              <a:rPr lang="en-US" sz="1800" dirty="0"/>
              <a:t>School of Computing and Engineering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University of Missouri at Kansas City</a:t>
            </a:r>
          </a:p>
          <a:p>
            <a:pPr>
              <a:lnSpc>
                <a:spcPct val="80000"/>
              </a:lnSpc>
            </a:pPr>
            <a:r>
              <a:rPr lang="en-US" sz="1800" dirty="0"/>
              <a:t>Kansas City, MO 64110, USA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128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7444"/>
            <a:ext cx="8229600" cy="9144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Parallel Pipeline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D2BD3-FECD-4F54-8753-3F9C93C20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599" y="1477180"/>
            <a:ext cx="40386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61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5671"/>
            <a:ext cx="8229600" cy="9144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Different Cuckoo Hashing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9150"/>
            <a:ext cx="8229600" cy="405836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Clr>
                <a:srgbClr val="0072BC"/>
              </a:buClr>
              <a:buNone/>
            </a:pPr>
            <a:r>
              <a:rPr lang="en-US" sz="2000" b="1" i="1" dirty="0"/>
              <a:t>Parallel-d-Pipeline Implementation: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Each pipeline has different entry point.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Allows the user to insert an element to any table idle in that cycle. 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Parallel-d-Pipeline approach throughput depends on various factors.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One among them is matching operations percentage that is successful.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Several elements can leave the pipelines and sent to output in one cycle.</a:t>
            </a:r>
          </a:p>
          <a:p>
            <a:pPr algn="just">
              <a:buClr>
                <a:srgbClr val="0072BC"/>
              </a:buClr>
            </a:pPr>
            <a:endParaRPr lang="en-US" sz="2000" dirty="0"/>
          </a:p>
          <a:p>
            <a:pPr lvl="0" algn="just">
              <a:buClr>
                <a:srgbClr val="0072BC"/>
              </a:buClr>
            </a:pPr>
            <a:endParaRPr lang="en-US" sz="2000" dirty="0"/>
          </a:p>
          <a:p>
            <a:pPr lvl="0" algn="just">
              <a:buClr>
                <a:srgbClr val="0072BC"/>
              </a:buClr>
            </a:pPr>
            <a:endParaRPr lang="en-US" sz="2000" dirty="0"/>
          </a:p>
          <a:p>
            <a:pPr lvl="0" algn="just">
              <a:buClr>
                <a:srgbClr val="0072BC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35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EE28-020A-4268-A066-EFCB5E99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972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Parallel-d-Pipeline Implementation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848F43-026A-4AEF-9BBB-48C261199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1347651"/>
            <a:ext cx="40576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43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ECF5-1B27-4507-82B4-1909D057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026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Perfect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C813-A300-41F1-B289-C0F062ED2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7311"/>
            <a:ext cx="8229600" cy="49304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In Perfect Hashing, hash function maps distinct elements of set S to a set of integers, without collisions.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</a:pPr>
            <a:endParaRPr lang="en-US" sz="1950" dirty="0"/>
          </a:p>
          <a:p>
            <a:pPr algn="just">
              <a:lnSpc>
                <a:spcPct val="150000"/>
              </a:lnSpc>
              <a:buClr>
                <a:srgbClr val="0072BC"/>
              </a:buClr>
            </a:pPr>
            <a:endParaRPr lang="en-US" sz="1950" dirty="0"/>
          </a:p>
          <a:p>
            <a:pPr algn="just">
              <a:lnSpc>
                <a:spcPct val="150000"/>
              </a:lnSpc>
              <a:buClr>
                <a:srgbClr val="0072BC"/>
              </a:buClr>
            </a:pPr>
            <a:endParaRPr lang="en-US" sz="1950" dirty="0"/>
          </a:p>
          <a:p>
            <a:pPr algn="just">
              <a:lnSpc>
                <a:spcPct val="150000"/>
              </a:lnSpc>
              <a:buClr>
                <a:srgbClr val="0072BC"/>
              </a:buClr>
            </a:pPr>
            <a:endParaRPr lang="en-US" sz="1950" dirty="0"/>
          </a:p>
          <a:p>
            <a:pPr marL="0" indent="0" algn="just">
              <a:lnSpc>
                <a:spcPct val="150000"/>
              </a:lnSpc>
              <a:buClr>
                <a:srgbClr val="0072BC"/>
              </a:buClr>
              <a:buNone/>
            </a:pPr>
            <a:endParaRPr lang="en-US" sz="1950" dirty="0"/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Perfect Hashing is one of the strategies for resolving collisions in hashing.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</a:pPr>
            <a:endParaRPr lang="en-US" sz="1950" dirty="0"/>
          </a:p>
          <a:p>
            <a:pPr algn="just">
              <a:lnSpc>
                <a:spcPct val="150000"/>
              </a:lnSpc>
              <a:buClr>
                <a:srgbClr val="0072BC"/>
              </a:buClr>
            </a:pPr>
            <a:endParaRPr lang="en-US" sz="1950" dirty="0"/>
          </a:p>
          <a:p>
            <a:pPr marL="0" indent="0">
              <a:lnSpc>
                <a:spcPct val="150000"/>
              </a:lnSpc>
              <a:buClr>
                <a:srgbClr val="0072BC"/>
              </a:buClr>
              <a:buNone/>
            </a:pPr>
            <a:endParaRPr lang="en-US" sz="19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B3A38-5E9F-47C6-B0F5-DB353F9F9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28" t="8532" r="1921" b="4092"/>
          <a:stretch/>
        </p:blipFill>
        <p:spPr>
          <a:xfrm>
            <a:off x="2223911" y="2332283"/>
            <a:ext cx="5226755" cy="269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47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ECF5-1B27-4507-82B4-1909D057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026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Perfect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C813-A300-41F1-B289-C0F062ED2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9734"/>
            <a:ext cx="8229600" cy="493042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In chained hash table expected cost of lookup is O(1+</a:t>
            </a:r>
            <a:r>
              <a:rPr lang="el-GR" sz="2000" dirty="0"/>
              <a:t>α</a:t>
            </a:r>
            <a:r>
              <a:rPr lang="en-US" sz="2000" dirty="0"/>
              <a:t>).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In linear probing, the expected cost is O(1).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But the expected cost of lookup is not same as expected worst-case cost of lookup.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Perfect Hashing lookups take worst case time O(1).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A minimal perfect hash function maps each key to n consecutive integers in hash table there exist one entry for each key without any empty slots.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Minimal Perfect Hash Functions used for efficient memory usage and for speed retrieval of elements from static data sets.</a:t>
            </a:r>
          </a:p>
          <a:p>
            <a:pPr marL="0" indent="0" algn="just">
              <a:lnSpc>
                <a:spcPct val="150000"/>
              </a:lnSpc>
              <a:buClr>
                <a:srgbClr val="0072BC"/>
              </a:buClr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buClr>
                <a:srgbClr val="0072BC"/>
              </a:buClr>
              <a:buNone/>
            </a:pPr>
            <a:endParaRPr lang="en-US" sz="2000" dirty="0"/>
          </a:p>
          <a:p>
            <a:pPr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8726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8856-45E9-46B1-AF75-BB734610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010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Perfect &amp; Minimal Perfect Hashing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996236-EB3B-4A93-89BE-7844BAADB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444" y="3903305"/>
            <a:ext cx="5686954" cy="21316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BF12F3-6435-4BE0-B096-A25DDBBC2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89" y="1719734"/>
            <a:ext cx="5548489" cy="20169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150152-8BA5-4391-B897-34E0C7FFFBC7}"/>
              </a:ext>
            </a:extLst>
          </p:cNvPr>
          <p:cNvSpPr/>
          <p:nvPr/>
        </p:nvSpPr>
        <p:spPr>
          <a:xfrm>
            <a:off x="4572000" y="5902209"/>
            <a:ext cx="25269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Minimal Perfect Hashing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229B7D-541D-4000-AB00-7592CC298A75}"/>
              </a:ext>
            </a:extLst>
          </p:cNvPr>
          <p:cNvSpPr/>
          <p:nvPr/>
        </p:nvSpPr>
        <p:spPr>
          <a:xfrm>
            <a:off x="1845732" y="1451753"/>
            <a:ext cx="16789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Perfect Hashing</a:t>
            </a:r>
          </a:p>
        </p:txBody>
      </p:sp>
    </p:spTree>
    <p:extLst>
      <p:ext uri="{BB962C8B-B14F-4D97-AF65-F5344CB8AC3E}">
        <p14:creationId xmlns:p14="http://schemas.microsoft.com/office/powerpoint/2010/main" val="120327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ECF5-1B27-4507-82B4-1909D057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889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Inserting Key using Perfect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C813-A300-41F1-B289-C0F062ED2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9111"/>
            <a:ext cx="8229600" cy="49304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To insert keys to slots two hash functions are used:</a:t>
            </a:r>
          </a:p>
          <a:p>
            <a:pPr marL="857250" lvl="1" indent="-457200" algn="just">
              <a:lnSpc>
                <a:spcPct val="150000"/>
              </a:lnSpc>
              <a:buClr>
                <a:srgbClr val="0072BC"/>
              </a:buClr>
              <a:buFont typeface="+mj-lt"/>
              <a:buAutoNum type="arabicPeriod"/>
            </a:pPr>
            <a:r>
              <a:rPr lang="en-US" sz="1950" dirty="0"/>
              <a:t>H(key), this function hashes the key which returns a position in the intermediate array. </a:t>
            </a:r>
          </a:p>
          <a:p>
            <a:pPr marL="857250" lvl="1" indent="-457200" algn="just">
              <a:lnSpc>
                <a:spcPct val="150000"/>
              </a:lnSpc>
              <a:buClr>
                <a:srgbClr val="0072BC"/>
              </a:buClr>
              <a:buFont typeface="+mj-lt"/>
              <a:buAutoNum type="arabicPeriod"/>
            </a:pPr>
            <a:r>
              <a:rPr lang="en-US" sz="1950" dirty="0"/>
              <a:t>F(x, key), is used to find the position of key which is unique, where  x = H(key). 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This process only returns a value if the key we are looking for is present in the table.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endParaRPr lang="en-US" sz="1950" dirty="0"/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endParaRPr lang="en-US" sz="1950" dirty="0"/>
          </a:p>
          <a:p>
            <a:pPr lvl="1" indent="-342900"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endParaRPr lang="en-US" sz="1950" dirty="0"/>
          </a:p>
          <a:p>
            <a:pPr marL="0" indent="0" algn="just">
              <a:lnSpc>
                <a:spcPct val="150000"/>
              </a:lnSpc>
              <a:buClr>
                <a:srgbClr val="0072BC"/>
              </a:buClr>
              <a:buNone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758292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4FBE-45D7-4F7F-9D9A-7B343358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04069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Example of Perfect Hash Key Lookup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FDFA43-AB12-4908-8890-1C48738EC9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639" y="2243931"/>
            <a:ext cx="76581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96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ECF5-1B27-4507-82B4-1909D057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4445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Our Approach</a:t>
            </a:r>
            <a:br>
              <a:rPr lang="en-US" sz="4000" dirty="0">
                <a:solidFill>
                  <a:srgbClr val="0072BC"/>
                </a:solidFill>
              </a:rPr>
            </a:br>
            <a:r>
              <a:rPr lang="en-US" sz="2200" dirty="0">
                <a:solidFill>
                  <a:srgbClr val="0072BC"/>
                </a:solidFill>
              </a:rPr>
              <a:t>(Combining Cuckoo Hashing with Perfect Hashing)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C813-A300-41F1-B289-C0F062ED2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3267"/>
            <a:ext cx="8229600" cy="4930422"/>
          </a:xfrm>
        </p:spPr>
        <p:txBody>
          <a:bodyPr>
            <a:noAutofit/>
          </a:bodyPr>
          <a:lstStyle/>
          <a:p>
            <a:pPr lvl="0" algn="just">
              <a:lnSpc>
                <a:spcPct val="17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Cuckoo Hashing requires two hash functions. </a:t>
            </a:r>
          </a:p>
          <a:p>
            <a:pPr algn="just">
              <a:lnSpc>
                <a:spcPct val="17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Insertions may run into cycle, which might require multiple rehashes to succeed. </a:t>
            </a:r>
          </a:p>
          <a:p>
            <a:pPr lvl="0" algn="just">
              <a:lnSpc>
                <a:spcPct val="17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Cycles only arise if we revisit the same slot with the same element to insert.</a:t>
            </a:r>
          </a:p>
          <a:p>
            <a:pPr lvl="0" algn="just">
              <a:lnSpc>
                <a:spcPct val="17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There might be a possibility that algorithms may enter an infinite loop and may result in the collision. </a:t>
            </a:r>
          </a:p>
          <a:p>
            <a:pPr algn="just">
              <a:lnSpc>
                <a:spcPct val="17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The memory usage is high, as we are storing in alternate locations.</a:t>
            </a:r>
          </a:p>
          <a:p>
            <a:pPr lvl="0" algn="just">
              <a:lnSpc>
                <a:spcPct val="17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endParaRPr lang="en-US" sz="1950" dirty="0"/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endParaRPr lang="en-US" sz="1950" dirty="0"/>
          </a:p>
          <a:p>
            <a:pPr marL="0" indent="0" algn="just">
              <a:lnSpc>
                <a:spcPct val="150000"/>
              </a:lnSpc>
              <a:buClr>
                <a:srgbClr val="0072BC"/>
              </a:buClr>
              <a:buNone/>
            </a:pPr>
            <a:endParaRPr lang="en-US" sz="1950" dirty="0"/>
          </a:p>
          <a:p>
            <a:pPr marL="0" indent="0" algn="just">
              <a:lnSpc>
                <a:spcPct val="150000"/>
              </a:lnSpc>
              <a:buClr>
                <a:srgbClr val="0072BC"/>
              </a:buClr>
              <a:buNone/>
            </a:pPr>
            <a:endParaRPr lang="en-US" sz="1950" dirty="0"/>
          </a:p>
          <a:p>
            <a:pPr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1532951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378" y="1855068"/>
            <a:ext cx="8229600" cy="4058362"/>
          </a:xfrm>
        </p:spPr>
        <p:txBody>
          <a:bodyPr>
            <a:normAutofit lnSpcReduction="10000"/>
          </a:bodyPr>
          <a:lstStyle/>
          <a:p>
            <a:pPr marL="0" indent="0" algn="just">
              <a:buClr>
                <a:srgbClr val="0072BC"/>
              </a:buClr>
              <a:buNone/>
            </a:pPr>
            <a:r>
              <a:rPr lang="en-US" sz="2400" u="sng" dirty="0">
                <a:solidFill>
                  <a:srgbClr val="0072BC"/>
                </a:solidFill>
              </a:rPr>
              <a:t>Solution: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Perfect Hashing doesn't contain collisions.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It maps distinct elements of set S to a set of integers. 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We chose to improve Cuckoo Hashing with Perfect Hashing mechanism to improve the keys hit ratio and memory utilization. 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We used Perfect hashing because it doesn't require any collision resolution mechanism.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Perfect Hashing doesn't result in the collision while inserting elements into the hash table. </a:t>
            </a:r>
          </a:p>
          <a:p>
            <a:pPr lvl="0" algn="just">
              <a:buClr>
                <a:srgbClr val="0072BC"/>
              </a:buClr>
            </a:pPr>
            <a:endParaRPr lang="en-US" sz="2200" dirty="0"/>
          </a:p>
          <a:p>
            <a:pPr marL="0" lvl="0" indent="0" algn="just">
              <a:buClr>
                <a:srgbClr val="0072BC"/>
              </a:buClr>
              <a:buNone/>
            </a:pPr>
            <a:endParaRPr lang="en-US" sz="2000" dirty="0"/>
          </a:p>
          <a:p>
            <a:pPr lvl="0" algn="just">
              <a:buClr>
                <a:srgbClr val="0072BC"/>
              </a:buClr>
            </a:pPr>
            <a:endParaRPr lang="en-US" sz="2000" dirty="0"/>
          </a:p>
          <a:p>
            <a:pPr lvl="0" algn="just">
              <a:buClr>
                <a:srgbClr val="0072BC"/>
              </a:buClr>
            </a:pP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D51E36-0E40-4227-914B-F171440C65ED}"/>
              </a:ext>
            </a:extLst>
          </p:cNvPr>
          <p:cNvSpPr txBox="1">
            <a:spLocks/>
          </p:cNvSpPr>
          <p:nvPr/>
        </p:nvSpPr>
        <p:spPr>
          <a:xfrm>
            <a:off x="457200" y="56444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3200" dirty="0">
                <a:solidFill>
                  <a:srgbClr val="0072BC"/>
                </a:solidFill>
              </a:rPr>
              <a:t>Our Approach</a:t>
            </a:r>
            <a:br>
              <a:rPr lang="en-US" sz="4000" dirty="0">
                <a:solidFill>
                  <a:srgbClr val="0072BC"/>
                </a:solidFill>
              </a:rPr>
            </a:br>
            <a:r>
              <a:rPr lang="en-US" sz="2200" dirty="0">
                <a:solidFill>
                  <a:srgbClr val="0072BC"/>
                </a:solidFill>
              </a:rPr>
              <a:t>(Combining Cuckoo Hashing with Perfect Hashing)</a:t>
            </a:r>
          </a:p>
        </p:txBody>
      </p:sp>
    </p:spTree>
    <p:extLst>
      <p:ext uri="{BB962C8B-B14F-4D97-AF65-F5344CB8AC3E}">
        <p14:creationId xmlns:p14="http://schemas.microsoft.com/office/powerpoint/2010/main" val="238645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DEB7-6FA5-4A8D-A2A2-E5D50179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72BC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1C99A-8FEC-477E-9ECF-2815697ED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45104"/>
            <a:ext cx="8229600" cy="5186363"/>
          </a:xfrm>
        </p:spPr>
        <p:txBody>
          <a:bodyPr>
            <a:normAutofit fontScale="92500" lnSpcReduction="10000"/>
          </a:bodyPr>
          <a:lstStyle/>
          <a:p>
            <a:pPr lvl="0" algn="just"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dirty="0"/>
              <a:t>Introduction</a:t>
            </a:r>
          </a:p>
          <a:p>
            <a:pPr lvl="0" algn="just"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dirty="0"/>
              <a:t>Cuckoo Hashing</a:t>
            </a:r>
          </a:p>
          <a:p>
            <a:pPr algn="just"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dirty="0"/>
              <a:t>Cuckoo Hashing Implementations</a:t>
            </a:r>
          </a:p>
          <a:p>
            <a:pPr algn="just"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dirty="0"/>
              <a:t>Perfect Hashing</a:t>
            </a:r>
          </a:p>
          <a:p>
            <a:pPr algn="just"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dirty="0"/>
              <a:t>Our Approach</a:t>
            </a:r>
          </a:p>
          <a:p>
            <a:pPr algn="just"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dirty="0"/>
              <a:t>Allocating Keys to Memory</a:t>
            </a:r>
          </a:p>
          <a:p>
            <a:pPr algn="just"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dirty="0"/>
              <a:t>Adding New Key to Memory</a:t>
            </a:r>
          </a:p>
          <a:p>
            <a:pPr algn="just"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dirty="0"/>
              <a:t>Advantages </a:t>
            </a:r>
          </a:p>
          <a:p>
            <a:pPr algn="just"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dirty="0"/>
              <a:t>Conclusion</a:t>
            </a:r>
          </a:p>
          <a:p>
            <a:pPr algn="just"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dirty="0"/>
              <a:t>References</a:t>
            </a:r>
          </a:p>
          <a:p>
            <a:pPr algn="just">
              <a:buClr>
                <a:srgbClr val="0072BC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89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7403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Allocating Keys to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1803"/>
            <a:ext cx="8229600" cy="4058362"/>
          </a:xfrm>
        </p:spPr>
        <p:txBody>
          <a:bodyPr>
            <a:normAutofit/>
          </a:bodyPr>
          <a:lstStyle/>
          <a:p>
            <a:pPr lvl="0"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It’s difficult to anticipate all possible keys as set is huge.</a:t>
            </a:r>
          </a:p>
          <a:p>
            <a:pPr lvl="0"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Here we can put known frequently encountered keys into a set S.</a:t>
            </a:r>
          </a:p>
          <a:p>
            <a:pPr lvl="0"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Map the keys in S to memory modules by using a perfect hashing function.</a:t>
            </a:r>
          </a:p>
          <a:p>
            <a:pPr lvl="0"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Perfect hashing function can be obtained in O(|S|</a:t>
            </a:r>
            <a:r>
              <a:rPr lang="en-US" sz="2000" b="1" dirty="0"/>
              <a:t>² </a:t>
            </a:r>
            <a:r>
              <a:rPr lang="en-US" sz="1950" dirty="0"/>
              <a:t>b) time.</a:t>
            </a:r>
          </a:p>
          <a:p>
            <a:pPr lvl="0"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Analyze set S of frequently encountered keys and store high frequency keys together in memory module.</a:t>
            </a:r>
          </a:p>
        </p:txBody>
      </p:sp>
    </p:spTree>
    <p:extLst>
      <p:ext uri="{BB962C8B-B14F-4D97-AF65-F5344CB8AC3E}">
        <p14:creationId xmlns:p14="http://schemas.microsoft.com/office/powerpoint/2010/main" val="3081308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8127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72BC"/>
                </a:solidFill>
              </a:rPr>
              <a:t>Architecture for Allocating Keys to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5733"/>
            <a:ext cx="8229600" cy="4058362"/>
          </a:xfrm>
        </p:spPr>
        <p:txBody>
          <a:bodyPr>
            <a:noAutofit/>
          </a:bodyPr>
          <a:lstStyle/>
          <a:p>
            <a:pPr marL="0" lvl="0" indent="0" algn="just">
              <a:buClr>
                <a:srgbClr val="0072BC"/>
              </a:buClr>
              <a:buNone/>
            </a:pPr>
            <a:r>
              <a:rPr lang="en-US" sz="1950" b="1" dirty="0">
                <a:solidFill>
                  <a:srgbClr val="0072BC"/>
                </a:solidFill>
              </a:rPr>
              <a:t>Step 1: </a:t>
            </a:r>
            <a:r>
              <a:rPr lang="en-US" sz="1950" dirty="0"/>
              <a:t>For an input key x, first compute its perfect hash value f(x).</a:t>
            </a:r>
          </a:p>
          <a:p>
            <a:pPr marL="0" lvl="0" indent="0" algn="just">
              <a:spcBef>
                <a:spcPts val="0"/>
              </a:spcBef>
              <a:buClr>
                <a:srgbClr val="0072BC"/>
              </a:buClr>
              <a:buNone/>
            </a:pPr>
            <a:endParaRPr lang="en-US" sz="1950" dirty="0"/>
          </a:p>
          <a:p>
            <a:pPr marL="0" lvl="0" indent="0" algn="just">
              <a:buClr>
                <a:srgbClr val="0072BC"/>
              </a:buClr>
              <a:buNone/>
            </a:pPr>
            <a:r>
              <a:rPr lang="en-US" sz="1950" b="1" dirty="0">
                <a:solidFill>
                  <a:srgbClr val="0072BC"/>
                </a:solidFill>
              </a:rPr>
              <a:t>Step 2: </a:t>
            </a:r>
            <a:r>
              <a:rPr lang="en-US" sz="1950" dirty="0"/>
              <a:t>f(x) value is indexed to the table to get the Memory module in which f(x) is present.</a:t>
            </a:r>
          </a:p>
          <a:p>
            <a:pPr marL="0" lvl="0" indent="0" algn="just">
              <a:spcBef>
                <a:spcPts val="0"/>
              </a:spcBef>
              <a:buClr>
                <a:srgbClr val="0072BC"/>
              </a:buClr>
              <a:buNone/>
            </a:pPr>
            <a:endParaRPr lang="en-US" sz="1950" dirty="0"/>
          </a:p>
          <a:p>
            <a:pPr marL="0" lvl="0" indent="0" algn="just">
              <a:buClr>
                <a:srgbClr val="0072BC"/>
              </a:buClr>
              <a:buNone/>
            </a:pPr>
            <a:r>
              <a:rPr lang="en-US" sz="1950" b="1" dirty="0">
                <a:solidFill>
                  <a:srgbClr val="0072BC"/>
                </a:solidFill>
              </a:rPr>
              <a:t>Step 3: </a:t>
            </a:r>
            <a:r>
              <a:rPr lang="en-US" sz="1950" dirty="0"/>
              <a:t>If x is in S then we find the correct memory module that stores x. </a:t>
            </a:r>
          </a:p>
          <a:p>
            <a:pPr marL="0" lvl="0" indent="0" algn="just">
              <a:spcBef>
                <a:spcPts val="0"/>
              </a:spcBef>
              <a:buClr>
                <a:srgbClr val="0072BC"/>
              </a:buClr>
              <a:buNone/>
            </a:pPr>
            <a:endParaRPr lang="en-US" sz="1950" dirty="0"/>
          </a:p>
          <a:p>
            <a:pPr marL="0" lvl="0" indent="0" algn="just">
              <a:buClr>
                <a:srgbClr val="0072BC"/>
              </a:buClr>
              <a:buNone/>
            </a:pPr>
            <a:r>
              <a:rPr lang="en-US" sz="1950" i="1" dirty="0"/>
              <a:t>For example, </a:t>
            </a:r>
            <a:r>
              <a:rPr lang="en-US" sz="1950" dirty="0"/>
              <a:t>the memory module that store x is Ma, then T[f(x)] =a. We use a hash function h for Ma to find the location h(x) of x in Ma.</a:t>
            </a:r>
          </a:p>
          <a:p>
            <a:pPr marL="0" lvl="0" indent="0" algn="just">
              <a:buClr>
                <a:srgbClr val="0072BC"/>
              </a:buClr>
              <a:buNone/>
            </a:pPr>
            <a:endParaRPr lang="en-US" sz="1950" dirty="0"/>
          </a:p>
          <a:p>
            <a:pPr marL="0" indent="0" algn="just">
              <a:buClr>
                <a:srgbClr val="0072BC"/>
              </a:buClr>
              <a:buNone/>
            </a:pPr>
            <a:r>
              <a:rPr lang="en-US" sz="1950" b="1" dirty="0">
                <a:solidFill>
                  <a:srgbClr val="0072BC"/>
                </a:solidFill>
              </a:rPr>
              <a:t>Step 4: </a:t>
            </a:r>
            <a:r>
              <a:rPr lang="en-US" sz="1950" dirty="0"/>
              <a:t>If x is not in S. Then we will first use f(x)=a to find memory module Ma. We then use h(x) to locate x in Ma.</a:t>
            </a:r>
          </a:p>
          <a:p>
            <a:pPr marL="0" lvl="0" indent="0" algn="just">
              <a:buClr>
                <a:srgbClr val="0072BC"/>
              </a:buClr>
              <a:buNone/>
            </a:pPr>
            <a:endParaRPr lang="en-US" sz="1900" baseline="-25000" dirty="0"/>
          </a:p>
          <a:p>
            <a:pPr marL="0" lvl="0" indent="0" algn="just">
              <a:buClr>
                <a:srgbClr val="0072BC"/>
              </a:buClr>
              <a:buNone/>
            </a:pPr>
            <a:endParaRPr lang="en-US" sz="1900" baseline="-25000" dirty="0"/>
          </a:p>
          <a:p>
            <a:pPr marL="0" lvl="0" indent="0" algn="just">
              <a:buClr>
                <a:srgbClr val="0072BC"/>
              </a:buClr>
              <a:buNone/>
            </a:pPr>
            <a:endParaRPr lang="en-US" sz="1900" baseline="-25000" dirty="0"/>
          </a:p>
          <a:p>
            <a:pPr marL="0" lvl="0" indent="0" algn="just">
              <a:buClr>
                <a:srgbClr val="0072BC"/>
              </a:buClr>
              <a:buNone/>
            </a:pPr>
            <a:endParaRPr lang="en-US" sz="1900" baseline="-25000" dirty="0"/>
          </a:p>
          <a:p>
            <a:pPr marL="0" lvl="0" indent="0" algn="just">
              <a:buClr>
                <a:srgbClr val="0072BC"/>
              </a:buClr>
              <a:buNone/>
            </a:pPr>
            <a:endParaRPr lang="en-US" sz="1900" u="sng" baseline="-25000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20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7637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0072BC"/>
                </a:solidFill>
              </a:rPr>
              <a:t>Architecture for Allocating Keys to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037"/>
            <a:ext cx="8229600" cy="4058362"/>
          </a:xfrm>
        </p:spPr>
        <p:txBody>
          <a:bodyPr>
            <a:noAutofit/>
          </a:bodyPr>
          <a:lstStyle/>
          <a:p>
            <a:pPr marL="0" indent="0" algn="just">
              <a:buClr>
                <a:srgbClr val="0072BC"/>
              </a:buClr>
              <a:buNone/>
            </a:pPr>
            <a:endParaRPr lang="en-US" sz="1900" i="1" dirty="0"/>
          </a:p>
          <a:p>
            <a:pPr marL="0" indent="0" algn="just">
              <a:buClr>
                <a:srgbClr val="0072BC"/>
              </a:buClr>
              <a:buNone/>
            </a:pPr>
            <a:r>
              <a:rPr lang="en-US" sz="1950" b="1" dirty="0">
                <a:solidFill>
                  <a:srgbClr val="0072BC"/>
                </a:solidFill>
              </a:rPr>
              <a:t>Step 5: </a:t>
            </a:r>
            <a:r>
              <a:rPr lang="en-US" sz="1950" dirty="0"/>
              <a:t>Three situations can happen here while allocating memory to the element. </a:t>
            </a:r>
          </a:p>
          <a:p>
            <a:pPr marL="0" indent="0" algn="just">
              <a:spcBef>
                <a:spcPts val="0"/>
              </a:spcBef>
              <a:buClr>
                <a:srgbClr val="0072BC"/>
              </a:buClr>
              <a:buNone/>
            </a:pPr>
            <a:endParaRPr lang="en-US" sz="1950" dirty="0"/>
          </a:p>
          <a:p>
            <a:pPr marL="914400" lvl="1" indent="-514350" algn="just">
              <a:buClr>
                <a:srgbClr val="0072BC"/>
              </a:buClr>
              <a:buFont typeface="+mj-lt"/>
              <a:buAutoNum type="romanLcPeriod"/>
            </a:pPr>
            <a:r>
              <a:rPr lang="en-US" sz="1950" dirty="0"/>
              <a:t>The first situation is that h(x)=h(y) for a y in S, thus h(x) and h(y) collides. </a:t>
            </a:r>
          </a:p>
          <a:p>
            <a:pPr marL="914400" lvl="1" indent="-514350" algn="just">
              <a:buClr>
                <a:srgbClr val="0072BC"/>
              </a:buClr>
              <a:buFont typeface="+mj-lt"/>
              <a:buAutoNum type="romanLcPeriod"/>
            </a:pPr>
            <a:endParaRPr lang="en-US" sz="1950" dirty="0"/>
          </a:p>
          <a:p>
            <a:pPr marL="914400" lvl="1" indent="-514350" algn="just">
              <a:buClr>
                <a:srgbClr val="0072BC"/>
              </a:buClr>
              <a:buFont typeface="+mj-lt"/>
              <a:buAutoNum type="romanLcPeriod"/>
            </a:pPr>
            <a:r>
              <a:rPr lang="en-US" sz="1950" dirty="0"/>
              <a:t>The second situation is that no key is at position h(x) or x is stored at h(x) position of Ma.</a:t>
            </a:r>
          </a:p>
          <a:p>
            <a:pPr marL="914400" lvl="1" indent="-514350" algn="just">
              <a:buClr>
                <a:srgbClr val="0072BC"/>
              </a:buClr>
              <a:buFont typeface="+mj-lt"/>
              <a:buAutoNum type="romanLcPeriod"/>
            </a:pPr>
            <a:endParaRPr lang="en-US" sz="1950" dirty="0"/>
          </a:p>
          <a:p>
            <a:pPr marL="914400" lvl="1" indent="-514350" algn="just">
              <a:buClr>
                <a:srgbClr val="0072BC"/>
              </a:buClr>
              <a:buFont typeface="+mj-lt"/>
              <a:buAutoNum type="romanLcPeriod"/>
            </a:pPr>
            <a:r>
              <a:rPr lang="en-US" sz="1950" dirty="0"/>
              <a:t>The third situation is when h(x)=h(y) for a y not in S while y has already been in the position h(y) in Ma. </a:t>
            </a:r>
          </a:p>
          <a:p>
            <a:pPr marL="0" lvl="0" indent="0" algn="just">
              <a:buClr>
                <a:srgbClr val="0072BC"/>
              </a:buClr>
              <a:buNone/>
            </a:pPr>
            <a:endParaRPr lang="en-US" sz="2000" baseline="-25000" dirty="0"/>
          </a:p>
          <a:p>
            <a:pPr marL="0" lvl="0" indent="0" algn="just">
              <a:buClr>
                <a:srgbClr val="0072BC"/>
              </a:buClr>
              <a:buNone/>
            </a:pPr>
            <a:endParaRPr lang="en-US" sz="2000" baseline="-25000" dirty="0"/>
          </a:p>
          <a:p>
            <a:pPr marL="0" lvl="0" indent="0" algn="just">
              <a:buClr>
                <a:srgbClr val="0072BC"/>
              </a:buClr>
              <a:buNone/>
            </a:pPr>
            <a:endParaRPr lang="en-US" sz="2000" u="sng" baseline="-25000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55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7413"/>
            <a:ext cx="8229600" cy="9144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Architecture for Allocating Keys to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819"/>
            <a:ext cx="8084372" cy="40583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f(x) has |S|</a:t>
            </a:r>
            <a:r>
              <a:rPr lang="en-US" sz="2000" b="1" dirty="0"/>
              <a:t>²</a:t>
            </a:r>
            <a:r>
              <a:rPr lang="en-US" sz="1950" dirty="0"/>
              <a:t> values and only |S| values correspond to keys in S. 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The other |S|</a:t>
            </a:r>
            <a:r>
              <a:rPr lang="en-US" sz="1800" b="1" dirty="0"/>
              <a:t>²</a:t>
            </a:r>
            <a:r>
              <a:rPr lang="en-US" sz="1950" dirty="0"/>
              <a:t> - |S| values don’t correspond to any key x in S, so |S|</a:t>
            </a:r>
            <a:r>
              <a:rPr lang="en-US" sz="1800" b="1" dirty="0"/>
              <a:t>²</a:t>
            </a:r>
            <a:r>
              <a:rPr lang="en-US" sz="1950" dirty="0"/>
              <a:t> - |S| are less frequent keys.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For these keys T[f(x)] set to memory for storing less frequency keys.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 Thus frequently occurred keys in S will be identified in constant time.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For keys, not in S their hash value may have collision with the keys in S.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Since these keys occur less frequently we can afford more hashing and rehashing time for these keys.</a:t>
            </a:r>
          </a:p>
          <a:p>
            <a:pPr marL="0" lvl="0" indent="0" algn="just">
              <a:buClr>
                <a:srgbClr val="0072BC"/>
              </a:buClr>
              <a:buNone/>
            </a:pPr>
            <a:endParaRPr lang="en-US" sz="1900" baseline="-25000" dirty="0"/>
          </a:p>
          <a:p>
            <a:pPr marL="0" lvl="0" indent="0" algn="just">
              <a:buClr>
                <a:srgbClr val="0072BC"/>
              </a:buClr>
              <a:buNone/>
            </a:pPr>
            <a:endParaRPr lang="en-US" sz="1900" u="sng" baseline="-25000" dirty="0">
              <a:solidFill>
                <a:srgbClr val="0072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96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9457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Adding New Key to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44AD86-5CCA-4AD0-8289-96287EFC0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1306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Once the memory allocation is completed any key can be looked up in memory based on frequency.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If a new key which is unknown has to be stored in memory, first hashing is performed. 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If the key has the highest frequency, then it is looked up in memory that stores keys with high frequencies.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If it has less frequency then it will be looked up in memory with low frequencies.</a:t>
            </a:r>
          </a:p>
        </p:txBody>
      </p:sp>
    </p:spTree>
    <p:extLst>
      <p:ext uri="{BB962C8B-B14F-4D97-AF65-F5344CB8AC3E}">
        <p14:creationId xmlns:p14="http://schemas.microsoft.com/office/powerpoint/2010/main" val="4248420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9457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Adding New Key to Memory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E2795E-7DCB-4A1F-8B29-F9CF171E5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533" y="1721380"/>
            <a:ext cx="5952024" cy="436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20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5937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Adding New Key to Memory -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44AD86-5CCA-4AD0-8289-96287EFC0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3613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0072BC"/>
              </a:buClr>
              <a:buNone/>
            </a:pPr>
            <a:endParaRPr lang="en-US" sz="2000" dirty="0"/>
          </a:p>
          <a:p>
            <a:pPr algn="just">
              <a:buClr>
                <a:srgbClr val="0072BC"/>
              </a:buClr>
            </a:pP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AFCE65-4404-443C-A3A6-865CED1EB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953720"/>
              </p:ext>
            </p:extLst>
          </p:nvPr>
        </p:nvGraphicFramePr>
        <p:xfrm>
          <a:off x="2280356" y="2012246"/>
          <a:ext cx="4713112" cy="28335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6805">
                  <a:extLst>
                    <a:ext uri="{9D8B030D-6E8A-4147-A177-3AD203B41FA5}">
                      <a16:colId xmlns:a16="http://schemas.microsoft.com/office/drawing/2014/main" val="2365037516"/>
                    </a:ext>
                  </a:extLst>
                </a:gridCol>
                <a:gridCol w="1590874">
                  <a:extLst>
                    <a:ext uri="{9D8B030D-6E8A-4147-A177-3AD203B41FA5}">
                      <a16:colId xmlns:a16="http://schemas.microsoft.com/office/drawing/2014/main" val="2111970129"/>
                    </a:ext>
                  </a:extLst>
                </a:gridCol>
                <a:gridCol w="1765433">
                  <a:extLst>
                    <a:ext uri="{9D8B030D-6E8A-4147-A177-3AD203B41FA5}">
                      <a16:colId xmlns:a16="http://schemas.microsoft.com/office/drawing/2014/main" val="3725168545"/>
                    </a:ext>
                  </a:extLst>
                </a:gridCol>
              </a:tblGrid>
              <a:tr h="6944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Character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Hashed Frequency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Memory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365022"/>
                  </a:ext>
                </a:extLst>
              </a:tr>
              <a:tr h="42664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0.1%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Memory-2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4439029"/>
                  </a:ext>
                </a:extLst>
              </a:tr>
              <a:tr h="414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0.4%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Memory-2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015586"/>
                  </a:ext>
                </a:extLst>
              </a:tr>
              <a:tr h="4148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Memory-1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4991744"/>
                  </a:ext>
                </a:extLst>
              </a:tr>
              <a:tr h="3266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Memory-1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7440410"/>
                  </a:ext>
                </a:extLst>
              </a:tr>
              <a:tr h="5561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0.3%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Memory-2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98242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043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8424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Advantages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44AD86-5CCA-4AD0-8289-96287EFC0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53613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With this mechanism key storage, memory utilization and key lookup is performed very efficiently.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When compared to Cuckoo Hashing this mechanism is more efficient as hashing is performed fast and cleverly follows memory utilization. 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No collision resolution mechanism is required as Perfect Hashing is used.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Key lookup is fast as it is based on frequency, and new key insertion is also easy with this mechanism.</a:t>
            </a:r>
          </a:p>
          <a:p>
            <a:pPr algn="just">
              <a:buClr>
                <a:srgbClr val="0072BC"/>
              </a:buClr>
              <a:buFont typeface="Wingdings" panose="05000000000000000000" pitchFamily="2" charset="2"/>
              <a:buChar char="§"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3419963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8B2F-9EBE-4FE6-B72B-AB31F7E0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5911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2E14-403D-4C0F-B92E-7423613DC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556"/>
            <a:ext cx="8229600" cy="4525963"/>
          </a:xfrm>
        </p:spPr>
        <p:txBody>
          <a:bodyPr>
            <a:normAutofit/>
          </a:bodyPr>
          <a:lstStyle/>
          <a:p>
            <a:pPr lvl="0" algn="just">
              <a:lnSpc>
                <a:spcPct val="16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100" dirty="0"/>
              <a:t>As part of this thesis we studied about Cuckoo hashing and Perfect hashing.</a:t>
            </a:r>
          </a:p>
          <a:p>
            <a:pPr lvl="0" algn="just">
              <a:lnSpc>
                <a:spcPct val="16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100" dirty="0"/>
              <a:t>We introduced new mechanism by combining perfect hashing with cuckoo hashing.</a:t>
            </a:r>
          </a:p>
          <a:p>
            <a:pPr lvl="0" algn="just">
              <a:lnSpc>
                <a:spcPct val="16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100" dirty="0"/>
              <a:t>This mechanism is used to increase keys hit-ratio and reduce memory utilization.</a:t>
            </a:r>
          </a:p>
          <a:p>
            <a:pPr lvl="0" algn="just">
              <a:lnSpc>
                <a:spcPct val="16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100" dirty="0"/>
              <a:t>Key lookup is based on frequency.</a:t>
            </a:r>
          </a:p>
          <a:p>
            <a:pPr lvl="0" algn="just">
              <a:lnSpc>
                <a:spcPct val="16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100" dirty="0"/>
              <a:t>New key insertion also becomes easy with this mechanism.</a:t>
            </a:r>
          </a:p>
          <a:p>
            <a:pPr lvl="0">
              <a:buClr>
                <a:srgbClr val="0072BC"/>
              </a:buClr>
            </a:pPr>
            <a:endParaRPr lang="en-US" sz="2400" dirty="0"/>
          </a:p>
          <a:p>
            <a:pPr marL="1828800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4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8B2F-9EBE-4FE6-B72B-AB31F7E0D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333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62E14-403D-4C0F-B92E-7423613DC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978"/>
            <a:ext cx="8229600" cy="4525963"/>
          </a:xfrm>
        </p:spPr>
        <p:txBody>
          <a:bodyPr>
            <a:noAutofit/>
          </a:bodyPr>
          <a:lstStyle/>
          <a:p>
            <a:pPr lvl="0" algn="just">
              <a:spcBef>
                <a:spcPts val="0"/>
              </a:spcBef>
              <a:buFont typeface="+mj-lt"/>
              <a:buAutoNum type="arabicPeriod"/>
            </a:pPr>
            <a:r>
              <a:rPr lang="en-US" sz="1100" dirty="0"/>
              <a:t>M. Dietzfelbinger, A. Karlin, K. Mehlhorn, F. M. auf der Heide, H. Rohnert, and R. E. </a:t>
            </a:r>
            <a:r>
              <a:rPr lang="en-US" sz="1100" dirty="0" err="1"/>
              <a:t>Tarjan</a:t>
            </a:r>
            <a:r>
              <a:rPr lang="en-US" sz="1100" dirty="0"/>
              <a:t>, "Dynamic Perfect Hashing: Upper and Lower Bounds," 29th Annual Symposium on Foundations of Computer Science, White Plains, NY, vol. 23, no. 4, pp. 524-531, 1988.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rabicPeriod"/>
            </a:pPr>
            <a:endParaRPr lang="en-US" sz="1100" dirty="0"/>
          </a:p>
          <a:p>
            <a:pPr lvl="0" algn="just">
              <a:spcBef>
                <a:spcPts val="0"/>
              </a:spcBef>
              <a:buFont typeface="+mj-lt"/>
              <a:buAutoNum type="arabicPeriod"/>
            </a:pPr>
            <a:r>
              <a:rPr lang="en-US" sz="1100" dirty="0"/>
              <a:t>A. Kirsch, M. Mitzenmacher, and G. Varghese, "Hash-Based Techniques for High-Speed Packet Processing", In: </a:t>
            </a:r>
            <a:r>
              <a:rPr lang="en-US" sz="1100" dirty="0" err="1"/>
              <a:t>Cormode</a:t>
            </a:r>
            <a:r>
              <a:rPr lang="en-US" sz="1100" dirty="0"/>
              <a:t> G., </a:t>
            </a:r>
            <a:r>
              <a:rPr lang="en-US" sz="1100" dirty="0" err="1"/>
              <a:t>Thottan</a:t>
            </a:r>
            <a:r>
              <a:rPr lang="en-US" sz="1100" dirty="0"/>
              <a:t> M. (eds) Algorithms for Next Generation Networks. Computer Communications and Networks. Springer, London, pp 181-218,2010.</a:t>
            </a:r>
          </a:p>
          <a:p>
            <a:pPr marL="228600" lvl="0" indent="-228600" algn="just">
              <a:spcBef>
                <a:spcPts val="0"/>
              </a:spcBef>
              <a:buFont typeface="+mj-lt"/>
              <a:buAutoNum type="arabicPeriod"/>
            </a:pPr>
            <a:endParaRPr lang="en-US" sz="1100" dirty="0"/>
          </a:p>
          <a:p>
            <a:pPr lvl="0" algn="just">
              <a:spcBef>
                <a:spcPts val="0"/>
              </a:spcBef>
              <a:buFont typeface="+mj-lt"/>
              <a:buAutoNum type="arabicPeriod"/>
            </a:pPr>
            <a:r>
              <a:rPr lang="en-US" sz="1100" dirty="0"/>
              <a:t>D. Belazzougui, F.C. Botelho, and M. Dietzfelbinger, "Hash, Displace, and Compress", In: Fiat A., Sanders P. (eds) Algorithms - ESA 2009. ESA 2009. Lecture Notes in Computer Science, vol. 5757. Springer, Berlin, Heidelberg, 2009.</a:t>
            </a:r>
          </a:p>
          <a:p>
            <a:pPr marL="228600" lvl="0" indent="-228600" algn="just">
              <a:spcBef>
                <a:spcPts val="0"/>
              </a:spcBef>
              <a:buFont typeface="+mj-lt"/>
              <a:buAutoNum type="arabicPeriod"/>
            </a:pPr>
            <a:endParaRPr lang="en-US" sz="1100" dirty="0"/>
          </a:p>
          <a:p>
            <a:pPr lvl="0" algn="just">
              <a:spcBef>
                <a:spcPts val="0"/>
              </a:spcBef>
              <a:buFont typeface="+mj-lt"/>
              <a:buAutoNum type="arabicPeriod"/>
            </a:pPr>
            <a:r>
              <a:rPr lang="en-US" sz="1100" dirty="0"/>
              <a:t>G. Levy, S. Pontarelli and P. Reviriego, "Flexible Packet Matching with Single Double Cuckoo Hash," in </a:t>
            </a:r>
            <a:r>
              <a:rPr lang="en-US" sz="1100" i="1" dirty="0"/>
              <a:t>IEEE Communications Magazine</a:t>
            </a:r>
            <a:r>
              <a:rPr lang="en-US" sz="1100" dirty="0"/>
              <a:t>, vol. 55, no. 6, pp. 212-217, </a:t>
            </a:r>
            <a:r>
              <a:rPr lang="en-US" sz="1100" dirty="0" err="1"/>
              <a:t>doi</a:t>
            </a:r>
            <a:r>
              <a:rPr lang="en-US" sz="1100" dirty="0"/>
              <a:t>: 10.1109 /MCOM.2017.1700132, 2017.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rabicPeriod"/>
            </a:pPr>
            <a:endParaRPr lang="en-US" sz="1100" dirty="0"/>
          </a:p>
          <a:p>
            <a:pPr lvl="0" algn="just">
              <a:spcBef>
                <a:spcPts val="0"/>
              </a:spcBef>
              <a:buFont typeface="+mj-lt"/>
              <a:buAutoNum type="arabicPeriod"/>
            </a:pPr>
            <a:r>
              <a:rPr lang="en-US" sz="1100" dirty="0"/>
              <a:t>P. Gupta and N. McKeown, "Algorithms for Packet Classification," in </a:t>
            </a:r>
            <a:r>
              <a:rPr lang="en-US" sz="1100" i="1" dirty="0"/>
              <a:t>IEEE Network</a:t>
            </a:r>
            <a:r>
              <a:rPr lang="en-US" sz="1100" dirty="0"/>
              <a:t>, vol. 15, no. 2, pp. 24-32, </a:t>
            </a:r>
            <a:r>
              <a:rPr lang="en-US" sz="1100" dirty="0" err="1"/>
              <a:t>doi</a:t>
            </a:r>
            <a:r>
              <a:rPr lang="en-US" sz="1100" dirty="0"/>
              <a:t>: 10.1109/65.912717, Mar/Apr 2001.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rabicPeriod"/>
            </a:pPr>
            <a:endParaRPr lang="en-US" sz="1100" dirty="0"/>
          </a:p>
          <a:p>
            <a:pPr lvl="0" algn="just">
              <a:spcBef>
                <a:spcPts val="0"/>
              </a:spcBef>
              <a:buFont typeface="+mj-lt"/>
              <a:buAutoNum type="arabicPeriod"/>
            </a:pPr>
            <a:r>
              <a:rPr lang="en-US" sz="1100" dirty="0"/>
              <a:t>R. Pagh, and F.F. Rodler. "Cuckoo Hashing". Algorithms — ESA 2001. ESA 2001. Lecture Notes in Computer Science, Springer, Berlin, Heidelberg, vol. 2161, pp. 121–133. ISBN 978-3-540-42493-2,2001.</a:t>
            </a:r>
          </a:p>
          <a:p>
            <a:pPr marL="228600" lvl="0" indent="-228600" algn="just">
              <a:spcBef>
                <a:spcPts val="0"/>
              </a:spcBef>
              <a:buFont typeface="+mj-lt"/>
              <a:buAutoNum type="arabicPeriod"/>
            </a:pPr>
            <a:endParaRPr lang="en-US" sz="1100" dirty="0"/>
          </a:p>
          <a:p>
            <a:pPr lvl="0" algn="just">
              <a:buFont typeface="+mj-lt"/>
              <a:buAutoNum type="arabicPeriod"/>
            </a:pPr>
            <a:r>
              <a:rPr lang="en-US" sz="1100" dirty="0"/>
              <a:t>R. Raman, "The Power of Collision: Randomized Parallel Algorithms for Chaining and Integer Sorting", Proceedings of the Tenth Conference on Foundations of Software Technology and Theoretical Computer Science, Springer, Berlin, Heidelberg, vol. 472, pp. 9-11,1990.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100" dirty="0"/>
          </a:p>
          <a:p>
            <a:pPr lvl="0" algn="just">
              <a:buFont typeface="+mj-lt"/>
              <a:buAutoNum type="arabicPeriod"/>
            </a:pPr>
            <a:r>
              <a:rPr lang="en-US" sz="1100" dirty="0"/>
              <a:t>R. Raman, "Priority Queues: Small, Monotone and Trans-dichotomous", Proc. 1996 European </a:t>
            </a:r>
            <a:r>
              <a:rPr lang="en-US" sz="1100" dirty="0" err="1"/>
              <a:t>Symp</a:t>
            </a:r>
            <a:r>
              <a:rPr lang="en-US" sz="1100" dirty="0"/>
              <a:t>. on Algorithms, Lecture Notes in Computer Science, vol. 1136, pp. 121-137,1996.</a:t>
            </a:r>
          </a:p>
          <a:p>
            <a:pPr marL="228600" lvl="0" indent="-228600" algn="just">
              <a:spcBef>
                <a:spcPts val="0"/>
              </a:spcBef>
              <a:buFont typeface="+mj-lt"/>
              <a:buAutoNum type="arabicPeriod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1325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287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000"/>
            <a:ext cx="8229600" cy="4058362"/>
          </a:xfrm>
        </p:spPr>
        <p:txBody>
          <a:bodyPr>
            <a:noAutofit/>
          </a:bodyPr>
          <a:lstStyle/>
          <a:p>
            <a:pPr lvl="0"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Data Structure is a systematic way of organizing data such that it can be used efficiently.</a:t>
            </a:r>
          </a:p>
          <a:p>
            <a:pPr lvl="0"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Time Complexity of Binary Search : O(</a:t>
            </a:r>
            <a:r>
              <a:rPr lang="en-US" sz="1950" dirty="0" err="1"/>
              <a:t>logN</a:t>
            </a:r>
            <a:r>
              <a:rPr lang="en-US" sz="1950" dirty="0"/>
              <a:t>)</a:t>
            </a:r>
          </a:p>
          <a:p>
            <a:pPr lvl="0"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Hashing is used to improve search time, generally used in dictionaries</a:t>
            </a:r>
          </a:p>
          <a:p>
            <a:pPr lvl="0"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Hashing used for storing and indexing a large amount of data using keys.</a:t>
            </a:r>
          </a:p>
          <a:p>
            <a:pPr lvl="0"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Hashing perform dictionary operations in O(1) time.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Hash Table uses a hash function to compute and store data in array format.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Using Hash Table data access is very fast.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endParaRPr lang="en-US" sz="1950" dirty="0"/>
          </a:p>
          <a:p>
            <a:pPr algn="just">
              <a:spcBef>
                <a:spcPts val="0"/>
              </a:spcBef>
              <a:buClr>
                <a:srgbClr val="0072BC"/>
              </a:buClr>
              <a:buFont typeface="Wingdings" panose="05000000000000000000" pitchFamily="2" charset="2"/>
              <a:buChar char="§"/>
            </a:pPr>
            <a:endParaRPr lang="en-US" sz="1950" dirty="0"/>
          </a:p>
          <a:p>
            <a:pPr lvl="0" algn="just">
              <a:buClr>
                <a:srgbClr val="0072BC"/>
              </a:buClr>
              <a:buFont typeface="Wingdings" panose="05000000000000000000" pitchFamily="2" charset="2"/>
              <a:buChar char="§"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2517710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E32C-49F6-4817-8BE5-5F20EAF8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References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037C4-88B3-4F83-AA6D-112226C6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7444"/>
            <a:ext cx="8229600" cy="4525963"/>
          </a:xfrm>
        </p:spPr>
        <p:txBody>
          <a:bodyPr>
            <a:noAutofit/>
          </a:bodyPr>
          <a:lstStyle/>
          <a:p>
            <a:pPr marL="228600" lvl="0" indent="-228600" algn="just">
              <a:spcBef>
                <a:spcPts val="0"/>
              </a:spcBef>
              <a:buFont typeface="+mj-lt"/>
              <a:buAutoNum type="arabicPeriod"/>
            </a:pPr>
            <a:endParaRPr lang="en-US" sz="1100" dirty="0"/>
          </a:p>
          <a:p>
            <a:pPr algn="just">
              <a:spcBef>
                <a:spcPts val="0"/>
              </a:spcBef>
              <a:buFont typeface="+mj-lt"/>
              <a:buAutoNum type="arabicPeriod" startAt="9"/>
            </a:pPr>
            <a:r>
              <a:rPr lang="en-US" sz="1100" dirty="0"/>
              <a:t>S. Pontarelli, P. Reviriego and J. A. Maestro, "Parallel d-Pipeline: A Cuckoo Hashing Implementation for Increased Throughput," in IEEE Transactions on Computers, vol. 65, no. 1, pp. 326-331, Jan. 1 2016.</a:t>
            </a:r>
            <a:br>
              <a:rPr lang="en-US" sz="1100" dirty="0"/>
            </a:br>
            <a:endParaRPr lang="en-US" sz="1100" dirty="0"/>
          </a:p>
          <a:p>
            <a:pPr algn="just">
              <a:spcBef>
                <a:spcPts val="0"/>
              </a:spcBef>
              <a:buFont typeface="+mj-lt"/>
              <a:buAutoNum type="arabicPeriod" startAt="9"/>
            </a:pPr>
            <a:r>
              <a:rPr lang="en-US" sz="1100" dirty="0"/>
              <a:t>F. P. J. Brooks, "No Silver Bullet Essence and Accidents of Software Engineering," in Computer, vol. 20, no. 4, pp. 10-19, April 1987.</a:t>
            </a:r>
          </a:p>
          <a:p>
            <a:pPr marL="228600" indent="-228600" algn="just">
              <a:spcBef>
                <a:spcPts val="0"/>
              </a:spcBef>
              <a:buFont typeface="+mj-lt"/>
              <a:buAutoNum type="arabicPeriod" startAt="9"/>
            </a:pPr>
            <a:endParaRPr lang="en-US" sz="1100" dirty="0"/>
          </a:p>
          <a:p>
            <a:pPr lvl="0">
              <a:spcBef>
                <a:spcPts val="0"/>
              </a:spcBef>
              <a:buFont typeface="+mj-lt"/>
              <a:buAutoNum type="arabicPeriod" startAt="9"/>
            </a:pPr>
            <a:r>
              <a:rPr lang="en-US" sz="1100" dirty="0"/>
              <a:t>T.H.  </a:t>
            </a:r>
            <a:r>
              <a:rPr lang="en-US" sz="1100" dirty="0" err="1"/>
              <a:t>Cormen</a:t>
            </a:r>
            <a:r>
              <a:rPr lang="en-US" sz="1100" dirty="0"/>
              <a:t>, C.E. </a:t>
            </a:r>
            <a:r>
              <a:rPr lang="en-US" sz="1100" dirty="0" err="1"/>
              <a:t>Leiserson</a:t>
            </a:r>
            <a:r>
              <a:rPr lang="en-US" sz="1100" dirty="0"/>
              <a:t>, R.L. </a:t>
            </a:r>
            <a:r>
              <a:rPr lang="en-US" sz="1100" dirty="0" err="1"/>
              <a:t>Rivest</a:t>
            </a:r>
            <a:r>
              <a:rPr lang="en-US" sz="1100" dirty="0"/>
              <a:t>, and C. Stein, "Introduction to Algorithms" (3rd ed.). Massachusetts Institute of Technology. pp. 253–280. ISBN 978-0-262-03384,2009.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 startAt="9"/>
            </a:pPr>
            <a:endParaRPr lang="en-US" sz="1100" dirty="0"/>
          </a:p>
          <a:p>
            <a:pPr lvl="0">
              <a:spcBef>
                <a:spcPts val="0"/>
              </a:spcBef>
              <a:buFont typeface="+mj-lt"/>
              <a:buAutoNum type="arabicPeriod" startAt="9"/>
            </a:pPr>
            <a:r>
              <a:rPr lang="en-US" sz="1100" dirty="0"/>
              <a:t>M. Mitzenmacher, "Some Open Questions Related to Cuckoo Hashing", In: Fiat A., Sanders P. (eds) Algorithms - ESA 2009. ESA 2009. Lecture Notes in Computer Science, vol 5757, Springer, Berlin, Heidelberg, 2009.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 startAt="9"/>
            </a:pPr>
            <a:endParaRPr lang="en-US" sz="1100" dirty="0"/>
          </a:p>
          <a:p>
            <a:pPr lvl="0">
              <a:spcBef>
                <a:spcPts val="0"/>
              </a:spcBef>
              <a:buFont typeface="+mj-lt"/>
              <a:buAutoNum type="arabicPeriod" startAt="9"/>
            </a:pPr>
            <a:r>
              <a:rPr lang="en-US" sz="1100" dirty="0"/>
              <a:t>D. Fotakis, R. Pagh, P. Sanders, and P. Spirakis, "Space Efficient Hash Tables with Worst Case Constant Access Time", Theory of Computing Systems, vol. 38, no. 2, pp. 229-248, 2005.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 startAt="9"/>
            </a:pPr>
            <a:endParaRPr lang="en-US" sz="1100" dirty="0"/>
          </a:p>
          <a:p>
            <a:pPr lvl="0">
              <a:spcBef>
                <a:spcPts val="0"/>
              </a:spcBef>
              <a:buFont typeface="+mj-lt"/>
              <a:buAutoNum type="arabicPeriod" startAt="9"/>
            </a:pPr>
            <a:r>
              <a:rPr lang="en-US" sz="1100" dirty="0"/>
              <a:t>B. Jenkins, "Order-preserving Minimal Perfect Hashing", in </a:t>
            </a:r>
            <a:r>
              <a:rPr lang="en-US" sz="1100" i="1" dirty="0"/>
              <a:t>Dictionary of Algorithms and Data Structures</a:t>
            </a:r>
            <a:r>
              <a:rPr lang="en-US" sz="1100" dirty="0"/>
              <a:t> [online], V. Pieterse and P.E. Black, eds. 14 April 2009. Available from: </a:t>
            </a:r>
            <a:r>
              <a:rPr lang="en-US" sz="1100" u="sng" dirty="0">
                <a:hlinkClick r:id="rId2"/>
              </a:rPr>
              <a:t>https://www.nist.gov/dads/HTML/orderPreservMinPerfectHash.html</a:t>
            </a:r>
            <a:endParaRPr lang="en-US" sz="1100" dirty="0"/>
          </a:p>
          <a:p>
            <a:pPr marL="228600" indent="-228600">
              <a:spcBef>
                <a:spcPts val="0"/>
              </a:spcBef>
              <a:buFont typeface="+mj-lt"/>
              <a:buAutoNum type="arabicPeriod" startAt="9"/>
            </a:pPr>
            <a:endParaRPr lang="en-US" sz="1100" dirty="0"/>
          </a:p>
          <a:p>
            <a:pPr lvl="0">
              <a:spcBef>
                <a:spcPts val="0"/>
              </a:spcBef>
              <a:buFont typeface="+mj-lt"/>
              <a:buAutoNum type="arabicPeriod" startAt="9"/>
            </a:pPr>
            <a:r>
              <a:rPr lang="en-US" sz="1100" dirty="0"/>
              <a:t>E.A. Fox, Q. Chen, and A. M. Daoud, "Order-preserving Minimal Perfect Hash Functions and Information Retrieval", ACM Transactions on Information Systems, New York, NY, USA: ACM, pp. 281–308,1991.</a:t>
            </a:r>
          </a:p>
          <a:p>
            <a:pPr marL="228600" indent="-228600">
              <a:spcBef>
                <a:spcPts val="0"/>
              </a:spcBef>
              <a:buFont typeface="+mj-lt"/>
              <a:buAutoNum type="arabicPeriod" startAt="9"/>
            </a:pPr>
            <a:endParaRPr lang="en-US" sz="1100" dirty="0"/>
          </a:p>
          <a:p>
            <a:pPr lvl="0">
              <a:spcBef>
                <a:spcPts val="0"/>
              </a:spcBef>
              <a:buFont typeface="+mj-lt"/>
              <a:buAutoNum type="arabicPeriod" startAt="9"/>
            </a:pPr>
            <a:r>
              <a:rPr lang="en-US" sz="1100" dirty="0"/>
              <a:t>D. C. Schmidt, "</a:t>
            </a:r>
            <a:r>
              <a:rPr lang="en-US" sz="1100" dirty="0">
                <a:hlinkClick r:id="rId3"/>
              </a:rPr>
              <a:t>GPERF: A Perfect Hash Function Generator</a:t>
            </a:r>
            <a:r>
              <a:rPr lang="en-US" sz="1100" dirty="0"/>
              <a:t>", C++ Report, SIGS, Vol. 10, No. 10, December 1998. Available from: </a:t>
            </a:r>
            <a:r>
              <a:rPr lang="en-US" sz="1100" u="sng" dirty="0">
                <a:hlinkClick r:id="rId3"/>
              </a:rPr>
              <a:t>http://www.cs.wustl.edu/~schmidt/PDF/gperf.pdf</a:t>
            </a:r>
            <a:endParaRPr lang="en-US" sz="1100" dirty="0"/>
          </a:p>
          <a:p>
            <a:pPr lvl="0" algn="just">
              <a:spcBef>
                <a:spcPts val="0"/>
              </a:spcBef>
              <a:buFont typeface="+mj-lt"/>
              <a:buAutoNum type="arabicPeriod" startAt="9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5309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thank you images">
            <a:extLst>
              <a:ext uri="{FF2B5EF4-FFF2-40B4-BE49-F238E27FC236}">
                <a16:creationId xmlns:a16="http://schemas.microsoft.com/office/drawing/2014/main" id="{9CA6CB7A-C3FE-439B-9F3A-410A5230ED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" t="929" r="3388" b="929"/>
          <a:stretch/>
        </p:blipFill>
        <p:spPr bwMode="auto">
          <a:xfrm>
            <a:off x="-1" y="743583"/>
            <a:ext cx="9144001" cy="537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78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6669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4"/>
            <a:ext cx="8229600" cy="40583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Hash Tables maps multiple keys to the same index which results collision in hashing.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There are many hashing techniques introduced to avoid collisions.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Some of the main strategies used in collision resolution are:</a:t>
            </a:r>
          </a:p>
          <a:p>
            <a:pPr marL="857250" lvl="1" indent="-457200" algn="just">
              <a:buClr>
                <a:srgbClr val="0072BC"/>
              </a:buClr>
              <a:buFont typeface="+mj-lt"/>
              <a:buAutoNum type="arabicPeriod"/>
            </a:pPr>
            <a:r>
              <a:rPr lang="en-US" sz="1950" dirty="0"/>
              <a:t>Buckets</a:t>
            </a:r>
          </a:p>
          <a:p>
            <a:pPr marL="857250" lvl="1" indent="-457200" algn="just">
              <a:buClr>
                <a:srgbClr val="0072BC"/>
              </a:buClr>
              <a:buFont typeface="+mj-lt"/>
              <a:buAutoNum type="arabicPeriod"/>
            </a:pPr>
            <a:r>
              <a:rPr lang="en-US" sz="1950" dirty="0"/>
              <a:t>Chaining </a:t>
            </a:r>
          </a:p>
          <a:p>
            <a:pPr marL="857250" lvl="1" indent="-457200" algn="just">
              <a:buClr>
                <a:srgbClr val="0072BC"/>
              </a:buClr>
              <a:buFont typeface="+mj-lt"/>
              <a:buAutoNum type="arabicPeriod"/>
            </a:pPr>
            <a:r>
              <a:rPr lang="en-US" sz="1950" dirty="0"/>
              <a:t>Open Addressing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Cuckoo Hashing is one of the hashing technique which provide high memory utilization in constant access time.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Cuckoo Hashing aims at reducing collisions and optimizes throughput </a:t>
            </a:r>
          </a:p>
          <a:p>
            <a:pPr marL="0" indent="0" algn="just">
              <a:buClr>
                <a:srgbClr val="0072BC"/>
              </a:buClr>
              <a:buNone/>
            </a:pPr>
            <a:endParaRPr lang="en-US" sz="1950" dirty="0"/>
          </a:p>
          <a:p>
            <a:pPr lvl="0" algn="just">
              <a:buClr>
                <a:srgbClr val="0072BC"/>
              </a:buClr>
              <a:buFont typeface="Wingdings" panose="05000000000000000000" pitchFamily="2" charset="2"/>
              <a:buChar char="§"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185033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0345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394"/>
            <a:ext cx="8229600" cy="405836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Perfect Hashing maps distinct elements to set of integers without any collision. 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In Perfect Hashing set of keys to be hashed must be provided to create hash function.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By considering frequency of keys during key lookup memory utilization can be efficient.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To Improve Cuckoo Hashing we chose Perfect Hashing because it doesn't require any collision resolution mechanism.</a:t>
            </a:r>
          </a:p>
          <a:p>
            <a:pPr algn="just">
              <a:buClr>
                <a:srgbClr val="0072BC"/>
              </a:buClr>
              <a:buFont typeface="Wingdings" panose="05000000000000000000" pitchFamily="2" charset="2"/>
              <a:buChar char="§"/>
            </a:pPr>
            <a:endParaRPr lang="en-US" sz="1950" dirty="0"/>
          </a:p>
          <a:p>
            <a:pPr lvl="0" algn="just">
              <a:buClr>
                <a:srgbClr val="0072BC"/>
              </a:buClr>
              <a:buFont typeface="Wingdings" panose="05000000000000000000" pitchFamily="2" charset="2"/>
              <a:buChar char="§"/>
            </a:pPr>
            <a:endParaRPr lang="en-US" sz="1950" dirty="0"/>
          </a:p>
        </p:txBody>
      </p:sp>
    </p:spTree>
    <p:extLst>
      <p:ext uri="{BB962C8B-B14F-4D97-AF65-F5344CB8AC3E}">
        <p14:creationId xmlns:p14="http://schemas.microsoft.com/office/powerpoint/2010/main" val="92689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2632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Cuckoo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9806"/>
            <a:ext cx="8229600" cy="4058362"/>
          </a:xfrm>
        </p:spPr>
        <p:txBody>
          <a:bodyPr>
            <a:noAutofit/>
          </a:bodyPr>
          <a:lstStyle/>
          <a:p>
            <a:pPr lvl="0" algn="just"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Cuckoo Hashing is one of the hash table schemas.</a:t>
            </a:r>
          </a:p>
          <a:p>
            <a:pPr marL="0" lvl="0" indent="0" algn="just">
              <a:spcBef>
                <a:spcPts val="0"/>
              </a:spcBef>
              <a:buClr>
                <a:srgbClr val="0072BC"/>
              </a:buClr>
              <a:buNone/>
            </a:pPr>
            <a:endParaRPr lang="en-US" sz="2000" dirty="0"/>
          </a:p>
          <a:p>
            <a:pPr lvl="0" algn="just"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Provides high memory utilization and constant access time.</a:t>
            </a:r>
          </a:p>
          <a:p>
            <a:pPr marL="0" lvl="0" indent="0" algn="just">
              <a:spcBef>
                <a:spcPts val="0"/>
              </a:spcBef>
              <a:buClr>
                <a:srgbClr val="0072BC"/>
              </a:buClr>
              <a:buNone/>
            </a:pPr>
            <a:endParaRPr lang="en-US" sz="2000" dirty="0"/>
          </a:p>
          <a:p>
            <a:pPr lvl="0" algn="just"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Every non-empty cell contains a key-value pair. (Open-Addressing)</a:t>
            </a:r>
          </a:p>
          <a:p>
            <a:pPr marL="0" lvl="0" indent="0" algn="just">
              <a:buClr>
                <a:srgbClr val="0072BC"/>
              </a:buClr>
              <a:buNone/>
            </a:pPr>
            <a:endParaRPr lang="en-US" sz="2000" dirty="0"/>
          </a:p>
          <a:p>
            <a:pPr lvl="0" algn="just"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Mainly aims at reducing collisions which might occur when more than one key is mapped to the same cell.</a:t>
            </a:r>
          </a:p>
          <a:p>
            <a:pPr marL="0" lvl="0" indent="0" algn="just">
              <a:buClr>
                <a:srgbClr val="0072BC"/>
              </a:buClr>
              <a:buNone/>
            </a:pPr>
            <a:endParaRPr lang="en-US" sz="2000" dirty="0"/>
          </a:p>
          <a:p>
            <a:pPr lvl="0" algn="just"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To avoid collision instead using one hash function Cuckoo Hashing mechanism uses two hash functions.</a:t>
            </a:r>
          </a:p>
          <a:p>
            <a:pPr lvl="0" algn="just">
              <a:buClr>
                <a:srgbClr val="0072BC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0" algn="just">
              <a:buClr>
                <a:srgbClr val="0072BC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lvl="0" algn="just">
              <a:buClr>
                <a:srgbClr val="0072BC"/>
              </a:buClr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338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7390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Cuckoo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3390"/>
            <a:ext cx="8229600" cy="405836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Clr>
                <a:srgbClr val="0072BC"/>
              </a:buClr>
              <a:buNone/>
            </a:pPr>
            <a:r>
              <a:rPr lang="en-US" sz="2400" u="sng" dirty="0">
                <a:solidFill>
                  <a:srgbClr val="0072BC"/>
                </a:solidFill>
                <a:ea typeface="+mj-ea"/>
              </a:rPr>
              <a:t>Key Inserting Mechanism: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For each key two locations are provided in the hash table. 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In Cuckoo Hashing mechanism inserting a new key first looks if one of its two cells are empty or full.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If empty then the key will be placed in the available cell. 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When both the cells are full, the other keys will be moved to their respective second locations to insert the new key.</a:t>
            </a:r>
          </a:p>
          <a:p>
            <a:pPr marL="0" indent="0" algn="just">
              <a:spcBef>
                <a:spcPts val="0"/>
              </a:spcBef>
              <a:buClr>
                <a:srgbClr val="0072BC"/>
              </a:buClr>
              <a:buNone/>
            </a:pPr>
            <a:endParaRPr lang="en-US" sz="2000" dirty="0"/>
          </a:p>
          <a:p>
            <a:pPr marL="0" indent="0" algn="just">
              <a:spcBef>
                <a:spcPts val="0"/>
              </a:spcBef>
              <a:buClr>
                <a:srgbClr val="0072BC"/>
              </a:buClr>
              <a:buNone/>
            </a:pPr>
            <a:endParaRPr lang="en-US" sz="2000" dirty="0"/>
          </a:p>
          <a:p>
            <a:pPr marL="0" indent="0" algn="just">
              <a:spcBef>
                <a:spcPts val="0"/>
              </a:spcBef>
              <a:buClr>
                <a:srgbClr val="0072BC"/>
              </a:buClr>
              <a:buNone/>
            </a:pPr>
            <a:endParaRPr lang="en-US" sz="2000" dirty="0"/>
          </a:p>
          <a:p>
            <a:pPr lvl="0" algn="just">
              <a:buClr>
                <a:srgbClr val="0072BC"/>
              </a:buClr>
            </a:pPr>
            <a:endParaRPr lang="en-US" sz="2000" dirty="0"/>
          </a:p>
          <a:p>
            <a:pPr lvl="0" algn="just">
              <a:buClr>
                <a:srgbClr val="0072BC"/>
              </a:buClr>
            </a:pPr>
            <a:endParaRPr lang="en-US" sz="2000" dirty="0"/>
          </a:p>
          <a:p>
            <a:pPr lvl="0" algn="just">
              <a:buClr>
                <a:srgbClr val="0072BC"/>
              </a:buClr>
            </a:pPr>
            <a:endParaRPr lang="en-US" sz="2000" dirty="0"/>
          </a:p>
          <a:p>
            <a:pPr lvl="0" algn="just">
              <a:buClr>
                <a:srgbClr val="0072BC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4909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9475"/>
            <a:ext cx="8229600" cy="9144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Different Cuckoo Hashing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4305"/>
            <a:ext cx="8229600" cy="405836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Clr>
                <a:srgbClr val="0072BC"/>
              </a:buClr>
              <a:buNone/>
            </a:pPr>
            <a:r>
              <a:rPr lang="en-US" sz="1950" b="1" i="1" dirty="0"/>
              <a:t>Serial Implementation: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Tables are accessed serially.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Inserts element into first table that is free starting from Table-1.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Worst case occurs when element not stored or found in last table</a:t>
            </a:r>
            <a:endParaRPr lang="en-US" sz="1950" b="1" i="1" dirty="0"/>
          </a:p>
          <a:p>
            <a:pPr marL="0" indent="0" algn="just">
              <a:lnSpc>
                <a:spcPct val="150000"/>
              </a:lnSpc>
              <a:buClr>
                <a:srgbClr val="0072BC"/>
              </a:buClr>
              <a:buNone/>
            </a:pPr>
            <a:r>
              <a:rPr lang="en-US" sz="1950" b="1" i="1" dirty="0"/>
              <a:t>Parallel Implementation: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i="1" dirty="0"/>
              <a:t>Tables </a:t>
            </a:r>
            <a:r>
              <a:rPr lang="en-US" sz="1950" dirty="0"/>
              <a:t>is selected in random. 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Insertion is done in first free table that is accessed randomly.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1950" dirty="0"/>
              <a:t>Every table stored in different memory, search operation done in parallel.</a:t>
            </a:r>
          </a:p>
          <a:p>
            <a:pPr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0" indent="0" algn="just">
              <a:spcBef>
                <a:spcPts val="0"/>
              </a:spcBef>
              <a:buClr>
                <a:srgbClr val="0072BC"/>
              </a:buClr>
              <a:buNone/>
            </a:pPr>
            <a:endParaRPr lang="en-US" sz="2000" dirty="0"/>
          </a:p>
          <a:p>
            <a:pPr marL="0" lvl="0" indent="0" algn="just">
              <a:buClr>
                <a:srgbClr val="0072BC"/>
              </a:buClr>
              <a:buNone/>
            </a:pPr>
            <a:endParaRPr lang="en-US" sz="2000" dirty="0"/>
          </a:p>
          <a:p>
            <a:pPr lvl="0" algn="just">
              <a:buClr>
                <a:srgbClr val="0072BC"/>
              </a:buClr>
            </a:pPr>
            <a:endParaRPr lang="en-US" sz="2000" dirty="0"/>
          </a:p>
          <a:p>
            <a:pPr lvl="0" algn="just">
              <a:buClr>
                <a:srgbClr val="0072BC"/>
              </a:buClr>
            </a:pPr>
            <a:endParaRPr lang="en-US" sz="2000" dirty="0"/>
          </a:p>
          <a:p>
            <a:pPr lvl="0" algn="just">
              <a:buClr>
                <a:srgbClr val="0072BC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583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4693"/>
            <a:ext cx="8229600" cy="9144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0072BC"/>
                </a:solidFill>
              </a:rPr>
              <a:t>Different Cuckoo Hashing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4012"/>
            <a:ext cx="8229600" cy="405836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Clr>
                <a:srgbClr val="0072BC"/>
              </a:buClr>
              <a:buNone/>
            </a:pPr>
            <a:r>
              <a:rPr lang="en-US" sz="2000" b="1" i="1" dirty="0"/>
              <a:t>Pipeline Implementation:</a:t>
            </a:r>
          </a:p>
          <a:p>
            <a:pPr lvl="0"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Search operation is pipelined and access memory sequentially.</a:t>
            </a:r>
          </a:p>
          <a:p>
            <a:pPr lvl="0"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Number of memory accesses is reduced.</a:t>
            </a:r>
          </a:p>
          <a:p>
            <a:pPr lvl="0"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Performance is same as parallel.</a:t>
            </a:r>
          </a:p>
          <a:p>
            <a:pPr lvl="0" algn="just">
              <a:lnSpc>
                <a:spcPct val="150000"/>
              </a:lnSpc>
              <a:buClr>
                <a:srgbClr val="0072BC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But in pipeline architecture once search operation successful rest of memories need not be accessed.</a:t>
            </a:r>
          </a:p>
        </p:txBody>
      </p:sp>
    </p:spTree>
    <p:extLst>
      <p:ext uri="{BB962C8B-B14F-4D97-AF65-F5344CB8AC3E}">
        <p14:creationId xmlns:p14="http://schemas.microsoft.com/office/powerpoint/2010/main" val="131260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2128</TotalTime>
  <Words>1766</Words>
  <Application>Microsoft Office PowerPoint</Application>
  <PresentationFormat>On-screen Show (4:3)</PresentationFormat>
  <Paragraphs>247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Helvetica</vt:lpstr>
      <vt:lpstr>Times New Roman</vt:lpstr>
      <vt:lpstr>Wingdings</vt:lpstr>
      <vt:lpstr>Office Theme</vt:lpstr>
      <vt:lpstr>Custom Design</vt:lpstr>
      <vt:lpstr>Improving Cuckoo Hashing with Perfect Hashing</vt:lpstr>
      <vt:lpstr>Agenda</vt:lpstr>
      <vt:lpstr>Introduction</vt:lpstr>
      <vt:lpstr>Introduction</vt:lpstr>
      <vt:lpstr>Introduction</vt:lpstr>
      <vt:lpstr>Cuckoo Hashing</vt:lpstr>
      <vt:lpstr>Cuckoo Hashing</vt:lpstr>
      <vt:lpstr>Different Cuckoo Hashing Implementations</vt:lpstr>
      <vt:lpstr>Different Cuckoo Hashing Implementations</vt:lpstr>
      <vt:lpstr>Parallel Pipeline Implementation</vt:lpstr>
      <vt:lpstr>Different Cuckoo Hashing Implementations</vt:lpstr>
      <vt:lpstr>Parallel-d-Pipeline Implementation</vt:lpstr>
      <vt:lpstr>Perfect Hashing</vt:lpstr>
      <vt:lpstr>Perfect Hashing</vt:lpstr>
      <vt:lpstr>Perfect &amp; Minimal Perfect Hashing</vt:lpstr>
      <vt:lpstr>Inserting Key using Perfect Hashing</vt:lpstr>
      <vt:lpstr>Example of Perfect Hash Key Lookup</vt:lpstr>
      <vt:lpstr>Our Approach (Combining Cuckoo Hashing with Perfect Hashing)</vt:lpstr>
      <vt:lpstr>PowerPoint Presentation</vt:lpstr>
      <vt:lpstr>Allocating Keys to Memory</vt:lpstr>
      <vt:lpstr>Architecture for Allocating Keys to Memory</vt:lpstr>
      <vt:lpstr>Architecture for Allocating Keys to Memory</vt:lpstr>
      <vt:lpstr>Architecture for Allocating Keys to Memory</vt:lpstr>
      <vt:lpstr>Adding New Key to Memory</vt:lpstr>
      <vt:lpstr>Adding New Key to Memory</vt:lpstr>
      <vt:lpstr>Adding New Key to Memory - Example</vt:lpstr>
      <vt:lpstr>Advantages</vt:lpstr>
      <vt:lpstr>Conclusion</vt:lpstr>
      <vt:lpstr>References</vt:lpstr>
      <vt:lpstr>References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UMKC Faculty and Staff</dc:creator>
  <cp:lastModifiedBy>Dell</cp:lastModifiedBy>
  <cp:revision>103</cp:revision>
  <dcterms:created xsi:type="dcterms:W3CDTF">2014-01-29T16:55:47Z</dcterms:created>
  <dcterms:modified xsi:type="dcterms:W3CDTF">2017-11-30T23:32:09Z</dcterms:modified>
</cp:coreProperties>
</file>