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27"/>
  </p:notesMasterIdLst>
  <p:handoutMasterIdLst>
    <p:handoutMasterId r:id="rId28"/>
  </p:handoutMasterIdLst>
  <p:sldIdLst>
    <p:sldId id="493" r:id="rId2"/>
    <p:sldId id="521" r:id="rId3"/>
    <p:sldId id="545" r:id="rId4"/>
    <p:sldId id="546" r:id="rId5"/>
    <p:sldId id="547" r:id="rId6"/>
    <p:sldId id="548" r:id="rId7"/>
    <p:sldId id="549" r:id="rId8"/>
    <p:sldId id="550" r:id="rId9"/>
    <p:sldId id="551" r:id="rId10"/>
    <p:sldId id="552" r:id="rId11"/>
    <p:sldId id="569" r:id="rId12"/>
    <p:sldId id="553" r:id="rId13"/>
    <p:sldId id="554" r:id="rId14"/>
    <p:sldId id="557" r:id="rId15"/>
    <p:sldId id="568" r:id="rId16"/>
    <p:sldId id="555" r:id="rId17"/>
    <p:sldId id="559" r:id="rId18"/>
    <p:sldId id="560" r:id="rId19"/>
    <p:sldId id="567" r:id="rId20"/>
    <p:sldId id="563" r:id="rId21"/>
    <p:sldId id="570" r:id="rId22"/>
    <p:sldId id="562" r:id="rId23"/>
    <p:sldId id="565" r:id="rId24"/>
    <p:sldId id="564" r:id="rId25"/>
    <p:sldId id="537" r:id="rId2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C96385-00EB-6B4E-976E-9F217B70EB2B}">
          <p14:sldIdLst>
            <p14:sldId id="493"/>
            <p14:sldId id="521"/>
            <p14:sldId id="545"/>
            <p14:sldId id="546"/>
            <p14:sldId id="547"/>
            <p14:sldId id="548"/>
            <p14:sldId id="549"/>
            <p14:sldId id="550"/>
            <p14:sldId id="551"/>
            <p14:sldId id="552"/>
            <p14:sldId id="569"/>
            <p14:sldId id="553"/>
            <p14:sldId id="554"/>
            <p14:sldId id="557"/>
            <p14:sldId id="568"/>
            <p14:sldId id="555"/>
            <p14:sldId id="559"/>
            <p14:sldId id="560"/>
            <p14:sldId id="567"/>
            <p14:sldId id="563"/>
            <p14:sldId id="570"/>
            <p14:sldId id="562"/>
            <p14:sldId id="565"/>
            <p14:sldId id="564"/>
            <p14:sldId id="537"/>
          </p14:sldIdLst>
        </p14:section>
      </p14:sectionLst>
    </p:ex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A6185"/>
    <a:srgbClr val="E7E7E7"/>
    <a:srgbClr val="456089"/>
    <a:srgbClr val="3F608D"/>
    <a:srgbClr val="0F4F97"/>
    <a:srgbClr val="F6CE86"/>
    <a:srgbClr val="AEF8E5"/>
    <a:srgbClr val="0A8464"/>
    <a:srgbClr val="0DB78A"/>
    <a:srgbClr val="D68F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21" autoAdjust="0"/>
    <p:restoredTop sz="95732" autoAdjust="0"/>
  </p:normalViewPr>
  <p:slideViewPr>
    <p:cSldViewPr snapToGrid="0">
      <p:cViewPr varScale="1">
        <p:scale>
          <a:sx n="119" d="100"/>
          <a:sy n="119" d="100"/>
        </p:scale>
        <p:origin x="208" y="864"/>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herbein1/Repositories/LLNL/docs/posters/sc17/2017-07-13-UQP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DF5A-FC4B-9BCA-902D4A619FAA}"/>
              </c:ext>
            </c:extLst>
          </c:dPt>
          <c:dPt>
            <c:idx val="1"/>
            <c:bubble3D val="0"/>
            <c:spPr>
              <a:solidFill>
                <a:srgbClr val="0F8C01"/>
              </a:solidFill>
              <a:ln w="19050">
                <a:solidFill>
                  <a:schemeClr val="lt1"/>
                </a:solidFill>
              </a:ln>
              <a:effectLst/>
            </c:spPr>
            <c:extLst>
              <c:ext xmlns:c16="http://schemas.microsoft.com/office/drawing/2014/chart" uri="{C3380CC4-5D6E-409C-BE32-E72D297353CC}">
                <c16:uniqueId val="{00000003-DF5A-FC4B-9BCA-902D4A619FAA}"/>
              </c:ext>
            </c:extLst>
          </c:dPt>
          <c:dPt>
            <c:idx val="2"/>
            <c:bubble3D val="0"/>
            <c:spPr>
              <a:solidFill>
                <a:srgbClr val="0432FF"/>
              </a:solidFill>
              <a:ln w="19050">
                <a:solidFill>
                  <a:schemeClr val="lt1"/>
                </a:solidFill>
              </a:ln>
              <a:effectLst/>
            </c:spPr>
            <c:extLst>
              <c:ext xmlns:c16="http://schemas.microsoft.com/office/drawing/2014/chart" uri="{C3380CC4-5D6E-409C-BE32-E72D297353CC}">
                <c16:uniqueId val="{00000005-DF5A-FC4B-9BCA-902D4A619FAA}"/>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DF5A-FC4B-9BCA-902D4A619FAA}"/>
              </c:ext>
            </c:extLst>
          </c:dPt>
          <c:cat>
            <c:strRef>
              <c:f>Sheet1!$A$9:$A$12</c:f>
              <c:strCache>
                <c:ptCount val="4"/>
                <c:pt idx="0">
                  <c:v>UQP Startup</c:v>
                </c:pt>
                <c:pt idx="1">
                  <c:v>Job Submission</c:v>
                </c:pt>
                <c:pt idx="2">
                  <c:v>File Creation</c:v>
                </c:pt>
                <c:pt idx="3">
                  <c:v>File Access</c:v>
                </c:pt>
              </c:strCache>
            </c:strRef>
          </c:cat>
          <c:val>
            <c:numRef>
              <c:f>Sheet1!$B$9:$B$12</c:f>
              <c:numCache>
                <c:formatCode>General</c:formatCode>
                <c:ptCount val="4"/>
                <c:pt idx="0">
                  <c:v>4.0800000667571936</c:v>
                </c:pt>
                <c:pt idx="1">
                  <c:v>3.7400000095367432</c:v>
                </c:pt>
                <c:pt idx="2">
                  <c:v>67.259999990463257</c:v>
                </c:pt>
                <c:pt idx="3">
                  <c:v>62.319999933242563</c:v>
                </c:pt>
              </c:numCache>
            </c:numRef>
          </c:val>
          <c:extLst>
            <c:ext xmlns:c16="http://schemas.microsoft.com/office/drawing/2014/chart" uri="{C3380CC4-5D6E-409C-BE32-E72D297353CC}">
              <c16:uniqueId val="{00000008-DF5A-FC4B-9BCA-902D4A619FAA}"/>
            </c:ext>
          </c:extLst>
        </c:ser>
        <c:dLbls>
          <c:showLegendKey val="0"/>
          <c:showVal val="0"/>
          <c:showCatName val="0"/>
          <c:showSerName val="0"/>
          <c:showPercent val="0"/>
          <c:showBubbleSize val="0"/>
          <c:showLeaderLines val="1"/>
        </c:dLbls>
        <c:firstSliceAng val="49"/>
      </c:pieChart>
      <c:spPr>
        <a:noFill/>
        <a:ln>
          <a:noFill/>
        </a:ln>
        <a:effectLst/>
      </c:spPr>
    </c:plotArea>
    <c:legend>
      <c:legendPos val="r"/>
      <c:layout>
        <c:manualLayout>
          <c:xMode val="edge"/>
          <c:yMode val="edge"/>
          <c:x val="0.57559241360363977"/>
          <c:y val="0.47547544266677999"/>
          <c:w val="0.36598944127318883"/>
          <c:h val="0.5048232393077866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8/28/18</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8/28/18</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507663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504" y="3193257"/>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728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91181" y="6416000"/>
            <a:ext cx="6004819" cy="435504"/>
          </a:xfrm>
          <a:prstGeom prst="rect">
            <a:avLst/>
          </a:prstGeom>
          <a:noFill/>
          <a:effectLst/>
        </p:spPr>
        <p:txBody>
          <a:bodyPr wrap="square" rtlCol="0">
            <a:spAutoFit/>
          </a:bodyPr>
          <a:lstStyle/>
          <a:p>
            <a:pPr marL="0" marR="0" indent="0" algn="l" defTabSz="457200" rtl="0" eaLnBrk="1" fontAlgn="auto" latinLnBrk="0" hangingPunct="1">
              <a:lnSpc>
                <a:spcPct val="90000"/>
              </a:lnSpc>
              <a:spcBef>
                <a:spcPts val="0"/>
              </a:spcBef>
              <a:spcAft>
                <a:spcPts val="300"/>
              </a:spcAft>
              <a:buClrTx/>
              <a:buSzTx/>
              <a:buFontTx/>
              <a:buNone/>
              <a:tabLst/>
              <a:defRPr/>
            </a:pPr>
            <a:r>
              <a:rPr lang="en-US" sz="800" kern="1200" dirty="0">
                <a:solidFill>
                  <a:schemeClr val="bg1"/>
                </a:solidFill>
                <a:effectLst/>
                <a:latin typeface="Arial"/>
                <a:ea typeface="+mn-ea"/>
                <a:cs typeface="Arial"/>
              </a:rPr>
              <a:t>LLNL-PRES-757227</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550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6096001" y="3096715"/>
            <a:ext cx="6096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sp>
        <p:nvSpPr>
          <p:cNvPr id="12" name="TextBox 11">
            <a:extLst>
              <a:ext uri="{FF2B5EF4-FFF2-40B4-BE49-F238E27FC236}">
                <a16:creationId xmlns:a16="http://schemas.microsoft.com/office/drawing/2014/main" id="{96C232B7-054C-0D49-A320-133401D918F5}"/>
              </a:ext>
            </a:extLst>
          </p:cNvPr>
          <p:cNvSpPr txBox="1"/>
          <p:nvPr userDrawn="1"/>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LLNL-PRES-757227</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jp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Flux: Practical Job Scheduling</a:t>
            </a:r>
          </a:p>
        </p:txBody>
      </p:sp>
      <p:sp>
        <p:nvSpPr>
          <p:cNvPr id="5" name="Text Placeholder 4"/>
          <p:cNvSpPr>
            <a:spLocks noGrp="1"/>
          </p:cNvSpPr>
          <p:nvPr>
            <p:ph type="body" sz="quarter" idx="14"/>
          </p:nvPr>
        </p:nvSpPr>
        <p:spPr>
          <a:xfrm>
            <a:off x="5874026" y="3096715"/>
            <a:ext cx="6042402" cy="477838"/>
          </a:xfrm>
        </p:spPr>
        <p:txBody>
          <a:bodyPr/>
          <a:lstStyle/>
          <a:p>
            <a:pPr lvl="0"/>
            <a:r>
              <a:rPr lang="en-US" dirty="0"/>
              <a:t>Dong H. </a:t>
            </a:r>
            <a:r>
              <a:rPr lang="en-US" dirty="0" err="1"/>
              <a:t>Ahn</a:t>
            </a:r>
            <a:r>
              <a:rPr lang="en-US" dirty="0"/>
              <a:t>, Ned Bass, Al Chu, Jim Garlick, Mark </a:t>
            </a:r>
            <a:r>
              <a:rPr lang="en-US" dirty="0" err="1"/>
              <a:t>Grondona</a:t>
            </a:r>
            <a:r>
              <a:rPr lang="en-US" dirty="0"/>
              <a:t>,</a:t>
            </a:r>
          </a:p>
          <a:p>
            <a:pPr lvl="0"/>
            <a:r>
              <a:rPr lang="en-US" b="1" dirty="0"/>
              <a:t>Stephen </a:t>
            </a:r>
            <a:r>
              <a:rPr lang="en-US" b="1" dirty="0" err="1"/>
              <a:t>Herbein</a:t>
            </a:r>
            <a:r>
              <a:rPr lang="en-US" dirty="0"/>
              <a:t>, </a:t>
            </a:r>
            <a:r>
              <a:rPr lang="en-US" dirty="0" err="1"/>
              <a:t>Tapasya</a:t>
            </a:r>
            <a:r>
              <a:rPr lang="en-US" dirty="0"/>
              <a:t> </a:t>
            </a:r>
            <a:r>
              <a:rPr lang="en-US" dirty="0" err="1"/>
              <a:t>Patki</a:t>
            </a:r>
            <a:r>
              <a:rPr lang="en-US" dirty="0"/>
              <a:t>, Tom </a:t>
            </a:r>
            <a:r>
              <a:rPr lang="en-US" dirty="0" err="1"/>
              <a:t>Scogland</a:t>
            </a:r>
            <a:r>
              <a:rPr lang="en-US" dirty="0"/>
              <a:t>, Becky </a:t>
            </a:r>
            <a:r>
              <a:rPr lang="en-US" dirty="0" err="1"/>
              <a:t>Springmeyer</a:t>
            </a:r>
            <a:endParaRPr lang="en-US" dirty="0"/>
          </a:p>
        </p:txBody>
      </p:sp>
      <p:sp>
        <p:nvSpPr>
          <p:cNvPr id="9" name="Text Placeholder 10"/>
          <p:cNvSpPr txBox="1">
            <a:spLocks/>
          </p:cNvSpPr>
          <p:nvPr/>
        </p:nvSpPr>
        <p:spPr>
          <a:xfrm>
            <a:off x="609600" y="3640568"/>
            <a:ext cx="3278508" cy="397500"/>
          </a:xfrm>
          <a:prstGeom prst="rect">
            <a:avLst/>
          </a:prstGeom>
        </p:spPr>
        <p:txBody>
          <a:bodyPr vert="horz" lIns="0" tIns="91440" rIns="0" rtlCol="0" anchor="ctr" anchorCtr="0">
            <a:noAutofit/>
          </a:bodyPr>
          <a:lstStyle/>
          <a:p>
            <a:pPr lvl="0">
              <a:lnSpc>
                <a:spcPct val="80000"/>
              </a:lnSpc>
            </a:pPr>
            <a:r>
              <a:rPr lang="en-US" sz="1600" dirty="0">
                <a:cs typeface="Lucida Handwriting"/>
              </a:rPr>
              <a:t>August 15,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5A6FAD-E402-B14C-9106-C646528B5E40}"/>
              </a:ext>
            </a:extLst>
          </p:cNvPr>
          <p:cNvSpPr>
            <a:spLocks noGrp="1"/>
          </p:cNvSpPr>
          <p:nvPr>
            <p:ph idx="1"/>
          </p:nvPr>
        </p:nvSpPr>
        <p:spPr/>
        <p:txBody>
          <a:bodyPr>
            <a:normAutofit/>
          </a:bodyPr>
          <a:lstStyle/>
          <a:p>
            <a:r>
              <a:rPr lang="en-US" dirty="0"/>
              <a:t>Already installed on LC systems (including Sierra)</a:t>
            </a:r>
          </a:p>
          <a:p>
            <a:pPr lvl="1"/>
            <a:r>
              <a:rPr lang="en-US" dirty="0" err="1">
                <a:latin typeface="Consolas" panose="020B0609020204030204" pitchFamily="49" charset="0"/>
                <a:cs typeface="Consolas" panose="020B0609020204030204" pitchFamily="49" charset="0"/>
              </a:rPr>
              <a:t>spack</a:t>
            </a:r>
            <a:r>
              <a:rPr lang="en-US" dirty="0">
                <a:latin typeface="Consolas" panose="020B0609020204030204" pitchFamily="49" charset="0"/>
                <a:cs typeface="Consolas" panose="020B0609020204030204" pitchFamily="49" charset="0"/>
              </a:rPr>
              <a:t> install flux-</a:t>
            </a:r>
            <a:r>
              <a:rPr lang="en-US" dirty="0" err="1">
                <a:latin typeface="Consolas" panose="020B0609020204030204" pitchFamily="49" charset="0"/>
                <a:cs typeface="Consolas" panose="020B0609020204030204" pitchFamily="49" charset="0"/>
              </a:rPr>
              <a:t>sched</a:t>
            </a:r>
            <a:r>
              <a:rPr lang="en-US" dirty="0">
                <a:latin typeface="Consolas" panose="020B0609020204030204" pitchFamily="49" charset="0"/>
                <a:cs typeface="Consolas" panose="020B0609020204030204" pitchFamily="49" charset="0"/>
              </a:rPr>
              <a:t> </a:t>
            </a:r>
            <a:r>
              <a:rPr lang="en-US" dirty="0"/>
              <a:t>for everywhere else</a:t>
            </a:r>
          </a:p>
          <a:p>
            <a:r>
              <a:rPr lang="en-US" dirty="0"/>
              <a:t>Flux can run anywhere that MPI can run, (via PMI – Process Management Interface)</a:t>
            </a:r>
          </a:p>
          <a:p>
            <a:pPr lvl="1"/>
            <a:r>
              <a:rPr lang="en-US" dirty="0"/>
              <a:t>Inside a resource allocation from: itself (hierarchical Flux), </a:t>
            </a:r>
            <a:r>
              <a:rPr lang="en-US" dirty="0" err="1"/>
              <a:t>Slurm</a:t>
            </a:r>
            <a:r>
              <a:rPr lang="en-US" dirty="0"/>
              <a:t>, Moab, PBS, LSF, </a:t>
            </a:r>
            <a:r>
              <a:rPr lang="en-US" dirty="0" err="1"/>
              <a:t>etc</a:t>
            </a:r>
            <a:endParaRPr lang="en-US" dirty="0"/>
          </a:p>
          <a:p>
            <a:pPr lvl="1"/>
            <a:r>
              <a:rPr lang="en-US" dirty="0">
                <a:latin typeface="Consolas" panose="020B0609020204030204" pitchFamily="49" charset="0"/>
                <a:cs typeface="Consolas" panose="020B0609020204030204" pitchFamily="49" charset="0"/>
              </a:rPr>
              <a:t>flux start  </a:t>
            </a:r>
            <a:r>
              <a:rPr lang="en-US" b="1" dirty="0">
                <a:latin typeface="Consolas" panose="020B0609020204030204" pitchFamily="49" charset="0"/>
                <a:cs typeface="Consolas" panose="020B0609020204030204" pitchFamily="49" charset="0"/>
              </a:rPr>
              <a:t>OR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srun</a:t>
            </a:r>
            <a:r>
              <a:rPr lang="en-US" dirty="0">
                <a:latin typeface="Consolas" panose="020B0609020204030204" pitchFamily="49" charset="0"/>
                <a:cs typeface="Consolas" panose="020B0609020204030204" pitchFamily="49" charset="0"/>
              </a:rPr>
              <a:t> flux start</a:t>
            </a:r>
          </a:p>
          <a:p>
            <a:pPr lvl="0">
              <a:buClr>
                <a:srgbClr val="4F81BD">
                  <a:lumMod val="75000"/>
                </a:srgbClr>
              </a:buClr>
            </a:pPr>
            <a:r>
              <a:rPr lang="en-US" dirty="0">
                <a:solidFill>
                  <a:prstClr val="black"/>
                </a:solidFill>
              </a:rPr>
              <a:t>Flux can run anywhere that supports TCP and you have the IP addresses</a:t>
            </a:r>
          </a:p>
          <a:p>
            <a:pPr lvl="1"/>
            <a:r>
              <a:rPr lang="en-US" dirty="0">
                <a:solidFill>
                  <a:prstClr val="black"/>
                </a:solidFill>
                <a:latin typeface="Consolas" panose="020B0609020204030204" pitchFamily="49" charset="0"/>
                <a:cs typeface="Consolas" panose="020B0609020204030204" pitchFamily="49" charset="0"/>
              </a:rPr>
              <a:t>flux broker -</a:t>
            </a:r>
            <a:r>
              <a:rPr lang="en-US" dirty="0" err="1">
                <a:solidFill>
                  <a:prstClr val="black"/>
                </a:solidFill>
                <a:latin typeface="Consolas" panose="020B0609020204030204" pitchFamily="49" charset="0"/>
                <a:cs typeface="Consolas" panose="020B0609020204030204" pitchFamily="49" charset="0"/>
              </a:rPr>
              <a:t>Sboot.method</a:t>
            </a:r>
            <a:r>
              <a:rPr lang="en-US" dirty="0">
                <a:solidFill>
                  <a:prstClr val="black"/>
                </a:solidFill>
                <a:latin typeface="Consolas" panose="020B0609020204030204" pitchFamily="49" charset="0"/>
                <a:cs typeface="Consolas" panose="020B0609020204030204" pitchFamily="49" charset="0"/>
              </a:rPr>
              <a:t>=config -</a:t>
            </a:r>
            <a:r>
              <a:rPr lang="en-US" dirty="0" err="1">
                <a:solidFill>
                  <a:prstClr val="black"/>
                </a:solidFill>
                <a:latin typeface="Consolas" panose="020B0609020204030204" pitchFamily="49" charset="0"/>
                <a:cs typeface="Consolas" panose="020B0609020204030204" pitchFamily="49" charset="0"/>
              </a:rPr>
              <a:t>Sboot.config_file</a:t>
            </a:r>
            <a:r>
              <a:rPr lang="en-US" dirty="0">
                <a:solidFill>
                  <a:prstClr val="black"/>
                </a:solidFill>
                <a:latin typeface="Consolas" panose="020B0609020204030204" pitchFamily="49" charset="0"/>
                <a:cs typeface="Consolas" panose="020B0609020204030204" pitchFamily="49" charset="0"/>
              </a:rPr>
              <a:t>=</a:t>
            </a:r>
            <a:r>
              <a:rPr lang="en-US" dirty="0" err="1">
                <a:solidFill>
                  <a:prstClr val="black"/>
                </a:solidFill>
                <a:latin typeface="Consolas" panose="020B0609020204030204" pitchFamily="49" charset="0"/>
                <a:cs typeface="Consolas" panose="020B0609020204030204" pitchFamily="49" charset="0"/>
              </a:rPr>
              <a:t>boot.conf</a:t>
            </a:r>
            <a:endParaRPr lang="en-US" dirty="0">
              <a:solidFill>
                <a:prstClr val="black"/>
              </a:solidFill>
              <a:latin typeface="Consolas" panose="020B0609020204030204" pitchFamily="49" charset="0"/>
              <a:cs typeface="Consolas" panose="020B0609020204030204" pitchFamily="49" charset="0"/>
            </a:endParaRPr>
          </a:p>
          <a:p>
            <a:pPr lvl="1"/>
            <a:r>
              <a:rPr lang="en-US" dirty="0" err="1">
                <a:solidFill>
                  <a:prstClr val="black"/>
                </a:solidFill>
                <a:latin typeface="Consolas" panose="020B0609020204030204" pitchFamily="49" charset="0"/>
                <a:cs typeface="Consolas" panose="020B0609020204030204" pitchFamily="49" charset="0"/>
              </a:rPr>
              <a:t>boot.conf</a:t>
            </a:r>
            <a:r>
              <a:rPr lang="en-US" dirty="0">
                <a:solidFill>
                  <a:prstClr val="black"/>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913D2DF8-644E-484E-862E-04A59B45D188}"/>
              </a:ext>
            </a:extLst>
          </p:cNvPr>
          <p:cNvSpPr>
            <a:spLocks noGrp="1"/>
          </p:cNvSpPr>
          <p:nvPr>
            <p:ph type="title"/>
          </p:nvPr>
        </p:nvSpPr>
        <p:spPr/>
        <p:txBody>
          <a:bodyPr/>
          <a:lstStyle/>
          <a:p>
            <a:r>
              <a:rPr lang="en-US" dirty="0"/>
              <a:t>Portability: Running Flux</a:t>
            </a:r>
          </a:p>
        </p:txBody>
      </p:sp>
      <p:sp>
        <p:nvSpPr>
          <p:cNvPr id="4" name="Rectangle 3">
            <a:extLst>
              <a:ext uri="{FF2B5EF4-FFF2-40B4-BE49-F238E27FC236}">
                <a16:creationId xmlns:a16="http://schemas.microsoft.com/office/drawing/2014/main" id="{2FD2A318-1D09-D541-A4C7-D445D23FC375}"/>
              </a:ext>
            </a:extLst>
          </p:cNvPr>
          <p:cNvSpPr/>
          <p:nvPr/>
        </p:nvSpPr>
        <p:spPr>
          <a:xfrm>
            <a:off x="1088414" y="4594087"/>
            <a:ext cx="3756300" cy="1477328"/>
          </a:xfrm>
          <a:prstGeom prst="rect">
            <a:avLst/>
          </a:prstGeom>
        </p:spPr>
        <p:txBody>
          <a:bodyPr wrap="square">
            <a:spAutoFit/>
          </a:bodyPr>
          <a:lstStyle/>
          <a:p>
            <a:pPr marL="15875" lvl="1"/>
            <a:r>
              <a:rPr lang="en-US" dirty="0">
                <a:latin typeface="Consolas" panose="020B0609020204030204" pitchFamily="49" charset="0"/>
                <a:cs typeface="Consolas" panose="020B0609020204030204" pitchFamily="49" charset="0"/>
              </a:rPr>
              <a:t>session-id = "</a:t>
            </a:r>
            <a:r>
              <a:rPr lang="en-US" dirty="0" err="1">
                <a:latin typeface="Consolas" panose="020B0609020204030204" pitchFamily="49" charset="0"/>
                <a:cs typeface="Consolas" panose="020B0609020204030204" pitchFamily="49" charset="0"/>
              </a:rPr>
              <a:t>mycluster</a:t>
            </a:r>
            <a:r>
              <a:rPr lang="en-US" dirty="0">
                <a:latin typeface="Consolas" panose="020B0609020204030204" pitchFamily="49" charset="0"/>
                <a:cs typeface="Consolas" panose="020B0609020204030204" pitchFamily="49" charset="0"/>
              </a:rPr>
              <a:t>"</a:t>
            </a:r>
          </a:p>
          <a:p>
            <a:pPr marL="15875" lvl="1"/>
            <a:r>
              <a:rPr lang="en-US" dirty="0" err="1">
                <a:latin typeface="Consolas" panose="020B0609020204030204" pitchFamily="49" charset="0"/>
                <a:cs typeface="Consolas" panose="020B0609020204030204" pitchFamily="49" charset="0"/>
              </a:rPr>
              <a:t>tbon</a:t>
            </a:r>
            <a:r>
              <a:rPr lang="en-US" dirty="0">
                <a:latin typeface="Consolas" panose="020B0609020204030204" pitchFamily="49" charset="0"/>
                <a:cs typeface="Consolas" panose="020B0609020204030204" pitchFamily="49" charset="0"/>
              </a:rPr>
              <a:t>-endpoints = [</a:t>
            </a:r>
          </a:p>
          <a:p>
            <a:pPr marL="15875" lvl="1"/>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tcp</a:t>
            </a:r>
            <a:r>
              <a:rPr lang="en-US" dirty="0">
                <a:latin typeface="Consolas" panose="020B0609020204030204" pitchFamily="49" charset="0"/>
                <a:cs typeface="Consolas" panose="020B0609020204030204" pitchFamily="49" charset="0"/>
              </a:rPr>
              <a:t>://192.168.1.1:8020",</a:t>
            </a:r>
          </a:p>
          <a:p>
            <a:pPr marL="15875" lvl="1"/>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tcp</a:t>
            </a:r>
            <a:r>
              <a:rPr lang="en-US" dirty="0">
                <a:latin typeface="Consolas" panose="020B0609020204030204" pitchFamily="49" charset="0"/>
                <a:cs typeface="Consolas" panose="020B0609020204030204" pitchFamily="49" charset="0"/>
              </a:rPr>
              <a:t>://192.168.1.2:8020",</a:t>
            </a:r>
          </a:p>
          <a:p>
            <a:pPr marL="15875" lvl="1"/>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tcp</a:t>
            </a:r>
            <a:r>
              <a:rPr lang="en-US" dirty="0">
                <a:latin typeface="Consolas" panose="020B0609020204030204" pitchFamily="49" charset="0"/>
                <a:cs typeface="Consolas" panose="020B0609020204030204" pitchFamily="49" charset="0"/>
              </a:rPr>
              <a:t>://192.168.1.3:8020"]</a:t>
            </a:r>
          </a:p>
        </p:txBody>
      </p:sp>
    </p:spTree>
    <p:extLst>
      <p:ext uri="{BB962C8B-B14F-4D97-AF65-F5344CB8AC3E}">
        <p14:creationId xmlns:p14="http://schemas.microsoft.com/office/powerpoint/2010/main" val="188184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1">
                    <a:lumMod val="65000"/>
                  </a:schemeClr>
                </a:solidFill>
              </a:rPr>
              <a:t>Extensibility</a:t>
            </a:r>
          </a:p>
          <a:p>
            <a:pPr lvl="1"/>
            <a:r>
              <a:rPr lang="en-US" dirty="0">
                <a:solidFill>
                  <a:schemeClr val="bg1">
                    <a:lumMod val="65000"/>
                  </a:schemeClr>
                </a:solidFill>
              </a:rPr>
              <a:t>Open source</a:t>
            </a:r>
          </a:p>
          <a:p>
            <a:pPr lvl="1"/>
            <a:r>
              <a:rPr lang="en-US" dirty="0">
                <a:solidFill>
                  <a:schemeClr val="bg1">
                    <a:lumMod val="65000"/>
                  </a:schemeClr>
                </a:solidFill>
              </a:rPr>
              <a:t>Modular design with support for user plugins</a:t>
            </a:r>
          </a:p>
          <a:p>
            <a:r>
              <a:rPr lang="en-US" dirty="0">
                <a:solidFill>
                  <a:schemeClr val="bg1">
                    <a:lumMod val="65000"/>
                  </a:schemeClr>
                </a:solidFill>
              </a:rPr>
              <a:t>Scalability</a:t>
            </a:r>
          </a:p>
          <a:p>
            <a:pPr lvl="1"/>
            <a:r>
              <a:rPr lang="en-US" dirty="0">
                <a:solidFill>
                  <a:schemeClr val="bg1">
                    <a:lumMod val="65000"/>
                  </a:schemeClr>
                </a:solidFill>
              </a:rPr>
              <a:t>Designed from the ground up for </a:t>
            </a:r>
            <a:r>
              <a:rPr lang="en-US" dirty="0" err="1">
                <a:solidFill>
                  <a:schemeClr val="bg1">
                    <a:lumMod val="65000"/>
                  </a:schemeClr>
                </a:solidFill>
              </a:rPr>
              <a:t>exascale</a:t>
            </a:r>
            <a:r>
              <a:rPr lang="en-US" dirty="0">
                <a:solidFill>
                  <a:schemeClr val="bg1">
                    <a:lumMod val="65000"/>
                  </a:schemeClr>
                </a:solidFill>
              </a:rPr>
              <a:t> and beyond</a:t>
            </a:r>
          </a:p>
          <a:p>
            <a:pPr lvl="1"/>
            <a:r>
              <a:rPr lang="en-US" dirty="0">
                <a:solidFill>
                  <a:schemeClr val="bg1">
                    <a:lumMod val="65000"/>
                  </a:schemeClr>
                </a:solidFill>
              </a:rPr>
              <a:t>Already tested at 1000s of nodes &amp; millions of jobs</a:t>
            </a:r>
          </a:p>
          <a:p>
            <a:r>
              <a:rPr lang="en-US" dirty="0"/>
              <a:t>Usability</a:t>
            </a:r>
          </a:p>
          <a:p>
            <a:pPr lvl="1"/>
            <a:r>
              <a:rPr lang="en-US" dirty="0"/>
              <a:t>C, Lua, and Python bindings that expose 100% of Flux’s functionality</a:t>
            </a:r>
          </a:p>
          <a:p>
            <a:pPr lvl="1"/>
            <a:r>
              <a:rPr lang="en-US" dirty="0"/>
              <a:t>Can be used as a single-user tool or a system scheduler</a:t>
            </a:r>
          </a:p>
          <a:p>
            <a:r>
              <a:rPr lang="en-US" dirty="0">
                <a:solidFill>
                  <a:schemeClr val="bg1">
                    <a:lumMod val="65000"/>
                  </a:schemeClr>
                </a:solidFill>
              </a:rPr>
              <a:t>Portability</a:t>
            </a:r>
          </a:p>
          <a:p>
            <a:pPr lvl="1"/>
            <a:r>
              <a:rPr lang="en-US" dirty="0">
                <a:solidFill>
                  <a:schemeClr val="bg1">
                    <a:lumMod val="65000"/>
                  </a:schemeClr>
                </a:solidFill>
              </a:rPr>
              <a:t>Optimized for HPC and runs in Cloud and Grid settings too</a:t>
            </a:r>
          </a:p>
          <a:p>
            <a:pPr lvl="1"/>
            <a:r>
              <a:rPr lang="en-US" dirty="0">
                <a:solidFill>
                  <a:schemeClr val="bg1">
                    <a:lumMod val="65000"/>
                  </a:schemeClr>
                </a:solidFill>
              </a:rPr>
              <a:t>Runs on any set of Linux machines: only requires a list of IP addresses or PMI</a:t>
            </a:r>
          </a:p>
          <a:p>
            <a:pPr lvl="1"/>
            <a:endParaRPr lang="en-US" dirty="0"/>
          </a:p>
        </p:txBody>
      </p:sp>
      <p:sp>
        <p:nvSpPr>
          <p:cNvPr id="13" name="Title 12"/>
          <p:cNvSpPr>
            <a:spLocks noGrp="1"/>
          </p:cNvSpPr>
          <p:nvPr>
            <p:ph type="title"/>
          </p:nvPr>
        </p:nvSpPr>
        <p:spPr>
          <a:xfrm>
            <a:off x="609600" y="219514"/>
            <a:ext cx="9902289" cy="1008771"/>
          </a:xfrm>
        </p:spPr>
        <p:txBody>
          <a:bodyPr/>
          <a:lstStyle/>
          <a:p>
            <a:r>
              <a:rPr lang="en-US" dirty="0"/>
              <a:t>Why Flux?</a:t>
            </a:r>
            <a:endParaRPr lang="en-US" sz="2400" b="0" dirty="0"/>
          </a:p>
        </p:txBody>
      </p:sp>
    </p:spTree>
    <p:extLst>
      <p:ext uri="{BB962C8B-B14F-4D97-AF65-F5344CB8AC3E}">
        <p14:creationId xmlns:p14="http://schemas.microsoft.com/office/powerpoint/2010/main" val="30286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B045D9-1C2A-7247-8DBB-634F58FBBFBA}"/>
              </a:ext>
            </a:extLst>
          </p:cNvPr>
          <p:cNvSpPr>
            <a:spLocks noGrp="1"/>
          </p:cNvSpPr>
          <p:nvPr>
            <p:ph idx="1"/>
          </p:nvPr>
        </p:nvSpPr>
        <p:spPr/>
        <p:txBody>
          <a:bodyPr>
            <a:normAutofit/>
          </a:bodyPr>
          <a:lstStyle/>
          <a:p>
            <a:r>
              <a:rPr lang="en-US" dirty="0" err="1"/>
              <a:t>Slurm</a:t>
            </a:r>
            <a:endParaRPr lang="en-US" dirty="0"/>
          </a:p>
          <a:p>
            <a:pPr lvl="1"/>
            <a:r>
              <a:rPr lang="en-US" dirty="0" err="1">
                <a:latin typeface="Consolas" panose="020B0609020204030204" pitchFamily="49" charset="0"/>
                <a:cs typeface="Consolas" panose="020B0609020204030204" pitchFamily="49" charset="0"/>
              </a:rPr>
              <a:t>sbatch</a:t>
            </a:r>
            <a:r>
              <a:rPr lang="en-US" dirty="0">
                <a:latin typeface="Consolas" panose="020B0609020204030204" pitchFamily="49" charset="0"/>
                <a:cs typeface="Consolas" panose="020B0609020204030204" pitchFamily="49" charset="0"/>
              </a:rPr>
              <a:t> –N2 –n4 –t 2:00 sleep 120</a:t>
            </a:r>
          </a:p>
          <a:p>
            <a:r>
              <a:rPr lang="en-US" dirty="0"/>
              <a:t>Flux CLI</a:t>
            </a:r>
          </a:p>
          <a:p>
            <a:pPr lvl="1"/>
            <a:r>
              <a:rPr lang="en-US" dirty="0">
                <a:latin typeface="Consolas" panose="020B0609020204030204" pitchFamily="49" charset="0"/>
                <a:cs typeface="Consolas" panose="020B0609020204030204" pitchFamily="49" charset="0"/>
              </a:rPr>
              <a:t>flux submit –N2 –n4 –t 2m sleep 120</a:t>
            </a:r>
          </a:p>
        </p:txBody>
      </p:sp>
      <p:sp>
        <p:nvSpPr>
          <p:cNvPr id="3" name="Title 2">
            <a:extLst>
              <a:ext uri="{FF2B5EF4-FFF2-40B4-BE49-F238E27FC236}">
                <a16:creationId xmlns:a16="http://schemas.microsoft.com/office/drawing/2014/main" id="{A5EDC70E-6B5D-7C42-9247-841AF0E04C6A}"/>
              </a:ext>
            </a:extLst>
          </p:cNvPr>
          <p:cNvSpPr>
            <a:spLocks noGrp="1"/>
          </p:cNvSpPr>
          <p:nvPr>
            <p:ph type="title"/>
          </p:nvPr>
        </p:nvSpPr>
        <p:spPr/>
        <p:txBody>
          <a:bodyPr/>
          <a:lstStyle/>
          <a:p>
            <a:r>
              <a:rPr lang="en-US" dirty="0"/>
              <a:t>Usability: Submitting a Batch Job</a:t>
            </a:r>
          </a:p>
        </p:txBody>
      </p:sp>
      <p:sp>
        <p:nvSpPr>
          <p:cNvPr id="4" name="Rectangle 3">
            <a:extLst>
              <a:ext uri="{FF2B5EF4-FFF2-40B4-BE49-F238E27FC236}">
                <a16:creationId xmlns:a16="http://schemas.microsoft.com/office/drawing/2014/main" id="{66C729C9-BB32-DA46-9448-C88894D9E438}"/>
              </a:ext>
            </a:extLst>
          </p:cNvPr>
          <p:cNvSpPr/>
          <p:nvPr/>
        </p:nvSpPr>
        <p:spPr>
          <a:xfrm>
            <a:off x="522971" y="3116759"/>
            <a:ext cx="8919411" cy="3231654"/>
          </a:xfrm>
          <a:prstGeom prst="rect">
            <a:avLst/>
          </a:prstGeom>
        </p:spPr>
        <p:txBody>
          <a:bodyPr wrap="square">
            <a:spAutoFit/>
          </a:bodyPr>
          <a:lstStyle/>
          <a:p>
            <a:pPr marL="285750" lvl="0" indent="-228600" defTabSz="914400">
              <a:spcBef>
                <a:spcPts val="1800"/>
              </a:spcBef>
              <a:buClr>
                <a:srgbClr val="4F81BD">
                  <a:lumMod val="75000"/>
                </a:srgbClr>
              </a:buClr>
              <a:buSzPct val="90000"/>
              <a:buFont typeface="Wingdings" charset="2"/>
              <a:buChar char="§"/>
            </a:pPr>
            <a:r>
              <a:rPr lang="en-US" sz="2400" dirty="0">
                <a:solidFill>
                  <a:prstClr val="black"/>
                </a:solidFill>
                <a:latin typeface="Calibri" panose="020F0502020204030204" pitchFamily="34" charset="0"/>
                <a:cs typeface="Calibri" panose="020F0502020204030204" pitchFamily="34" charset="0"/>
              </a:rPr>
              <a:t>Flux API:</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json</a:t>
            </a:r>
            <a:r>
              <a:rPr lang="en-US" dirty="0">
                <a:latin typeface="Consolas" panose="020B0609020204030204" pitchFamily="49" charset="0"/>
                <a:cs typeface="Consolas" panose="020B0609020204030204" pitchFamily="49" charset="0"/>
              </a:rPr>
              <a:t>, flux</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jobreq</a:t>
            </a:r>
            <a:r>
              <a:rPr lang="en-US" dirty="0">
                <a:latin typeface="Consolas" panose="020B0609020204030204" pitchFamily="49" charset="0"/>
                <a:cs typeface="Consolas" panose="020B0609020204030204" pitchFamily="49" charset="0"/>
              </a:rPr>
              <a:t>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nnodes</a:t>
            </a:r>
            <a:r>
              <a:rPr lang="en-US" dirty="0">
                <a:latin typeface="Consolas" panose="020B0609020204030204" pitchFamily="49" charset="0"/>
                <a:cs typeface="Consolas" panose="020B0609020204030204" pitchFamily="49" charset="0"/>
              </a:rPr>
              <a:t>'   : 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ntasks</a:t>
            </a:r>
            <a:r>
              <a:rPr lang="en-US" dirty="0">
                <a:latin typeface="Consolas" panose="020B0609020204030204" pitchFamily="49" charset="0"/>
                <a:cs typeface="Consolas" panose="020B0609020204030204" pitchFamily="49" charset="0"/>
              </a:rPr>
              <a:t>'   : 4,</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walltime</a:t>
            </a:r>
            <a:r>
              <a:rPr lang="en-US" dirty="0">
                <a:latin typeface="Consolas" panose="020B0609020204030204" pitchFamily="49" charset="0"/>
                <a:cs typeface="Consolas" panose="020B0609020204030204" pitchFamily="49" charset="0"/>
              </a:rPr>
              <a:t>' : 120,</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cmdline</a:t>
            </a:r>
            <a:r>
              <a:rPr lang="en-US" dirty="0">
                <a:latin typeface="Consolas" panose="020B0609020204030204" pitchFamily="49" charset="0"/>
                <a:cs typeface="Consolas" panose="020B0609020204030204" pitchFamily="49" charset="0"/>
              </a:rPr>
              <a:t>'  : ["sleep", "120"]}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f = </a:t>
            </a:r>
            <a:r>
              <a:rPr lang="en-US" dirty="0" err="1">
                <a:latin typeface="Consolas" panose="020B0609020204030204" pitchFamily="49" charset="0"/>
                <a:cs typeface="Consolas" panose="020B0609020204030204" pitchFamily="49" charset="0"/>
              </a:rPr>
              <a:t>flux.Flux</a:t>
            </a:r>
            <a:r>
              <a:rPr lang="en-US"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f.rpc_send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job.submit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json.dumps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jobreq</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117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B045D9-1C2A-7247-8DBB-634F58FBBFBA}"/>
              </a:ext>
            </a:extLst>
          </p:cNvPr>
          <p:cNvSpPr>
            <a:spLocks noGrp="1"/>
          </p:cNvSpPr>
          <p:nvPr>
            <p:ph idx="1"/>
          </p:nvPr>
        </p:nvSpPr>
        <p:spPr/>
        <p:txBody>
          <a:bodyPr>
            <a:normAutofit/>
          </a:bodyPr>
          <a:lstStyle/>
          <a:p>
            <a:r>
              <a:rPr lang="en-US" dirty="0" err="1"/>
              <a:t>Slurm</a:t>
            </a:r>
            <a:endParaRPr lang="en-US" dirty="0"/>
          </a:p>
          <a:p>
            <a:pPr lvl="1"/>
            <a:r>
              <a:rPr lang="en-US" dirty="0" err="1">
                <a:latin typeface="Consolas" panose="020B0609020204030204" pitchFamily="49" charset="0"/>
                <a:cs typeface="Consolas" panose="020B0609020204030204" pitchFamily="49" charset="0"/>
              </a:rPr>
              <a:t>srun</a:t>
            </a:r>
            <a:r>
              <a:rPr lang="en-US" dirty="0">
                <a:latin typeface="Consolas" panose="020B0609020204030204" pitchFamily="49" charset="0"/>
                <a:cs typeface="Consolas" panose="020B0609020204030204" pitchFamily="49" charset="0"/>
              </a:rPr>
              <a:t> –N2 –n4 –t 2:00 sleep 120</a:t>
            </a:r>
          </a:p>
          <a:p>
            <a:r>
              <a:rPr lang="en-US" dirty="0"/>
              <a:t>Flux CLI</a:t>
            </a:r>
          </a:p>
          <a:p>
            <a:pPr lvl="1"/>
            <a:r>
              <a:rPr lang="en-US" dirty="0">
                <a:latin typeface="Consolas" panose="020B0609020204030204" pitchFamily="49" charset="0"/>
                <a:cs typeface="Consolas" panose="020B0609020204030204" pitchFamily="49" charset="0"/>
              </a:rPr>
              <a:t>flux </a:t>
            </a:r>
            <a:r>
              <a:rPr lang="en-US" dirty="0" err="1">
                <a:latin typeface="Consolas" panose="020B0609020204030204" pitchFamily="49" charset="0"/>
                <a:cs typeface="Consolas" panose="020B0609020204030204" pitchFamily="49" charset="0"/>
              </a:rPr>
              <a:t>wreckrun</a:t>
            </a:r>
            <a:r>
              <a:rPr lang="en-US" dirty="0">
                <a:latin typeface="Consolas" panose="020B0609020204030204" pitchFamily="49" charset="0"/>
                <a:cs typeface="Consolas" panose="020B0609020204030204" pitchFamily="49" charset="0"/>
              </a:rPr>
              <a:t> –N2 –n4 –t 2m sleep 120</a:t>
            </a:r>
          </a:p>
        </p:txBody>
      </p:sp>
      <p:sp>
        <p:nvSpPr>
          <p:cNvPr id="3" name="Title 2">
            <a:extLst>
              <a:ext uri="{FF2B5EF4-FFF2-40B4-BE49-F238E27FC236}">
                <a16:creationId xmlns:a16="http://schemas.microsoft.com/office/drawing/2014/main" id="{A5EDC70E-6B5D-7C42-9247-841AF0E04C6A}"/>
              </a:ext>
            </a:extLst>
          </p:cNvPr>
          <p:cNvSpPr>
            <a:spLocks noGrp="1"/>
          </p:cNvSpPr>
          <p:nvPr>
            <p:ph type="title"/>
          </p:nvPr>
        </p:nvSpPr>
        <p:spPr/>
        <p:txBody>
          <a:bodyPr/>
          <a:lstStyle/>
          <a:p>
            <a:r>
              <a:rPr lang="en-US" dirty="0"/>
              <a:t>Usability: Running an Interactive Job</a:t>
            </a:r>
          </a:p>
        </p:txBody>
      </p:sp>
      <p:sp>
        <p:nvSpPr>
          <p:cNvPr id="4" name="Rectangle 3">
            <a:extLst>
              <a:ext uri="{FF2B5EF4-FFF2-40B4-BE49-F238E27FC236}">
                <a16:creationId xmlns:a16="http://schemas.microsoft.com/office/drawing/2014/main" id="{66C729C9-BB32-DA46-9448-C88894D9E438}"/>
              </a:ext>
            </a:extLst>
          </p:cNvPr>
          <p:cNvSpPr/>
          <p:nvPr/>
        </p:nvSpPr>
        <p:spPr>
          <a:xfrm>
            <a:off x="515155" y="3116759"/>
            <a:ext cx="9803335" cy="3231654"/>
          </a:xfrm>
          <a:prstGeom prst="rect">
            <a:avLst/>
          </a:prstGeom>
        </p:spPr>
        <p:txBody>
          <a:bodyPr wrap="square">
            <a:spAutoFit/>
          </a:bodyPr>
          <a:lstStyle/>
          <a:p>
            <a:pPr marL="285750" lvl="0" indent="-228600" defTabSz="914400">
              <a:spcBef>
                <a:spcPts val="1800"/>
              </a:spcBef>
              <a:buClr>
                <a:srgbClr val="4F81BD">
                  <a:lumMod val="75000"/>
                </a:srgbClr>
              </a:buClr>
              <a:buSzPct val="90000"/>
              <a:buFont typeface="Wingdings" charset="2"/>
              <a:buChar char="§"/>
            </a:pPr>
            <a:r>
              <a:rPr lang="en-US" sz="2400" dirty="0">
                <a:solidFill>
                  <a:prstClr val="black"/>
                </a:solidFill>
                <a:latin typeface="Calibri" panose="020F0502020204030204" pitchFamily="34" charset="0"/>
                <a:cs typeface="Calibri" panose="020F0502020204030204" pitchFamily="34" charset="0"/>
              </a:rPr>
              <a:t>Flux API:</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import sys</a:t>
            </a:r>
          </a:p>
          <a:p>
            <a:r>
              <a:rPr lang="en-US" dirty="0">
                <a:latin typeface="Consolas" panose="020B0609020204030204" pitchFamily="49" charset="0"/>
                <a:cs typeface="Consolas" panose="020B0609020204030204" pitchFamily="49" charset="0"/>
              </a:rPr>
              <a:t>from flux import </a:t>
            </a:r>
            <a:r>
              <a:rPr lang="en-US" dirty="0" err="1">
                <a:latin typeface="Consolas" panose="020B0609020204030204" pitchFamily="49" charset="0"/>
                <a:cs typeface="Consolas" panose="020B0609020204030204" pitchFamily="49" charset="0"/>
              </a:rPr>
              <a:t>kz</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f.rpc_send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job.submit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json.dumps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jobreq</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kvs_dir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kvs_dir</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task_id</a:t>
            </a:r>
            <a:r>
              <a:rPr lang="en-US" dirty="0">
                <a:latin typeface="Consolas" panose="020B0609020204030204" pitchFamily="49" charset="0"/>
                <a:cs typeface="Consolas" panose="020B0609020204030204" pitchFamily="49" charset="0"/>
              </a:rPr>
              <a:t> in range(</a:t>
            </a:r>
            <a:r>
              <a:rPr lang="en-US" dirty="0" err="1">
                <a:latin typeface="Consolas" panose="020B0609020204030204" pitchFamily="49" charset="0"/>
                <a:cs typeface="Consolas" panose="020B0609020204030204" pitchFamily="49" charset="0"/>
              </a:rPr>
              <a:t>jobreq</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ntasks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kz.attach</a:t>
            </a:r>
            <a:r>
              <a:rPr lang="en-US" dirty="0">
                <a:latin typeface="Consolas" panose="020B0609020204030204" pitchFamily="49" charset="0"/>
                <a:cs typeface="Consolas" panose="020B0609020204030204" pitchFamily="49" charset="0"/>
              </a:rPr>
              <a:t> (f, "{}.{}.</a:t>
            </a:r>
            <a:r>
              <a:rPr lang="en-US" dirty="0" err="1">
                <a:latin typeface="Consolas" panose="020B0609020204030204" pitchFamily="49" charset="0"/>
                <a:cs typeface="Consolas" panose="020B0609020204030204" pitchFamily="49" charset="0"/>
              </a:rPr>
              <a:t>stdout</a:t>
            </a:r>
            <a:r>
              <a:rPr lang="en-US" dirty="0">
                <a:latin typeface="Consolas" panose="020B0609020204030204" pitchFamily="49" charset="0"/>
                <a:cs typeface="Consolas" panose="020B0609020204030204" pitchFamily="49" charset="0"/>
              </a:rPr>
              <a:t>".format(</a:t>
            </a:r>
            <a:r>
              <a:rPr lang="en-US" dirty="0" err="1">
                <a:latin typeface="Consolas" panose="020B0609020204030204" pitchFamily="49" charset="0"/>
                <a:cs typeface="Consolas" panose="020B0609020204030204" pitchFamily="49" charset="0"/>
              </a:rPr>
              <a:t>kvs_dir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task_id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sys.stdout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f.reactor_run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f.get_reactor</a:t>
            </a:r>
            <a:r>
              <a:rPr lang="en-US" dirty="0">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98795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4E0DC2-598F-0F4A-BFDC-8665E054DB22}"/>
              </a:ext>
            </a:extLst>
          </p:cNvPr>
          <p:cNvSpPr>
            <a:spLocks noGrp="1"/>
          </p:cNvSpPr>
          <p:nvPr>
            <p:ph type="title"/>
          </p:nvPr>
        </p:nvSpPr>
        <p:spPr/>
        <p:txBody>
          <a:bodyPr/>
          <a:lstStyle/>
          <a:p>
            <a:r>
              <a:rPr lang="en-US" dirty="0"/>
              <a:t>Usability: Tracking Job Status</a:t>
            </a:r>
          </a:p>
        </p:txBody>
      </p:sp>
      <p:sp>
        <p:nvSpPr>
          <p:cNvPr id="4" name="Content Placeholder 1">
            <a:extLst>
              <a:ext uri="{FF2B5EF4-FFF2-40B4-BE49-F238E27FC236}">
                <a16:creationId xmlns:a16="http://schemas.microsoft.com/office/drawing/2014/main" id="{3A390F77-3475-E348-A08A-B7A1AB8C7E3F}"/>
              </a:ext>
            </a:extLst>
          </p:cNvPr>
          <p:cNvSpPr>
            <a:spLocks noGrp="1"/>
          </p:cNvSpPr>
          <p:nvPr>
            <p:ph idx="1"/>
          </p:nvPr>
        </p:nvSpPr>
        <p:spPr/>
        <p:txBody>
          <a:bodyPr>
            <a:normAutofit/>
          </a:bodyPr>
          <a:lstStyle/>
          <a:p>
            <a:r>
              <a:rPr lang="en-US" dirty="0"/>
              <a:t>CLI: slow, non-programmatic, inconvenient to parse</a:t>
            </a:r>
          </a:p>
          <a:p>
            <a:pPr lvl="1"/>
            <a:r>
              <a:rPr lang="en-US" dirty="0">
                <a:latin typeface="Consolas" panose="020B0609020204030204" pitchFamily="49" charset="0"/>
                <a:cs typeface="Consolas" panose="020B0609020204030204" pitchFamily="49" charset="0"/>
              </a:rPr>
              <a:t>watch </a:t>
            </a:r>
            <a:r>
              <a:rPr lang="en-US" dirty="0" err="1">
                <a:latin typeface="Consolas" panose="020B0609020204030204" pitchFamily="49" charset="0"/>
                <a:cs typeface="Consolas" panose="020B0609020204030204" pitchFamily="49" charset="0"/>
              </a:rPr>
              <a:t>squeue</a:t>
            </a:r>
            <a:r>
              <a:rPr lang="en-US" dirty="0">
                <a:latin typeface="Consolas" panose="020B0609020204030204" pitchFamily="49" charset="0"/>
                <a:cs typeface="Consolas" panose="020B0609020204030204" pitchFamily="49" charset="0"/>
              </a:rPr>
              <a:t> –j JOBID</a:t>
            </a:r>
            <a:endParaRPr lang="en-US" dirty="0"/>
          </a:p>
          <a:p>
            <a:pPr lvl="1"/>
            <a:r>
              <a:rPr lang="en-US" dirty="0">
                <a:latin typeface="Consolas" panose="020B0609020204030204" pitchFamily="49" charset="0"/>
                <a:cs typeface="Consolas" panose="020B0609020204030204" pitchFamily="49" charset="0"/>
              </a:rPr>
              <a:t>watch flux wreck ls JOBID</a:t>
            </a:r>
          </a:p>
          <a:p>
            <a:r>
              <a:rPr lang="en-US" dirty="0"/>
              <a:t>Tracking via the filesystem</a:t>
            </a:r>
          </a:p>
          <a:p>
            <a:pPr lvl="1"/>
            <a:r>
              <a:rPr lang="en-US" dirty="0">
                <a:latin typeface="Consolas" panose="020B0609020204030204" pitchFamily="49" charset="0"/>
                <a:cs typeface="Consolas" panose="020B0609020204030204" pitchFamily="49" charset="0"/>
              </a:rPr>
              <a:t>date &gt; $</a:t>
            </a:r>
            <a:r>
              <a:rPr lang="en-US" dirty="0" err="1">
                <a:latin typeface="Consolas" panose="020B0609020204030204" pitchFamily="49" charset="0"/>
                <a:cs typeface="Consolas" panose="020B0609020204030204" pitchFamily="49" charset="0"/>
              </a:rPr>
              <a:t>JOBID.start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srun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myApp</a:t>
            </a:r>
            <a:r>
              <a:rPr lang="en-US" dirty="0">
                <a:latin typeface="Consolas" panose="020B0609020204030204" pitchFamily="49" charset="0"/>
                <a:cs typeface="Consolas" panose="020B0609020204030204" pitchFamily="49" charset="0"/>
              </a:rPr>
              <a:t>; date &gt; $</a:t>
            </a:r>
            <a:r>
              <a:rPr lang="en-US" dirty="0" err="1">
                <a:latin typeface="Consolas" panose="020B0609020204030204" pitchFamily="49" charset="0"/>
                <a:cs typeface="Consolas" panose="020B0609020204030204" pitchFamily="49" charset="0"/>
              </a:rPr>
              <a:t>JOBID.stop</a:t>
            </a:r>
            <a:endParaRPr lang="en-US"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D73C0D63-C171-6145-94F3-4D27E176BEA4}"/>
              </a:ext>
            </a:extLst>
          </p:cNvPr>
          <p:cNvSpPr/>
          <p:nvPr/>
        </p:nvSpPr>
        <p:spPr>
          <a:xfrm>
            <a:off x="519447" y="3412973"/>
            <a:ext cx="11423560" cy="2400657"/>
          </a:xfrm>
          <a:prstGeom prst="rect">
            <a:avLst/>
          </a:prstGeom>
        </p:spPr>
        <p:txBody>
          <a:bodyPr wrap="square">
            <a:spAutoFit/>
          </a:bodyPr>
          <a:lstStyle/>
          <a:p>
            <a:pPr marL="285750" lvl="0" indent="-228600" defTabSz="914400">
              <a:spcBef>
                <a:spcPts val="1800"/>
              </a:spcBef>
              <a:buClr>
                <a:srgbClr val="4F81BD">
                  <a:lumMod val="75000"/>
                </a:srgbClr>
              </a:buClr>
              <a:buSzPct val="90000"/>
              <a:buFont typeface="Wingdings" charset="2"/>
              <a:buChar char="§"/>
            </a:pPr>
            <a:r>
              <a:rPr lang="en-US" sz="2400" dirty="0">
                <a:solidFill>
                  <a:prstClr val="black"/>
                </a:solidFill>
                <a:latin typeface="Calibri" panose="020F0502020204030204" pitchFamily="34" charset="0"/>
                <a:cs typeface="Calibri" panose="020F0502020204030204" pitchFamily="34" charset="0"/>
              </a:rPr>
              <a:t>Push notification via Flux’s Job Status and Control (JSC):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jsc_cb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jcbstr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errnum</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jcb</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json.loads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jcbstr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jobid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jcb</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jobid</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state = jsc.job_num2state (</a:t>
            </a:r>
            <a:r>
              <a:rPr lang="en-US" dirty="0" err="1">
                <a:latin typeface="Consolas" panose="020B0609020204030204" pitchFamily="49" charset="0"/>
                <a:cs typeface="Consolas" panose="020B0609020204030204" pitchFamily="49" charset="0"/>
              </a:rPr>
              <a:t>jcb</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jsc.JSC_STATE_PAIR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jsc.JSC_STATE_PAIR_NSTATE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print "</a:t>
            </a:r>
            <a:r>
              <a:rPr lang="en-US" dirty="0" err="1">
                <a:latin typeface="Consolas" panose="020B0609020204030204" pitchFamily="49" charset="0"/>
                <a:cs typeface="Consolas" panose="020B0609020204030204" pitchFamily="49" charset="0"/>
              </a:rPr>
              <a:t>flux.jsc</a:t>
            </a:r>
            <a:r>
              <a:rPr lang="en-US" dirty="0">
                <a:latin typeface="Consolas" panose="020B0609020204030204" pitchFamily="49" charset="0"/>
                <a:cs typeface="Consolas" panose="020B0609020204030204" pitchFamily="49" charset="0"/>
              </a:rPr>
              <a:t>: job", </a:t>
            </a:r>
            <a:r>
              <a:rPr lang="en-US" dirty="0" err="1">
                <a:latin typeface="Consolas" panose="020B0609020204030204" pitchFamily="49" charset="0"/>
                <a:cs typeface="Consolas" panose="020B0609020204030204" pitchFamily="49" charset="0"/>
              </a:rPr>
              <a:t>jobid</a:t>
            </a:r>
            <a:r>
              <a:rPr lang="en-US" dirty="0">
                <a:latin typeface="Consolas" panose="020B0609020204030204" pitchFamily="49" charset="0"/>
                <a:cs typeface="Consolas" panose="020B0609020204030204" pitchFamily="49" charset="0"/>
              </a:rPr>
              <a:t>, "changed its state to ", state</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jsc.notify_status</a:t>
            </a:r>
            <a:r>
              <a:rPr lang="en-US" dirty="0">
                <a:latin typeface="Consolas" panose="020B0609020204030204" pitchFamily="49" charset="0"/>
                <a:cs typeface="Consolas" panose="020B0609020204030204" pitchFamily="49" charset="0"/>
              </a:rPr>
              <a:t> (f, </a:t>
            </a:r>
            <a:r>
              <a:rPr lang="en-US" dirty="0" err="1">
                <a:latin typeface="Consolas" panose="020B0609020204030204" pitchFamily="49" charset="0"/>
                <a:cs typeface="Consolas" panose="020B0609020204030204" pitchFamily="49" charset="0"/>
              </a:rPr>
              <a:t>jsc_cb</a:t>
            </a:r>
            <a:r>
              <a:rPr lang="en-US" dirty="0">
                <a:latin typeface="Consolas" panose="020B0609020204030204" pitchFamily="49" charset="0"/>
                <a:cs typeface="Consolas" panose="020B0609020204030204" pitchFamily="49" charset="0"/>
              </a:rPr>
              <a:t>, None)</a:t>
            </a:r>
          </a:p>
        </p:txBody>
      </p:sp>
      <p:sp>
        <p:nvSpPr>
          <p:cNvPr id="6" name="Rectangle 5">
            <a:extLst>
              <a:ext uri="{FF2B5EF4-FFF2-40B4-BE49-F238E27FC236}">
                <a16:creationId xmlns:a16="http://schemas.microsoft.com/office/drawing/2014/main" id="{CC8D8A0B-5F67-ED4E-8B64-BC4C8CF326B6}"/>
              </a:ext>
            </a:extLst>
          </p:cNvPr>
          <p:cNvSpPr/>
          <p:nvPr/>
        </p:nvSpPr>
        <p:spPr bwMode="auto">
          <a:xfrm>
            <a:off x="367213" y="3819989"/>
            <a:ext cx="6221411" cy="1863877"/>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spcBef>
                <a:spcPct val="0"/>
              </a:spcBef>
            </a:pPr>
            <a:r>
              <a:rPr lang="en-US" sz="2000" dirty="0">
                <a:solidFill>
                  <a:srgbClr val="000000"/>
                </a:solidFill>
                <a:latin typeface="Consolas" panose="020B0609020204030204" pitchFamily="49" charset="0"/>
                <a:cs typeface="Consolas" panose="020B0609020204030204" pitchFamily="49" charset="0"/>
              </a:rPr>
              <a:t>→ quota -</a:t>
            </a:r>
            <a:r>
              <a:rPr lang="en-US" sz="2000" dirty="0" err="1">
                <a:solidFill>
                  <a:srgbClr val="000000"/>
                </a:solidFill>
                <a:latin typeface="Consolas" panose="020B0609020204030204" pitchFamily="49" charset="0"/>
                <a:cs typeface="Consolas" panose="020B0609020204030204" pitchFamily="49" charset="0"/>
              </a:rPr>
              <a:t>vf</a:t>
            </a:r>
            <a:r>
              <a:rPr lang="en-US" sz="2000" dirty="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quota.conf</a:t>
            </a:r>
            <a:endParaRPr lang="en-US" sz="2000" dirty="0">
              <a:solidFill>
                <a:srgbClr val="000000"/>
              </a:solidFill>
              <a:latin typeface="Consolas" panose="020B0609020204030204" pitchFamily="49" charset="0"/>
              <a:cs typeface="Consolas" panose="020B0609020204030204" pitchFamily="49" charset="0"/>
            </a:endParaRPr>
          </a:p>
          <a:p>
            <a:pPr>
              <a:spcBef>
                <a:spcPct val="0"/>
              </a:spcBef>
            </a:pPr>
            <a:r>
              <a:rPr lang="en-US" sz="2000" dirty="0">
                <a:solidFill>
                  <a:srgbClr val="000000"/>
                </a:solidFill>
                <a:latin typeface="Consolas" panose="020B0609020204030204" pitchFamily="49" charset="0"/>
                <a:cs typeface="Consolas" panose="020B0609020204030204" pitchFamily="49" charset="0"/>
              </a:rPr>
              <a:t>Disk quotas for herbein1:</a:t>
            </a:r>
          </a:p>
          <a:p>
            <a:pPr>
              <a:spcBef>
                <a:spcPct val="0"/>
              </a:spcBef>
            </a:pPr>
            <a:r>
              <a:rPr lang="en-US" sz="2000" dirty="0">
                <a:solidFill>
                  <a:srgbClr val="000000"/>
                </a:solidFill>
                <a:latin typeface="Consolas" panose="020B0609020204030204" pitchFamily="49" charset="0"/>
                <a:cs typeface="Consolas" panose="020B0609020204030204" pitchFamily="49" charset="0"/>
              </a:rPr>
              <a:t>Filesystem     used   quota  limit   files</a:t>
            </a:r>
          </a:p>
          <a:p>
            <a:pPr>
              <a:spcBef>
                <a:spcPct val="0"/>
              </a:spcBef>
            </a:pPr>
            <a:r>
              <a:rPr lang="en-US" sz="2000" dirty="0">
                <a:solidFill>
                  <a:srgbClr val="000000"/>
                </a:solidFill>
                <a:latin typeface="Consolas" panose="020B0609020204030204" pitchFamily="49" charset="0"/>
                <a:cs typeface="Consolas" panose="020B0609020204030204" pitchFamily="49" charset="0"/>
              </a:rPr>
              <a:t>/p/</a:t>
            </a:r>
            <a:r>
              <a:rPr lang="en-US" sz="2000" dirty="0" err="1">
                <a:solidFill>
                  <a:srgbClr val="000000"/>
                </a:solidFill>
                <a:latin typeface="Consolas" panose="020B0609020204030204" pitchFamily="49" charset="0"/>
                <a:cs typeface="Consolas" panose="020B0609020204030204" pitchFamily="49" charset="0"/>
              </a:rPr>
              <a:t>lscratchrza</a:t>
            </a:r>
            <a:r>
              <a:rPr lang="en-US" sz="2000" dirty="0">
                <a:solidFill>
                  <a:srgbClr val="000000"/>
                </a:solidFill>
                <a:latin typeface="Consolas" panose="020B0609020204030204" pitchFamily="49" charset="0"/>
                <a:cs typeface="Consolas" panose="020B0609020204030204" pitchFamily="49" charset="0"/>
              </a:rPr>
              <a:t> 760.3G n/a    n/a     </a:t>
            </a:r>
            <a:r>
              <a:rPr lang="en-US" sz="2000" b="1" dirty="0">
                <a:solidFill>
                  <a:srgbClr val="000000"/>
                </a:solidFill>
                <a:latin typeface="Consolas" panose="020B0609020204030204" pitchFamily="49" charset="0"/>
                <a:cs typeface="Consolas" panose="020B0609020204030204" pitchFamily="49" charset="0"/>
              </a:rPr>
              <a:t>8.6M</a:t>
            </a:r>
          </a:p>
        </p:txBody>
      </p:sp>
      <p:grpSp>
        <p:nvGrpSpPr>
          <p:cNvPr id="7" name="Group 6">
            <a:extLst>
              <a:ext uri="{FF2B5EF4-FFF2-40B4-BE49-F238E27FC236}">
                <a16:creationId xmlns:a16="http://schemas.microsoft.com/office/drawing/2014/main" id="{6852DD99-3BB2-BB4F-A1E3-DB5636B05B95}"/>
              </a:ext>
            </a:extLst>
          </p:cNvPr>
          <p:cNvGrpSpPr/>
          <p:nvPr/>
        </p:nvGrpSpPr>
        <p:grpSpPr>
          <a:xfrm>
            <a:off x="6044665" y="3412973"/>
            <a:ext cx="6304548" cy="2990003"/>
            <a:chOff x="30279340" y="16344346"/>
            <a:chExt cx="7648844" cy="3714469"/>
          </a:xfrm>
        </p:grpSpPr>
        <p:graphicFrame>
          <p:nvGraphicFramePr>
            <p:cNvPr id="8" name="Chart 7">
              <a:extLst>
                <a:ext uri="{FF2B5EF4-FFF2-40B4-BE49-F238E27FC236}">
                  <a16:creationId xmlns:a16="http://schemas.microsoft.com/office/drawing/2014/main" id="{B01AEA25-6EAA-974A-82DF-73341DDCC9C3}"/>
                </a:ext>
              </a:extLst>
            </p:cNvPr>
            <p:cNvGraphicFramePr>
              <a:graphicFrameLocks/>
            </p:cNvGraphicFramePr>
            <p:nvPr>
              <p:extLst>
                <p:ext uri="{D42A27DB-BD31-4B8C-83A1-F6EECF244321}">
                  <p14:modId xmlns:p14="http://schemas.microsoft.com/office/powerpoint/2010/main" val="63760549"/>
                </p:ext>
              </p:extLst>
            </p:nvPr>
          </p:nvGraphicFramePr>
          <p:xfrm>
            <a:off x="30279340" y="16344346"/>
            <a:ext cx="7648844" cy="371446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4CCAD8D6-FCA3-0345-95EC-6EA5B35F79E0}"/>
                </a:ext>
              </a:extLst>
            </p:cNvPr>
            <p:cNvSpPr txBox="1"/>
            <p:nvPr/>
          </p:nvSpPr>
          <p:spPr>
            <a:xfrm>
              <a:off x="32547787" y="18594173"/>
              <a:ext cx="1919078" cy="8794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ln w="3175">
                    <a:solidFill>
                      <a:schemeClr val="tx1">
                        <a:alpha val="50000"/>
                      </a:schemeClr>
                    </a:solidFill>
                  </a:ln>
                  <a:solidFill>
                    <a:schemeClr val="bg1"/>
                  </a:solidFill>
                </a:rPr>
                <a:t>I/O</a:t>
              </a:r>
            </a:p>
          </p:txBody>
        </p:sp>
        <p:sp>
          <p:nvSpPr>
            <p:cNvPr id="10" name="TextBox 9">
              <a:extLst>
                <a:ext uri="{FF2B5EF4-FFF2-40B4-BE49-F238E27FC236}">
                  <a16:creationId xmlns:a16="http://schemas.microsoft.com/office/drawing/2014/main" id="{510B0EB5-0A37-014B-BFDF-6F97FD70FD38}"/>
                </a:ext>
              </a:extLst>
            </p:cNvPr>
            <p:cNvSpPr txBox="1"/>
            <p:nvPr/>
          </p:nvSpPr>
          <p:spPr>
            <a:xfrm>
              <a:off x="31739144" y="17267748"/>
              <a:ext cx="1552554" cy="8794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ln w="3175">
                    <a:solidFill>
                      <a:schemeClr val="tx1">
                        <a:alpha val="50000"/>
                      </a:schemeClr>
                    </a:solidFill>
                  </a:ln>
                  <a:solidFill>
                    <a:schemeClr val="bg1"/>
                  </a:solidFill>
                </a:rPr>
                <a:t>I/O</a:t>
              </a:r>
            </a:p>
          </p:txBody>
        </p:sp>
        <p:sp>
          <p:nvSpPr>
            <p:cNvPr id="11" name="TextBox 10">
              <a:extLst>
                <a:ext uri="{FF2B5EF4-FFF2-40B4-BE49-F238E27FC236}">
                  <a16:creationId xmlns:a16="http://schemas.microsoft.com/office/drawing/2014/main" id="{859B406E-86CF-D547-A43B-D2E0B1F3EF03}"/>
                </a:ext>
              </a:extLst>
            </p:cNvPr>
            <p:cNvSpPr txBox="1"/>
            <p:nvPr/>
          </p:nvSpPr>
          <p:spPr>
            <a:xfrm>
              <a:off x="34518600" y="16653094"/>
              <a:ext cx="2719155" cy="8029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t>Non-I/O</a:t>
              </a:r>
            </a:p>
          </p:txBody>
        </p:sp>
        <p:sp>
          <p:nvSpPr>
            <p:cNvPr id="12" name="Left Brace 11">
              <a:extLst>
                <a:ext uri="{FF2B5EF4-FFF2-40B4-BE49-F238E27FC236}">
                  <a16:creationId xmlns:a16="http://schemas.microsoft.com/office/drawing/2014/main" id="{02EA432A-E932-C245-B9BD-00A8672B0A2A}"/>
                </a:ext>
              </a:extLst>
            </p:cNvPr>
            <p:cNvSpPr/>
            <p:nvPr/>
          </p:nvSpPr>
          <p:spPr>
            <a:xfrm rot="9108215">
              <a:off x="34293954" y="16967718"/>
              <a:ext cx="281633" cy="566631"/>
            </a:xfrm>
            <a:prstGeom prst="leftBrace">
              <a:avLst>
                <a:gd name="adj1" fmla="val 25904"/>
                <a:gd name="adj2" fmla="val 50624"/>
              </a:avLst>
            </a:prstGeom>
            <a:ln w="603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a:p>
          </p:txBody>
        </p:sp>
        <p:sp>
          <p:nvSpPr>
            <p:cNvPr id="13" name="TextBox 12">
              <a:extLst>
                <a:ext uri="{FF2B5EF4-FFF2-40B4-BE49-F238E27FC236}">
                  <a16:creationId xmlns:a16="http://schemas.microsoft.com/office/drawing/2014/main" id="{201A5473-A45C-0645-8AF4-8DAEE1C37D32}"/>
                </a:ext>
              </a:extLst>
            </p:cNvPr>
            <p:cNvSpPr txBox="1"/>
            <p:nvPr/>
          </p:nvSpPr>
          <p:spPr>
            <a:xfrm>
              <a:off x="34394031" y="17614276"/>
              <a:ext cx="3287743" cy="573525"/>
            </a:xfrm>
            <a:prstGeom prst="rect">
              <a:avLst/>
            </a:prstGeom>
            <a:noFill/>
          </p:spPr>
          <p:txBody>
            <a:bodyPr wrap="square" rtlCol="0">
              <a:spAutoFit/>
            </a:bodyPr>
            <a:lstStyle/>
            <a:p>
              <a:pPr algn="ctr" defTabSz="457200" fontAlgn="auto">
                <a:spcBef>
                  <a:spcPts val="0"/>
                </a:spcBef>
                <a:spcAft>
                  <a:spcPts val="0"/>
                </a:spcAft>
              </a:pPr>
              <a:r>
                <a:rPr lang="en-US" sz="2400" b="1" u="sng" kern="0" dirty="0">
                  <a:solidFill>
                    <a:sysClr val="windowText" lastClr="000000"/>
                  </a:solidFill>
                  <a:latin typeface="Calibri"/>
                  <a:sym typeface="Helvetica"/>
                </a:rPr>
                <a:t>Runtime Stages</a:t>
              </a:r>
            </a:p>
          </p:txBody>
        </p:sp>
      </p:grpSp>
    </p:spTree>
    <p:extLst>
      <p:ext uri="{BB962C8B-B14F-4D97-AF65-F5344CB8AC3E}">
        <p14:creationId xmlns:p14="http://schemas.microsoft.com/office/powerpoint/2010/main" val="21508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1">
                    <a:lumMod val="65000"/>
                  </a:schemeClr>
                </a:solidFill>
              </a:rPr>
              <a:t>Extensibility</a:t>
            </a:r>
          </a:p>
          <a:p>
            <a:pPr lvl="1"/>
            <a:r>
              <a:rPr lang="en-US" dirty="0">
                <a:solidFill>
                  <a:schemeClr val="bg1">
                    <a:lumMod val="65000"/>
                  </a:schemeClr>
                </a:solidFill>
              </a:rPr>
              <a:t>Open source</a:t>
            </a:r>
          </a:p>
          <a:p>
            <a:pPr lvl="1"/>
            <a:r>
              <a:rPr lang="en-US" dirty="0">
                <a:solidFill>
                  <a:schemeClr val="bg1">
                    <a:lumMod val="65000"/>
                  </a:schemeClr>
                </a:solidFill>
              </a:rPr>
              <a:t>Modular design with support for user plugins</a:t>
            </a:r>
          </a:p>
          <a:p>
            <a:r>
              <a:rPr lang="en-US" dirty="0"/>
              <a:t>Scalability</a:t>
            </a:r>
          </a:p>
          <a:p>
            <a:pPr lvl="1"/>
            <a:r>
              <a:rPr lang="en-US" dirty="0"/>
              <a:t>Designed from the ground up for </a:t>
            </a:r>
            <a:r>
              <a:rPr lang="en-US" dirty="0" err="1"/>
              <a:t>exascale</a:t>
            </a:r>
            <a:r>
              <a:rPr lang="en-US" dirty="0"/>
              <a:t> and beyond</a:t>
            </a:r>
          </a:p>
          <a:p>
            <a:pPr lvl="1"/>
            <a:r>
              <a:rPr lang="en-US" dirty="0"/>
              <a:t>Already tested at 1000s of nodes &amp; millions of jobs</a:t>
            </a:r>
          </a:p>
          <a:p>
            <a:r>
              <a:rPr lang="en-US" dirty="0">
                <a:solidFill>
                  <a:schemeClr val="bg1">
                    <a:lumMod val="65000"/>
                  </a:schemeClr>
                </a:solidFill>
              </a:rPr>
              <a:t>Usability</a:t>
            </a:r>
          </a:p>
          <a:p>
            <a:pPr lvl="1"/>
            <a:r>
              <a:rPr lang="en-US" dirty="0">
                <a:solidFill>
                  <a:schemeClr val="bg1">
                    <a:lumMod val="65000"/>
                  </a:schemeClr>
                </a:solidFill>
              </a:rPr>
              <a:t>C, Lua, and Python bindings that expose 100% of Flux’s functionality</a:t>
            </a:r>
          </a:p>
          <a:p>
            <a:pPr lvl="1"/>
            <a:r>
              <a:rPr lang="en-US" dirty="0">
                <a:solidFill>
                  <a:schemeClr val="bg1">
                    <a:lumMod val="65000"/>
                  </a:schemeClr>
                </a:solidFill>
              </a:rPr>
              <a:t>Can be used as a single-user tool or a system scheduler</a:t>
            </a:r>
          </a:p>
          <a:p>
            <a:r>
              <a:rPr lang="en-US" dirty="0">
                <a:solidFill>
                  <a:schemeClr val="bg1">
                    <a:lumMod val="65000"/>
                  </a:schemeClr>
                </a:solidFill>
              </a:rPr>
              <a:t>Portability</a:t>
            </a:r>
          </a:p>
          <a:p>
            <a:pPr lvl="1"/>
            <a:r>
              <a:rPr lang="en-US" dirty="0">
                <a:solidFill>
                  <a:schemeClr val="bg1">
                    <a:lumMod val="65000"/>
                  </a:schemeClr>
                </a:solidFill>
              </a:rPr>
              <a:t>Optimized for HPC and runs in Cloud and Grid settings too</a:t>
            </a:r>
          </a:p>
          <a:p>
            <a:pPr lvl="1"/>
            <a:r>
              <a:rPr lang="en-US" dirty="0">
                <a:solidFill>
                  <a:schemeClr val="bg1">
                    <a:lumMod val="65000"/>
                  </a:schemeClr>
                </a:solidFill>
              </a:rPr>
              <a:t>Runs on any set of Linux machines: only requires a list of IP addresses or PMI</a:t>
            </a:r>
          </a:p>
          <a:p>
            <a:pPr lvl="1"/>
            <a:endParaRPr lang="en-US" dirty="0"/>
          </a:p>
        </p:txBody>
      </p:sp>
      <p:sp>
        <p:nvSpPr>
          <p:cNvPr id="13" name="Title 12"/>
          <p:cNvSpPr>
            <a:spLocks noGrp="1"/>
          </p:cNvSpPr>
          <p:nvPr>
            <p:ph type="title"/>
          </p:nvPr>
        </p:nvSpPr>
        <p:spPr>
          <a:xfrm>
            <a:off x="609600" y="219514"/>
            <a:ext cx="9902289" cy="1008771"/>
          </a:xfrm>
        </p:spPr>
        <p:txBody>
          <a:bodyPr/>
          <a:lstStyle/>
          <a:p>
            <a:r>
              <a:rPr lang="en-US" dirty="0"/>
              <a:t>Why Flux?</a:t>
            </a:r>
            <a:endParaRPr lang="en-US" sz="2400" b="0" dirty="0"/>
          </a:p>
        </p:txBody>
      </p:sp>
    </p:spTree>
    <p:extLst>
      <p:ext uri="{BB962C8B-B14F-4D97-AF65-F5344CB8AC3E}">
        <p14:creationId xmlns:p14="http://schemas.microsoft.com/office/powerpoint/2010/main" val="62136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B4EB7-AFB9-CE40-AA6D-66FAB1BAAF2B}"/>
              </a:ext>
            </a:extLst>
          </p:cNvPr>
          <p:cNvSpPr>
            <a:spLocks noGrp="1"/>
          </p:cNvSpPr>
          <p:nvPr>
            <p:ph idx="1"/>
          </p:nvPr>
        </p:nvSpPr>
        <p:spPr/>
        <p:txBody>
          <a:bodyPr>
            <a:normAutofit lnSpcReduction="10000"/>
          </a:bodyPr>
          <a:lstStyle/>
          <a:p>
            <a:r>
              <a:rPr lang="en-US" dirty="0" err="1"/>
              <a:t>Slurm</a:t>
            </a:r>
            <a:endParaRPr lang="en-US" dirty="0"/>
          </a:p>
          <a:p>
            <a:pPr lvl="1"/>
            <a:r>
              <a:rPr lang="en-US" dirty="0">
                <a:latin typeface="Consolas" panose="020B0609020204030204" pitchFamily="49" charset="0"/>
                <a:cs typeface="Consolas" panose="020B0609020204030204" pitchFamily="49" charset="0"/>
              </a:rPr>
              <a:t>find ./ -exec </a:t>
            </a:r>
            <a:r>
              <a:rPr lang="en-US" dirty="0" err="1">
                <a:latin typeface="Consolas" panose="020B0609020204030204" pitchFamily="49" charset="0"/>
                <a:cs typeface="Consolas" panose="020B0609020204030204" pitchFamily="49" charset="0"/>
              </a:rPr>
              <a:t>sbatch</a:t>
            </a:r>
            <a:r>
              <a:rPr lang="en-US" dirty="0">
                <a:latin typeface="Consolas" panose="020B0609020204030204" pitchFamily="49" charset="0"/>
                <a:cs typeface="Consolas" panose="020B0609020204030204" pitchFamily="49" charset="0"/>
              </a:rPr>
              <a:t> –N1 tar –</a:t>
            </a:r>
            <a:r>
              <a:rPr lang="en-US" dirty="0" err="1">
                <a:latin typeface="Consolas" panose="020B0609020204030204" pitchFamily="49" charset="0"/>
                <a:cs typeface="Consolas" panose="020B0609020204030204" pitchFamily="49" charset="0"/>
              </a:rPr>
              <a:t>cf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tgz</a:t>
            </a:r>
            <a:r>
              <a:rPr lang="en-US" dirty="0">
                <a:latin typeface="Consolas" panose="020B0609020204030204" pitchFamily="49" charset="0"/>
                <a:cs typeface="Consolas" panose="020B0609020204030204" pitchFamily="49" charset="0"/>
              </a:rPr>
              <a:t> {}\;</a:t>
            </a:r>
          </a:p>
          <a:p>
            <a:pPr lvl="2"/>
            <a:r>
              <a:rPr lang="en-US" dirty="0">
                <a:latin typeface="+mn-lt"/>
                <a:cs typeface="Consolas" panose="020B0609020204030204" pitchFamily="49" charset="0"/>
              </a:rPr>
              <a:t>Slow: requires acquiring a lock in </a:t>
            </a:r>
            <a:r>
              <a:rPr lang="en-US" dirty="0" err="1">
                <a:latin typeface="+mn-lt"/>
                <a:cs typeface="Consolas" panose="020B0609020204030204" pitchFamily="49" charset="0"/>
              </a:rPr>
              <a:t>Slurm</a:t>
            </a:r>
            <a:r>
              <a:rPr lang="en-US" dirty="0">
                <a:latin typeface="+mn-lt"/>
                <a:cs typeface="Consolas" panose="020B0609020204030204" pitchFamily="49" charset="0"/>
              </a:rPr>
              <a:t>, can timeout causing failures</a:t>
            </a:r>
          </a:p>
          <a:p>
            <a:pPr lvl="2"/>
            <a:r>
              <a:rPr lang="en-US" dirty="0">
                <a:latin typeface="+mn-lt"/>
                <a:cs typeface="Consolas" panose="020B0609020204030204" pitchFamily="49" charset="0"/>
              </a:rPr>
              <a:t>Inefficient: uses 1 node for each task</a:t>
            </a:r>
          </a:p>
          <a:p>
            <a:pPr lvl="1"/>
            <a:r>
              <a:rPr lang="en-US" dirty="0">
                <a:latin typeface="Consolas" panose="020B0609020204030204" pitchFamily="49" charset="0"/>
                <a:cs typeface="Consolas" panose="020B0609020204030204" pitchFamily="49" charset="0"/>
              </a:rPr>
              <a:t>find ./ -exec </a:t>
            </a:r>
            <a:r>
              <a:rPr lang="en-US" dirty="0" err="1">
                <a:latin typeface="Consolas" panose="020B0609020204030204" pitchFamily="49" charset="0"/>
                <a:cs typeface="Consolas" panose="020B0609020204030204" pitchFamily="49" charset="0"/>
              </a:rPr>
              <a:t>srun</a:t>
            </a:r>
            <a:r>
              <a:rPr lang="en-US" dirty="0">
                <a:latin typeface="Consolas" panose="020B0609020204030204" pitchFamily="49" charset="0"/>
                <a:cs typeface="Consolas" panose="020B0609020204030204" pitchFamily="49" charset="0"/>
              </a:rPr>
              <a:t> –n1 tar –</a:t>
            </a:r>
            <a:r>
              <a:rPr lang="en-US" dirty="0" err="1">
                <a:latin typeface="Consolas" panose="020B0609020204030204" pitchFamily="49" charset="0"/>
                <a:cs typeface="Consolas" panose="020B0609020204030204" pitchFamily="49" charset="0"/>
              </a:rPr>
              <a:t>cf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tgz</a:t>
            </a:r>
            <a:r>
              <a:rPr lang="en-US" dirty="0">
                <a:latin typeface="Consolas" panose="020B0609020204030204" pitchFamily="49" charset="0"/>
                <a:cs typeface="Consolas" panose="020B0609020204030204" pitchFamily="49" charset="0"/>
              </a:rPr>
              <a:t> {}\;</a:t>
            </a:r>
          </a:p>
          <a:p>
            <a:pPr lvl="2"/>
            <a:r>
              <a:rPr lang="en-US" dirty="0"/>
              <a:t>Slow: spawns a process for every submission</a:t>
            </a:r>
          </a:p>
          <a:p>
            <a:pPr lvl="2"/>
            <a:r>
              <a:rPr lang="en-US" dirty="0"/>
              <a:t>Inefficient: is not a true scheduler – can overlap tasks on cores</a:t>
            </a:r>
          </a:p>
          <a:p>
            <a:pPr lvl="0">
              <a:buClr>
                <a:srgbClr val="4F81BD">
                  <a:lumMod val="75000"/>
                </a:srgbClr>
              </a:buClr>
            </a:pPr>
            <a:endParaRPr lang="en-US" dirty="0">
              <a:solidFill>
                <a:prstClr val="black"/>
              </a:solidFill>
            </a:endParaRPr>
          </a:p>
          <a:p>
            <a:pPr lvl="0">
              <a:buClr>
                <a:srgbClr val="4F81BD">
                  <a:lumMod val="75000"/>
                </a:srgbClr>
              </a:buClr>
            </a:pPr>
            <a:endParaRPr lang="en-US" dirty="0">
              <a:solidFill>
                <a:prstClr val="black"/>
              </a:solidFill>
            </a:endParaRPr>
          </a:p>
          <a:p>
            <a:pPr lvl="0">
              <a:buClr>
                <a:srgbClr val="4F81BD">
                  <a:lumMod val="75000"/>
                </a:srgbClr>
              </a:buClr>
            </a:pPr>
            <a:r>
              <a:rPr lang="en-US" dirty="0">
                <a:solidFill>
                  <a:prstClr val="black"/>
                </a:solidFill>
              </a:rPr>
              <a:t>Flux Capacitor</a:t>
            </a:r>
          </a:p>
          <a:p>
            <a:pPr lvl="1"/>
            <a:r>
              <a:rPr lang="en-US" dirty="0">
                <a:solidFill>
                  <a:prstClr val="black"/>
                </a:solidFill>
                <a:latin typeface="Consolas" panose="020B0609020204030204" pitchFamily="49" charset="0"/>
                <a:cs typeface="Consolas" panose="020B0609020204030204" pitchFamily="49" charset="0"/>
              </a:rPr>
              <a:t>find ./ -</a:t>
            </a:r>
            <a:r>
              <a:rPr lang="en-US" dirty="0" err="1">
                <a:solidFill>
                  <a:prstClr val="black"/>
                </a:solidFill>
                <a:latin typeface="Consolas" panose="020B0609020204030204" pitchFamily="49" charset="0"/>
                <a:cs typeface="Consolas" panose="020B0609020204030204" pitchFamily="49" charset="0"/>
              </a:rPr>
              <a:t>printf</a:t>
            </a:r>
            <a:r>
              <a:rPr lang="en-US" dirty="0">
                <a:solidFill>
                  <a:prstClr val="black"/>
                </a:solidFill>
                <a:latin typeface="Consolas" panose="020B0609020204030204" pitchFamily="49" charset="0"/>
                <a:cs typeface="Consolas" panose="020B0609020204030204" pitchFamily="49" charset="0"/>
              </a:rPr>
              <a:t> -n1 tar –</a:t>
            </a:r>
            <a:r>
              <a:rPr lang="en-US" dirty="0" err="1">
                <a:solidFill>
                  <a:prstClr val="black"/>
                </a:solidFill>
                <a:latin typeface="Consolas" panose="020B0609020204030204" pitchFamily="49" charset="0"/>
                <a:cs typeface="Consolas" panose="020B0609020204030204" pitchFamily="49" charset="0"/>
              </a:rPr>
              <a:t>cf</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p.tgz</a:t>
            </a:r>
            <a:r>
              <a:rPr lang="en-US" dirty="0">
                <a:solidFill>
                  <a:prstClr val="black"/>
                </a:solidFill>
                <a:latin typeface="Consolas" panose="020B0609020204030204" pitchFamily="49" charset="0"/>
                <a:cs typeface="Consolas" panose="020B0609020204030204" pitchFamily="49" charset="0"/>
              </a:rPr>
              <a:t> %p | flux-capacitor</a:t>
            </a:r>
          </a:p>
          <a:p>
            <a:pPr lvl="1"/>
            <a:r>
              <a:rPr lang="en-US" dirty="0">
                <a:solidFill>
                  <a:prstClr val="black"/>
                </a:solidFill>
                <a:latin typeface="Consolas" panose="020B0609020204030204" pitchFamily="49" charset="0"/>
                <a:cs typeface="Consolas" panose="020B0609020204030204" pitchFamily="49" charset="0"/>
              </a:rPr>
              <a:t>flux-capacitor --</a:t>
            </a:r>
            <a:r>
              <a:rPr lang="en-US" dirty="0" err="1">
                <a:solidFill>
                  <a:prstClr val="black"/>
                </a:solidFill>
                <a:latin typeface="Consolas" panose="020B0609020204030204" pitchFamily="49" charset="0"/>
                <a:cs typeface="Consolas" panose="020B0609020204030204" pitchFamily="49" charset="0"/>
              </a:rPr>
              <a:t>command_file</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my_command_file</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-n1 tar -</a:t>
            </a:r>
            <a:r>
              <a:rPr lang="en-US" dirty="0" err="1">
                <a:solidFill>
                  <a:prstClr val="black"/>
                </a:solidFill>
                <a:latin typeface="Consolas" panose="020B0609020204030204" pitchFamily="49" charset="0"/>
                <a:cs typeface="Consolas" panose="020B0609020204030204" pitchFamily="49" charset="0"/>
              </a:rPr>
              <a:t>cf</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dirA.tgz</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dirA</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-n1 tar -</a:t>
            </a:r>
            <a:r>
              <a:rPr lang="en-US" dirty="0" err="1">
                <a:solidFill>
                  <a:prstClr val="black"/>
                </a:solidFill>
                <a:latin typeface="Consolas" panose="020B0609020204030204" pitchFamily="49" charset="0"/>
                <a:cs typeface="Consolas" panose="020B0609020204030204" pitchFamily="49" charset="0"/>
              </a:rPr>
              <a:t>cf</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dirB.tgz</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dirB</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-n1 tar -</a:t>
            </a:r>
            <a:r>
              <a:rPr lang="en-US" dirty="0" err="1">
                <a:solidFill>
                  <a:prstClr val="black"/>
                </a:solidFill>
                <a:latin typeface="Consolas" panose="020B0609020204030204" pitchFamily="49" charset="0"/>
                <a:cs typeface="Consolas" panose="020B0609020204030204" pitchFamily="49" charset="0"/>
              </a:rPr>
              <a:t>cf</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dirC.tgz</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dirC</a:t>
            </a:r>
            <a:endParaRPr lang="en-US" dirty="0">
              <a:solidFill>
                <a:prstClr val="black"/>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8966BB-5025-F34D-9460-4E68E2EA06CC}"/>
              </a:ext>
            </a:extLst>
          </p:cNvPr>
          <p:cNvSpPr>
            <a:spLocks noGrp="1"/>
          </p:cNvSpPr>
          <p:nvPr>
            <p:ph type="title"/>
          </p:nvPr>
        </p:nvSpPr>
        <p:spPr/>
        <p:txBody>
          <a:bodyPr/>
          <a:lstStyle/>
          <a:p>
            <a:r>
              <a:rPr lang="en-US" dirty="0"/>
              <a:t>Scalability: Running Many Jobs</a:t>
            </a:r>
          </a:p>
        </p:txBody>
      </p:sp>
      <p:sp>
        <p:nvSpPr>
          <p:cNvPr id="8" name="Rectangle 7">
            <a:extLst>
              <a:ext uri="{FF2B5EF4-FFF2-40B4-BE49-F238E27FC236}">
                <a16:creationId xmlns:a16="http://schemas.microsoft.com/office/drawing/2014/main" id="{D11CC8A5-A088-9243-A958-1677585A4253}"/>
              </a:ext>
            </a:extLst>
          </p:cNvPr>
          <p:cNvSpPr/>
          <p:nvPr/>
        </p:nvSpPr>
        <p:spPr>
          <a:xfrm>
            <a:off x="514350" y="3316012"/>
            <a:ext cx="11453611" cy="1292662"/>
          </a:xfrm>
          <a:prstGeom prst="rect">
            <a:avLst/>
          </a:prstGeom>
        </p:spPr>
        <p:txBody>
          <a:bodyPr wrap="square">
            <a:spAutoFit/>
          </a:bodyPr>
          <a:lstStyle/>
          <a:p>
            <a:pPr marL="285750" lvl="0" indent="-228600" defTabSz="914400">
              <a:spcBef>
                <a:spcPts val="1800"/>
              </a:spcBef>
              <a:buClr>
                <a:srgbClr val="4F81BD">
                  <a:lumMod val="75000"/>
                </a:srgbClr>
              </a:buClr>
              <a:buSzPct val="90000"/>
              <a:buFont typeface="Wingdings" charset="2"/>
              <a:buChar char="§"/>
            </a:pPr>
            <a:r>
              <a:rPr lang="en-US" sz="2400" dirty="0">
                <a:solidFill>
                  <a:prstClr val="black"/>
                </a:solidFill>
                <a:latin typeface="Calibri" panose="020F0502020204030204" pitchFamily="34" charset="0"/>
                <a:cs typeface="Calibri" panose="020F0502020204030204" pitchFamily="34" charset="0"/>
              </a:rPr>
              <a:t>Flux API:</a:t>
            </a:r>
          </a:p>
          <a:p>
            <a:pPr marL="57150" lvl="0" defTabSz="914400">
              <a:buClr>
                <a:srgbClr val="4F81BD">
                  <a:lumMod val="75000"/>
                </a:srgbClr>
              </a:buClr>
              <a:buSzPct val="90000"/>
            </a:pPr>
            <a:r>
              <a:rPr lang="en-US" dirty="0">
                <a:latin typeface="Consolas" panose="020B0609020204030204" pitchFamily="49" charset="0"/>
                <a:cs typeface="Consolas" panose="020B0609020204030204" pitchFamily="49" charset="0"/>
              </a:rPr>
              <a:t>for f in </a:t>
            </a:r>
            <a:r>
              <a:rPr lang="en-US" dirty="0" err="1">
                <a:latin typeface="Consolas" panose="020B0609020204030204" pitchFamily="49" charset="0"/>
                <a:cs typeface="Consolas" panose="020B0609020204030204" pitchFamily="49" charset="0"/>
              </a:rPr>
              <a:t>os.listdir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payload[‘command’] = [“tar”, “-</a:t>
            </a:r>
            <a:r>
              <a:rPr lang="en-US" dirty="0" err="1">
                <a:latin typeface="Consolas" panose="020B0609020204030204" pitchFamily="49" charset="0"/>
                <a:cs typeface="Consolas" panose="020B0609020204030204" pitchFamily="49" charset="0"/>
              </a:rPr>
              <a:t>cf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tgz</a:t>
            </a:r>
            <a:r>
              <a:rPr lang="en-US" dirty="0">
                <a:latin typeface="Consolas" panose="020B0609020204030204" pitchFamily="49" charset="0"/>
                <a:cs typeface="Consolas" panose="020B0609020204030204" pitchFamily="49" charset="0"/>
              </a:rPr>
              <a:t>”.format(f), 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f.rpc_send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job.submit</a:t>
            </a:r>
            <a:r>
              <a:rPr lang="en-US" dirty="0">
                <a:latin typeface="Consolas" panose="020B0609020204030204" pitchFamily="49" charset="0"/>
                <a:cs typeface="Consolas" panose="020B0609020204030204" pitchFamily="49" charset="0"/>
              </a:rPr>
              <a:t>", payload)</a:t>
            </a:r>
          </a:p>
        </p:txBody>
      </p:sp>
      <p:pic>
        <p:nvPicPr>
          <p:cNvPr id="11" name="Picture 10">
            <a:extLst>
              <a:ext uri="{FF2B5EF4-FFF2-40B4-BE49-F238E27FC236}">
                <a16:creationId xmlns:a16="http://schemas.microsoft.com/office/drawing/2014/main" id="{11385B95-4024-4947-AA04-D9C90F2D4EDC}"/>
              </a:ext>
            </a:extLst>
          </p:cNvPr>
          <p:cNvPicPr>
            <a:picLocks noChangeAspect="1"/>
          </p:cNvPicPr>
          <p:nvPr/>
        </p:nvPicPr>
        <p:blipFill rotWithShape="1">
          <a:blip r:embed="rId2"/>
          <a:srcRect l="2479" t="2847" r="1932" b="3264"/>
          <a:stretch/>
        </p:blipFill>
        <p:spPr>
          <a:xfrm>
            <a:off x="7238198" y="2464067"/>
            <a:ext cx="4825013" cy="3753853"/>
          </a:xfrm>
          <a:prstGeom prst="rect">
            <a:avLst/>
          </a:prstGeom>
        </p:spPr>
      </p:pic>
      <p:pic>
        <p:nvPicPr>
          <p:cNvPr id="16" name="Picture 15">
            <a:extLst>
              <a:ext uri="{FF2B5EF4-FFF2-40B4-BE49-F238E27FC236}">
                <a16:creationId xmlns:a16="http://schemas.microsoft.com/office/drawing/2014/main" id="{084DF320-6F53-BD45-B6A7-BB108821427F}"/>
              </a:ext>
            </a:extLst>
          </p:cNvPr>
          <p:cNvPicPr>
            <a:picLocks noChangeAspect="1"/>
          </p:cNvPicPr>
          <p:nvPr/>
        </p:nvPicPr>
        <p:blipFill>
          <a:blip r:embed="rId3"/>
          <a:stretch>
            <a:fillRect/>
          </a:stretch>
        </p:blipFill>
        <p:spPr>
          <a:xfrm>
            <a:off x="8266524" y="0"/>
            <a:ext cx="3603356" cy="6858000"/>
          </a:xfrm>
          <a:prstGeom prst="rect">
            <a:avLst/>
          </a:prstGeom>
        </p:spPr>
      </p:pic>
      <p:sp>
        <p:nvSpPr>
          <p:cNvPr id="19" name="Rectangle 18">
            <a:extLst>
              <a:ext uri="{FF2B5EF4-FFF2-40B4-BE49-F238E27FC236}">
                <a16:creationId xmlns:a16="http://schemas.microsoft.com/office/drawing/2014/main" id="{04E91F82-7B6D-E74A-99C0-F02E55FCDABB}"/>
              </a:ext>
            </a:extLst>
          </p:cNvPr>
          <p:cNvSpPr/>
          <p:nvPr/>
        </p:nvSpPr>
        <p:spPr bwMode="auto">
          <a:xfrm>
            <a:off x="5935403" y="4429183"/>
            <a:ext cx="6225339" cy="1993062"/>
          </a:xfrm>
          <a:prstGeom prst="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r>
              <a:rPr lang="en-US" dirty="0"/>
              <a:t>Subject: Good Neighbor Policy</a:t>
            </a:r>
            <a:br>
              <a:rPr lang="en-US" sz="1600" dirty="0"/>
            </a:br>
            <a:br>
              <a:rPr lang="en-US" sz="1600" dirty="0"/>
            </a:br>
            <a:r>
              <a:rPr lang="en-US" dirty="0"/>
              <a:t>You currently have 271 jobs in the batch system on </a:t>
            </a:r>
            <a:r>
              <a:rPr lang="en-US" dirty="0" err="1"/>
              <a:t>lamoab</a:t>
            </a:r>
            <a:r>
              <a:rPr lang="en-US" dirty="0"/>
              <a:t>.</a:t>
            </a:r>
            <a:br>
              <a:rPr lang="en-US" sz="1600" dirty="0"/>
            </a:br>
            <a:br>
              <a:rPr lang="en-US" sz="1600" dirty="0"/>
            </a:br>
            <a:r>
              <a:rPr lang="en-US" dirty="0"/>
              <a:t>The good neighbor policy is that users keep their maximum submitted job count at a maximum of 200 or less. Please try to restrict yourself to this limit in the future. Thank you.</a:t>
            </a:r>
            <a:endParaRPr lang="en-US" sz="1600" dirty="0">
              <a:solidFill>
                <a:srgbClr val="000000"/>
              </a:solidFill>
            </a:endParaRPr>
          </a:p>
        </p:txBody>
      </p:sp>
      <p:grpSp>
        <p:nvGrpSpPr>
          <p:cNvPr id="37" name="Group 36">
            <a:extLst>
              <a:ext uri="{FF2B5EF4-FFF2-40B4-BE49-F238E27FC236}">
                <a16:creationId xmlns:a16="http://schemas.microsoft.com/office/drawing/2014/main" id="{6D4BB20F-7EC5-5A41-9819-E051F0A54B08}"/>
              </a:ext>
            </a:extLst>
          </p:cNvPr>
          <p:cNvGrpSpPr/>
          <p:nvPr/>
        </p:nvGrpSpPr>
        <p:grpSpPr>
          <a:xfrm>
            <a:off x="3106798" y="4608676"/>
            <a:ext cx="8619342" cy="1776653"/>
            <a:chOff x="2688119" y="4608674"/>
            <a:chExt cx="8619342" cy="1776653"/>
          </a:xfrm>
        </p:grpSpPr>
        <p:sp>
          <p:nvSpPr>
            <p:cNvPr id="36" name="Triangle 35">
              <a:extLst>
                <a:ext uri="{FF2B5EF4-FFF2-40B4-BE49-F238E27FC236}">
                  <a16:creationId xmlns:a16="http://schemas.microsoft.com/office/drawing/2014/main" id="{94ED0EBE-BE0D-0841-8AB9-52FF402B2409}"/>
                </a:ext>
              </a:extLst>
            </p:cNvPr>
            <p:cNvSpPr/>
            <p:nvPr/>
          </p:nvSpPr>
          <p:spPr bwMode="auto">
            <a:xfrm rot="16200000">
              <a:off x="2843823" y="4932706"/>
              <a:ext cx="1732547" cy="1135781"/>
            </a:xfrm>
            <a:prstGeom prst="triangle">
              <a:avLst/>
            </a:prstGeom>
            <a:solidFill>
              <a:srgbClr val="4A6185"/>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b="1" dirty="0">
                <a:solidFill>
                  <a:srgbClr val="000000"/>
                </a:solidFill>
              </a:endParaRPr>
            </a:p>
          </p:txBody>
        </p:sp>
        <p:sp>
          <p:nvSpPr>
            <p:cNvPr id="26" name="Rectangle 25">
              <a:extLst>
                <a:ext uri="{FF2B5EF4-FFF2-40B4-BE49-F238E27FC236}">
                  <a16:creationId xmlns:a16="http://schemas.microsoft.com/office/drawing/2014/main" id="{D1DD9A10-E475-CD47-823A-69588620AF8C}"/>
                </a:ext>
              </a:extLst>
            </p:cNvPr>
            <p:cNvSpPr/>
            <p:nvPr/>
          </p:nvSpPr>
          <p:spPr bwMode="auto">
            <a:xfrm>
              <a:off x="6952555" y="5403156"/>
              <a:ext cx="2651234" cy="250257"/>
            </a:xfrm>
            <a:prstGeom prst="rect">
              <a:avLst/>
            </a:prstGeom>
            <a:solidFill>
              <a:srgbClr val="456089"/>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chemeClr val="bg1"/>
                  </a:solidFill>
                </a:rPr>
                <a:t>Constant Output Job Stream</a:t>
              </a:r>
            </a:p>
          </p:txBody>
        </p:sp>
        <p:sp>
          <p:nvSpPr>
            <p:cNvPr id="30" name="Triangle 29">
              <a:extLst>
                <a:ext uri="{FF2B5EF4-FFF2-40B4-BE49-F238E27FC236}">
                  <a16:creationId xmlns:a16="http://schemas.microsoft.com/office/drawing/2014/main" id="{7CC9D9AF-190A-9A45-80D0-ADB2FD4A2C8A}"/>
                </a:ext>
              </a:extLst>
            </p:cNvPr>
            <p:cNvSpPr/>
            <p:nvPr/>
          </p:nvSpPr>
          <p:spPr bwMode="auto">
            <a:xfrm rot="5400000">
              <a:off x="2282463" y="5014330"/>
              <a:ext cx="1732547" cy="921236"/>
            </a:xfrm>
            <a:prstGeom prst="triangle">
              <a:avLst/>
            </a:prstGeom>
            <a:solidFill>
              <a:srgbClr val="4A6185"/>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31" name="Triangle 30">
              <a:extLst>
                <a:ext uri="{FF2B5EF4-FFF2-40B4-BE49-F238E27FC236}">
                  <a16:creationId xmlns:a16="http://schemas.microsoft.com/office/drawing/2014/main" id="{CBBF49FB-CB33-FE4E-9124-B869F2415B1E}"/>
                </a:ext>
              </a:extLst>
            </p:cNvPr>
            <p:cNvSpPr/>
            <p:nvPr/>
          </p:nvSpPr>
          <p:spPr bwMode="auto">
            <a:xfrm rot="5400000">
              <a:off x="3979604" y="4951163"/>
              <a:ext cx="1732547" cy="1135781"/>
            </a:xfrm>
            <a:prstGeom prst="triangle">
              <a:avLst/>
            </a:prstGeom>
            <a:solidFill>
              <a:srgbClr val="4A6185"/>
            </a:soli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b="1" dirty="0">
                <a:solidFill>
                  <a:srgbClr val="000000"/>
                </a:solidFill>
              </a:endParaRPr>
            </a:p>
          </p:txBody>
        </p:sp>
        <p:sp>
          <p:nvSpPr>
            <p:cNvPr id="21" name="Rectangle 20">
              <a:extLst>
                <a:ext uri="{FF2B5EF4-FFF2-40B4-BE49-F238E27FC236}">
                  <a16:creationId xmlns:a16="http://schemas.microsoft.com/office/drawing/2014/main" id="{858D4B9C-45B8-7E42-B9C9-3A3074F83EDF}"/>
                </a:ext>
              </a:extLst>
            </p:cNvPr>
            <p:cNvSpPr/>
            <p:nvPr/>
          </p:nvSpPr>
          <p:spPr bwMode="auto">
            <a:xfrm>
              <a:off x="5268025" y="4917474"/>
              <a:ext cx="1703672" cy="1203158"/>
            </a:xfrm>
            <a:prstGeom prst="rect">
              <a:avLst/>
            </a:prstGeom>
            <a:solidFill>
              <a:srgbClr val="E7E7E7"/>
            </a:solidFill>
            <a:ln>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2400" dirty="0">
                  <a:solidFill>
                    <a:schemeClr val="tx1"/>
                  </a:solidFill>
                </a:rPr>
                <a:t>Capacitor</a:t>
              </a:r>
            </a:p>
          </p:txBody>
        </p:sp>
        <p:sp>
          <p:nvSpPr>
            <p:cNvPr id="34" name="Rectangle 33">
              <a:extLst>
                <a:ext uri="{FF2B5EF4-FFF2-40B4-BE49-F238E27FC236}">
                  <a16:creationId xmlns:a16="http://schemas.microsoft.com/office/drawing/2014/main" id="{BD9C55D7-CE3F-8D47-B6E0-E4746A49FF37}"/>
                </a:ext>
              </a:extLst>
            </p:cNvPr>
            <p:cNvSpPr/>
            <p:nvPr/>
          </p:nvSpPr>
          <p:spPr bwMode="auto">
            <a:xfrm>
              <a:off x="9603789" y="4917474"/>
              <a:ext cx="1703672" cy="1203158"/>
            </a:xfrm>
            <a:prstGeom prst="rect">
              <a:avLst/>
            </a:prstGeom>
            <a:solidFill>
              <a:srgbClr val="E7E7E7"/>
            </a:solidFill>
            <a:ln>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2400" dirty="0">
                  <a:solidFill>
                    <a:schemeClr val="tx1"/>
                  </a:solidFill>
                </a:rPr>
                <a:t>Scheduler</a:t>
              </a:r>
            </a:p>
          </p:txBody>
        </p:sp>
        <p:sp>
          <p:nvSpPr>
            <p:cNvPr id="25" name="Rectangle 24">
              <a:extLst>
                <a:ext uri="{FF2B5EF4-FFF2-40B4-BE49-F238E27FC236}">
                  <a16:creationId xmlns:a16="http://schemas.microsoft.com/office/drawing/2014/main" id="{B65672B6-F5EC-0C4B-910F-155697A71CAB}"/>
                </a:ext>
              </a:extLst>
            </p:cNvPr>
            <p:cNvSpPr/>
            <p:nvPr/>
          </p:nvSpPr>
          <p:spPr bwMode="auto">
            <a:xfrm>
              <a:off x="2926079" y="5430021"/>
              <a:ext cx="2369059" cy="223392"/>
            </a:xfrm>
            <a:prstGeom prst="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chemeClr val="bg1"/>
                  </a:solidFill>
                </a:rPr>
                <a:t>Variable Input Job Stream</a:t>
              </a:r>
            </a:p>
          </p:txBody>
        </p:sp>
      </p:grpSp>
    </p:spTree>
    <p:extLst>
      <p:ext uri="{BB962C8B-B14F-4D97-AF65-F5344CB8AC3E}">
        <p14:creationId xmlns:p14="http://schemas.microsoft.com/office/powerpoint/2010/main" val="40284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p:bldP spid="19" grpId="0" animBg="1"/>
      <p:bldP spid="1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BD4EF-E625-204C-AA15-9570ED1F53A2}"/>
              </a:ext>
            </a:extLst>
          </p:cNvPr>
          <p:cNvSpPr>
            <a:spLocks noGrp="1"/>
          </p:cNvSpPr>
          <p:nvPr>
            <p:ph type="title"/>
          </p:nvPr>
        </p:nvSpPr>
        <p:spPr/>
        <p:txBody>
          <a:bodyPr/>
          <a:lstStyle/>
          <a:p>
            <a:r>
              <a:rPr lang="en-US" dirty="0"/>
              <a:t>Scalability: Running Many Heterogeneous Jobs</a:t>
            </a:r>
          </a:p>
        </p:txBody>
      </p:sp>
      <p:sp>
        <p:nvSpPr>
          <p:cNvPr id="4" name="Content Placeholder 1">
            <a:extLst>
              <a:ext uri="{FF2B5EF4-FFF2-40B4-BE49-F238E27FC236}">
                <a16:creationId xmlns:a16="http://schemas.microsoft.com/office/drawing/2014/main" id="{9C05E780-2754-A84B-A93A-26FCF172F9BD}"/>
              </a:ext>
            </a:extLst>
          </p:cNvPr>
          <p:cNvSpPr>
            <a:spLocks noGrp="1"/>
          </p:cNvSpPr>
          <p:nvPr>
            <p:ph idx="1"/>
          </p:nvPr>
        </p:nvSpPr>
        <p:spPr>
          <a:xfrm>
            <a:off x="609600" y="1441524"/>
            <a:ext cx="10972800" cy="4906889"/>
          </a:xfrm>
        </p:spPr>
        <p:txBody>
          <a:bodyPr/>
          <a:lstStyle/>
          <a:p>
            <a:pPr lvl="0">
              <a:buClr>
                <a:srgbClr val="4F81BD">
                  <a:lumMod val="75000"/>
                </a:srgbClr>
              </a:buClr>
            </a:pPr>
            <a:r>
              <a:rPr lang="en-US" dirty="0" err="1">
                <a:solidFill>
                  <a:prstClr val="black"/>
                </a:solidFill>
              </a:rPr>
              <a:t>Slurm</a:t>
            </a:r>
            <a:endParaRPr lang="en-US" dirty="0">
              <a:solidFill>
                <a:prstClr val="black"/>
              </a:solidFill>
            </a:endParaRPr>
          </a:p>
          <a:p>
            <a:pPr lvl="1">
              <a:buClr>
                <a:srgbClr val="4F81BD">
                  <a:lumMod val="75000"/>
                </a:srgbClr>
              </a:buClr>
            </a:pPr>
            <a:r>
              <a:rPr lang="en-US" dirty="0">
                <a:solidFill>
                  <a:prstClr val="black"/>
                </a:solidFill>
              </a:rPr>
              <a:t>No support for heterogeneous job steps in versions before 17.11</a:t>
            </a:r>
          </a:p>
          <a:p>
            <a:pPr lvl="1">
              <a:buClr>
                <a:srgbClr val="4F81BD">
                  <a:lumMod val="75000"/>
                </a:srgbClr>
              </a:buClr>
            </a:pPr>
            <a:r>
              <a:rPr lang="en-US" dirty="0">
                <a:solidFill>
                  <a:prstClr val="black"/>
                </a:solidFill>
              </a:rPr>
              <a:t>Limited support in versions after 17.11</a:t>
            </a:r>
          </a:p>
          <a:p>
            <a:pPr lvl="0">
              <a:buClr>
                <a:srgbClr val="4F81BD">
                  <a:lumMod val="75000"/>
                </a:srgbClr>
              </a:buClr>
            </a:pPr>
            <a:r>
              <a:rPr lang="en-US" dirty="0">
                <a:solidFill>
                  <a:prstClr val="black"/>
                </a:solidFill>
              </a:rPr>
              <a:t>Flux Capacitor</a:t>
            </a:r>
          </a:p>
          <a:p>
            <a:pPr lvl="1"/>
            <a:r>
              <a:rPr lang="en-US" dirty="0">
                <a:solidFill>
                  <a:prstClr val="black"/>
                </a:solidFill>
                <a:latin typeface="Consolas" panose="020B0609020204030204" pitchFamily="49" charset="0"/>
                <a:cs typeface="Consolas" panose="020B0609020204030204" pitchFamily="49" charset="0"/>
              </a:rPr>
              <a:t>flux-capacitor --</a:t>
            </a:r>
            <a:r>
              <a:rPr lang="en-US" dirty="0" err="1">
                <a:solidFill>
                  <a:prstClr val="black"/>
                </a:solidFill>
                <a:latin typeface="Consolas" panose="020B0609020204030204" pitchFamily="49" charset="0"/>
                <a:cs typeface="Consolas" panose="020B0609020204030204" pitchFamily="49" charset="0"/>
              </a:rPr>
              <a:t>command_file</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my_command_file</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-n1 tar -</a:t>
            </a:r>
            <a:r>
              <a:rPr lang="en-US" dirty="0" err="1">
                <a:solidFill>
                  <a:prstClr val="black"/>
                </a:solidFill>
                <a:latin typeface="Consolas" panose="020B0609020204030204" pitchFamily="49" charset="0"/>
                <a:cs typeface="Consolas" panose="020B0609020204030204" pitchFamily="49" charset="0"/>
              </a:rPr>
              <a:t>cf</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dirA.tgz</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dirA</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-n32 make –j 32</a:t>
            </a:r>
          </a:p>
          <a:p>
            <a:pPr lvl="2"/>
            <a:r>
              <a:rPr lang="en-US" dirty="0">
                <a:solidFill>
                  <a:prstClr val="black"/>
                </a:solidFill>
                <a:latin typeface="Consolas" panose="020B0609020204030204" pitchFamily="49" charset="0"/>
                <a:cs typeface="Consolas" panose="020B0609020204030204" pitchFamily="49" charset="0"/>
              </a:rPr>
              <a:t>-N4 </a:t>
            </a:r>
            <a:r>
              <a:rPr lang="en-US" dirty="0" err="1">
                <a:solidFill>
                  <a:prstClr val="black"/>
                </a:solidFill>
                <a:latin typeface="Consolas" panose="020B0609020204030204" pitchFamily="49" charset="0"/>
                <a:cs typeface="Consolas" panose="020B0609020204030204" pitchFamily="49" charset="0"/>
              </a:rPr>
              <a:t>my_mpi_app</a:t>
            </a:r>
            <a:endParaRPr lang="en-US" dirty="0">
              <a:solidFill>
                <a:prstClr val="black"/>
              </a:solidFill>
              <a:latin typeface="Consolas" panose="020B0609020204030204" pitchFamily="49" charset="0"/>
              <a:cs typeface="Consolas" panose="020B0609020204030204" pitchFamily="49" charset="0"/>
            </a:endParaRPr>
          </a:p>
          <a:p>
            <a:pPr lvl="2"/>
            <a:r>
              <a:rPr lang="en-US" dirty="0">
                <a:solidFill>
                  <a:prstClr val="black"/>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EBCAF2C1-44B0-B14B-ACE7-7C0FA0F73015}"/>
              </a:ext>
            </a:extLst>
          </p:cNvPr>
          <p:cNvGrpSpPr/>
          <p:nvPr/>
        </p:nvGrpSpPr>
        <p:grpSpPr>
          <a:xfrm>
            <a:off x="346509" y="1228285"/>
            <a:ext cx="11845491" cy="5529714"/>
            <a:chOff x="346509" y="1228285"/>
            <a:chExt cx="11845491" cy="5529714"/>
          </a:xfrm>
        </p:grpSpPr>
        <p:sp>
          <p:nvSpPr>
            <p:cNvPr id="6" name="Rectangle 5">
              <a:extLst>
                <a:ext uri="{FF2B5EF4-FFF2-40B4-BE49-F238E27FC236}">
                  <a16:creationId xmlns:a16="http://schemas.microsoft.com/office/drawing/2014/main" id="{6598C886-5DC5-0F4B-8526-B237E62E84D1}"/>
                </a:ext>
              </a:extLst>
            </p:cNvPr>
            <p:cNvSpPr/>
            <p:nvPr/>
          </p:nvSpPr>
          <p:spPr>
            <a:xfrm>
              <a:off x="346509" y="6002164"/>
              <a:ext cx="5749491" cy="338554"/>
            </a:xfrm>
            <a:prstGeom prst="rect">
              <a:avLst/>
            </a:prstGeom>
          </p:spPr>
          <p:txBody>
            <a:bodyPr wrap="square">
              <a:spAutoFit/>
            </a:bodyPr>
            <a:lstStyle/>
            <a:p>
              <a:r>
                <a:rPr lang="en-US" sz="1600" dirty="0"/>
                <a:t>https://</a:t>
              </a:r>
              <a:r>
                <a:rPr lang="en-US" sz="1600" dirty="0" err="1"/>
                <a:t>slurm.schedmd.com</a:t>
              </a:r>
              <a:r>
                <a:rPr lang="en-US" sz="1600" dirty="0"/>
                <a:t>/</a:t>
              </a:r>
              <a:r>
                <a:rPr lang="en-US" sz="1600" dirty="0" err="1"/>
                <a:t>heterogeneous_jobs.html#limitations</a:t>
              </a:r>
              <a:endParaRPr lang="en-US" sz="1600" dirty="0"/>
            </a:p>
          </p:txBody>
        </p:sp>
        <p:pic>
          <p:nvPicPr>
            <p:cNvPr id="8" name="Picture 7">
              <a:extLst>
                <a:ext uri="{FF2B5EF4-FFF2-40B4-BE49-F238E27FC236}">
                  <a16:creationId xmlns:a16="http://schemas.microsoft.com/office/drawing/2014/main" id="{892FD9F4-E9B4-AF44-8ADB-9E59C5CFC2FA}"/>
                </a:ext>
              </a:extLst>
            </p:cNvPr>
            <p:cNvPicPr>
              <a:picLocks noChangeAspect="1"/>
            </p:cNvPicPr>
            <p:nvPr/>
          </p:nvPicPr>
          <p:blipFill>
            <a:blip r:embed="rId2"/>
            <a:stretch>
              <a:fillRect/>
            </a:stretch>
          </p:blipFill>
          <p:spPr>
            <a:xfrm>
              <a:off x="6238302" y="1228285"/>
              <a:ext cx="5953698" cy="5529714"/>
            </a:xfrm>
            <a:prstGeom prst="rect">
              <a:avLst/>
            </a:prstGeom>
          </p:spPr>
        </p:pic>
      </p:grpSp>
    </p:spTree>
    <p:extLst>
      <p:ext uri="{BB962C8B-B14F-4D97-AF65-F5344CB8AC3E}">
        <p14:creationId xmlns:p14="http://schemas.microsoft.com/office/powerpoint/2010/main" val="271544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B4EB7-AFB9-CE40-AA6D-66FAB1BAAF2B}"/>
              </a:ext>
            </a:extLst>
          </p:cNvPr>
          <p:cNvSpPr>
            <a:spLocks noGrp="1"/>
          </p:cNvSpPr>
          <p:nvPr>
            <p:ph idx="1"/>
          </p:nvPr>
        </p:nvSpPr>
        <p:spPr>
          <a:xfrm>
            <a:off x="609599" y="1441524"/>
            <a:ext cx="10035941" cy="4906889"/>
          </a:xfrm>
        </p:spPr>
        <p:txBody>
          <a:bodyPr>
            <a:normAutofit/>
          </a:bodyPr>
          <a:lstStyle/>
          <a:p>
            <a:pPr>
              <a:buClr>
                <a:srgbClr val="4F81BD">
                  <a:lumMod val="75000"/>
                </a:srgbClr>
              </a:buClr>
            </a:pPr>
            <a:r>
              <a:rPr lang="en-US" dirty="0">
                <a:solidFill>
                  <a:prstClr val="black"/>
                </a:solidFill>
              </a:rPr>
              <a:t>Flux Capacitor (Depth-1)</a:t>
            </a:r>
          </a:p>
          <a:p>
            <a:pPr lvl="1">
              <a:buClr>
                <a:srgbClr val="4F81BD">
                  <a:lumMod val="75000"/>
                </a:srgbClr>
              </a:buClr>
            </a:pPr>
            <a:r>
              <a:rPr lang="en-US" dirty="0">
                <a:solidFill>
                  <a:prstClr val="black"/>
                </a:solidFill>
                <a:latin typeface="Consolas" panose="020B0609020204030204" pitchFamily="49" charset="0"/>
                <a:cs typeface="Consolas" panose="020B0609020204030204" pitchFamily="49" charset="0"/>
              </a:rPr>
              <a:t>flux-capacitor --</a:t>
            </a:r>
            <a:r>
              <a:rPr lang="en-US" dirty="0" err="1">
                <a:solidFill>
                  <a:prstClr val="black"/>
                </a:solidFill>
                <a:latin typeface="Consolas" panose="020B0609020204030204" pitchFamily="49" charset="0"/>
                <a:cs typeface="Consolas" panose="020B0609020204030204" pitchFamily="49" charset="0"/>
              </a:rPr>
              <a:t>command_file</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my_command_file</a:t>
            </a:r>
            <a:endParaRPr lang="en-US" dirty="0">
              <a:solidFill>
                <a:prstClr val="black"/>
              </a:solidFill>
            </a:endParaRPr>
          </a:p>
          <a:p>
            <a:pPr lvl="0">
              <a:buClr>
                <a:srgbClr val="4F81BD">
                  <a:lumMod val="75000"/>
                </a:srgbClr>
              </a:buClr>
            </a:pPr>
            <a:r>
              <a:rPr lang="en-US" dirty="0">
                <a:solidFill>
                  <a:prstClr val="black"/>
                </a:solidFill>
              </a:rPr>
              <a:t>Hierarchical Flux Capacitor (Depth-2)</a:t>
            </a:r>
          </a:p>
          <a:p>
            <a:pPr lvl="1">
              <a:buClr>
                <a:srgbClr val="4F81BD">
                  <a:lumMod val="75000"/>
                </a:srgbClr>
              </a:buClr>
            </a:pPr>
            <a:r>
              <a:rPr lang="en-US" dirty="0">
                <a:solidFill>
                  <a:prstClr val="black"/>
                </a:solidFill>
                <a:latin typeface="Consolas" panose="020B0609020204030204" pitchFamily="49" charset="0"/>
                <a:cs typeface="Consolas" panose="020B0609020204030204" pitchFamily="49" charset="0"/>
              </a:rPr>
              <a:t>for x in ./*.commands; do</a:t>
            </a:r>
            <a:br>
              <a:rPr lang="en-US" dirty="0">
                <a:solidFill>
                  <a:prstClr val="black"/>
                </a:solidFill>
                <a:latin typeface="Consolas" panose="020B0609020204030204" pitchFamily="49" charset="0"/>
                <a:cs typeface="Consolas" panose="020B0609020204030204" pitchFamily="49" charset="0"/>
              </a:rPr>
            </a:br>
            <a:r>
              <a:rPr lang="en-US" dirty="0">
                <a:solidFill>
                  <a:prstClr val="black"/>
                </a:solidFill>
                <a:latin typeface="Consolas" panose="020B0609020204030204" pitchFamily="49" charset="0"/>
                <a:cs typeface="Consolas" panose="020B0609020204030204" pitchFamily="49" charset="0"/>
              </a:rPr>
              <a:t>    flux submit -N1 flux start  \</a:t>
            </a:r>
            <a:br>
              <a:rPr lang="en-US" dirty="0">
                <a:solidFill>
                  <a:prstClr val="black"/>
                </a:solidFill>
                <a:latin typeface="Consolas" panose="020B0609020204030204" pitchFamily="49" charset="0"/>
                <a:cs typeface="Consolas" panose="020B0609020204030204" pitchFamily="49" charset="0"/>
              </a:rPr>
            </a:br>
            <a:r>
              <a:rPr lang="en-US" dirty="0">
                <a:solidFill>
                  <a:prstClr val="black"/>
                </a:solidFill>
                <a:latin typeface="Consolas" panose="020B0609020204030204" pitchFamily="49" charset="0"/>
                <a:cs typeface="Consolas" panose="020B0609020204030204" pitchFamily="49" charset="0"/>
              </a:rPr>
              <a:t>         flux-capacitor --</a:t>
            </a:r>
            <a:r>
              <a:rPr lang="en-US" dirty="0" err="1">
                <a:solidFill>
                  <a:prstClr val="black"/>
                </a:solidFill>
                <a:latin typeface="Consolas" panose="020B0609020204030204" pitchFamily="49" charset="0"/>
                <a:cs typeface="Consolas" panose="020B0609020204030204" pitchFamily="49" charset="0"/>
              </a:rPr>
              <a:t>command_file</a:t>
            </a:r>
            <a:r>
              <a:rPr lang="en-US" dirty="0">
                <a:solidFill>
                  <a:prstClr val="black"/>
                </a:solidFill>
                <a:latin typeface="Consolas" panose="020B0609020204030204" pitchFamily="49" charset="0"/>
                <a:cs typeface="Consolas" panose="020B0609020204030204" pitchFamily="49" charset="0"/>
              </a:rPr>
              <a:t> $x</a:t>
            </a:r>
            <a:br>
              <a:rPr lang="en-US" dirty="0">
                <a:solidFill>
                  <a:prstClr val="black"/>
                </a:solidFill>
                <a:latin typeface="Consolas" panose="020B0609020204030204" pitchFamily="49" charset="0"/>
                <a:cs typeface="Consolas" panose="020B0609020204030204" pitchFamily="49" charset="0"/>
              </a:rPr>
            </a:br>
            <a:r>
              <a:rPr lang="en-US" dirty="0">
                <a:solidFill>
                  <a:prstClr val="black"/>
                </a:solidFill>
                <a:latin typeface="Consolas" panose="020B0609020204030204" pitchFamily="49" charset="0"/>
                <a:cs typeface="Consolas" panose="020B0609020204030204" pitchFamily="49" charset="0"/>
              </a:rPr>
              <a:t>done</a:t>
            </a:r>
          </a:p>
          <a:p>
            <a:pPr lvl="0">
              <a:buClr>
                <a:srgbClr val="4F81BD">
                  <a:lumMod val="75000"/>
                </a:srgbClr>
              </a:buClr>
            </a:pPr>
            <a:r>
              <a:rPr lang="en-US" dirty="0">
                <a:solidFill>
                  <a:prstClr val="black"/>
                </a:solidFill>
              </a:rPr>
              <a:t>Flux Hierarchy (Depth-3+)</a:t>
            </a:r>
          </a:p>
          <a:p>
            <a:pPr lvl="1"/>
            <a:r>
              <a:rPr lang="en-US" dirty="0">
                <a:solidFill>
                  <a:prstClr val="black"/>
                </a:solidFill>
                <a:latin typeface="Consolas" panose="020B0609020204030204" pitchFamily="49" charset="0"/>
                <a:cs typeface="Consolas" panose="020B0609020204030204" pitchFamily="49" charset="0"/>
              </a:rPr>
              <a:t>flux-hierarchy --config=</a:t>
            </a:r>
            <a:r>
              <a:rPr lang="en-US" dirty="0" err="1">
                <a:solidFill>
                  <a:prstClr val="black"/>
                </a:solidFill>
                <a:latin typeface="Consolas" panose="020B0609020204030204" pitchFamily="49" charset="0"/>
                <a:cs typeface="Consolas" panose="020B0609020204030204" pitchFamily="49" charset="0"/>
              </a:rPr>
              <a:t>config.json</a:t>
            </a:r>
            <a:br>
              <a:rPr lang="en-US" dirty="0">
                <a:solidFill>
                  <a:prstClr val="black"/>
                </a:solidFill>
                <a:latin typeface="Consolas" panose="020B0609020204030204" pitchFamily="49" charset="0"/>
                <a:cs typeface="Consolas" panose="020B0609020204030204" pitchFamily="49" charset="0"/>
              </a:rPr>
            </a:br>
            <a:r>
              <a:rPr lang="en-US" dirty="0">
                <a:solidFill>
                  <a:prstClr val="black"/>
                </a:solidFill>
                <a:latin typeface="Consolas" panose="020B0609020204030204" pitchFamily="49" charset="0"/>
                <a:cs typeface="Consolas" panose="020B0609020204030204" pitchFamily="49" charset="0"/>
              </a:rPr>
              <a:t>--</a:t>
            </a:r>
            <a:r>
              <a:rPr lang="en-US" dirty="0" err="1">
                <a:solidFill>
                  <a:prstClr val="black"/>
                </a:solidFill>
                <a:latin typeface="Consolas" panose="020B0609020204030204" pitchFamily="49" charset="0"/>
                <a:cs typeface="Consolas" panose="020B0609020204030204" pitchFamily="49" charset="0"/>
              </a:rPr>
              <a:t>command_file</a:t>
            </a:r>
            <a:r>
              <a:rPr lang="en-US" dirty="0">
                <a:solidFill>
                  <a:prstClr val="black"/>
                </a:solidFill>
                <a:latin typeface="Consolas" panose="020B0609020204030204" pitchFamily="49" charset="0"/>
                <a:cs typeface="Consolas" panose="020B0609020204030204" pitchFamily="49" charset="0"/>
              </a:rPr>
              <a:t> </a:t>
            </a:r>
            <a:r>
              <a:rPr lang="en-US" dirty="0" err="1">
                <a:solidFill>
                  <a:prstClr val="black"/>
                </a:solidFill>
                <a:latin typeface="Consolas" panose="020B0609020204030204" pitchFamily="49" charset="0"/>
                <a:cs typeface="Consolas" panose="020B0609020204030204" pitchFamily="49" charset="0"/>
              </a:rPr>
              <a:t>my_command_file</a:t>
            </a:r>
            <a:endParaRPr lang="en-US" dirty="0">
              <a:solidFill>
                <a:prstClr val="black"/>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8966BB-5025-F34D-9460-4E68E2EA06CC}"/>
              </a:ext>
            </a:extLst>
          </p:cNvPr>
          <p:cNvSpPr>
            <a:spLocks noGrp="1"/>
          </p:cNvSpPr>
          <p:nvPr>
            <p:ph type="title"/>
          </p:nvPr>
        </p:nvSpPr>
        <p:spPr/>
        <p:txBody>
          <a:bodyPr/>
          <a:lstStyle/>
          <a:p>
            <a:r>
              <a:rPr lang="en-US" dirty="0"/>
              <a:t>Scalability: Running Millions of Jobs</a:t>
            </a:r>
          </a:p>
        </p:txBody>
      </p:sp>
      <p:pic>
        <p:nvPicPr>
          <p:cNvPr id="14" name="Picture 13">
            <a:extLst>
              <a:ext uri="{FF2B5EF4-FFF2-40B4-BE49-F238E27FC236}">
                <a16:creationId xmlns:a16="http://schemas.microsoft.com/office/drawing/2014/main" id="{1DF93F02-D545-CC4D-AF71-3D33B08F48B1}"/>
              </a:ext>
            </a:extLst>
          </p:cNvPr>
          <p:cNvPicPr>
            <a:picLocks noChangeAspect="1"/>
          </p:cNvPicPr>
          <p:nvPr/>
        </p:nvPicPr>
        <p:blipFill>
          <a:blip r:embed="rId2"/>
          <a:stretch>
            <a:fillRect/>
          </a:stretch>
        </p:blipFill>
        <p:spPr>
          <a:xfrm>
            <a:off x="7074568" y="2075455"/>
            <a:ext cx="5031473" cy="3874503"/>
          </a:xfrm>
          <a:prstGeom prst="rect">
            <a:avLst/>
          </a:prstGeom>
        </p:spPr>
      </p:pic>
      <p:pic>
        <p:nvPicPr>
          <p:cNvPr id="89" name="Picture 88">
            <a:extLst>
              <a:ext uri="{FF2B5EF4-FFF2-40B4-BE49-F238E27FC236}">
                <a16:creationId xmlns:a16="http://schemas.microsoft.com/office/drawing/2014/main" id="{867E3D16-0F97-9441-9FD8-62CD50C6119B}"/>
              </a:ext>
            </a:extLst>
          </p:cNvPr>
          <p:cNvPicPr>
            <a:picLocks noChangeAspect="1"/>
          </p:cNvPicPr>
          <p:nvPr/>
        </p:nvPicPr>
        <p:blipFill>
          <a:blip r:embed="rId3"/>
          <a:stretch>
            <a:fillRect/>
          </a:stretch>
        </p:blipFill>
        <p:spPr>
          <a:xfrm>
            <a:off x="7160092" y="2215690"/>
            <a:ext cx="4945949" cy="2743200"/>
          </a:xfrm>
          <a:prstGeom prst="rect">
            <a:avLst/>
          </a:prstGeom>
        </p:spPr>
      </p:pic>
      <p:pic>
        <p:nvPicPr>
          <p:cNvPr id="176" name="Picture 175">
            <a:extLst>
              <a:ext uri="{FF2B5EF4-FFF2-40B4-BE49-F238E27FC236}">
                <a16:creationId xmlns:a16="http://schemas.microsoft.com/office/drawing/2014/main" id="{3E066FF9-9FD6-D84F-95A6-3CCB1B9581F8}"/>
              </a:ext>
            </a:extLst>
          </p:cNvPr>
          <p:cNvPicPr>
            <a:picLocks noChangeAspect="1"/>
          </p:cNvPicPr>
          <p:nvPr/>
        </p:nvPicPr>
        <p:blipFill>
          <a:blip r:embed="rId4"/>
          <a:stretch>
            <a:fillRect/>
          </a:stretch>
        </p:blipFill>
        <p:spPr>
          <a:xfrm>
            <a:off x="7160091" y="2213173"/>
            <a:ext cx="4945949" cy="2743200"/>
          </a:xfrm>
          <a:prstGeom prst="rect">
            <a:avLst/>
          </a:prstGeom>
        </p:spPr>
      </p:pic>
      <p:grpSp>
        <p:nvGrpSpPr>
          <p:cNvPr id="404" name="Group 403">
            <a:extLst>
              <a:ext uri="{FF2B5EF4-FFF2-40B4-BE49-F238E27FC236}">
                <a16:creationId xmlns:a16="http://schemas.microsoft.com/office/drawing/2014/main" id="{68D96EF3-0781-DB4C-8E88-1964AF0A5621}"/>
              </a:ext>
            </a:extLst>
          </p:cNvPr>
          <p:cNvGrpSpPr/>
          <p:nvPr/>
        </p:nvGrpSpPr>
        <p:grpSpPr>
          <a:xfrm>
            <a:off x="7160089" y="2236112"/>
            <a:ext cx="4945948" cy="2743200"/>
            <a:chOff x="7160089" y="2236112"/>
            <a:chExt cx="4945948" cy="2743200"/>
          </a:xfrm>
        </p:grpSpPr>
        <p:pic>
          <p:nvPicPr>
            <p:cNvPr id="395" name="Picture 394">
              <a:extLst>
                <a:ext uri="{FF2B5EF4-FFF2-40B4-BE49-F238E27FC236}">
                  <a16:creationId xmlns:a16="http://schemas.microsoft.com/office/drawing/2014/main" id="{DCEA300C-DB61-974B-B308-934F684EC7E6}"/>
                </a:ext>
              </a:extLst>
            </p:cNvPr>
            <p:cNvPicPr>
              <a:picLocks noChangeAspect="1"/>
            </p:cNvPicPr>
            <p:nvPr/>
          </p:nvPicPr>
          <p:blipFill>
            <a:blip r:embed="rId5"/>
            <a:stretch>
              <a:fillRect/>
            </a:stretch>
          </p:blipFill>
          <p:spPr>
            <a:xfrm>
              <a:off x="7160089" y="2236112"/>
              <a:ext cx="4945948" cy="2743200"/>
            </a:xfrm>
            <a:prstGeom prst="rect">
              <a:avLst/>
            </a:prstGeom>
          </p:spPr>
        </p:pic>
        <p:sp>
          <p:nvSpPr>
            <p:cNvPr id="396" name="Rounded Rectangle 395">
              <a:extLst>
                <a:ext uri="{FF2B5EF4-FFF2-40B4-BE49-F238E27FC236}">
                  <a16:creationId xmlns:a16="http://schemas.microsoft.com/office/drawing/2014/main" id="{C9213665-5F85-4348-B13B-02D72118A7C5}"/>
                </a:ext>
              </a:extLst>
            </p:cNvPr>
            <p:cNvSpPr/>
            <p:nvPr/>
          </p:nvSpPr>
          <p:spPr bwMode="auto">
            <a:xfrm>
              <a:off x="7315201" y="2492942"/>
              <a:ext cx="1145406" cy="394636"/>
            </a:xfrm>
            <a:prstGeom prst="roundRect">
              <a:avLst/>
            </a:prstGeom>
            <a:solidFill>
              <a:srgbClr val="FFFF00"/>
            </a:solidFill>
            <a:ln>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Capacitor</a:t>
              </a:r>
            </a:p>
          </p:txBody>
        </p:sp>
        <p:cxnSp>
          <p:nvCxnSpPr>
            <p:cNvPr id="398" name="Straight Connector 397">
              <a:extLst>
                <a:ext uri="{FF2B5EF4-FFF2-40B4-BE49-F238E27FC236}">
                  <a16:creationId xmlns:a16="http://schemas.microsoft.com/office/drawing/2014/main" id="{222B716F-C615-834A-AAA0-209240D7BC90}"/>
                </a:ext>
              </a:extLst>
            </p:cNvPr>
            <p:cNvCxnSpPr>
              <a:cxnSpLocks/>
              <a:stCxn id="396" idx="3"/>
            </p:cNvCxnSpPr>
            <p:nvPr/>
          </p:nvCxnSpPr>
          <p:spPr>
            <a:xfrm>
              <a:off x="8460607" y="2690260"/>
              <a:ext cx="440938" cy="147371"/>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405" name="Rounded Rectangle 404">
            <a:extLst>
              <a:ext uri="{FF2B5EF4-FFF2-40B4-BE49-F238E27FC236}">
                <a16:creationId xmlns:a16="http://schemas.microsoft.com/office/drawing/2014/main" id="{0274F601-E0AD-744B-8CA5-02961870D49E}"/>
              </a:ext>
            </a:extLst>
          </p:cNvPr>
          <p:cNvSpPr/>
          <p:nvPr/>
        </p:nvSpPr>
        <p:spPr bwMode="auto">
          <a:xfrm>
            <a:off x="7340601" y="2505642"/>
            <a:ext cx="1145406" cy="394636"/>
          </a:xfrm>
          <a:prstGeom prst="roundRect">
            <a:avLst/>
          </a:prstGeom>
          <a:solidFill>
            <a:srgbClr val="FFFF00"/>
          </a:solidFill>
          <a:ln>
            <a:solidFill>
              <a:schemeClr val="accent1">
                <a:lumMod val="75000"/>
              </a:schemeClr>
            </a:solidFill>
            <a:headEnd/>
            <a:tailEnd/>
          </a:ln>
          <a:effectLst/>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Capacitor</a:t>
            </a:r>
          </a:p>
        </p:txBody>
      </p:sp>
      <p:cxnSp>
        <p:nvCxnSpPr>
          <p:cNvPr id="406" name="Straight Connector 405">
            <a:extLst>
              <a:ext uri="{FF2B5EF4-FFF2-40B4-BE49-F238E27FC236}">
                <a16:creationId xmlns:a16="http://schemas.microsoft.com/office/drawing/2014/main" id="{9884B930-1F30-F34C-B0D1-676320CD1516}"/>
              </a:ext>
            </a:extLst>
          </p:cNvPr>
          <p:cNvCxnSpPr>
            <a:cxnSpLocks/>
            <a:stCxn id="405" idx="3"/>
          </p:cNvCxnSpPr>
          <p:nvPr/>
        </p:nvCxnSpPr>
        <p:spPr>
          <a:xfrm>
            <a:off x="8486007" y="2702960"/>
            <a:ext cx="440938" cy="147371"/>
          </a:xfrm>
          <a:prstGeom prst="line">
            <a:avLst/>
          </a:prstGeom>
          <a:ln w="190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836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0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0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7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05" grpId="0" animBg="1"/>
      <p:bldP spid="40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Extensibility</a:t>
            </a:r>
          </a:p>
          <a:p>
            <a:pPr lvl="1"/>
            <a:r>
              <a:rPr lang="en-US" dirty="0"/>
              <a:t>Open source</a:t>
            </a:r>
          </a:p>
          <a:p>
            <a:pPr lvl="1"/>
            <a:r>
              <a:rPr lang="en-US" dirty="0"/>
              <a:t>Modular design with support for user plugins</a:t>
            </a:r>
          </a:p>
          <a:p>
            <a:r>
              <a:rPr lang="en-US" dirty="0">
                <a:solidFill>
                  <a:schemeClr val="bg1">
                    <a:lumMod val="65000"/>
                  </a:schemeClr>
                </a:solidFill>
              </a:rPr>
              <a:t>Scalability</a:t>
            </a:r>
          </a:p>
          <a:p>
            <a:pPr lvl="1"/>
            <a:r>
              <a:rPr lang="en-US" dirty="0">
                <a:solidFill>
                  <a:schemeClr val="bg1">
                    <a:lumMod val="65000"/>
                  </a:schemeClr>
                </a:solidFill>
              </a:rPr>
              <a:t>Designed from the ground up for </a:t>
            </a:r>
            <a:r>
              <a:rPr lang="en-US" dirty="0" err="1">
                <a:solidFill>
                  <a:schemeClr val="bg1">
                    <a:lumMod val="65000"/>
                  </a:schemeClr>
                </a:solidFill>
              </a:rPr>
              <a:t>exascale</a:t>
            </a:r>
            <a:r>
              <a:rPr lang="en-US" dirty="0">
                <a:solidFill>
                  <a:schemeClr val="bg1">
                    <a:lumMod val="65000"/>
                  </a:schemeClr>
                </a:solidFill>
              </a:rPr>
              <a:t> and beyond</a:t>
            </a:r>
          </a:p>
          <a:p>
            <a:pPr lvl="1"/>
            <a:r>
              <a:rPr lang="en-US" dirty="0">
                <a:solidFill>
                  <a:schemeClr val="bg1">
                    <a:lumMod val="65000"/>
                  </a:schemeClr>
                </a:solidFill>
              </a:rPr>
              <a:t>Already tested at 1000s of nodes &amp; millions of jobs</a:t>
            </a:r>
          </a:p>
          <a:p>
            <a:r>
              <a:rPr lang="en-US" dirty="0">
                <a:solidFill>
                  <a:schemeClr val="bg1">
                    <a:lumMod val="65000"/>
                  </a:schemeClr>
                </a:solidFill>
              </a:rPr>
              <a:t>Usability</a:t>
            </a:r>
          </a:p>
          <a:p>
            <a:pPr lvl="1"/>
            <a:r>
              <a:rPr lang="en-US" dirty="0">
                <a:solidFill>
                  <a:schemeClr val="bg1">
                    <a:lumMod val="65000"/>
                  </a:schemeClr>
                </a:solidFill>
              </a:rPr>
              <a:t>C, Lua, and Python bindings that expose 100% of Flux’s functionality</a:t>
            </a:r>
          </a:p>
          <a:p>
            <a:pPr lvl="1"/>
            <a:r>
              <a:rPr lang="en-US" dirty="0">
                <a:solidFill>
                  <a:schemeClr val="bg1">
                    <a:lumMod val="65000"/>
                  </a:schemeClr>
                </a:solidFill>
              </a:rPr>
              <a:t>Can be used as a single-user tool or a system scheduler</a:t>
            </a:r>
          </a:p>
          <a:p>
            <a:r>
              <a:rPr lang="en-US" dirty="0">
                <a:solidFill>
                  <a:schemeClr val="bg1">
                    <a:lumMod val="65000"/>
                  </a:schemeClr>
                </a:solidFill>
              </a:rPr>
              <a:t>Portability</a:t>
            </a:r>
          </a:p>
          <a:p>
            <a:pPr lvl="1"/>
            <a:r>
              <a:rPr lang="en-US" dirty="0">
                <a:solidFill>
                  <a:schemeClr val="bg1">
                    <a:lumMod val="65000"/>
                  </a:schemeClr>
                </a:solidFill>
              </a:rPr>
              <a:t>Optimized for HPC and runs in Cloud and Grid settings too</a:t>
            </a:r>
          </a:p>
          <a:p>
            <a:pPr lvl="1"/>
            <a:r>
              <a:rPr lang="en-US" dirty="0">
                <a:solidFill>
                  <a:schemeClr val="bg1">
                    <a:lumMod val="65000"/>
                  </a:schemeClr>
                </a:solidFill>
              </a:rPr>
              <a:t>Runs on any set of Linux machines: only requires a list of IP addresses or PMI</a:t>
            </a:r>
          </a:p>
          <a:p>
            <a:pPr lvl="1"/>
            <a:endParaRPr lang="en-US" dirty="0"/>
          </a:p>
        </p:txBody>
      </p:sp>
      <p:sp>
        <p:nvSpPr>
          <p:cNvPr id="13" name="Title 12"/>
          <p:cNvSpPr>
            <a:spLocks noGrp="1"/>
          </p:cNvSpPr>
          <p:nvPr>
            <p:ph type="title"/>
          </p:nvPr>
        </p:nvSpPr>
        <p:spPr>
          <a:xfrm>
            <a:off x="609600" y="219514"/>
            <a:ext cx="9902289" cy="1008771"/>
          </a:xfrm>
        </p:spPr>
        <p:txBody>
          <a:bodyPr/>
          <a:lstStyle/>
          <a:p>
            <a:r>
              <a:rPr lang="en-US" dirty="0"/>
              <a:t>Why Flux?</a:t>
            </a:r>
            <a:endParaRPr lang="en-US" sz="2400" b="0" dirty="0"/>
          </a:p>
        </p:txBody>
      </p:sp>
    </p:spTree>
    <p:extLst>
      <p:ext uri="{BB962C8B-B14F-4D97-AF65-F5344CB8AC3E}">
        <p14:creationId xmlns:p14="http://schemas.microsoft.com/office/powerpoint/2010/main" val="320981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Flux?</a:t>
            </a:r>
          </a:p>
        </p:txBody>
      </p:sp>
      <p:sp>
        <p:nvSpPr>
          <p:cNvPr id="4" name="Content Placeholder 1">
            <a:extLst>
              <a:ext uri="{FF2B5EF4-FFF2-40B4-BE49-F238E27FC236}">
                <a16:creationId xmlns:a16="http://schemas.microsoft.com/office/drawing/2014/main" id="{6A2E709F-7900-144E-A13F-5C05A9F3EEA5}"/>
              </a:ext>
            </a:extLst>
          </p:cNvPr>
          <p:cNvSpPr txBox="1">
            <a:spLocks/>
          </p:cNvSpPr>
          <p:nvPr/>
        </p:nvSpPr>
        <p:spPr>
          <a:xfrm>
            <a:off x="609600" y="1441524"/>
            <a:ext cx="10972800" cy="4906889"/>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New Resource and Job Management Software (RJMS) developed here at LLNL</a:t>
            </a:r>
          </a:p>
          <a:p>
            <a:pPr defTabSz="914400"/>
            <a:r>
              <a:rPr lang="en-US" dirty="0"/>
              <a:t>A way to manage remote resources and execute tasks on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F0B12-FC7D-1A4E-A235-502CA7896559}"/>
              </a:ext>
            </a:extLst>
          </p:cNvPr>
          <p:cNvSpPr>
            <a:spLocks noGrp="1"/>
          </p:cNvSpPr>
          <p:nvPr>
            <p:ph idx="1"/>
          </p:nvPr>
        </p:nvSpPr>
        <p:spPr>
          <a:xfrm>
            <a:off x="609600" y="1441524"/>
            <a:ext cx="5506942" cy="4906889"/>
          </a:xfrm>
        </p:spPr>
        <p:txBody>
          <a:bodyPr/>
          <a:lstStyle/>
          <a:p>
            <a:r>
              <a:rPr lang="en-US" dirty="0"/>
              <a:t>At the core of Flux is an overlay network</a:t>
            </a:r>
          </a:p>
          <a:p>
            <a:pPr lvl="1"/>
            <a:r>
              <a:rPr lang="en-US" dirty="0"/>
              <a:t>Built on top of </a:t>
            </a:r>
            <a:r>
              <a:rPr lang="en-US" dirty="0" err="1"/>
              <a:t>ZeroMQ</a:t>
            </a:r>
            <a:endParaRPr lang="en-US" dirty="0"/>
          </a:p>
          <a:p>
            <a:pPr lvl="1"/>
            <a:r>
              <a:rPr lang="en-US" dirty="0"/>
              <a:t>Supports RPCs, Pub/Sub, Push/Pull, </a:t>
            </a:r>
            <a:r>
              <a:rPr lang="en-US" dirty="0" err="1"/>
              <a:t>etc</a:t>
            </a:r>
            <a:endParaRPr lang="en-US" dirty="0"/>
          </a:p>
          <a:p>
            <a:r>
              <a:rPr lang="en-US" dirty="0"/>
              <a:t>Modules provide extended functionality (i.e., services)</a:t>
            </a:r>
          </a:p>
          <a:p>
            <a:pPr lvl="1"/>
            <a:r>
              <a:rPr lang="en-US" dirty="0"/>
              <a:t>User-built modules are loadable too</a:t>
            </a:r>
          </a:p>
          <a:p>
            <a:pPr lvl="1"/>
            <a:r>
              <a:rPr lang="en-US" dirty="0"/>
              <a:t>Some modules also support plugins</a:t>
            </a:r>
          </a:p>
          <a:p>
            <a:r>
              <a:rPr lang="en-US" dirty="0"/>
              <a:t>External tools and commands can access services</a:t>
            </a:r>
          </a:p>
          <a:p>
            <a:pPr lvl="1"/>
            <a:r>
              <a:rPr lang="en-US" dirty="0"/>
              <a:t>User authentication and roles supported</a:t>
            </a:r>
          </a:p>
        </p:txBody>
      </p:sp>
      <p:sp>
        <p:nvSpPr>
          <p:cNvPr id="3" name="Title 2">
            <a:extLst>
              <a:ext uri="{FF2B5EF4-FFF2-40B4-BE49-F238E27FC236}">
                <a16:creationId xmlns:a16="http://schemas.microsoft.com/office/drawing/2014/main" id="{5B9E7822-724B-9E44-899A-BC2BFD9ACE64}"/>
              </a:ext>
            </a:extLst>
          </p:cNvPr>
          <p:cNvSpPr>
            <a:spLocks noGrp="1"/>
          </p:cNvSpPr>
          <p:nvPr>
            <p:ph type="title"/>
          </p:nvPr>
        </p:nvSpPr>
        <p:spPr/>
        <p:txBody>
          <a:bodyPr/>
          <a:lstStyle/>
          <a:p>
            <a:r>
              <a:rPr lang="en-US" dirty="0"/>
              <a:t>Extensibility: Modular Design</a:t>
            </a:r>
          </a:p>
        </p:txBody>
      </p:sp>
      <p:grpSp>
        <p:nvGrpSpPr>
          <p:cNvPr id="56" name="Group 55">
            <a:extLst>
              <a:ext uri="{FF2B5EF4-FFF2-40B4-BE49-F238E27FC236}">
                <a16:creationId xmlns:a16="http://schemas.microsoft.com/office/drawing/2014/main" id="{29AEAA52-767E-CE41-B960-57813A2238C2}"/>
              </a:ext>
            </a:extLst>
          </p:cNvPr>
          <p:cNvGrpSpPr/>
          <p:nvPr/>
        </p:nvGrpSpPr>
        <p:grpSpPr>
          <a:xfrm>
            <a:off x="8524854" y="1336422"/>
            <a:ext cx="3554438" cy="3321953"/>
            <a:chOff x="7746233" y="3198279"/>
            <a:chExt cx="5170091" cy="4831931"/>
          </a:xfrm>
        </p:grpSpPr>
        <p:sp>
          <p:nvSpPr>
            <p:cNvPr id="57" name="Rounded Rectangle 56">
              <a:extLst>
                <a:ext uri="{FF2B5EF4-FFF2-40B4-BE49-F238E27FC236}">
                  <a16:creationId xmlns:a16="http://schemas.microsoft.com/office/drawing/2014/main" id="{19D67737-68AA-B648-9079-EB28B2680F98}"/>
                </a:ext>
              </a:extLst>
            </p:cNvPr>
            <p:cNvSpPr/>
            <p:nvPr/>
          </p:nvSpPr>
          <p:spPr>
            <a:xfrm>
              <a:off x="7746233" y="3898340"/>
              <a:ext cx="5170091" cy="413187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58" name="Rounded Rectangle 57">
              <a:extLst>
                <a:ext uri="{FF2B5EF4-FFF2-40B4-BE49-F238E27FC236}">
                  <a16:creationId xmlns:a16="http://schemas.microsoft.com/office/drawing/2014/main" id="{8642EBDF-48E1-9E4F-9420-7D95C7B04578}"/>
                </a:ext>
              </a:extLst>
            </p:cNvPr>
            <p:cNvSpPr/>
            <p:nvPr/>
          </p:nvSpPr>
          <p:spPr>
            <a:xfrm>
              <a:off x="8164003" y="4307006"/>
              <a:ext cx="4384463" cy="2911342"/>
            </a:xfrm>
            <a:prstGeom prst="round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59" name="Rectangle 58">
              <a:extLst>
                <a:ext uri="{FF2B5EF4-FFF2-40B4-BE49-F238E27FC236}">
                  <a16:creationId xmlns:a16="http://schemas.microsoft.com/office/drawing/2014/main" id="{AB471FDA-F215-FE4C-ACF4-2334C5E126A9}"/>
                </a:ext>
              </a:extLst>
            </p:cNvPr>
            <p:cNvSpPr/>
            <p:nvPr/>
          </p:nvSpPr>
          <p:spPr>
            <a:xfrm>
              <a:off x="8539149" y="6567390"/>
              <a:ext cx="3670470" cy="519117"/>
            </a:xfrm>
            <a:prstGeom prst="rect">
              <a:avLst/>
            </a:prstGeom>
          </p:spPr>
          <p:txBody>
            <a:bodyPr wrap="none">
              <a:spAutoFit/>
            </a:bodyPr>
            <a:lstStyle/>
            <a:p>
              <a:pPr algn="ctr"/>
              <a:r>
                <a:rPr lang="en-US" sz="1719" b="1" dirty="0" err="1">
                  <a:latin typeface="Arial Narrow" charset="0"/>
                  <a:ea typeface="Arial Narrow" charset="0"/>
                  <a:cs typeface="Arial Narrow" charset="0"/>
                </a:rPr>
                <a:t>Msg</a:t>
              </a:r>
              <a:r>
                <a:rPr lang="en-US" sz="1719" b="1" dirty="0">
                  <a:latin typeface="Arial Narrow" charset="0"/>
                  <a:ea typeface="Arial Narrow" charset="0"/>
                  <a:cs typeface="Arial Narrow" charset="0"/>
                </a:rPr>
                <a:t> Idioms (RPC/Pub-Sub)</a:t>
              </a:r>
            </a:p>
          </p:txBody>
        </p:sp>
        <p:sp>
          <p:nvSpPr>
            <p:cNvPr id="60" name="Rounded Rectangle 59">
              <a:extLst>
                <a:ext uri="{FF2B5EF4-FFF2-40B4-BE49-F238E27FC236}">
                  <a16:creationId xmlns:a16="http://schemas.microsoft.com/office/drawing/2014/main" id="{1FB9BFD7-99A1-1D42-BDA5-5229A79993D7}"/>
                </a:ext>
              </a:extLst>
            </p:cNvPr>
            <p:cNvSpPr/>
            <p:nvPr/>
          </p:nvSpPr>
          <p:spPr>
            <a:xfrm>
              <a:off x="8483249" y="4853963"/>
              <a:ext cx="3754577" cy="1625910"/>
            </a:xfrm>
            <a:prstGeom prst="roundRect">
              <a:avLst/>
            </a:prstGeom>
            <a:solidFill>
              <a:schemeClr val="accent6">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61" name="Rectangle 60">
              <a:extLst>
                <a:ext uri="{FF2B5EF4-FFF2-40B4-BE49-F238E27FC236}">
                  <a16:creationId xmlns:a16="http://schemas.microsoft.com/office/drawing/2014/main" id="{1564263E-1F76-774D-8E68-7B95975FD426}"/>
                </a:ext>
              </a:extLst>
            </p:cNvPr>
            <p:cNvSpPr/>
            <p:nvPr/>
          </p:nvSpPr>
          <p:spPr>
            <a:xfrm>
              <a:off x="8661706" y="5214402"/>
              <a:ext cx="3356899" cy="996077"/>
            </a:xfrm>
            <a:prstGeom prst="rect">
              <a:avLst/>
            </a:prstGeom>
          </p:spPr>
          <p:txBody>
            <a:bodyPr wrap="square">
              <a:spAutoFit/>
            </a:bodyPr>
            <a:lstStyle/>
            <a:p>
              <a:pPr algn="ctr"/>
              <a:r>
                <a:rPr lang="en-US" sz="1925" b="1" dirty="0">
                  <a:latin typeface="Arial Narrow" charset="0"/>
                  <a:ea typeface="Arial Narrow" charset="0"/>
                  <a:cs typeface="Arial Narrow" charset="0"/>
                </a:rPr>
                <a:t>Overlay Networks  &amp; Routing</a:t>
              </a:r>
            </a:p>
          </p:txBody>
        </p:sp>
        <p:sp>
          <p:nvSpPr>
            <p:cNvPr id="62" name="Rectangle 61">
              <a:extLst>
                <a:ext uri="{FF2B5EF4-FFF2-40B4-BE49-F238E27FC236}">
                  <a16:creationId xmlns:a16="http://schemas.microsoft.com/office/drawing/2014/main" id="{B14D81A6-D613-B247-BDC4-09DFA1E6FD04}"/>
                </a:ext>
              </a:extLst>
            </p:cNvPr>
            <p:cNvSpPr/>
            <p:nvPr/>
          </p:nvSpPr>
          <p:spPr>
            <a:xfrm>
              <a:off x="8500392" y="7353956"/>
              <a:ext cx="3696118" cy="565190"/>
            </a:xfrm>
            <a:prstGeom prst="rect">
              <a:avLst/>
            </a:prstGeom>
          </p:spPr>
          <p:txBody>
            <a:bodyPr wrap="none">
              <a:spAutoFit/>
            </a:bodyPr>
            <a:lstStyle/>
            <a:p>
              <a:pPr algn="ctr"/>
              <a:r>
                <a:rPr lang="en-US" sz="1925" b="1" dirty="0" err="1">
                  <a:latin typeface="Arial Narrow" charset="0"/>
                  <a:ea typeface="Arial Narrow" charset="0"/>
                  <a:cs typeface="Arial Narrow" charset="0"/>
                </a:rPr>
                <a:t>Comms</a:t>
              </a:r>
              <a:r>
                <a:rPr lang="en-US" sz="1925" b="1" dirty="0">
                  <a:latin typeface="Arial Narrow" charset="0"/>
                  <a:ea typeface="Arial Narrow" charset="0"/>
                  <a:cs typeface="Arial Narrow" charset="0"/>
                </a:rPr>
                <a:t> Message Broker</a:t>
              </a:r>
            </a:p>
          </p:txBody>
        </p:sp>
        <p:sp>
          <p:nvSpPr>
            <p:cNvPr id="63" name="TextBox 62">
              <a:extLst>
                <a:ext uri="{FF2B5EF4-FFF2-40B4-BE49-F238E27FC236}">
                  <a16:creationId xmlns:a16="http://schemas.microsoft.com/office/drawing/2014/main" id="{816389E7-02E1-B948-85E7-332464BF1BFF}"/>
                </a:ext>
              </a:extLst>
            </p:cNvPr>
            <p:cNvSpPr txBox="1"/>
            <p:nvPr/>
          </p:nvSpPr>
          <p:spPr>
            <a:xfrm>
              <a:off x="7764720" y="3198279"/>
              <a:ext cx="5002865" cy="719172"/>
            </a:xfrm>
            <a:prstGeom prst="rect">
              <a:avLst/>
            </a:prstGeom>
            <a:noFill/>
          </p:spPr>
          <p:txBody>
            <a:bodyPr wrap="square" rtlCol="0">
              <a:spAutoFit/>
            </a:bodyPr>
            <a:lstStyle/>
            <a:p>
              <a:pPr algn="ctr"/>
              <a:r>
                <a:rPr lang="en-US" sz="2613" b="1" dirty="0">
                  <a:solidFill>
                    <a:sysClr val="windowText" lastClr="000000"/>
                  </a:solidFill>
                </a:rPr>
                <a:t>Flux Instance</a:t>
              </a:r>
            </a:p>
          </p:txBody>
        </p:sp>
      </p:grpSp>
      <p:grpSp>
        <p:nvGrpSpPr>
          <p:cNvPr id="64" name="Group 63">
            <a:extLst>
              <a:ext uri="{FF2B5EF4-FFF2-40B4-BE49-F238E27FC236}">
                <a16:creationId xmlns:a16="http://schemas.microsoft.com/office/drawing/2014/main" id="{2B422A48-AA3C-D542-9114-2BC71F3084B3}"/>
              </a:ext>
            </a:extLst>
          </p:cNvPr>
          <p:cNvGrpSpPr/>
          <p:nvPr/>
        </p:nvGrpSpPr>
        <p:grpSpPr>
          <a:xfrm>
            <a:off x="6224566" y="1441524"/>
            <a:ext cx="2415683" cy="4047194"/>
            <a:chOff x="4400355" y="3351157"/>
            <a:chExt cx="3513721" cy="5886827"/>
          </a:xfrm>
        </p:grpSpPr>
        <p:sp>
          <p:nvSpPr>
            <p:cNvPr id="65" name="Rounded Rectangle 64">
              <a:extLst>
                <a:ext uri="{FF2B5EF4-FFF2-40B4-BE49-F238E27FC236}">
                  <a16:creationId xmlns:a16="http://schemas.microsoft.com/office/drawing/2014/main" id="{3B86C99A-C435-E64A-88F4-149940BFD297}"/>
                </a:ext>
              </a:extLst>
            </p:cNvPr>
            <p:cNvSpPr/>
            <p:nvPr/>
          </p:nvSpPr>
          <p:spPr>
            <a:xfrm>
              <a:off x="4422390" y="3351157"/>
              <a:ext cx="3491686" cy="492730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38"/>
            </a:p>
          </p:txBody>
        </p:sp>
        <p:sp>
          <p:nvSpPr>
            <p:cNvPr id="66" name="Rounded Rectangle 65">
              <a:extLst>
                <a:ext uri="{FF2B5EF4-FFF2-40B4-BE49-F238E27FC236}">
                  <a16:creationId xmlns:a16="http://schemas.microsoft.com/office/drawing/2014/main" id="{16AD8179-245A-DF40-B076-D6AA4DD0B8BB}"/>
                </a:ext>
              </a:extLst>
            </p:cNvPr>
            <p:cNvSpPr/>
            <p:nvPr/>
          </p:nvSpPr>
          <p:spPr>
            <a:xfrm rot="16200000">
              <a:off x="5804585" y="6046812"/>
              <a:ext cx="760263" cy="3076377"/>
            </a:xfrm>
            <a:prstGeom prst="roundRect">
              <a:avLst/>
            </a:prstGeom>
            <a:solidFill>
              <a:schemeClr val="bg2">
                <a:lumMod val="9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67" name="Rectangle 66">
              <a:extLst>
                <a:ext uri="{FF2B5EF4-FFF2-40B4-BE49-F238E27FC236}">
                  <a16:creationId xmlns:a16="http://schemas.microsoft.com/office/drawing/2014/main" id="{2EBBFD84-0A06-D042-BFA3-2453E990064D}"/>
                </a:ext>
              </a:extLst>
            </p:cNvPr>
            <p:cNvSpPr/>
            <p:nvPr/>
          </p:nvSpPr>
          <p:spPr>
            <a:xfrm>
              <a:off x="4611087" y="7331738"/>
              <a:ext cx="3080342" cy="565190"/>
            </a:xfrm>
            <a:prstGeom prst="rect">
              <a:avLst/>
            </a:prstGeom>
          </p:spPr>
          <p:txBody>
            <a:bodyPr wrap="square">
              <a:spAutoFit/>
            </a:bodyPr>
            <a:lstStyle/>
            <a:p>
              <a:pPr algn="ctr"/>
              <a:r>
                <a:rPr lang="en-US" sz="1925" b="1" dirty="0">
                  <a:latin typeface="Arial Narrow" charset="0"/>
                  <a:ea typeface="Arial Narrow" charset="0"/>
                  <a:cs typeface="Arial Narrow" charset="0"/>
                </a:rPr>
                <a:t>Sched Framework </a:t>
              </a:r>
            </a:p>
          </p:txBody>
        </p:sp>
        <p:grpSp>
          <p:nvGrpSpPr>
            <p:cNvPr id="68" name="Group 67">
              <a:extLst>
                <a:ext uri="{FF2B5EF4-FFF2-40B4-BE49-F238E27FC236}">
                  <a16:creationId xmlns:a16="http://schemas.microsoft.com/office/drawing/2014/main" id="{C37C481B-BE20-0E40-800B-3FCDB0CD35A4}"/>
                </a:ext>
              </a:extLst>
            </p:cNvPr>
            <p:cNvGrpSpPr/>
            <p:nvPr/>
          </p:nvGrpSpPr>
          <p:grpSpPr>
            <a:xfrm>
              <a:off x="4646526" y="6444793"/>
              <a:ext cx="3143153" cy="775354"/>
              <a:chOff x="18385127" y="12466100"/>
              <a:chExt cx="3143153" cy="775354"/>
            </a:xfrm>
          </p:grpSpPr>
          <p:sp>
            <p:nvSpPr>
              <p:cNvPr id="75" name="Rounded Rectangle 74">
                <a:extLst>
                  <a:ext uri="{FF2B5EF4-FFF2-40B4-BE49-F238E27FC236}">
                    <a16:creationId xmlns:a16="http://schemas.microsoft.com/office/drawing/2014/main" id="{9F617E57-58B2-AC47-94ED-389E2A26537D}"/>
                  </a:ext>
                </a:extLst>
              </p:cNvPr>
              <p:cNvSpPr/>
              <p:nvPr/>
            </p:nvSpPr>
            <p:spPr>
              <a:xfrm rot="16200000">
                <a:off x="19535639" y="11315588"/>
                <a:ext cx="775354" cy="3076377"/>
              </a:xfrm>
              <a:prstGeom prst="roundRect">
                <a:avLst/>
              </a:prstGeom>
              <a:solidFill>
                <a:srgbClr val="7030A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76" name="Rectangle 75">
                <a:extLst>
                  <a:ext uri="{FF2B5EF4-FFF2-40B4-BE49-F238E27FC236}">
                    <a16:creationId xmlns:a16="http://schemas.microsoft.com/office/drawing/2014/main" id="{177E7849-6332-6B4F-9266-EE64ED7D6F6C}"/>
                  </a:ext>
                </a:extLst>
              </p:cNvPr>
              <p:cNvSpPr/>
              <p:nvPr/>
            </p:nvSpPr>
            <p:spPr>
              <a:xfrm>
                <a:off x="18469619" y="12582411"/>
                <a:ext cx="3058661" cy="565190"/>
              </a:xfrm>
              <a:prstGeom prst="rect">
                <a:avLst/>
              </a:prstGeom>
            </p:spPr>
            <p:txBody>
              <a:bodyPr wrap="square">
                <a:spAutoFit/>
              </a:bodyPr>
              <a:lstStyle/>
              <a:p>
                <a:r>
                  <a:rPr lang="en-US" sz="1925" b="1" dirty="0">
                    <a:solidFill>
                      <a:schemeClr val="bg1"/>
                    </a:solidFill>
                    <a:latin typeface="Arial Narrow" charset="0"/>
                    <a:ea typeface="Arial Narrow" charset="0"/>
                    <a:cs typeface="Arial Narrow" charset="0"/>
                  </a:rPr>
                  <a:t>Remote Execution</a:t>
                </a:r>
                <a:endParaRPr lang="en-US" sz="1925" b="1" dirty="0">
                  <a:solidFill>
                    <a:schemeClr val="bg1"/>
                  </a:solidFill>
                </a:endParaRPr>
              </a:p>
            </p:txBody>
          </p:sp>
        </p:grpSp>
        <p:sp>
          <p:nvSpPr>
            <p:cNvPr id="69" name="Rounded Rectangle 68">
              <a:extLst>
                <a:ext uri="{FF2B5EF4-FFF2-40B4-BE49-F238E27FC236}">
                  <a16:creationId xmlns:a16="http://schemas.microsoft.com/office/drawing/2014/main" id="{4C2B7ED5-0325-C64A-96BF-A28DBD28D397}"/>
                </a:ext>
              </a:extLst>
            </p:cNvPr>
            <p:cNvSpPr/>
            <p:nvPr/>
          </p:nvSpPr>
          <p:spPr>
            <a:xfrm>
              <a:off x="5386391" y="7835728"/>
              <a:ext cx="1536764" cy="1386375"/>
            </a:xfrm>
            <a:prstGeom prst="roundRect">
              <a:avLst/>
            </a:prstGeom>
            <a:blipFill>
              <a:blip r:embed="rId2"/>
              <a:tile tx="0" ty="0" sx="100000" sy="100000" flip="none" algn="tl"/>
            </a:bli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63" dirty="0">
                <a:solidFill>
                  <a:schemeClr val="tx1"/>
                </a:solidFill>
              </a:endParaRPr>
            </a:p>
          </p:txBody>
        </p:sp>
        <p:sp>
          <p:nvSpPr>
            <p:cNvPr id="70" name="Rectangle 69">
              <a:extLst>
                <a:ext uri="{FF2B5EF4-FFF2-40B4-BE49-F238E27FC236}">
                  <a16:creationId xmlns:a16="http://schemas.microsoft.com/office/drawing/2014/main" id="{69D213ED-1258-2544-91D5-3F06A635F5D3}"/>
                </a:ext>
              </a:extLst>
            </p:cNvPr>
            <p:cNvSpPr/>
            <p:nvPr/>
          </p:nvSpPr>
          <p:spPr>
            <a:xfrm rot="16200000">
              <a:off x="5549590" y="7936967"/>
              <a:ext cx="1175070" cy="1426964"/>
            </a:xfrm>
            <a:prstGeom prst="rect">
              <a:avLst/>
            </a:prstGeom>
          </p:spPr>
          <p:txBody>
            <a:bodyPr wrap="square">
              <a:spAutoFit/>
            </a:bodyPr>
            <a:lstStyle/>
            <a:p>
              <a:pPr algn="ctr"/>
              <a:r>
                <a:rPr lang="en-US" sz="1925" b="1" dirty="0">
                  <a:latin typeface="Arial Narrow" charset="0"/>
                  <a:ea typeface="Arial Narrow" charset="0"/>
                  <a:cs typeface="Arial Narrow" charset="0"/>
                </a:rPr>
                <a:t>Policy </a:t>
              </a:r>
            </a:p>
            <a:p>
              <a:pPr algn="ctr"/>
              <a:r>
                <a:rPr lang="en-US" sz="1925" b="1" dirty="0">
                  <a:latin typeface="Arial Narrow" charset="0"/>
                  <a:ea typeface="Arial Narrow" charset="0"/>
                  <a:cs typeface="Arial Narrow" charset="0"/>
                </a:rPr>
                <a:t>Plugin A</a:t>
              </a:r>
            </a:p>
          </p:txBody>
        </p:sp>
        <p:sp>
          <p:nvSpPr>
            <p:cNvPr id="71" name="TextBox 70">
              <a:extLst>
                <a:ext uri="{FF2B5EF4-FFF2-40B4-BE49-F238E27FC236}">
                  <a16:creationId xmlns:a16="http://schemas.microsoft.com/office/drawing/2014/main" id="{830ECCFE-986E-174C-80FA-38F101507805}"/>
                </a:ext>
              </a:extLst>
            </p:cNvPr>
            <p:cNvSpPr txBox="1"/>
            <p:nvPr/>
          </p:nvSpPr>
          <p:spPr>
            <a:xfrm>
              <a:off x="4400355" y="3473800"/>
              <a:ext cx="3480882" cy="626745"/>
            </a:xfrm>
            <a:prstGeom prst="rect">
              <a:avLst/>
            </a:prstGeom>
            <a:noFill/>
          </p:spPr>
          <p:txBody>
            <a:bodyPr wrap="square" rtlCol="0">
              <a:spAutoFit/>
            </a:bodyPr>
            <a:lstStyle/>
            <a:p>
              <a:pPr algn="ctr"/>
              <a:r>
                <a:rPr lang="en-US" sz="2200" b="1" dirty="0">
                  <a:solidFill>
                    <a:sysClr val="windowText" lastClr="000000"/>
                  </a:solidFill>
                </a:rPr>
                <a:t>Service Modules</a:t>
              </a:r>
            </a:p>
          </p:txBody>
        </p:sp>
        <p:sp>
          <p:nvSpPr>
            <p:cNvPr id="72" name="Rounded Rectangle 71">
              <a:extLst>
                <a:ext uri="{FF2B5EF4-FFF2-40B4-BE49-F238E27FC236}">
                  <a16:creationId xmlns:a16="http://schemas.microsoft.com/office/drawing/2014/main" id="{AE9BE6E5-D92C-FE4C-BEAE-99FE4BF7D0BC}"/>
                </a:ext>
              </a:extLst>
            </p:cNvPr>
            <p:cNvSpPr/>
            <p:nvPr/>
          </p:nvSpPr>
          <p:spPr>
            <a:xfrm>
              <a:off x="4646526" y="5666918"/>
              <a:ext cx="3076379" cy="753493"/>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5730" tIns="31433" rIns="62865" bIns="31433" numCol="1" spcCol="0" rtlCol="0" fromWordArt="0" anchor="ctr" anchorCtr="0" forceAA="0" compatLnSpc="1">
              <a:prstTxWarp prst="textNoShape">
                <a:avLst/>
              </a:prstTxWarp>
              <a:noAutofit/>
            </a:bodyPr>
            <a:lstStyle/>
            <a:p>
              <a:r>
                <a:rPr lang="en-US" sz="1925" b="1" dirty="0">
                  <a:solidFill>
                    <a:schemeClr val="bg1"/>
                  </a:solidFill>
                  <a:latin typeface="Arial" panose="020B0604020202020204" pitchFamily="34" charset="0"/>
                  <a:cs typeface="Arial" panose="020B0604020202020204" pitchFamily="34" charset="0"/>
                </a:rPr>
                <a:t>Resource</a:t>
              </a:r>
            </a:p>
          </p:txBody>
        </p:sp>
        <p:sp>
          <p:nvSpPr>
            <p:cNvPr id="73" name="Rounded Rectangle 72">
              <a:extLst>
                <a:ext uri="{FF2B5EF4-FFF2-40B4-BE49-F238E27FC236}">
                  <a16:creationId xmlns:a16="http://schemas.microsoft.com/office/drawing/2014/main" id="{3D8C467B-4ED8-F54F-9F8A-D38D75AEB26A}"/>
                </a:ext>
              </a:extLst>
            </p:cNvPr>
            <p:cNvSpPr/>
            <p:nvPr/>
          </p:nvSpPr>
          <p:spPr>
            <a:xfrm>
              <a:off x="4628807" y="4897707"/>
              <a:ext cx="3076379" cy="753493"/>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5730" tIns="31433" rIns="62865" bIns="31433" numCol="1" spcCol="0" rtlCol="0" fromWordArt="0" anchor="ctr" anchorCtr="0" forceAA="0" compatLnSpc="1">
              <a:prstTxWarp prst="textNoShape">
                <a:avLst/>
              </a:prstTxWarp>
              <a:noAutofit/>
            </a:bodyPr>
            <a:lstStyle/>
            <a:p>
              <a:r>
                <a:rPr lang="en-US" sz="1925" b="1" dirty="0">
                  <a:solidFill>
                    <a:sysClr val="windowText" lastClr="000000"/>
                  </a:solidFill>
                  <a:latin typeface="Arial" panose="020B0604020202020204" pitchFamily="34" charset="0"/>
                  <a:cs typeface="Arial" panose="020B0604020202020204" pitchFamily="34" charset="0"/>
                </a:rPr>
                <a:t>Key-Value Store</a:t>
              </a:r>
            </a:p>
          </p:txBody>
        </p:sp>
        <p:sp>
          <p:nvSpPr>
            <p:cNvPr id="74" name="Rounded Rectangle 73">
              <a:extLst>
                <a:ext uri="{FF2B5EF4-FFF2-40B4-BE49-F238E27FC236}">
                  <a16:creationId xmlns:a16="http://schemas.microsoft.com/office/drawing/2014/main" id="{9DD5CC26-162C-2640-9600-00B7DCA72BF1}"/>
                </a:ext>
              </a:extLst>
            </p:cNvPr>
            <p:cNvSpPr/>
            <p:nvPr/>
          </p:nvSpPr>
          <p:spPr>
            <a:xfrm>
              <a:off x="4628807" y="4137631"/>
              <a:ext cx="3076379" cy="75349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5730" tIns="31433" rIns="62865" bIns="31433" numCol="1" spcCol="0" rtlCol="0" fromWordArt="0" anchor="ctr" anchorCtr="0" forceAA="0" compatLnSpc="1">
              <a:prstTxWarp prst="textNoShape">
                <a:avLst/>
              </a:prstTxWarp>
              <a:noAutofit/>
            </a:bodyPr>
            <a:lstStyle/>
            <a:p>
              <a:r>
                <a:rPr lang="en-US" sz="1925" b="1" dirty="0">
                  <a:solidFill>
                    <a:sysClr val="windowText" lastClr="000000"/>
                  </a:solidFill>
                  <a:latin typeface="Arial" panose="020B0604020202020204" pitchFamily="34" charset="0"/>
                  <a:cs typeface="Arial" panose="020B0604020202020204" pitchFamily="34" charset="0"/>
                </a:rPr>
                <a:t>Heartbeat</a:t>
              </a:r>
            </a:p>
          </p:txBody>
        </p:sp>
      </p:grpSp>
      <p:grpSp>
        <p:nvGrpSpPr>
          <p:cNvPr id="77" name="Group 76">
            <a:extLst>
              <a:ext uri="{FF2B5EF4-FFF2-40B4-BE49-F238E27FC236}">
                <a16:creationId xmlns:a16="http://schemas.microsoft.com/office/drawing/2014/main" id="{E501EF91-7AF3-2D42-91DF-BE9254D0FD49}"/>
              </a:ext>
            </a:extLst>
          </p:cNvPr>
          <p:cNvGrpSpPr/>
          <p:nvPr/>
        </p:nvGrpSpPr>
        <p:grpSpPr>
          <a:xfrm>
            <a:off x="9497186" y="4548803"/>
            <a:ext cx="2406712" cy="1761591"/>
            <a:chOff x="9160536" y="7870840"/>
            <a:chExt cx="3500672" cy="2562314"/>
          </a:xfrm>
        </p:grpSpPr>
        <p:sp>
          <p:nvSpPr>
            <p:cNvPr id="78" name="Rounded Rectangle 77">
              <a:extLst>
                <a:ext uri="{FF2B5EF4-FFF2-40B4-BE49-F238E27FC236}">
                  <a16:creationId xmlns:a16="http://schemas.microsoft.com/office/drawing/2014/main" id="{2F4EDD05-9971-CA45-8004-3037ADD8FF5C}"/>
                </a:ext>
              </a:extLst>
            </p:cNvPr>
            <p:cNvSpPr/>
            <p:nvPr/>
          </p:nvSpPr>
          <p:spPr>
            <a:xfrm>
              <a:off x="9160536" y="7870840"/>
              <a:ext cx="3500672" cy="2562314"/>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865" tIns="31433" rIns="62865" bIns="31433" numCol="1" spcCol="0" rtlCol="0" fromWordArt="0" anchor="t" anchorCtr="0" forceAA="0" compatLnSpc="1">
              <a:prstTxWarp prst="textNoShape">
                <a:avLst/>
              </a:prstTxWarp>
              <a:noAutofit/>
            </a:bodyPr>
            <a:lstStyle/>
            <a:p>
              <a:pPr algn="ctr"/>
              <a:r>
                <a:rPr lang="en-US" sz="2475" b="1" dirty="0"/>
                <a:t>Commands</a:t>
              </a:r>
              <a:endParaRPr lang="en-US" sz="1925" b="1" dirty="0"/>
            </a:p>
          </p:txBody>
        </p:sp>
        <p:sp>
          <p:nvSpPr>
            <p:cNvPr id="79" name="Rounded Rectangle 78">
              <a:extLst>
                <a:ext uri="{FF2B5EF4-FFF2-40B4-BE49-F238E27FC236}">
                  <a16:creationId xmlns:a16="http://schemas.microsoft.com/office/drawing/2014/main" id="{B7679897-88F3-B241-90F2-40DA32ED97AB}"/>
                </a:ext>
              </a:extLst>
            </p:cNvPr>
            <p:cNvSpPr/>
            <p:nvPr/>
          </p:nvSpPr>
          <p:spPr>
            <a:xfrm>
              <a:off x="9344010" y="8676342"/>
              <a:ext cx="3076379" cy="753493"/>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5730" tIns="31433" rIns="62865" bIns="31433" numCol="1" spcCol="0" rtlCol="0" fromWordArt="0" anchor="ctr" anchorCtr="0" forceAA="0" compatLnSpc="1">
              <a:prstTxWarp prst="textNoShape">
                <a:avLst/>
              </a:prstTxWarp>
              <a:noAutofit/>
            </a:bodyPr>
            <a:lstStyle/>
            <a:p>
              <a:r>
                <a:rPr lang="en-US" sz="1925" b="1" dirty="0">
                  <a:solidFill>
                    <a:sysClr val="windowText" lastClr="000000"/>
                  </a:solidFill>
                  <a:latin typeface="Arial" panose="020B0604020202020204" pitchFamily="34" charset="0"/>
                  <a:cs typeface="Arial" panose="020B0604020202020204" pitchFamily="34" charset="0"/>
                </a:rPr>
                <a:t>flux submit</a:t>
              </a:r>
            </a:p>
          </p:txBody>
        </p:sp>
        <p:sp>
          <p:nvSpPr>
            <p:cNvPr id="80" name="Rounded Rectangle 79">
              <a:extLst>
                <a:ext uri="{FF2B5EF4-FFF2-40B4-BE49-F238E27FC236}">
                  <a16:creationId xmlns:a16="http://schemas.microsoft.com/office/drawing/2014/main" id="{C60C9A78-C0B2-CB49-9ACC-E497D98FDAE3}"/>
                </a:ext>
              </a:extLst>
            </p:cNvPr>
            <p:cNvSpPr/>
            <p:nvPr/>
          </p:nvSpPr>
          <p:spPr>
            <a:xfrm>
              <a:off x="9344009" y="9478732"/>
              <a:ext cx="3076379" cy="753493"/>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5730" tIns="31433" rIns="62865" bIns="31433" numCol="1" spcCol="0" rtlCol="0" fromWordArt="0" anchor="ctr" anchorCtr="0" forceAA="0" compatLnSpc="1">
              <a:prstTxWarp prst="textNoShape">
                <a:avLst/>
              </a:prstTxWarp>
              <a:noAutofit/>
            </a:bodyPr>
            <a:lstStyle/>
            <a:p>
              <a:r>
                <a:rPr lang="en-US" sz="1925" b="1" dirty="0">
                  <a:solidFill>
                    <a:schemeClr val="bg1"/>
                  </a:solidFill>
                  <a:latin typeface="Arial" panose="020B0604020202020204" pitchFamily="34" charset="0"/>
                  <a:cs typeface="Arial" panose="020B0604020202020204" pitchFamily="34" charset="0"/>
                </a:rPr>
                <a:t>flux-capacitor</a:t>
              </a:r>
            </a:p>
          </p:txBody>
        </p:sp>
      </p:grpSp>
    </p:spTree>
    <p:extLst>
      <p:ext uri="{BB962C8B-B14F-4D97-AF65-F5344CB8AC3E}">
        <p14:creationId xmlns:p14="http://schemas.microsoft.com/office/powerpoint/2010/main" val="72613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0E21AB-6301-A74B-8A8E-7F15D13147C8}"/>
              </a:ext>
            </a:extLst>
          </p:cNvPr>
          <p:cNvSpPr>
            <a:spLocks noGrp="1"/>
          </p:cNvSpPr>
          <p:nvPr>
            <p:ph idx="1"/>
          </p:nvPr>
        </p:nvSpPr>
        <p:spPr/>
        <p:txBody>
          <a:bodyPr>
            <a:normAutofit/>
          </a:bodyPr>
          <a:lstStyle/>
          <a:p>
            <a:r>
              <a:rPr lang="en-US" dirty="0"/>
              <a:t>Register a new service “</a:t>
            </a:r>
            <a:r>
              <a:rPr lang="en-US" dirty="0" err="1"/>
              <a:t>pymod.new_job</a:t>
            </a:r>
            <a:r>
              <a:rPr lang="en-US" dirty="0"/>
              <a:t>” that ingests jobs and responds with a Job ID</a:t>
            </a:r>
          </a:p>
          <a:p>
            <a:endParaRPr lang="en-US" dirty="0"/>
          </a:p>
          <a:p>
            <a:endParaRPr lang="en-US" dirty="0"/>
          </a:p>
          <a:p>
            <a:endParaRPr lang="en-US" dirty="0"/>
          </a:p>
          <a:p>
            <a:endParaRPr lang="en-US" dirty="0"/>
          </a:p>
          <a:p>
            <a:endParaRPr lang="en-US" dirty="0"/>
          </a:p>
          <a:p>
            <a:endParaRPr lang="en-US" dirty="0"/>
          </a:p>
          <a:p>
            <a:r>
              <a:rPr lang="en-US" dirty="0"/>
              <a:t>Load using </a:t>
            </a:r>
            <a:r>
              <a:rPr lang="en-US" dirty="0">
                <a:latin typeface="Consolas" panose="020B0609020204030204" pitchFamily="49" charset="0"/>
                <a:cs typeface="Consolas" panose="020B0609020204030204" pitchFamily="49" charset="0"/>
              </a:rPr>
              <a:t>flux module load </a:t>
            </a:r>
            <a:r>
              <a:rPr lang="en-US" dirty="0" err="1">
                <a:latin typeface="Consolas" panose="020B0609020204030204" pitchFamily="49" charset="0"/>
                <a:cs typeface="Consolas" panose="020B0609020204030204" pitchFamily="49" charset="0"/>
              </a:rPr>
              <a:t>pymod</a:t>
            </a:r>
            <a:r>
              <a:rPr lang="en-US" dirty="0">
                <a:latin typeface="Consolas" panose="020B0609020204030204" pitchFamily="49" charset="0"/>
                <a:cs typeface="Consolas" panose="020B0609020204030204" pitchFamily="49" charset="0"/>
              </a:rPr>
              <a:t> --module=path/to/</a:t>
            </a:r>
            <a:r>
              <a:rPr lang="en-US" dirty="0" err="1">
                <a:latin typeface="Consolas" panose="020B0609020204030204" pitchFamily="49" charset="0"/>
                <a:cs typeface="Consolas" panose="020B0609020204030204" pitchFamily="49" charset="0"/>
              </a:rPr>
              <a:t>file.py</a:t>
            </a:r>
            <a:endParaRPr lang="en-US"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834F4F15-59E1-B544-A036-6D307DF7DC32}"/>
              </a:ext>
            </a:extLst>
          </p:cNvPr>
          <p:cNvSpPr>
            <a:spLocks noGrp="1"/>
          </p:cNvSpPr>
          <p:nvPr>
            <p:ph type="title"/>
          </p:nvPr>
        </p:nvSpPr>
        <p:spPr/>
        <p:txBody>
          <a:bodyPr/>
          <a:lstStyle/>
          <a:p>
            <a:r>
              <a:rPr lang="en-US" dirty="0"/>
              <a:t>Extensibility: Creating Your Own Module</a:t>
            </a:r>
          </a:p>
        </p:txBody>
      </p:sp>
      <p:sp>
        <p:nvSpPr>
          <p:cNvPr id="4" name="Rectangle 3">
            <a:extLst>
              <a:ext uri="{FF2B5EF4-FFF2-40B4-BE49-F238E27FC236}">
                <a16:creationId xmlns:a16="http://schemas.microsoft.com/office/drawing/2014/main" id="{12A4FFE9-449A-A643-99ED-92AD9B9FBDC4}"/>
              </a:ext>
            </a:extLst>
          </p:cNvPr>
          <p:cNvSpPr/>
          <p:nvPr/>
        </p:nvSpPr>
        <p:spPr>
          <a:xfrm>
            <a:off x="920816" y="1907906"/>
            <a:ext cx="7257449" cy="3539430"/>
          </a:xfrm>
          <a:prstGeom prst="rect">
            <a:avLst/>
          </a:prstGeom>
          <a:solidFill>
            <a:schemeClr val="bg1"/>
          </a:solidFill>
          <a:ln>
            <a:solidFill>
              <a:schemeClr val="tx1"/>
            </a:solidFill>
          </a:ln>
        </p:spPr>
        <p:txBody>
          <a:bodyPr wrap="square">
            <a:spAutoFit/>
          </a:bodyPr>
          <a:lstStyle/>
          <a:p>
            <a:r>
              <a:rPr lang="en-US" sz="1600" dirty="0">
                <a:latin typeface="Consolas" panose="020B0609020204030204" pitchFamily="49" charset="0"/>
                <a:cs typeface="Consolas" panose="020B0609020204030204" pitchFamily="49" charset="0"/>
              </a:rPr>
              <a:t>import </a:t>
            </a:r>
            <a:r>
              <a:rPr lang="en-US" sz="1600" dirty="0" err="1">
                <a:latin typeface="Consolas" panose="020B0609020204030204" pitchFamily="49" charset="0"/>
                <a:cs typeface="Consolas" panose="020B0609020204030204" pitchFamily="49" charset="0"/>
              </a:rPr>
              <a:t>itertools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json</a:t>
            </a:r>
            <a:r>
              <a:rPr lang="en-US" sz="1600" dirty="0">
                <a:latin typeface="Consolas" panose="020B0609020204030204" pitchFamily="49" charset="0"/>
                <a:cs typeface="Consolas" panose="020B0609020204030204" pitchFamily="49" charset="0"/>
              </a:rPr>
              <a:t>, flux</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handle_new_job</a:t>
            </a:r>
            <a:r>
              <a:rPr lang="en-US" sz="1600" dirty="0">
                <a:latin typeface="Consolas" panose="020B0609020204030204" pitchFamily="49" charset="0"/>
                <a:cs typeface="Consolas" panose="020B0609020204030204" pitchFamily="49" charset="0"/>
              </a:rPr>
              <a:t>(f, </a:t>
            </a:r>
            <a:r>
              <a:rPr lang="en-US" sz="1600" dirty="0" err="1">
                <a:latin typeface="Consolas" panose="020B0609020204030204" pitchFamily="49" charset="0"/>
                <a:cs typeface="Consolas" panose="020B0609020204030204" pitchFamily="49" charset="0"/>
              </a:rPr>
              <a:t>typemask</a:t>
            </a:r>
            <a:r>
              <a:rPr lang="en-US" sz="1600" dirty="0">
                <a:latin typeface="Consolas" panose="020B0609020204030204" pitchFamily="49" charset="0"/>
                <a:cs typeface="Consolas" panose="020B0609020204030204" pitchFamily="49" charset="0"/>
              </a:rPr>
              <a:t>, message, </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job_queue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job_ids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arg</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job_queue.append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message.payload</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response = {‘</a:t>
            </a:r>
            <a:r>
              <a:rPr lang="en-US" sz="1600" dirty="0" err="1">
                <a:latin typeface="Consolas" panose="020B0609020204030204" pitchFamily="49" charset="0"/>
                <a:cs typeface="Consolas" panose="020B0609020204030204" pitchFamily="49" charset="0"/>
              </a:rPr>
              <a:t>jobid</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job_ids.next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f.respond</a:t>
            </a:r>
            <a:r>
              <a:rPr lang="en-US" sz="1600" dirty="0">
                <a:latin typeface="Consolas" panose="020B0609020204030204" pitchFamily="49" charset="0"/>
                <a:cs typeface="Consolas" panose="020B0609020204030204" pitchFamily="49" charset="0"/>
              </a:rPr>
              <a:t>(message, 0, </a:t>
            </a:r>
            <a:r>
              <a:rPr lang="en-US" sz="1600" dirty="0" err="1">
                <a:latin typeface="Consolas" panose="020B0609020204030204" pitchFamily="49" charset="0"/>
                <a:cs typeface="Consolas" panose="020B0609020204030204" pitchFamily="49" charset="0"/>
              </a:rPr>
              <a:t>json.dumps</a:t>
            </a:r>
            <a:r>
              <a:rPr lang="en-US" sz="1600" dirty="0">
                <a:latin typeface="Consolas" panose="020B0609020204030204" pitchFamily="49" charset="0"/>
                <a:cs typeface="Consolas" panose="020B0609020204030204" pitchFamily="49" charset="0"/>
              </a:rPr>
              <a:t>(response))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mod_main</a:t>
            </a:r>
            <a:r>
              <a:rPr lang="en-US" sz="1600" dirty="0">
                <a:latin typeface="Consolas" panose="020B0609020204030204" pitchFamily="49" charset="0"/>
                <a:cs typeface="Consolas" panose="020B0609020204030204" pitchFamily="49" charset="0"/>
              </a:rPr>
              <a:t>(f, *</a:t>
            </a:r>
            <a:r>
              <a:rPr lang="en-US" sz="1600" dirty="0" err="1">
                <a:latin typeface="Consolas" panose="020B0609020204030204" pitchFamily="49" charset="0"/>
                <a:cs typeface="Consolas" panose="020B0609020204030204" pitchFamily="49" charset="0"/>
              </a:rPr>
              <a:t>argv</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f.msg_watcher_create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flux.FLUX_MSGTYPE_REQUEST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handle_new_job</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pymod.new_job</a:t>
            </a:r>
            <a:r>
              <a:rPr lang="en-US" sz="1600" b="1" dirty="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args</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itertools.count</a:t>
            </a:r>
            <a:r>
              <a:rPr lang="en-US" sz="1600" dirty="0">
                <a:latin typeface="Consolas" panose="020B0609020204030204" pitchFamily="49" charset="0"/>
                <a:cs typeface="Consolas" panose="020B0609020204030204" pitchFamily="49" charset="0"/>
              </a:rPr>
              <a:t>(0))).start()</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f.reactor_run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f.get_reactor</a:t>
            </a:r>
            <a:r>
              <a:rPr lang="en-US" sz="1600" dirty="0">
                <a:latin typeface="Consolas" panose="020B0609020204030204" pitchFamily="49" charset="0"/>
                <a:cs typeface="Consolas" panose="020B0609020204030204" pitchFamily="49" charset="0"/>
              </a:rPr>
              <a:t>(), 0)</a:t>
            </a:r>
          </a:p>
        </p:txBody>
      </p:sp>
    </p:spTree>
    <p:extLst>
      <p:ext uri="{BB962C8B-B14F-4D97-AF65-F5344CB8AC3E}">
        <p14:creationId xmlns:p14="http://schemas.microsoft.com/office/powerpoint/2010/main" val="291378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ahn1\Desktop\B_Tree_4Layer_BW.jpg">
            <a:extLst>
              <a:ext uri="{FF2B5EF4-FFF2-40B4-BE49-F238E27FC236}">
                <a16:creationId xmlns:a16="http://schemas.microsoft.com/office/drawing/2014/main" id="{CEF76067-1954-D046-B565-343A7000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321" y="1557644"/>
            <a:ext cx="4778551" cy="397262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533F0B12-FC7D-1A4E-A235-502CA7896559}"/>
              </a:ext>
            </a:extLst>
          </p:cNvPr>
          <p:cNvSpPr>
            <a:spLocks noGrp="1"/>
          </p:cNvSpPr>
          <p:nvPr>
            <p:ph idx="1"/>
          </p:nvPr>
        </p:nvSpPr>
        <p:spPr/>
        <p:txBody>
          <a:bodyPr>
            <a:normAutofit/>
          </a:bodyPr>
          <a:lstStyle/>
          <a:p>
            <a:r>
              <a:rPr lang="en-US" dirty="0"/>
              <a:t>Connect to a running flux instance</a:t>
            </a:r>
          </a:p>
          <a:p>
            <a:pPr lvl="1"/>
            <a:r>
              <a:rPr lang="en-US" dirty="0">
                <a:latin typeface="Consolas" panose="020B0609020204030204" pitchFamily="49" charset="0"/>
                <a:cs typeface="Consolas" panose="020B0609020204030204" pitchFamily="49" charset="0"/>
              </a:rPr>
              <a:t>f = </a:t>
            </a:r>
            <a:r>
              <a:rPr lang="en-US" dirty="0" err="1">
                <a:latin typeface="Consolas" panose="020B0609020204030204" pitchFamily="49" charset="0"/>
                <a:cs typeface="Consolas" panose="020B0609020204030204" pitchFamily="49" charset="0"/>
              </a:rPr>
              <a:t>flux.Flux</a:t>
            </a:r>
            <a:r>
              <a:rPr lang="en-US" dirty="0">
                <a:latin typeface="Consolas" panose="020B0609020204030204" pitchFamily="49" charset="0"/>
                <a:cs typeface="Consolas" panose="020B0609020204030204" pitchFamily="49" charset="0"/>
              </a:rPr>
              <a:t>()</a:t>
            </a:r>
            <a:endParaRPr lang="en-US" dirty="0"/>
          </a:p>
          <a:p>
            <a:r>
              <a:rPr lang="en-US" dirty="0"/>
              <a:t>Send an RPC to a service and receive a response</a:t>
            </a:r>
          </a:p>
          <a:p>
            <a:pPr lvl="1"/>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f.rpc_send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pymod.new_job</a:t>
            </a:r>
            <a:r>
              <a:rPr lang="en-US" dirty="0">
                <a:latin typeface="Consolas" panose="020B0609020204030204" pitchFamily="49" charset="0"/>
                <a:cs typeface="Consolas" panose="020B0609020204030204" pitchFamily="49" charset="0"/>
              </a:rPr>
              <a:t>", payload)</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jobid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json.loads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resp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jobid</a:t>
            </a:r>
            <a:r>
              <a:rPr lang="en-US" dirty="0">
                <a:latin typeface="Consolas" panose="020B0609020204030204" pitchFamily="49" charset="0"/>
                <a:cs typeface="Consolas" panose="020B0609020204030204" pitchFamily="49" charset="0"/>
              </a:rPr>
              <a:t>’]</a:t>
            </a:r>
          </a:p>
          <a:p>
            <a:r>
              <a:rPr lang="en-US" dirty="0"/>
              <a:t>Subscribe to and publish an event</a:t>
            </a:r>
          </a:p>
          <a:p>
            <a:pPr lvl="1"/>
            <a:r>
              <a:rPr lang="en-US" dirty="0" err="1">
                <a:latin typeface="Consolas" panose="020B0609020204030204" pitchFamily="49" charset="0"/>
                <a:cs typeface="Consolas" panose="020B0609020204030204" pitchFamily="49" charset="0"/>
              </a:rPr>
              <a:t>f.event_subscribe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node_down</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f.msg_watcher_create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node_down_cb</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raw.FLUX_MSGTYPE_EVENT</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node_down</a:t>
            </a:r>
            <a:r>
              <a:rPr lang="en-US" dirty="0">
                <a:latin typeface="Consolas" panose="020B0609020204030204" pitchFamily="49" charset="0"/>
                <a:cs typeface="Consolas" panose="020B0609020204030204" pitchFamily="49" charset="0"/>
              </a:rPr>
              <a:t>”).start()</a:t>
            </a:r>
          </a:p>
          <a:p>
            <a:pPr lvl="1"/>
            <a:r>
              <a:rPr lang="en-US" dirty="0" err="1">
                <a:latin typeface="Consolas" panose="020B0609020204030204" pitchFamily="49" charset="0"/>
                <a:cs typeface="Consolas" panose="020B0609020204030204" pitchFamily="49" charset="0"/>
              </a:rPr>
              <a:t>f.event_send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node_down</a:t>
            </a:r>
            <a:r>
              <a:rPr lang="en-US"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5B9E7822-724B-9E44-899A-BC2BFD9ACE64}"/>
              </a:ext>
            </a:extLst>
          </p:cNvPr>
          <p:cNvSpPr>
            <a:spLocks noGrp="1"/>
          </p:cNvSpPr>
          <p:nvPr>
            <p:ph type="title"/>
          </p:nvPr>
        </p:nvSpPr>
        <p:spPr/>
        <p:txBody>
          <a:bodyPr/>
          <a:lstStyle/>
          <a:p>
            <a:r>
              <a:rPr lang="en-US" dirty="0"/>
              <a:t>Extensibility: Flux’s Communication Overlay</a:t>
            </a:r>
          </a:p>
        </p:txBody>
      </p:sp>
    </p:spTree>
    <p:extLst>
      <p:ext uri="{BB962C8B-B14F-4D97-AF65-F5344CB8AC3E}">
        <p14:creationId xmlns:p14="http://schemas.microsoft.com/office/powerpoint/2010/main" val="265898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3C2E40-24A5-2B4C-959F-E323CB16A2DA}"/>
              </a:ext>
            </a:extLst>
          </p:cNvPr>
          <p:cNvSpPr>
            <a:spLocks noGrp="1"/>
          </p:cNvSpPr>
          <p:nvPr>
            <p:ph idx="1"/>
          </p:nvPr>
        </p:nvSpPr>
        <p:spPr/>
        <p:txBody>
          <a:bodyPr>
            <a:normAutofit lnSpcReduction="10000"/>
          </a:bodyPr>
          <a:lstStyle/>
          <a:p>
            <a:r>
              <a:rPr lang="en-US" dirty="0"/>
              <a:t>Common, built-in scheduler plugins:</a:t>
            </a:r>
          </a:p>
          <a:p>
            <a:pPr lvl="1"/>
            <a:r>
              <a:rPr lang="en-US" dirty="0"/>
              <a:t>First-come First-Served (FCFS)</a:t>
            </a:r>
          </a:p>
          <a:p>
            <a:pPr lvl="1"/>
            <a:r>
              <a:rPr lang="en-US" dirty="0"/>
              <a:t>Backfilling</a:t>
            </a:r>
          </a:p>
          <a:p>
            <a:pPr lvl="2"/>
            <a:r>
              <a:rPr lang="en-US" dirty="0"/>
              <a:t>Conservative</a:t>
            </a:r>
          </a:p>
          <a:p>
            <a:pPr lvl="2"/>
            <a:r>
              <a:rPr lang="en-US" dirty="0"/>
              <a:t>EASY</a:t>
            </a:r>
          </a:p>
          <a:p>
            <a:pPr lvl="2"/>
            <a:r>
              <a:rPr lang="en-US" dirty="0"/>
              <a:t>Hybrid</a:t>
            </a:r>
          </a:p>
          <a:p>
            <a:r>
              <a:rPr lang="en-US" dirty="0"/>
              <a:t>Various, advanced scheduler plugins:</a:t>
            </a:r>
          </a:p>
          <a:p>
            <a:pPr lvl="1"/>
            <a:r>
              <a:rPr lang="en-US" dirty="0"/>
              <a:t>I/O-aware</a:t>
            </a:r>
          </a:p>
          <a:p>
            <a:pPr lvl="1"/>
            <a:r>
              <a:rPr lang="en-US" dirty="0"/>
              <a:t>CPU performance variability aware</a:t>
            </a:r>
          </a:p>
          <a:p>
            <a:pPr lvl="1"/>
            <a:r>
              <a:rPr lang="en-US" dirty="0"/>
              <a:t>Network-aware</a:t>
            </a:r>
          </a:p>
          <a:p>
            <a:r>
              <a:rPr lang="en-US" dirty="0"/>
              <a:t>Create your own!</a:t>
            </a:r>
          </a:p>
          <a:p>
            <a:r>
              <a:rPr lang="en-US" dirty="0"/>
              <a:t>Loading the plugins</a:t>
            </a:r>
          </a:p>
          <a:p>
            <a:pPr lvl="1"/>
            <a:r>
              <a:rPr lang="en-US" dirty="0">
                <a:latin typeface="Consolas" panose="020B0609020204030204" pitchFamily="49" charset="0"/>
                <a:cs typeface="Consolas" panose="020B0609020204030204" pitchFamily="49" charset="0"/>
              </a:rPr>
              <a:t>flux module load </a:t>
            </a:r>
            <a:r>
              <a:rPr lang="en-US" dirty="0" err="1">
                <a:latin typeface="Consolas" panose="020B0609020204030204" pitchFamily="49" charset="0"/>
                <a:cs typeface="Consolas" panose="020B0609020204030204" pitchFamily="49" charset="0"/>
              </a:rPr>
              <a:t>sched.io</a:t>
            </a:r>
            <a:r>
              <a:rPr lang="en-US" dirty="0">
                <a:latin typeface="Consolas" panose="020B0609020204030204" pitchFamily="49" charset="0"/>
                <a:cs typeface="Consolas" panose="020B0609020204030204" pitchFamily="49" charset="0"/>
              </a:rPr>
              <a:t>-aware</a:t>
            </a:r>
          </a:p>
          <a:p>
            <a:pPr lvl="1">
              <a:tabLst>
                <a:tab pos="5426075" algn="l"/>
              </a:tabLst>
            </a:pPr>
            <a:r>
              <a:rPr lang="en-US" dirty="0">
                <a:latin typeface="Consolas" panose="020B0609020204030204" pitchFamily="49" charset="0"/>
                <a:cs typeface="Consolas" panose="020B0609020204030204" pitchFamily="49" charset="0"/>
              </a:rPr>
              <a:t>FLUX_SCHED_OPTS="plugin=</a:t>
            </a:r>
            <a:r>
              <a:rPr lang="en-US" dirty="0" err="1">
                <a:latin typeface="Consolas" panose="020B0609020204030204" pitchFamily="49" charset="0"/>
                <a:cs typeface="Consolas" panose="020B0609020204030204" pitchFamily="49" charset="0"/>
              </a:rPr>
              <a:t>sched.fcfs</a:t>
            </a:r>
            <a:r>
              <a:rPr lang="en-US" dirty="0">
                <a:latin typeface="Consolas" panose="020B0609020204030204" pitchFamily="49" charset="0"/>
                <a:cs typeface="Consolas" panose="020B0609020204030204" pitchFamily="49" charset="0"/>
              </a:rPr>
              <a:t>" flux start</a:t>
            </a:r>
          </a:p>
        </p:txBody>
      </p:sp>
      <p:sp>
        <p:nvSpPr>
          <p:cNvPr id="3" name="Title 2">
            <a:extLst>
              <a:ext uri="{FF2B5EF4-FFF2-40B4-BE49-F238E27FC236}">
                <a16:creationId xmlns:a16="http://schemas.microsoft.com/office/drawing/2014/main" id="{C4568BB2-406A-2443-9CB9-FCA40396B335}"/>
              </a:ext>
            </a:extLst>
          </p:cNvPr>
          <p:cNvSpPr>
            <a:spLocks noGrp="1"/>
          </p:cNvSpPr>
          <p:nvPr>
            <p:ph type="title"/>
          </p:nvPr>
        </p:nvSpPr>
        <p:spPr/>
        <p:txBody>
          <a:bodyPr/>
          <a:lstStyle/>
          <a:p>
            <a:r>
              <a:rPr lang="en-US" dirty="0"/>
              <a:t>Extensibility: Scheduler Plugins</a:t>
            </a:r>
          </a:p>
        </p:txBody>
      </p:sp>
    </p:spTree>
    <p:extLst>
      <p:ext uri="{BB962C8B-B14F-4D97-AF65-F5344CB8AC3E}">
        <p14:creationId xmlns:p14="http://schemas.microsoft.com/office/powerpoint/2010/main" val="405045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7AB6A5-EDCB-F440-9266-1946E526E4E5}"/>
              </a:ext>
            </a:extLst>
          </p:cNvPr>
          <p:cNvSpPr>
            <a:spLocks noGrp="1"/>
          </p:cNvSpPr>
          <p:nvPr>
            <p:ph idx="1"/>
          </p:nvPr>
        </p:nvSpPr>
        <p:spPr/>
        <p:txBody>
          <a:bodyPr/>
          <a:lstStyle/>
          <a:p>
            <a:r>
              <a:rPr lang="en-US" dirty="0"/>
              <a:t>Flux-Framework code is available on GitHub</a:t>
            </a:r>
          </a:p>
          <a:p>
            <a:r>
              <a:rPr lang="en-US" dirty="0"/>
              <a:t>Most project discussions happen in GitHub issues</a:t>
            </a:r>
          </a:p>
          <a:p>
            <a:r>
              <a:rPr lang="en-US" dirty="0"/>
              <a:t>PRs and collaboration welcome!</a:t>
            </a:r>
          </a:p>
        </p:txBody>
      </p:sp>
      <p:sp>
        <p:nvSpPr>
          <p:cNvPr id="3" name="Title 2">
            <a:extLst>
              <a:ext uri="{FF2B5EF4-FFF2-40B4-BE49-F238E27FC236}">
                <a16:creationId xmlns:a16="http://schemas.microsoft.com/office/drawing/2014/main" id="{80B5E77A-6F67-2542-9CAE-E2B428998582}"/>
              </a:ext>
            </a:extLst>
          </p:cNvPr>
          <p:cNvSpPr>
            <a:spLocks noGrp="1"/>
          </p:cNvSpPr>
          <p:nvPr>
            <p:ph type="title"/>
          </p:nvPr>
        </p:nvSpPr>
        <p:spPr/>
        <p:txBody>
          <a:bodyPr/>
          <a:lstStyle/>
          <a:p>
            <a:r>
              <a:rPr lang="en-US" dirty="0"/>
              <a:t>Extensibility: Open Source</a:t>
            </a:r>
          </a:p>
        </p:txBody>
      </p:sp>
      <p:pic>
        <p:nvPicPr>
          <p:cNvPr id="12" name="Picture 11">
            <a:extLst>
              <a:ext uri="{FF2B5EF4-FFF2-40B4-BE49-F238E27FC236}">
                <a16:creationId xmlns:a16="http://schemas.microsoft.com/office/drawing/2014/main" id="{58A3602A-1275-2642-852B-E8053F4E1588}"/>
              </a:ext>
            </a:extLst>
          </p:cNvPr>
          <p:cNvPicPr>
            <a:picLocks noChangeAspect="1"/>
          </p:cNvPicPr>
          <p:nvPr/>
        </p:nvPicPr>
        <p:blipFill rotWithShape="1">
          <a:blip r:embed="rId2"/>
          <a:srcRect l="21419" t="10386" r="21566" b="35657"/>
          <a:stretch/>
        </p:blipFill>
        <p:spPr>
          <a:xfrm>
            <a:off x="5441482" y="2688208"/>
            <a:ext cx="6140918" cy="3660205"/>
          </a:xfrm>
          <a:prstGeom prst="rect">
            <a:avLst/>
          </a:prstGeom>
        </p:spPr>
      </p:pic>
      <p:pic>
        <p:nvPicPr>
          <p:cNvPr id="14" name="Picture 13">
            <a:extLst>
              <a:ext uri="{FF2B5EF4-FFF2-40B4-BE49-F238E27FC236}">
                <a16:creationId xmlns:a16="http://schemas.microsoft.com/office/drawing/2014/main" id="{A9072565-1174-B449-B590-445CF1EE5A9E}"/>
              </a:ext>
            </a:extLst>
          </p:cNvPr>
          <p:cNvPicPr>
            <a:picLocks noChangeAspect="1"/>
          </p:cNvPicPr>
          <p:nvPr/>
        </p:nvPicPr>
        <p:blipFill>
          <a:blip r:embed="rId3"/>
          <a:stretch>
            <a:fillRect/>
          </a:stretch>
        </p:blipFill>
        <p:spPr>
          <a:xfrm>
            <a:off x="9041735" y="1691781"/>
            <a:ext cx="2722611" cy="1116271"/>
          </a:xfrm>
          <a:prstGeom prst="rect">
            <a:avLst/>
          </a:prstGeom>
        </p:spPr>
      </p:pic>
      <p:sp>
        <p:nvSpPr>
          <p:cNvPr id="15" name="TextBox 14">
            <a:extLst>
              <a:ext uri="{FF2B5EF4-FFF2-40B4-BE49-F238E27FC236}">
                <a16:creationId xmlns:a16="http://schemas.microsoft.com/office/drawing/2014/main" id="{A1E56B54-AA90-6E45-BC1F-97131D9D753F}"/>
              </a:ext>
            </a:extLst>
          </p:cNvPr>
          <p:cNvSpPr txBox="1"/>
          <p:nvPr/>
        </p:nvSpPr>
        <p:spPr>
          <a:xfrm>
            <a:off x="452387" y="4466122"/>
            <a:ext cx="4831882"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359283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4896502"/>
            <a:ext cx="57150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Flux?</a:t>
            </a:r>
          </a:p>
        </p:txBody>
      </p:sp>
      <p:sp>
        <p:nvSpPr>
          <p:cNvPr id="4" name="Content Placeholder 1">
            <a:extLst>
              <a:ext uri="{FF2B5EF4-FFF2-40B4-BE49-F238E27FC236}">
                <a16:creationId xmlns:a16="http://schemas.microsoft.com/office/drawing/2014/main" id="{6A2E709F-7900-144E-A13F-5C05A9F3EEA5}"/>
              </a:ext>
            </a:extLst>
          </p:cNvPr>
          <p:cNvSpPr txBox="1">
            <a:spLocks/>
          </p:cNvSpPr>
          <p:nvPr/>
        </p:nvSpPr>
        <p:spPr>
          <a:xfrm>
            <a:off x="609600" y="1441524"/>
            <a:ext cx="10972800" cy="4906889"/>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New Resource and Job Management Software (RJMS) developed here at LLNL</a:t>
            </a:r>
          </a:p>
          <a:p>
            <a:pPr defTabSz="914400"/>
            <a:r>
              <a:rPr lang="en-US" dirty="0"/>
              <a:t>A way to manage </a:t>
            </a:r>
            <a:r>
              <a:rPr lang="en-US" b="1" dirty="0"/>
              <a:t>remote resources </a:t>
            </a:r>
            <a:r>
              <a:rPr lang="en-US" dirty="0"/>
              <a:t>and execute tasks on them</a:t>
            </a:r>
          </a:p>
        </p:txBody>
      </p:sp>
      <p:grpSp>
        <p:nvGrpSpPr>
          <p:cNvPr id="15" name="Group 14">
            <a:extLst>
              <a:ext uri="{FF2B5EF4-FFF2-40B4-BE49-F238E27FC236}">
                <a16:creationId xmlns:a16="http://schemas.microsoft.com/office/drawing/2014/main" id="{694B4E55-6D02-C340-B4E9-DA3CEBEB5683}"/>
              </a:ext>
            </a:extLst>
          </p:cNvPr>
          <p:cNvGrpSpPr/>
          <p:nvPr/>
        </p:nvGrpSpPr>
        <p:grpSpPr>
          <a:xfrm>
            <a:off x="8431369" y="2922238"/>
            <a:ext cx="3151031" cy="2318516"/>
            <a:chOff x="68686" y="2513265"/>
            <a:chExt cx="3151031" cy="2318516"/>
          </a:xfrm>
        </p:grpSpPr>
        <p:pic>
          <p:nvPicPr>
            <p:cNvPr id="3" name="Picture 2">
              <a:extLst>
                <a:ext uri="{FF2B5EF4-FFF2-40B4-BE49-F238E27FC236}">
                  <a16:creationId xmlns:a16="http://schemas.microsoft.com/office/drawing/2014/main" id="{966395A4-7B64-1B4F-B2AF-AF64D1EFDAE1}"/>
                </a:ext>
              </a:extLst>
            </p:cNvPr>
            <p:cNvPicPr>
              <a:picLocks noChangeAspect="1"/>
            </p:cNvPicPr>
            <p:nvPr/>
          </p:nvPicPr>
          <p:blipFill>
            <a:blip r:embed="rId2"/>
            <a:stretch>
              <a:fillRect/>
            </a:stretch>
          </p:blipFill>
          <p:spPr>
            <a:xfrm>
              <a:off x="151667" y="2513265"/>
              <a:ext cx="2985071" cy="1949184"/>
            </a:xfrm>
            <a:prstGeom prst="rect">
              <a:avLst/>
            </a:prstGeom>
          </p:spPr>
        </p:pic>
        <p:sp>
          <p:nvSpPr>
            <p:cNvPr id="6" name="TextBox 5">
              <a:extLst>
                <a:ext uri="{FF2B5EF4-FFF2-40B4-BE49-F238E27FC236}">
                  <a16:creationId xmlns:a16="http://schemas.microsoft.com/office/drawing/2014/main" id="{10760E81-369C-1E45-9E31-9BD24D2EE72D}"/>
                </a:ext>
              </a:extLst>
            </p:cNvPr>
            <p:cNvSpPr txBox="1"/>
            <p:nvPr/>
          </p:nvSpPr>
          <p:spPr>
            <a:xfrm>
              <a:off x="68686" y="4462449"/>
              <a:ext cx="3151031" cy="369332"/>
            </a:xfrm>
            <a:prstGeom prst="rect">
              <a:avLst/>
            </a:prstGeom>
            <a:noFill/>
          </p:spPr>
          <p:txBody>
            <a:bodyPr wrap="square" rtlCol="0">
              <a:spAutoFit/>
            </a:bodyPr>
            <a:lstStyle/>
            <a:p>
              <a:pPr algn="ctr"/>
              <a:r>
                <a:rPr lang="en-US" dirty="0"/>
                <a:t>flickr: </a:t>
              </a:r>
              <a:r>
                <a:rPr lang="en-US" dirty="0" err="1"/>
                <a:t>dannychamoro</a:t>
              </a:r>
              <a:endParaRPr lang="en-US" dirty="0"/>
            </a:p>
          </p:txBody>
        </p:sp>
      </p:grpSp>
      <p:pic>
        <p:nvPicPr>
          <p:cNvPr id="8" name="Picture 7">
            <a:extLst>
              <a:ext uri="{FF2B5EF4-FFF2-40B4-BE49-F238E27FC236}">
                <a16:creationId xmlns:a16="http://schemas.microsoft.com/office/drawing/2014/main" id="{C6D9E1AB-E391-9449-A39E-5B5D7685857F}"/>
              </a:ext>
            </a:extLst>
          </p:cNvPr>
          <p:cNvPicPr>
            <a:picLocks noChangeAspect="1"/>
          </p:cNvPicPr>
          <p:nvPr/>
        </p:nvPicPr>
        <p:blipFill>
          <a:blip r:embed="rId3"/>
          <a:stretch>
            <a:fillRect/>
          </a:stretch>
        </p:blipFill>
        <p:spPr>
          <a:xfrm>
            <a:off x="609600" y="2922238"/>
            <a:ext cx="4009524" cy="2293778"/>
          </a:xfrm>
          <a:prstGeom prst="rect">
            <a:avLst/>
          </a:prstGeom>
        </p:spPr>
      </p:pic>
      <p:pic>
        <p:nvPicPr>
          <p:cNvPr id="17" name="Picture 16">
            <a:extLst>
              <a:ext uri="{FF2B5EF4-FFF2-40B4-BE49-F238E27FC236}">
                <a16:creationId xmlns:a16="http://schemas.microsoft.com/office/drawing/2014/main" id="{2B6C09CC-D7AC-5B49-8FCC-9060131E2FA2}"/>
              </a:ext>
            </a:extLst>
          </p:cNvPr>
          <p:cNvPicPr>
            <a:picLocks noChangeAspect="1"/>
          </p:cNvPicPr>
          <p:nvPr/>
        </p:nvPicPr>
        <p:blipFill>
          <a:blip r:embed="rId4"/>
          <a:stretch>
            <a:fillRect/>
          </a:stretch>
        </p:blipFill>
        <p:spPr>
          <a:xfrm>
            <a:off x="5010199" y="2922238"/>
            <a:ext cx="2965950" cy="1138318"/>
          </a:xfrm>
          <a:prstGeom prst="rect">
            <a:avLst/>
          </a:prstGeom>
        </p:spPr>
      </p:pic>
      <p:pic>
        <p:nvPicPr>
          <p:cNvPr id="12" name="Picture 11">
            <a:extLst>
              <a:ext uri="{FF2B5EF4-FFF2-40B4-BE49-F238E27FC236}">
                <a16:creationId xmlns:a16="http://schemas.microsoft.com/office/drawing/2014/main" id="{B52B8414-26F4-104E-B65C-8A275EAFBA3A}"/>
              </a:ext>
            </a:extLst>
          </p:cNvPr>
          <p:cNvPicPr>
            <a:picLocks noChangeAspect="1"/>
          </p:cNvPicPr>
          <p:nvPr/>
        </p:nvPicPr>
        <p:blipFill>
          <a:blip r:embed="rId5"/>
          <a:stretch>
            <a:fillRect/>
          </a:stretch>
        </p:blipFill>
        <p:spPr>
          <a:xfrm>
            <a:off x="4927217" y="4494188"/>
            <a:ext cx="3196058" cy="1567298"/>
          </a:xfrm>
          <a:prstGeom prst="rect">
            <a:avLst/>
          </a:prstGeom>
        </p:spPr>
      </p:pic>
    </p:spTree>
    <p:extLst>
      <p:ext uri="{BB962C8B-B14F-4D97-AF65-F5344CB8AC3E}">
        <p14:creationId xmlns:p14="http://schemas.microsoft.com/office/powerpoint/2010/main" val="128045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Flux?</a:t>
            </a:r>
          </a:p>
        </p:txBody>
      </p:sp>
      <p:sp>
        <p:nvSpPr>
          <p:cNvPr id="4" name="Content Placeholder 1">
            <a:extLst>
              <a:ext uri="{FF2B5EF4-FFF2-40B4-BE49-F238E27FC236}">
                <a16:creationId xmlns:a16="http://schemas.microsoft.com/office/drawing/2014/main" id="{6A2E709F-7900-144E-A13F-5C05A9F3EEA5}"/>
              </a:ext>
            </a:extLst>
          </p:cNvPr>
          <p:cNvSpPr txBox="1">
            <a:spLocks/>
          </p:cNvSpPr>
          <p:nvPr/>
        </p:nvSpPr>
        <p:spPr>
          <a:xfrm>
            <a:off x="609600" y="1441524"/>
            <a:ext cx="10972800" cy="4906889"/>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New Resource and Job Management Software (RJMS) developed here at LLNL</a:t>
            </a:r>
          </a:p>
          <a:p>
            <a:pPr defTabSz="914400"/>
            <a:r>
              <a:rPr lang="en-US" dirty="0"/>
              <a:t>A way to manage remote resources and </a:t>
            </a:r>
            <a:r>
              <a:rPr lang="en-US" b="1" dirty="0"/>
              <a:t>execute tasks </a:t>
            </a:r>
            <a:r>
              <a:rPr lang="en-US" dirty="0"/>
              <a:t>on them</a:t>
            </a:r>
          </a:p>
        </p:txBody>
      </p:sp>
      <p:pic>
        <p:nvPicPr>
          <p:cNvPr id="3" name="Picture 2">
            <a:extLst>
              <a:ext uri="{FF2B5EF4-FFF2-40B4-BE49-F238E27FC236}">
                <a16:creationId xmlns:a16="http://schemas.microsoft.com/office/drawing/2014/main" id="{CAF55EAB-B7DD-014D-83BA-B33D73892729}"/>
              </a:ext>
            </a:extLst>
          </p:cNvPr>
          <p:cNvPicPr>
            <a:picLocks noChangeAspect="1"/>
          </p:cNvPicPr>
          <p:nvPr/>
        </p:nvPicPr>
        <p:blipFill>
          <a:blip r:embed="rId2"/>
          <a:stretch>
            <a:fillRect/>
          </a:stretch>
        </p:blipFill>
        <p:spPr>
          <a:xfrm>
            <a:off x="4729028" y="4050622"/>
            <a:ext cx="4064000" cy="2108200"/>
          </a:xfrm>
          <a:prstGeom prst="rect">
            <a:avLst/>
          </a:prstGeom>
        </p:spPr>
      </p:pic>
      <p:pic>
        <p:nvPicPr>
          <p:cNvPr id="6" name="Graphic 5">
            <a:extLst>
              <a:ext uri="{FF2B5EF4-FFF2-40B4-BE49-F238E27FC236}">
                <a16:creationId xmlns:a16="http://schemas.microsoft.com/office/drawing/2014/main" id="{2120A9BC-6F95-BB48-B0EA-7860A7A310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3550" y="3720343"/>
            <a:ext cx="2457450" cy="2457450"/>
          </a:xfrm>
          <a:prstGeom prst="rect">
            <a:avLst/>
          </a:prstGeom>
        </p:spPr>
      </p:pic>
      <p:pic>
        <p:nvPicPr>
          <p:cNvPr id="8" name="Picture 7">
            <a:extLst>
              <a:ext uri="{FF2B5EF4-FFF2-40B4-BE49-F238E27FC236}">
                <a16:creationId xmlns:a16="http://schemas.microsoft.com/office/drawing/2014/main" id="{DA822C6E-A99B-D040-B305-9EA805B9F640}"/>
              </a:ext>
            </a:extLst>
          </p:cNvPr>
          <p:cNvPicPr>
            <a:picLocks noChangeAspect="1"/>
          </p:cNvPicPr>
          <p:nvPr/>
        </p:nvPicPr>
        <p:blipFill>
          <a:blip r:embed="rId5"/>
          <a:stretch>
            <a:fillRect/>
          </a:stretch>
        </p:blipFill>
        <p:spPr>
          <a:xfrm>
            <a:off x="258628" y="2832222"/>
            <a:ext cx="3708400" cy="1295400"/>
          </a:xfrm>
          <a:prstGeom prst="rect">
            <a:avLst/>
          </a:prstGeom>
        </p:spPr>
      </p:pic>
      <p:pic>
        <p:nvPicPr>
          <p:cNvPr id="10" name="Picture 9">
            <a:extLst>
              <a:ext uri="{FF2B5EF4-FFF2-40B4-BE49-F238E27FC236}">
                <a16:creationId xmlns:a16="http://schemas.microsoft.com/office/drawing/2014/main" id="{11C9AD3B-940E-A84C-A951-03A4AB3AEF3D}"/>
              </a:ext>
            </a:extLst>
          </p:cNvPr>
          <p:cNvPicPr>
            <a:picLocks noChangeAspect="1"/>
          </p:cNvPicPr>
          <p:nvPr/>
        </p:nvPicPr>
        <p:blipFill>
          <a:blip r:embed="rId6"/>
          <a:stretch>
            <a:fillRect/>
          </a:stretch>
        </p:blipFill>
        <p:spPr>
          <a:xfrm>
            <a:off x="381000" y="4622336"/>
            <a:ext cx="3618854" cy="1292448"/>
          </a:xfrm>
          <a:prstGeom prst="rect">
            <a:avLst/>
          </a:prstGeom>
        </p:spPr>
      </p:pic>
      <p:pic>
        <p:nvPicPr>
          <p:cNvPr id="12" name="Picture 11">
            <a:extLst>
              <a:ext uri="{FF2B5EF4-FFF2-40B4-BE49-F238E27FC236}">
                <a16:creationId xmlns:a16="http://schemas.microsoft.com/office/drawing/2014/main" id="{27380665-C268-4D44-B506-4B1E915842C0}"/>
              </a:ext>
            </a:extLst>
          </p:cNvPr>
          <p:cNvPicPr>
            <a:picLocks noChangeAspect="1"/>
          </p:cNvPicPr>
          <p:nvPr/>
        </p:nvPicPr>
        <p:blipFill>
          <a:blip r:embed="rId7"/>
          <a:stretch>
            <a:fillRect/>
          </a:stretch>
        </p:blipFill>
        <p:spPr>
          <a:xfrm>
            <a:off x="4527550" y="2600318"/>
            <a:ext cx="3078136" cy="1865077"/>
          </a:xfrm>
          <a:prstGeom prst="rect">
            <a:avLst/>
          </a:prstGeom>
        </p:spPr>
      </p:pic>
    </p:spTree>
    <p:extLst>
      <p:ext uri="{BB962C8B-B14F-4D97-AF65-F5344CB8AC3E}">
        <p14:creationId xmlns:p14="http://schemas.microsoft.com/office/powerpoint/2010/main" val="161242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649-0439-F745-80FE-5A38A56FF4B6}"/>
              </a:ext>
            </a:extLst>
          </p:cNvPr>
          <p:cNvSpPr>
            <a:spLocks noGrp="1"/>
          </p:cNvSpPr>
          <p:nvPr>
            <p:ph type="title"/>
          </p:nvPr>
        </p:nvSpPr>
        <p:spPr/>
        <p:txBody>
          <a:bodyPr/>
          <a:lstStyle/>
          <a:p>
            <a:r>
              <a:rPr lang="en-US" dirty="0"/>
              <a:t>What about …?</a:t>
            </a:r>
          </a:p>
        </p:txBody>
      </p:sp>
      <p:pic>
        <p:nvPicPr>
          <p:cNvPr id="4" name="Picture 3">
            <a:extLst>
              <a:ext uri="{FF2B5EF4-FFF2-40B4-BE49-F238E27FC236}">
                <a16:creationId xmlns:a16="http://schemas.microsoft.com/office/drawing/2014/main" id="{788A9E5A-F7F2-F04D-9EA5-FD6DB757F237}"/>
              </a:ext>
            </a:extLst>
          </p:cNvPr>
          <p:cNvPicPr>
            <a:picLocks noChangeAspect="1"/>
          </p:cNvPicPr>
          <p:nvPr/>
        </p:nvPicPr>
        <p:blipFill>
          <a:blip r:embed="rId2"/>
          <a:stretch>
            <a:fillRect/>
          </a:stretch>
        </p:blipFill>
        <p:spPr>
          <a:xfrm>
            <a:off x="9004871" y="3672180"/>
            <a:ext cx="2577529" cy="2358439"/>
          </a:xfrm>
          <a:prstGeom prst="rect">
            <a:avLst/>
          </a:prstGeom>
        </p:spPr>
      </p:pic>
      <p:pic>
        <p:nvPicPr>
          <p:cNvPr id="6" name="Picture 5">
            <a:extLst>
              <a:ext uri="{FF2B5EF4-FFF2-40B4-BE49-F238E27FC236}">
                <a16:creationId xmlns:a16="http://schemas.microsoft.com/office/drawing/2014/main" id="{3823AD30-427D-7B44-97C6-3630D4176C82}"/>
              </a:ext>
            </a:extLst>
          </p:cNvPr>
          <p:cNvPicPr>
            <a:picLocks noChangeAspect="1"/>
          </p:cNvPicPr>
          <p:nvPr/>
        </p:nvPicPr>
        <p:blipFill>
          <a:blip r:embed="rId3"/>
          <a:stretch>
            <a:fillRect/>
          </a:stretch>
        </p:blipFill>
        <p:spPr>
          <a:xfrm>
            <a:off x="1358900" y="3672180"/>
            <a:ext cx="3740150" cy="2358439"/>
          </a:xfrm>
          <a:prstGeom prst="rect">
            <a:avLst/>
          </a:prstGeom>
        </p:spPr>
      </p:pic>
      <p:pic>
        <p:nvPicPr>
          <p:cNvPr id="8" name="Picture 7">
            <a:extLst>
              <a:ext uri="{FF2B5EF4-FFF2-40B4-BE49-F238E27FC236}">
                <a16:creationId xmlns:a16="http://schemas.microsoft.com/office/drawing/2014/main" id="{E39C31DC-5036-814F-9D73-62FA982D40A7}"/>
              </a:ext>
            </a:extLst>
          </p:cNvPr>
          <p:cNvPicPr>
            <a:picLocks noChangeAspect="1"/>
          </p:cNvPicPr>
          <p:nvPr/>
        </p:nvPicPr>
        <p:blipFill>
          <a:blip r:embed="rId4"/>
          <a:stretch>
            <a:fillRect/>
          </a:stretch>
        </p:blipFill>
        <p:spPr>
          <a:xfrm>
            <a:off x="8674385" y="1547378"/>
            <a:ext cx="3238500" cy="1803400"/>
          </a:xfrm>
          <a:prstGeom prst="rect">
            <a:avLst/>
          </a:prstGeom>
        </p:spPr>
      </p:pic>
      <p:pic>
        <p:nvPicPr>
          <p:cNvPr id="10" name="Picture 9">
            <a:extLst>
              <a:ext uri="{FF2B5EF4-FFF2-40B4-BE49-F238E27FC236}">
                <a16:creationId xmlns:a16="http://schemas.microsoft.com/office/drawing/2014/main" id="{E44C2077-9AF8-FB4C-BA2F-17F29EB48063}"/>
              </a:ext>
            </a:extLst>
          </p:cNvPr>
          <p:cNvPicPr>
            <a:picLocks noChangeAspect="1"/>
          </p:cNvPicPr>
          <p:nvPr/>
        </p:nvPicPr>
        <p:blipFill rotWithShape="1">
          <a:blip r:embed="rId5"/>
          <a:srcRect l="24538" r="24384"/>
          <a:stretch/>
        </p:blipFill>
        <p:spPr>
          <a:xfrm>
            <a:off x="304800" y="1547378"/>
            <a:ext cx="2108200" cy="2921000"/>
          </a:xfrm>
          <a:prstGeom prst="rect">
            <a:avLst/>
          </a:prstGeom>
        </p:spPr>
      </p:pic>
      <p:pic>
        <p:nvPicPr>
          <p:cNvPr id="12" name="Picture 11">
            <a:extLst>
              <a:ext uri="{FF2B5EF4-FFF2-40B4-BE49-F238E27FC236}">
                <a16:creationId xmlns:a16="http://schemas.microsoft.com/office/drawing/2014/main" id="{AD8B2FDF-E9D7-4548-800C-84C7E895A964}"/>
              </a:ext>
            </a:extLst>
          </p:cNvPr>
          <p:cNvPicPr>
            <a:picLocks noChangeAspect="1"/>
          </p:cNvPicPr>
          <p:nvPr/>
        </p:nvPicPr>
        <p:blipFill>
          <a:blip r:embed="rId6"/>
          <a:stretch>
            <a:fillRect/>
          </a:stretch>
        </p:blipFill>
        <p:spPr>
          <a:xfrm>
            <a:off x="5680075" y="3185678"/>
            <a:ext cx="3045110" cy="3045110"/>
          </a:xfrm>
          <a:prstGeom prst="rect">
            <a:avLst/>
          </a:prstGeom>
        </p:spPr>
      </p:pic>
      <p:pic>
        <p:nvPicPr>
          <p:cNvPr id="14" name="Picture 13">
            <a:extLst>
              <a:ext uri="{FF2B5EF4-FFF2-40B4-BE49-F238E27FC236}">
                <a16:creationId xmlns:a16="http://schemas.microsoft.com/office/drawing/2014/main" id="{051AB12C-972E-FC48-A7BC-0247639AB3F0}"/>
              </a:ext>
            </a:extLst>
          </p:cNvPr>
          <p:cNvPicPr>
            <a:picLocks noChangeAspect="1"/>
          </p:cNvPicPr>
          <p:nvPr/>
        </p:nvPicPr>
        <p:blipFill rotWithShape="1">
          <a:blip r:embed="rId7"/>
          <a:srcRect l="8129" t="34038" r="7812" b="35446"/>
          <a:stretch/>
        </p:blipFill>
        <p:spPr>
          <a:xfrm>
            <a:off x="2775092" y="1562455"/>
            <a:ext cx="5537200" cy="1338041"/>
          </a:xfrm>
          <a:prstGeom prst="rect">
            <a:avLst/>
          </a:prstGeom>
        </p:spPr>
      </p:pic>
    </p:spTree>
    <p:extLst>
      <p:ext uri="{BB962C8B-B14F-4D97-AF65-F5344CB8AC3E}">
        <p14:creationId xmlns:p14="http://schemas.microsoft.com/office/powerpoint/2010/main" val="191670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649-0439-F745-80FE-5A38A56FF4B6}"/>
              </a:ext>
            </a:extLst>
          </p:cNvPr>
          <p:cNvSpPr>
            <a:spLocks noGrp="1"/>
          </p:cNvSpPr>
          <p:nvPr>
            <p:ph type="title"/>
          </p:nvPr>
        </p:nvSpPr>
        <p:spPr/>
        <p:txBody>
          <a:bodyPr/>
          <a:lstStyle/>
          <a:p>
            <a:r>
              <a:rPr lang="en-US" dirty="0"/>
              <a:t>What about …?</a:t>
            </a:r>
          </a:p>
        </p:txBody>
      </p:sp>
      <p:pic>
        <p:nvPicPr>
          <p:cNvPr id="4" name="Picture 3">
            <a:extLst>
              <a:ext uri="{FF2B5EF4-FFF2-40B4-BE49-F238E27FC236}">
                <a16:creationId xmlns:a16="http://schemas.microsoft.com/office/drawing/2014/main" id="{788A9E5A-F7F2-F04D-9EA5-FD6DB757F237}"/>
              </a:ext>
            </a:extLst>
          </p:cNvPr>
          <p:cNvPicPr>
            <a:picLocks noChangeAspect="1"/>
          </p:cNvPicPr>
          <p:nvPr/>
        </p:nvPicPr>
        <p:blipFill>
          <a:blip r:embed="rId2"/>
          <a:stretch>
            <a:fillRect/>
          </a:stretch>
        </p:blipFill>
        <p:spPr>
          <a:xfrm>
            <a:off x="9004871" y="3672180"/>
            <a:ext cx="2577529" cy="2358439"/>
          </a:xfrm>
          <a:prstGeom prst="rect">
            <a:avLst/>
          </a:prstGeom>
        </p:spPr>
      </p:pic>
      <p:pic>
        <p:nvPicPr>
          <p:cNvPr id="6" name="Picture 5">
            <a:extLst>
              <a:ext uri="{FF2B5EF4-FFF2-40B4-BE49-F238E27FC236}">
                <a16:creationId xmlns:a16="http://schemas.microsoft.com/office/drawing/2014/main" id="{3823AD30-427D-7B44-97C6-3630D4176C82}"/>
              </a:ext>
            </a:extLst>
          </p:cNvPr>
          <p:cNvPicPr>
            <a:picLocks noChangeAspect="1"/>
          </p:cNvPicPr>
          <p:nvPr/>
        </p:nvPicPr>
        <p:blipFill>
          <a:blip r:embed="rId3">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1358900" y="3672180"/>
            <a:ext cx="3740150" cy="2358439"/>
          </a:xfrm>
          <a:prstGeom prst="rect">
            <a:avLst/>
          </a:prstGeom>
        </p:spPr>
      </p:pic>
      <p:pic>
        <p:nvPicPr>
          <p:cNvPr id="8" name="Picture 7">
            <a:extLst>
              <a:ext uri="{FF2B5EF4-FFF2-40B4-BE49-F238E27FC236}">
                <a16:creationId xmlns:a16="http://schemas.microsoft.com/office/drawing/2014/main" id="{E39C31DC-5036-814F-9D73-62FA982D40A7}"/>
              </a:ext>
            </a:extLst>
          </p:cNvPr>
          <p:cNvPicPr>
            <a:picLocks noChangeAspect="1"/>
          </p:cNvPicPr>
          <p:nvPr/>
        </p:nvPicPr>
        <p:blipFill>
          <a:blip r:embed="rId4"/>
          <a:stretch>
            <a:fillRect/>
          </a:stretch>
        </p:blipFill>
        <p:spPr>
          <a:xfrm>
            <a:off x="8674385" y="1547378"/>
            <a:ext cx="3238500" cy="1803400"/>
          </a:xfrm>
          <a:prstGeom prst="rect">
            <a:avLst/>
          </a:prstGeom>
        </p:spPr>
      </p:pic>
      <p:pic>
        <p:nvPicPr>
          <p:cNvPr id="10" name="Picture 9">
            <a:extLst>
              <a:ext uri="{FF2B5EF4-FFF2-40B4-BE49-F238E27FC236}">
                <a16:creationId xmlns:a16="http://schemas.microsoft.com/office/drawing/2014/main" id="{E44C2077-9AF8-FB4C-BA2F-17F29EB48063}"/>
              </a:ext>
            </a:extLst>
          </p:cNvPr>
          <p:cNvPicPr>
            <a:picLocks noChangeAspect="1"/>
          </p:cNvPicPr>
          <p:nvPr/>
        </p:nvPicPr>
        <p:blipFill rotWithShape="1">
          <a:blip r:embed="rId5">
            <a:alphaModFix amt="50000"/>
            <a:extLst>
              <a:ext uri="{BEBA8EAE-BF5A-486C-A8C5-ECC9F3942E4B}">
                <a14:imgProps xmlns:a14="http://schemas.microsoft.com/office/drawing/2010/main">
                  <a14:imgLayer>
                    <a14:imgEffect>
                      <a14:saturation sat="0"/>
                    </a14:imgEffect>
                  </a14:imgLayer>
                </a14:imgProps>
              </a:ext>
            </a:extLst>
          </a:blip>
          <a:srcRect l="24538" r="24384"/>
          <a:stretch/>
        </p:blipFill>
        <p:spPr>
          <a:xfrm>
            <a:off x="304800" y="1547378"/>
            <a:ext cx="2108200" cy="2921000"/>
          </a:xfrm>
          <a:prstGeom prst="rect">
            <a:avLst/>
          </a:prstGeom>
        </p:spPr>
      </p:pic>
      <p:pic>
        <p:nvPicPr>
          <p:cNvPr id="12" name="Picture 11">
            <a:extLst>
              <a:ext uri="{FF2B5EF4-FFF2-40B4-BE49-F238E27FC236}">
                <a16:creationId xmlns:a16="http://schemas.microsoft.com/office/drawing/2014/main" id="{AD8B2FDF-E9D7-4548-800C-84C7E895A964}"/>
              </a:ext>
            </a:extLst>
          </p:cNvPr>
          <p:cNvPicPr>
            <a:picLocks noChangeAspect="1"/>
          </p:cNvPicPr>
          <p:nvPr/>
        </p:nvPicPr>
        <p:blipFill>
          <a:blip r:embed="rId6"/>
          <a:stretch>
            <a:fillRect/>
          </a:stretch>
        </p:blipFill>
        <p:spPr>
          <a:xfrm>
            <a:off x="5680075" y="3185678"/>
            <a:ext cx="3045110" cy="3045110"/>
          </a:xfrm>
          <a:prstGeom prst="rect">
            <a:avLst/>
          </a:prstGeom>
        </p:spPr>
      </p:pic>
      <p:pic>
        <p:nvPicPr>
          <p:cNvPr id="14" name="Picture 13">
            <a:extLst>
              <a:ext uri="{FF2B5EF4-FFF2-40B4-BE49-F238E27FC236}">
                <a16:creationId xmlns:a16="http://schemas.microsoft.com/office/drawing/2014/main" id="{051AB12C-972E-FC48-A7BC-0247639AB3F0}"/>
              </a:ext>
            </a:extLst>
          </p:cNvPr>
          <p:cNvPicPr>
            <a:picLocks noChangeAspect="1"/>
          </p:cNvPicPr>
          <p:nvPr/>
        </p:nvPicPr>
        <p:blipFill rotWithShape="1">
          <a:blip r:embed="rId7"/>
          <a:srcRect l="8129" t="34038" r="7812" b="35446"/>
          <a:stretch/>
        </p:blipFill>
        <p:spPr>
          <a:xfrm>
            <a:off x="2775092" y="1562455"/>
            <a:ext cx="5537200" cy="1338041"/>
          </a:xfrm>
          <a:prstGeom prst="rect">
            <a:avLst/>
          </a:prstGeom>
        </p:spPr>
      </p:pic>
      <p:sp>
        <p:nvSpPr>
          <p:cNvPr id="9" name="Rectangle 7">
            <a:extLst>
              <a:ext uri="{FF2B5EF4-FFF2-40B4-BE49-F238E27FC236}">
                <a16:creationId xmlns:a16="http://schemas.microsoft.com/office/drawing/2014/main" id="{7AC6A64F-4ABD-A24E-9D15-242F76F28D42}"/>
              </a:ext>
            </a:extLst>
          </p:cNvPr>
          <p:cNvSpPr>
            <a:spLocks noChangeArrowheads="1"/>
          </p:cNvSpPr>
          <p:nvPr/>
        </p:nvSpPr>
        <p:spPr bwMode="auto">
          <a:xfrm>
            <a:off x="0" y="6254360"/>
            <a:ext cx="12192000" cy="584775"/>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sz="3200" dirty="0">
                <a:solidFill>
                  <a:schemeClr val="bg1"/>
                </a:solidFill>
                <a:latin typeface="Calibri" panose="020F0502020204030204" pitchFamily="34" charset="0"/>
                <a:cs typeface="Calibri" panose="020F0502020204030204" pitchFamily="34" charset="0"/>
              </a:rPr>
              <a:t>Closed-source</a:t>
            </a:r>
          </a:p>
        </p:txBody>
      </p:sp>
    </p:spTree>
    <p:extLst>
      <p:ext uri="{BB962C8B-B14F-4D97-AF65-F5344CB8AC3E}">
        <p14:creationId xmlns:p14="http://schemas.microsoft.com/office/powerpoint/2010/main" val="33451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649-0439-F745-80FE-5A38A56FF4B6}"/>
              </a:ext>
            </a:extLst>
          </p:cNvPr>
          <p:cNvSpPr>
            <a:spLocks noGrp="1"/>
          </p:cNvSpPr>
          <p:nvPr>
            <p:ph type="title"/>
          </p:nvPr>
        </p:nvSpPr>
        <p:spPr/>
        <p:txBody>
          <a:bodyPr/>
          <a:lstStyle/>
          <a:p>
            <a:r>
              <a:rPr lang="en-US" dirty="0"/>
              <a:t>What about …?</a:t>
            </a:r>
          </a:p>
        </p:txBody>
      </p:sp>
      <p:pic>
        <p:nvPicPr>
          <p:cNvPr id="4" name="Picture 3">
            <a:extLst>
              <a:ext uri="{FF2B5EF4-FFF2-40B4-BE49-F238E27FC236}">
                <a16:creationId xmlns:a16="http://schemas.microsoft.com/office/drawing/2014/main" id="{788A9E5A-F7F2-F04D-9EA5-FD6DB757F237}"/>
              </a:ext>
            </a:extLst>
          </p:cNvPr>
          <p:cNvPicPr>
            <a:picLocks noChangeAspect="1"/>
          </p:cNvPicPr>
          <p:nvPr/>
        </p:nvPicPr>
        <p:blipFill>
          <a:blip r:embed="rId2"/>
          <a:stretch>
            <a:fillRect/>
          </a:stretch>
        </p:blipFill>
        <p:spPr>
          <a:xfrm>
            <a:off x="9004871" y="3672180"/>
            <a:ext cx="2577529" cy="2358439"/>
          </a:xfrm>
          <a:prstGeom prst="rect">
            <a:avLst/>
          </a:prstGeom>
        </p:spPr>
      </p:pic>
      <p:pic>
        <p:nvPicPr>
          <p:cNvPr id="6" name="Picture 5">
            <a:extLst>
              <a:ext uri="{FF2B5EF4-FFF2-40B4-BE49-F238E27FC236}">
                <a16:creationId xmlns:a16="http://schemas.microsoft.com/office/drawing/2014/main" id="{3823AD30-427D-7B44-97C6-3630D4176C82}"/>
              </a:ext>
            </a:extLst>
          </p:cNvPr>
          <p:cNvPicPr>
            <a:picLocks noChangeAspect="1"/>
          </p:cNvPicPr>
          <p:nvPr/>
        </p:nvPicPr>
        <p:blipFill>
          <a:blip r:embed="rId3">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1358900" y="3672180"/>
            <a:ext cx="3740150" cy="2358439"/>
          </a:xfrm>
          <a:prstGeom prst="rect">
            <a:avLst/>
          </a:prstGeom>
        </p:spPr>
      </p:pic>
      <p:pic>
        <p:nvPicPr>
          <p:cNvPr id="8" name="Picture 7">
            <a:extLst>
              <a:ext uri="{FF2B5EF4-FFF2-40B4-BE49-F238E27FC236}">
                <a16:creationId xmlns:a16="http://schemas.microsoft.com/office/drawing/2014/main" id="{E39C31DC-5036-814F-9D73-62FA982D40A7}"/>
              </a:ext>
            </a:extLst>
          </p:cNvPr>
          <p:cNvPicPr>
            <a:picLocks noChangeAspect="1"/>
          </p:cNvPicPr>
          <p:nvPr/>
        </p:nvPicPr>
        <p:blipFill>
          <a:blip r:embed="rId4"/>
          <a:stretch>
            <a:fillRect/>
          </a:stretch>
        </p:blipFill>
        <p:spPr>
          <a:xfrm>
            <a:off x="8674385" y="1547378"/>
            <a:ext cx="3238500" cy="1803400"/>
          </a:xfrm>
          <a:prstGeom prst="rect">
            <a:avLst/>
          </a:prstGeom>
        </p:spPr>
      </p:pic>
      <p:pic>
        <p:nvPicPr>
          <p:cNvPr id="10" name="Picture 9">
            <a:extLst>
              <a:ext uri="{FF2B5EF4-FFF2-40B4-BE49-F238E27FC236}">
                <a16:creationId xmlns:a16="http://schemas.microsoft.com/office/drawing/2014/main" id="{E44C2077-9AF8-FB4C-BA2F-17F29EB48063}"/>
              </a:ext>
            </a:extLst>
          </p:cNvPr>
          <p:cNvPicPr>
            <a:picLocks noChangeAspect="1"/>
          </p:cNvPicPr>
          <p:nvPr/>
        </p:nvPicPr>
        <p:blipFill rotWithShape="1">
          <a:blip r:embed="rId5">
            <a:alphaModFix amt="50000"/>
            <a:extLst>
              <a:ext uri="{BEBA8EAE-BF5A-486C-A8C5-ECC9F3942E4B}">
                <a14:imgProps xmlns:a14="http://schemas.microsoft.com/office/drawing/2010/main">
                  <a14:imgLayer>
                    <a14:imgEffect>
                      <a14:saturation sat="0"/>
                    </a14:imgEffect>
                  </a14:imgLayer>
                </a14:imgProps>
              </a:ext>
            </a:extLst>
          </a:blip>
          <a:srcRect l="24538" r="24384"/>
          <a:stretch/>
        </p:blipFill>
        <p:spPr>
          <a:xfrm>
            <a:off x="304800" y="1547378"/>
            <a:ext cx="2108200" cy="2921000"/>
          </a:xfrm>
          <a:prstGeom prst="rect">
            <a:avLst/>
          </a:prstGeom>
        </p:spPr>
      </p:pic>
      <p:pic>
        <p:nvPicPr>
          <p:cNvPr id="12" name="Picture 11">
            <a:extLst>
              <a:ext uri="{FF2B5EF4-FFF2-40B4-BE49-F238E27FC236}">
                <a16:creationId xmlns:a16="http://schemas.microsoft.com/office/drawing/2014/main" id="{AD8B2FDF-E9D7-4548-800C-84C7E895A964}"/>
              </a:ext>
            </a:extLst>
          </p:cNvPr>
          <p:cNvPicPr>
            <a:picLocks noChangeAspect="1"/>
          </p:cNvPicPr>
          <p:nvPr/>
        </p:nvPicPr>
        <p:blipFill>
          <a:blip r:embed="rId6">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5680075" y="3185678"/>
            <a:ext cx="3045110" cy="3045110"/>
          </a:xfrm>
          <a:prstGeom prst="rect">
            <a:avLst/>
          </a:prstGeom>
        </p:spPr>
      </p:pic>
      <p:pic>
        <p:nvPicPr>
          <p:cNvPr id="14" name="Picture 13">
            <a:extLst>
              <a:ext uri="{FF2B5EF4-FFF2-40B4-BE49-F238E27FC236}">
                <a16:creationId xmlns:a16="http://schemas.microsoft.com/office/drawing/2014/main" id="{051AB12C-972E-FC48-A7BC-0247639AB3F0}"/>
              </a:ext>
            </a:extLst>
          </p:cNvPr>
          <p:cNvPicPr>
            <a:picLocks noChangeAspect="1"/>
          </p:cNvPicPr>
          <p:nvPr/>
        </p:nvPicPr>
        <p:blipFill rotWithShape="1">
          <a:blip r:embed="rId7">
            <a:alphaModFix amt="50000"/>
            <a:extLst>
              <a:ext uri="{BEBA8EAE-BF5A-486C-A8C5-ECC9F3942E4B}">
                <a14:imgProps xmlns:a14="http://schemas.microsoft.com/office/drawing/2010/main">
                  <a14:imgLayer>
                    <a14:imgEffect>
                      <a14:saturation sat="0"/>
                    </a14:imgEffect>
                  </a14:imgLayer>
                </a14:imgProps>
              </a:ext>
            </a:extLst>
          </a:blip>
          <a:srcRect l="8129" t="34038" r="7812" b="35446"/>
          <a:stretch/>
        </p:blipFill>
        <p:spPr>
          <a:xfrm>
            <a:off x="2775092" y="1562455"/>
            <a:ext cx="5537200" cy="1338041"/>
          </a:xfrm>
          <a:prstGeom prst="rect">
            <a:avLst/>
          </a:prstGeom>
        </p:spPr>
      </p:pic>
      <p:sp>
        <p:nvSpPr>
          <p:cNvPr id="9" name="Rectangle 7">
            <a:extLst>
              <a:ext uri="{FF2B5EF4-FFF2-40B4-BE49-F238E27FC236}">
                <a16:creationId xmlns:a16="http://schemas.microsoft.com/office/drawing/2014/main" id="{D976CAD5-9432-3F47-A34F-B3190D481F69}"/>
              </a:ext>
            </a:extLst>
          </p:cNvPr>
          <p:cNvSpPr>
            <a:spLocks noChangeArrowheads="1"/>
          </p:cNvSpPr>
          <p:nvPr/>
        </p:nvSpPr>
        <p:spPr bwMode="auto">
          <a:xfrm>
            <a:off x="0" y="6254360"/>
            <a:ext cx="12192000" cy="584775"/>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sz="3200" dirty="0">
                <a:solidFill>
                  <a:schemeClr val="bg1"/>
                </a:solidFill>
                <a:latin typeface="Calibri" panose="020F0502020204030204" pitchFamily="34" charset="0"/>
                <a:cs typeface="Calibri" panose="020F0502020204030204" pitchFamily="34" charset="0"/>
              </a:rPr>
              <a:t>Not designed for HPC</a:t>
            </a:r>
          </a:p>
        </p:txBody>
      </p:sp>
    </p:spTree>
    <p:extLst>
      <p:ext uri="{BB962C8B-B14F-4D97-AF65-F5344CB8AC3E}">
        <p14:creationId xmlns:p14="http://schemas.microsoft.com/office/powerpoint/2010/main" val="165414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A649-0439-F745-80FE-5A38A56FF4B6}"/>
              </a:ext>
            </a:extLst>
          </p:cNvPr>
          <p:cNvSpPr>
            <a:spLocks noGrp="1"/>
          </p:cNvSpPr>
          <p:nvPr>
            <p:ph type="title"/>
          </p:nvPr>
        </p:nvSpPr>
        <p:spPr/>
        <p:txBody>
          <a:bodyPr/>
          <a:lstStyle/>
          <a:p>
            <a:r>
              <a:rPr lang="en-US" dirty="0"/>
              <a:t>What about …?</a:t>
            </a:r>
          </a:p>
        </p:txBody>
      </p:sp>
      <p:pic>
        <p:nvPicPr>
          <p:cNvPr id="4" name="Picture 3">
            <a:extLst>
              <a:ext uri="{FF2B5EF4-FFF2-40B4-BE49-F238E27FC236}">
                <a16:creationId xmlns:a16="http://schemas.microsoft.com/office/drawing/2014/main" id="{788A9E5A-F7F2-F04D-9EA5-FD6DB757F237}"/>
              </a:ext>
            </a:extLst>
          </p:cNvPr>
          <p:cNvPicPr>
            <a:picLocks noChangeAspect="1"/>
          </p:cNvPicPr>
          <p:nvPr/>
        </p:nvPicPr>
        <p:blipFill>
          <a:blip r:embed="rId2">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9004871" y="3672180"/>
            <a:ext cx="2577529" cy="2358439"/>
          </a:xfrm>
          <a:prstGeom prst="rect">
            <a:avLst/>
          </a:prstGeom>
        </p:spPr>
      </p:pic>
      <p:pic>
        <p:nvPicPr>
          <p:cNvPr id="6" name="Picture 5">
            <a:extLst>
              <a:ext uri="{FF2B5EF4-FFF2-40B4-BE49-F238E27FC236}">
                <a16:creationId xmlns:a16="http://schemas.microsoft.com/office/drawing/2014/main" id="{3823AD30-427D-7B44-97C6-3630D4176C82}"/>
              </a:ext>
            </a:extLst>
          </p:cNvPr>
          <p:cNvPicPr>
            <a:picLocks noChangeAspect="1"/>
          </p:cNvPicPr>
          <p:nvPr/>
        </p:nvPicPr>
        <p:blipFill>
          <a:blip r:embed="rId3">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1358900" y="3672180"/>
            <a:ext cx="3740150" cy="2358439"/>
          </a:xfrm>
          <a:prstGeom prst="rect">
            <a:avLst/>
          </a:prstGeom>
        </p:spPr>
      </p:pic>
      <p:pic>
        <p:nvPicPr>
          <p:cNvPr id="8" name="Picture 7">
            <a:extLst>
              <a:ext uri="{FF2B5EF4-FFF2-40B4-BE49-F238E27FC236}">
                <a16:creationId xmlns:a16="http://schemas.microsoft.com/office/drawing/2014/main" id="{E39C31DC-5036-814F-9D73-62FA982D40A7}"/>
              </a:ext>
            </a:extLst>
          </p:cNvPr>
          <p:cNvPicPr>
            <a:picLocks noChangeAspect="1"/>
          </p:cNvPicPr>
          <p:nvPr/>
        </p:nvPicPr>
        <p:blipFill>
          <a:blip r:embed="rId4">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8674385" y="1547378"/>
            <a:ext cx="3238500" cy="1803400"/>
          </a:xfrm>
          <a:prstGeom prst="rect">
            <a:avLst/>
          </a:prstGeom>
        </p:spPr>
      </p:pic>
      <p:pic>
        <p:nvPicPr>
          <p:cNvPr id="10" name="Picture 9">
            <a:extLst>
              <a:ext uri="{FF2B5EF4-FFF2-40B4-BE49-F238E27FC236}">
                <a16:creationId xmlns:a16="http://schemas.microsoft.com/office/drawing/2014/main" id="{E44C2077-9AF8-FB4C-BA2F-17F29EB48063}"/>
              </a:ext>
            </a:extLst>
          </p:cNvPr>
          <p:cNvPicPr>
            <a:picLocks noChangeAspect="1"/>
          </p:cNvPicPr>
          <p:nvPr/>
        </p:nvPicPr>
        <p:blipFill rotWithShape="1">
          <a:blip r:embed="rId5">
            <a:alphaModFix amt="50000"/>
            <a:extLst>
              <a:ext uri="{BEBA8EAE-BF5A-486C-A8C5-ECC9F3942E4B}">
                <a14:imgProps xmlns:a14="http://schemas.microsoft.com/office/drawing/2010/main">
                  <a14:imgLayer>
                    <a14:imgEffect>
                      <a14:saturation sat="0"/>
                    </a14:imgEffect>
                  </a14:imgLayer>
                </a14:imgProps>
              </a:ext>
            </a:extLst>
          </a:blip>
          <a:srcRect l="24538" r="24384"/>
          <a:stretch/>
        </p:blipFill>
        <p:spPr>
          <a:xfrm>
            <a:off x="304800" y="1547378"/>
            <a:ext cx="2108200" cy="2921000"/>
          </a:xfrm>
          <a:prstGeom prst="rect">
            <a:avLst/>
          </a:prstGeom>
        </p:spPr>
      </p:pic>
      <p:pic>
        <p:nvPicPr>
          <p:cNvPr id="12" name="Picture 11">
            <a:extLst>
              <a:ext uri="{FF2B5EF4-FFF2-40B4-BE49-F238E27FC236}">
                <a16:creationId xmlns:a16="http://schemas.microsoft.com/office/drawing/2014/main" id="{AD8B2FDF-E9D7-4548-800C-84C7E895A964}"/>
              </a:ext>
            </a:extLst>
          </p:cNvPr>
          <p:cNvPicPr>
            <a:picLocks noChangeAspect="1"/>
          </p:cNvPicPr>
          <p:nvPr/>
        </p:nvPicPr>
        <p:blipFill>
          <a:blip r:embed="rId6">
            <a:alphaModFix amt="50000"/>
            <a:extLst>
              <a:ext uri="{BEBA8EAE-BF5A-486C-A8C5-ECC9F3942E4B}">
                <a14:imgProps xmlns:a14="http://schemas.microsoft.com/office/drawing/2010/main">
                  <a14:imgLayer>
                    <a14:imgEffect>
                      <a14:saturation sat="0"/>
                    </a14:imgEffect>
                  </a14:imgLayer>
                </a14:imgProps>
              </a:ext>
            </a:extLst>
          </a:blip>
          <a:stretch>
            <a:fillRect/>
          </a:stretch>
        </p:blipFill>
        <p:spPr>
          <a:xfrm>
            <a:off x="5680075" y="3185678"/>
            <a:ext cx="3045110" cy="3045110"/>
          </a:xfrm>
          <a:prstGeom prst="rect">
            <a:avLst/>
          </a:prstGeom>
        </p:spPr>
      </p:pic>
      <p:pic>
        <p:nvPicPr>
          <p:cNvPr id="14" name="Picture 13">
            <a:extLst>
              <a:ext uri="{FF2B5EF4-FFF2-40B4-BE49-F238E27FC236}">
                <a16:creationId xmlns:a16="http://schemas.microsoft.com/office/drawing/2014/main" id="{051AB12C-972E-FC48-A7BC-0247639AB3F0}"/>
              </a:ext>
            </a:extLst>
          </p:cNvPr>
          <p:cNvPicPr>
            <a:picLocks noChangeAspect="1"/>
          </p:cNvPicPr>
          <p:nvPr/>
        </p:nvPicPr>
        <p:blipFill rotWithShape="1">
          <a:blip r:embed="rId7">
            <a:alphaModFix amt="50000"/>
            <a:extLst>
              <a:ext uri="{BEBA8EAE-BF5A-486C-A8C5-ECC9F3942E4B}">
                <a14:imgProps xmlns:a14="http://schemas.microsoft.com/office/drawing/2010/main">
                  <a14:imgLayer>
                    <a14:imgEffect>
                      <a14:saturation sat="0"/>
                    </a14:imgEffect>
                  </a14:imgLayer>
                </a14:imgProps>
              </a:ext>
            </a:extLst>
          </a:blip>
          <a:srcRect l="8129" t="34038" r="7812" b="35446"/>
          <a:stretch/>
        </p:blipFill>
        <p:spPr>
          <a:xfrm>
            <a:off x="2775092" y="1562455"/>
            <a:ext cx="5537200" cy="1338041"/>
          </a:xfrm>
          <a:prstGeom prst="rect">
            <a:avLst/>
          </a:prstGeom>
        </p:spPr>
      </p:pic>
      <p:sp>
        <p:nvSpPr>
          <p:cNvPr id="9" name="Rectangle 7">
            <a:extLst>
              <a:ext uri="{FF2B5EF4-FFF2-40B4-BE49-F238E27FC236}">
                <a16:creationId xmlns:a16="http://schemas.microsoft.com/office/drawing/2014/main" id="{376B4DBA-DFF6-314D-8265-24EC0B3F31F9}"/>
              </a:ext>
            </a:extLst>
          </p:cNvPr>
          <p:cNvSpPr>
            <a:spLocks noChangeArrowheads="1"/>
          </p:cNvSpPr>
          <p:nvPr/>
        </p:nvSpPr>
        <p:spPr bwMode="auto">
          <a:xfrm>
            <a:off x="0" y="6254360"/>
            <a:ext cx="12192000" cy="584775"/>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sz="3200" dirty="0">
                <a:solidFill>
                  <a:schemeClr val="bg1"/>
                </a:solidFill>
                <a:latin typeface="Calibri" panose="020F0502020204030204" pitchFamily="34" charset="0"/>
                <a:cs typeface="Calibri" panose="020F0502020204030204" pitchFamily="34" charset="0"/>
              </a:rPr>
              <a:t>Limited Scalability, Usability, and Portability</a:t>
            </a:r>
          </a:p>
        </p:txBody>
      </p:sp>
    </p:spTree>
    <p:extLst>
      <p:ext uri="{BB962C8B-B14F-4D97-AF65-F5344CB8AC3E}">
        <p14:creationId xmlns:p14="http://schemas.microsoft.com/office/powerpoint/2010/main" val="247681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Extensibility</a:t>
            </a:r>
          </a:p>
          <a:p>
            <a:pPr lvl="1"/>
            <a:r>
              <a:rPr lang="en-US" dirty="0"/>
              <a:t>Open source</a:t>
            </a:r>
          </a:p>
          <a:p>
            <a:pPr lvl="1"/>
            <a:r>
              <a:rPr lang="en-US" dirty="0"/>
              <a:t>Modular design with support for user plugins</a:t>
            </a:r>
          </a:p>
          <a:p>
            <a:r>
              <a:rPr lang="en-US" dirty="0"/>
              <a:t>Scalability</a:t>
            </a:r>
          </a:p>
          <a:p>
            <a:pPr lvl="1"/>
            <a:r>
              <a:rPr lang="en-US" dirty="0"/>
              <a:t>Designed from the ground up for </a:t>
            </a:r>
            <a:r>
              <a:rPr lang="en-US" dirty="0" err="1"/>
              <a:t>exascale</a:t>
            </a:r>
            <a:r>
              <a:rPr lang="en-US" dirty="0"/>
              <a:t> and beyond</a:t>
            </a:r>
          </a:p>
          <a:p>
            <a:pPr lvl="1"/>
            <a:r>
              <a:rPr lang="en-US" dirty="0"/>
              <a:t>Already tested at 1000s of nodes &amp; millions of jobs</a:t>
            </a:r>
          </a:p>
          <a:p>
            <a:r>
              <a:rPr lang="en-US" dirty="0"/>
              <a:t>Usability</a:t>
            </a:r>
          </a:p>
          <a:p>
            <a:pPr lvl="1"/>
            <a:r>
              <a:rPr lang="en-US" dirty="0"/>
              <a:t>C, Lua, and Python bindings that expose 100% of Flux’s functionality</a:t>
            </a:r>
          </a:p>
          <a:p>
            <a:pPr lvl="1"/>
            <a:r>
              <a:rPr lang="en-US" dirty="0"/>
              <a:t>Can be used as a single-user tool or a system scheduler</a:t>
            </a:r>
          </a:p>
          <a:p>
            <a:r>
              <a:rPr lang="en-US" dirty="0"/>
              <a:t>Portability</a:t>
            </a:r>
          </a:p>
          <a:p>
            <a:pPr lvl="1"/>
            <a:r>
              <a:rPr lang="en-US" dirty="0"/>
              <a:t>Optimized for HPC and runs in Cloud and Grid settings too</a:t>
            </a:r>
          </a:p>
          <a:p>
            <a:pPr lvl="1"/>
            <a:r>
              <a:rPr lang="en-US" dirty="0"/>
              <a:t>Runs on any set of Linux machines: only requires a list of IP addresses or PMI</a:t>
            </a:r>
          </a:p>
          <a:p>
            <a:pPr lvl="1"/>
            <a:endParaRPr lang="en-US" dirty="0"/>
          </a:p>
        </p:txBody>
      </p:sp>
      <p:sp>
        <p:nvSpPr>
          <p:cNvPr id="13" name="Title 12"/>
          <p:cNvSpPr>
            <a:spLocks noGrp="1"/>
          </p:cNvSpPr>
          <p:nvPr>
            <p:ph type="title"/>
          </p:nvPr>
        </p:nvSpPr>
        <p:spPr>
          <a:xfrm>
            <a:off x="609600" y="219514"/>
            <a:ext cx="9902289" cy="1008771"/>
          </a:xfrm>
        </p:spPr>
        <p:txBody>
          <a:bodyPr/>
          <a:lstStyle/>
          <a:p>
            <a:r>
              <a:rPr lang="en-US" dirty="0"/>
              <a:t>Why Flux?</a:t>
            </a:r>
            <a:endParaRPr lang="en-US" sz="2400" b="0" dirty="0"/>
          </a:p>
        </p:txBody>
      </p:sp>
      <p:sp>
        <p:nvSpPr>
          <p:cNvPr id="4" name="Rectangle 7">
            <a:extLst>
              <a:ext uri="{FF2B5EF4-FFF2-40B4-BE49-F238E27FC236}">
                <a16:creationId xmlns:a16="http://schemas.microsoft.com/office/drawing/2014/main" id="{5CABEFC1-AE43-9341-9DBC-81EF5682891F}"/>
              </a:ext>
            </a:extLst>
          </p:cNvPr>
          <p:cNvSpPr>
            <a:spLocks noChangeArrowheads="1"/>
          </p:cNvSpPr>
          <p:nvPr/>
        </p:nvSpPr>
        <p:spPr bwMode="auto">
          <a:xfrm>
            <a:off x="0" y="6290500"/>
            <a:ext cx="12192000" cy="523220"/>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sz="2800" dirty="0">
                <a:solidFill>
                  <a:schemeClr val="bg1"/>
                </a:solidFill>
                <a:latin typeface="Calibri" panose="020F0502020204030204" pitchFamily="34" charset="0"/>
                <a:cs typeface="Calibri" panose="020F0502020204030204" pitchFamily="34" charset="0"/>
              </a:rPr>
              <a:t>Flux is designed to make </a:t>
            </a:r>
            <a:r>
              <a:rPr lang="en-US" sz="2800" b="1" dirty="0">
                <a:solidFill>
                  <a:schemeClr val="bg1"/>
                </a:solidFill>
                <a:latin typeface="Calibri" panose="020F0502020204030204" pitchFamily="34" charset="0"/>
                <a:cs typeface="Calibri" panose="020F0502020204030204" pitchFamily="34" charset="0"/>
              </a:rPr>
              <a:t>hard</a:t>
            </a:r>
            <a:r>
              <a:rPr lang="en-US" sz="2800" dirty="0">
                <a:solidFill>
                  <a:schemeClr val="bg1"/>
                </a:solidFill>
                <a:latin typeface="Calibri" panose="020F0502020204030204" pitchFamily="34" charset="0"/>
                <a:cs typeface="Calibri" panose="020F0502020204030204" pitchFamily="34" charset="0"/>
              </a:rPr>
              <a:t> scheduling problems </a:t>
            </a:r>
            <a:r>
              <a:rPr lang="en-US" sz="2800" b="1" dirty="0">
                <a:solidFill>
                  <a:schemeClr val="bg1"/>
                </a:solidFill>
                <a:latin typeface="Calibri" panose="020F0502020204030204" pitchFamily="34" charset="0"/>
                <a:cs typeface="Calibri" panose="020F0502020204030204" pitchFamily="34" charset="0"/>
              </a:rPr>
              <a:t>easy</a:t>
            </a:r>
          </a:p>
        </p:txBody>
      </p:sp>
    </p:spTree>
    <p:extLst>
      <p:ext uri="{BB962C8B-B14F-4D97-AF65-F5344CB8AC3E}">
        <p14:creationId xmlns:p14="http://schemas.microsoft.com/office/powerpoint/2010/main" val="361919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10" fill="hold"/>
                                        <p:tgtEl>
                                          <p:spTgt spid="2">
                                            <p:txEl>
                                              <p:pRg st="0" end="0"/>
                                            </p:txEl>
                                          </p:spTgt>
                                        </p:tgtEl>
                                        <p:attrNameLst>
                                          <p:attrName>style.color</p:attrName>
                                        </p:attrNameLst>
                                      </p:cBhvr>
                                      <p:to>
                                        <a:srgbClr val="D6D6D6"/>
                                      </p:to>
                                    </p:animClr>
                                  </p:childTnLst>
                                </p:cTn>
                              </p:par>
                              <p:par>
                                <p:cTn id="43" presetID="3" presetClass="emph" presetSubtype="2" fill="hold" nodeType="withEffect">
                                  <p:stCondLst>
                                    <p:cond delay="0"/>
                                  </p:stCondLst>
                                  <p:childTnLst>
                                    <p:animClr clrSpc="rgb" dir="cw">
                                      <p:cBhvr override="childStyle">
                                        <p:cTn id="44" dur="10" fill="hold"/>
                                        <p:tgtEl>
                                          <p:spTgt spid="2">
                                            <p:txEl>
                                              <p:pRg st="1" end="1"/>
                                            </p:txEl>
                                          </p:spTgt>
                                        </p:tgtEl>
                                        <p:attrNameLst>
                                          <p:attrName>style.color</p:attrName>
                                        </p:attrNameLst>
                                      </p:cBhvr>
                                      <p:to>
                                        <a:srgbClr val="D6D6D6"/>
                                      </p:to>
                                    </p:animClr>
                                  </p:childTnLst>
                                </p:cTn>
                              </p:par>
                              <p:par>
                                <p:cTn id="45" presetID="3" presetClass="emph" presetSubtype="2" fill="hold" nodeType="withEffect">
                                  <p:stCondLst>
                                    <p:cond delay="0"/>
                                  </p:stCondLst>
                                  <p:childTnLst>
                                    <p:animClr clrSpc="rgb" dir="cw">
                                      <p:cBhvr override="childStyle">
                                        <p:cTn id="46" dur="10" fill="hold"/>
                                        <p:tgtEl>
                                          <p:spTgt spid="2">
                                            <p:txEl>
                                              <p:pRg st="2" end="2"/>
                                            </p:txEl>
                                          </p:spTgt>
                                        </p:tgtEl>
                                        <p:attrNameLst>
                                          <p:attrName>style.color</p:attrName>
                                        </p:attrNameLst>
                                      </p:cBhvr>
                                      <p:to>
                                        <a:srgbClr val="D6D6D6"/>
                                      </p:to>
                                    </p:animClr>
                                  </p:childTnLst>
                                </p:cTn>
                              </p:par>
                              <p:par>
                                <p:cTn id="47" presetID="3" presetClass="emph" presetSubtype="2" fill="hold" nodeType="withEffect">
                                  <p:stCondLst>
                                    <p:cond delay="0"/>
                                  </p:stCondLst>
                                  <p:childTnLst>
                                    <p:animClr clrSpc="rgb" dir="cw">
                                      <p:cBhvr override="childStyle">
                                        <p:cTn id="48" dur="10" fill="hold"/>
                                        <p:tgtEl>
                                          <p:spTgt spid="2">
                                            <p:txEl>
                                              <p:pRg st="3" end="3"/>
                                            </p:txEl>
                                          </p:spTgt>
                                        </p:tgtEl>
                                        <p:attrNameLst>
                                          <p:attrName>style.color</p:attrName>
                                        </p:attrNameLst>
                                      </p:cBhvr>
                                      <p:to>
                                        <a:srgbClr val="D6D6D6"/>
                                      </p:to>
                                    </p:animClr>
                                  </p:childTnLst>
                                </p:cTn>
                              </p:par>
                              <p:par>
                                <p:cTn id="49" presetID="3" presetClass="emph" presetSubtype="2" fill="hold" nodeType="withEffect">
                                  <p:stCondLst>
                                    <p:cond delay="0"/>
                                  </p:stCondLst>
                                  <p:childTnLst>
                                    <p:animClr clrSpc="rgb" dir="cw">
                                      <p:cBhvr override="childStyle">
                                        <p:cTn id="50" dur="10" fill="hold"/>
                                        <p:tgtEl>
                                          <p:spTgt spid="2">
                                            <p:txEl>
                                              <p:pRg st="4" end="4"/>
                                            </p:txEl>
                                          </p:spTgt>
                                        </p:tgtEl>
                                        <p:attrNameLst>
                                          <p:attrName>style.color</p:attrName>
                                        </p:attrNameLst>
                                      </p:cBhvr>
                                      <p:to>
                                        <a:srgbClr val="D6D6D6"/>
                                      </p:to>
                                    </p:animClr>
                                  </p:childTnLst>
                                </p:cTn>
                              </p:par>
                              <p:par>
                                <p:cTn id="51" presetID="3" presetClass="emph" presetSubtype="2" fill="hold" nodeType="withEffect">
                                  <p:stCondLst>
                                    <p:cond delay="0"/>
                                  </p:stCondLst>
                                  <p:childTnLst>
                                    <p:animClr clrSpc="rgb" dir="cw">
                                      <p:cBhvr override="childStyle">
                                        <p:cTn id="52" dur="10" fill="hold"/>
                                        <p:tgtEl>
                                          <p:spTgt spid="2">
                                            <p:txEl>
                                              <p:pRg st="5" end="5"/>
                                            </p:txEl>
                                          </p:spTgt>
                                        </p:tgtEl>
                                        <p:attrNameLst>
                                          <p:attrName>style.color</p:attrName>
                                        </p:attrNameLst>
                                      </p:cBhvr>
                                      <p:to>
                                        <a:srgbClr val="D6D6D6"/>
                                      </p:to>
                                    </p:animClr>
                                  </p:childTnLst>
                                </p:cTn>
                              </p:par>
                              <p:par>
                                <p:cTn id="53" presetID="3" presetClass="emph" presetSubtype="2" fill="hold" nodeType="withEffect">
                                  <p:stCondLst>
                                    <p:cond delay="0"/>
                                  </p:stCondLst>
                                  <p:childTnLst>
                                    <p:animClr clrSpc="rgb" dir="cw">
                                      <p:cBhvr override="childStyle">
                                        <p:cTn id="54" dur="10" fill="hold"/>
                                        <p:tgtEl>
                                          <p:spTgt spid="2">
                                            <p:txEl>
                                              <p:pRg st="6" end="6"/>
                                            </p:txEl>
                                          </p:spTgt>
                                        </p:tgtEl>
                                        <p:attrNameLst>
                                          <p:attrName>style.color</p:attrName>
                                        </p:attrNameLst>
                                      </p:cBhvr>
                                      <p:to>
                                        <a:srgbClr val="D6D6D6"/>
                                      </p:to>
                                    </p:animClr>
                                  </p:childTnLst>
                                </p:cTn>
                              </p:par>
                              <p:par>
                                <p:cTn id="55" presetID="3" presetClass="emph" presetSubtype="2" fill="hold" nodeType="withEffect">
                                  <p:stCondLst>
                                    <p:cond delay="0"/>
                                  </p:stCondLst>
                                  <p:childTnLst>
                                    <p:animClr clrSpc="rgb" dir="cw">
                                      <p:cBhvr override="childStyle">
                                        <p:cTn id="56" dur="10" fill="hold"/>
                                        <p:tgtEl>
                                          <p:spTgt spid="2">
                                            <p:txEl>
                                              <p:pRg st="7" end="7"/>
                                            </p:txEl>
                                          </p:spTgt>
                                        </p:tgtEl>
                                        <p:attrNameLst>
                                          <p:attrName>style.color</p:attrName>
                                        </p:attrNameLst>
                                      </p:cBhvr>
                                      <p:to>
                                        <a:srgbClr val="D6D6D6"/>
                                      </p:to>
                                    </p:animClr>
                                  </p:childTnLst>
                                </p:cTn>
                              </p:par>
                              <p:par>
                                <p:cTn id="57" presetID="3" presetClass="emph" presetSubtype="2" fill="hold" nodeType="withEffect">
                                  <p:stCondLst>
                                    <p:cond delay="0"/>
                                  </p:stCondLst>
                                  <p:childTnLst>
                                    <p:animClr clrSpc="rgb" dir="cw">
                                      <p:cBhvr override="childStyle">
                                        <p:cTn id="58" dur="10" fill="hold"/>
                                        <p:tgtEl>
                                          <p:spTgt spid="2">
                                            <p:txEl>
                                              <p:pRg st="8" end="8"/>
                                            </p:txEl>
                                          </p:spTgt>
                                        </p:tgtEl>
                                        <p:attrNameLst>
                                          <p:attrName>style.color</p:attrName>
                                        </p:attrNameLst>
                                      </p:cBhvr>
                                      <p:to>
                                        <a:srgbClr val="D6D6D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PPT_UNC_V5.23_wide-16x9.potx" id="{83130911-C7AB-48B9-8C29-C9D32ACF0083}" vid="{243C0807-7D1A-4674-975A-BB624B104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7496</TotalTime>
  <Words>1676</Words>
  <Application>Microsoft Macintosh PowerPoint</Application>
  <PresentationFormat>Widescreen</PresentationFormat>
  <Paragraphs>264</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Narrow</vt:lpstr>
      <vt:lpstr>Calibri</vt:lpstr>
      <vt:lpstr>Consolas</vt:lpstr>
      <vt:lpstr>Helvetica</vt:lpstr>
      <vt:lpstr>Lucida Grande</vt:lpstr>
      <vt:lpstr>Lucida Handwriting</vt:lpstr>
      <vt:lpstr>Open Sans</vt:lpstr>
      <vt:lpstr>Wingdings</vt:lpstr>
      <vt:lpstr>Wingdings 2</vt:lpstr>
      <vt:lpstr>2015_PPT_UNC_V7.06 (1)</vt:lpstr>
      <vt:lpstr>Flux: Practical Job Scheduling</vt:lpstr>
      <vt:lpstr>What is Flux?</vt:lpstr>
      <vt:lpstr>What is Flux?</vt:lpstr>
      <vt:lpstr>What is Flux?</vt:lpstr>
      <vt:lpstr>What about …?</vt:lpstr>
      <vt:lpstr>What about …?</vt:lpstr>
      <vt:lpstr>What about …?</vt:lpstr>
      <vt:lpstr>What about …?</vt:lpstr>
      <vt:lpstr>Why Flux?</vt:lpstr>
      <vt:lpstr>Portability: Running Flux</vt:lpstr>
      <vt:lpstr>Why Flux?</vt:lpstr>
      <vt:lpstr>Usability: Submitting a Batch Job</vt:lpstr>
      <vt:lpstr>Usability: Running an Interactive Job</vt:lpstr>
      <vt:lpstr>Usability: Tracking Job Status</vt:lpstr>
      <vt:lpstr>Why Flux?</vt:lpstr>
      <vt:lpstr>Scalability: Running Many Jobs</vt:lpstr>
      <vt:lpstr>Scalability: Running Many Heterogeneous Jobs</vt:lpstr>
      <vt:lpstr>Scalability: Running Millions of Jobs</vt:lpstr>
      <vt:lpstr>Why Flux?</vt:lpstr>
      <vt:lpstr>Extensibility: Modular Design</vt:lpstr>
      <vt:lpstr>Extensibility: Creating Your Own Module</vt:lpstr>
      <vt:lpstr>Extensibility: Flux’s Communication Overlay</vt:lpstr>
      <vt:lpstr>Extensibility: Scheduler Plugins</vt:lpstr>
      <vt:lpstr>Extensibility: Open Source</vt:lpstr>
      <vt:lpstr>PowerPoint Presentation</vt:lpstr>
    </vt:vector>
  </TitlesOfParts>
  <Company>LLNL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Should not exceed two lines</dc:title>
  <dc:creator>Hadley, Kirk</dc:creator>
  <cp:lastModifiedBy>Herbein, Stephen</cp:lastModifiedBy>
  <cp:revision>73</cp:revision>
  <cp:lastPrinted>2018-03-02T18:21:35Z</cp:lastPrinted>
  <dcterms:created xsi:type="dcterms:W3CDTF">2018-05-23T22:06:01Z</dcterms:created>
  <dcterms:modified xsi:type="dcterms:W3CDTF">2018-08-28T17:39:39Z</dcterms:modified>
</cp:coreProperties>
</file>