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1"/>
  </p:notesMasterIdLst>
  <p:sldIdLst>
    <p:sldId id="3825" r:id="rId5"/>
    <p:sldId id="3826" r:id="rId6"/>
    <p:sldId id="3827" r:id="rId7"/>
    <p:sldId id="3828" r:id="rId8"/>
    <p:sldId id="3835" r:id="rId9"/>
    <p:sldId id="3836" r:id="rId10"/>
    <p:sldId id="3837" r:id="rId11"/>
    <p:sldId id="3838" r:id="rId12"/>
    <p:sldId id="3840" r:id="rId13"/>
    <p:sldId id="3841" r:id="rId14"/>
    <p:sldId id="3842" r:id="rId15"/>
    <p:sldId id="3843" r:id="rId16"/>
    <p:sldId id="3794" r:id="rId17"/>
    <p:sldId id="3833" r:id="rId18"/>
    <p:sldId id="3839" r:id="rId19"/>
    <p:sldId id="383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xBnc36PJ_d82BS01plDYwPomoqQL0ojU#scrollTo=5b7f792e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graph-neural-network-gnn-architectures-for-recommendation-systems-7b9dd0de0856#:~:text=GNNs%20for%20recommendation,-Recommendation%20systems%20are&amp;text=Recommendations%20are%20drawn%20from%20the,item%20past%20interactions" TargetMode="External"/><Relationship Id="rId2" Type="http://schemas.openxmlformats.org/officeDocument/2006/relationships/hyperlink" Target="https://medium.com/@connectwithghosh/simple-matrix-factorization-example-on-the-movielens-dataset-using-pyspark-9b7e3f567536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medium.com/stanford-cs224w/lightgcn-for-movie-recommendation-eb6d112f1e8" TargetMode="External"/><Relationship Id="rId4" Type="http://schemas.openxmlformats.org/officeDocument/2006/relationships/hyperlink" Target="https://link.springer.com/article/10.1007/s00521-020-05667-z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7016" y="3302492"/>
            <a:ext cx="5809015" cy="182729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Building a recommender system using graph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Weifeng Ma</a:t>
            </a:r>
          </a:p>
          <a:p>
            <a:r>
              <a:rPr lang="en-US" dirty="0">
                <a:solidFill>
                  <a:srgbClr val="FFFFFF"/>
                </a:solidFill>
              </a:rPr>
              <a:t>Aman Shah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GNNs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neural networks allow us to easily to work with users and items. In Graph neural network (GNN) based recommendation system, where interactions of user-item are taken into consideration. Both interactions and opinions are encoded to build a user-item graph in the proposed approach. 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640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CF7C4B-FCF5-F052-5E0C-9CF68A37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Coordinate List(COO)</a:t>
            </a:r>
            <a:endParaRPr lang="zh-CN" alt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DEC6AB8-A5C9-8B8D-485E-F357327B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145452-63E1-FF6D-AE71-59747C5E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27ABB6-C455-8EBE-7FB9-86DC2713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Content Placeholder 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73A4C2F5-0B47-6FFB-9B02-E2F52846A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692" t="29114" r="59005" b="42168"/>
          <a:stretch/>
        </p:blipFill>
        <p:spPr bwMode="auto">
          <a:xfrm>
            <a:off x="580147" y="2524977"/>
            <a:ext cx="5724693" cy="29542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59506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Freeform: Shape 103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Arc 103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1" name="Rectangle 1034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2" name="Arc 1036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CA287E-37FB-7FD7-B793-23DE36A0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2" y="1122363"/>
            <a:ext cx="508763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LightGCN</a:t>
            </a:r>
          </a:p>
        </p:txBody>
      </p:sp>
      <p:sp>
        <p:nvSpPr>
          <p:cNvPr id="1053" name="Oval 1038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CBA90B-6395-1C23-6D2E-6EECFEB8F11D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492678" y="2000060"/>
            <a:ext cx="5051479" cy="2842567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90103F1-44F1-7636-E85C-BB627D31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FFFFFF"/>
                </a:solidFill>
              </a:rPr>
              <a:t>9/3/20XX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5BFE22E-DCE7-2E1D-2551-2E9AA8E2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BDAAF6-36FC-70A0-F8AD-C0366179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12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249227"/>
            <a:ext cx="7132360" cy="105644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Colab</a:t>
            </a:r>
            <a:r>
              <a:rPr lang="en-US" dirty="0"/>
              <a:t>: </a:t>
            </a:r>
            <a:r>
              <a:rPr lang="en-US" altLang="zh-CN" b="0" i="0" u="sng" dirty="0">
                <a:effectLst/>
                <a:latin typeface="-apple-system"/>
                <a:hlinkClick r:id="rId2"/>
              </a:rPr>
              <a:t>https://colab.research.google.com/drive/1xBnc36PJ_d82BS01plDYwPomoqQL0ojU#scrollTo=5b7f792e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Popular based RS:</a:t>
            </a:r>
          </a:p>
          <a:p>
            <a:r>
              <a:rPr lang="en-US" sz="2400" dirty="0"/>
              <a:t>	for design top list, popular list</a:t>
            </a:r>
          </a:p>
          <a:p>
            <a:endParaRPr lang="en-US" dirty="0"/>
          </a:p>
          <a:p>
            <a:r>
              <a:rPr lang="en-US" sz="2400" dirty="0"/>
              <a:t>Collaborative filtering</a:t>
            </a:r>
            <a:r>
              <a:rPr lang="en-US" dirty="0"/>
              <a:t> RS:</a:t>
            </a:r>
          </a:p>
          <a:p>
            <a:r>
              <a:rPr lang="en-US" sz="2400" dirty="0"/>
              <a:t>	for find interaction between users and items</a:t>
            </a:r>
          </a:p>
          <a:p>
            <a:endParaRPr lang="en-US" dirty="0"/>
          </a:p>
          <a:p>
            <a:r>
              <a:rPr lang="en-US" sz="2400" dirty="0"/>
              <a:t>GNNs for RS:</a:t>
            </a:r>
          </a:p>
          <a:p>
            <a:r>
              <a:rPr lang="en-US" dirty="0"/>
              <a:t>	to enhance collaborative filtering </a:t>
            </a:r>
            <a:endParaRPr lang="en-US" sz="2400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01975C7-D604-4AD4-85CC-2EFC92D8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C27B2A-1D72-43E3-82D3-29739485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AE04A9-4D92-102D-E9BC-AC5B570E09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8CA8B4-3B3A-C389-EDAC-D809FDF4F2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4FF410C-3309-9CD9-FB6C-F5B8C797D4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CEF0D-B565-CBAC-3E64-D3BC2AC46D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897FC2-5B43-66A9-FBCF-E96438A0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49CE0-0742-4DA3-5109-08E9314B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ADE29-31D4-B993-F9DD-041F9EA6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E9FD3-DB93-4505-92CD-3966E6CD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52849E-FE33-D932-88F0-FCACD417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0" i="0" u="sng" dirty="0">
                <a:effectLst/>
                <a:latin typeface="-apple-system"/>
                <a:hlinkClick r:id="rId2"/>
              </a:rPr>
              <a:t>[1] </a:t>
            </a:r>
            <a:r>
              <a:rPr lang="en-US" altLang="zh-CN" b="0" i="0" u="sng" dirty="0">
                <a:effectLst/>
                <a:latin typeface="-apple-system"/>
                <a:hlinkClick r:id="rId2"/>
              </a:rPr>
              <a:t>https://medium.com/@connectwithghosh/simple-matrix-factorization-example-on-the-movielens-dataset-using-pyspark-9b7e3f567536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[2] </a:t>
            </a:r>
            <a:r>
              <a:rPr lang="en-US" altLang="zh-CN" b="0" i="0" u="none" strike="noStrike" dirty="0">
                <a:effectLst/>
                <a:latin typeface="-apple-system"/>
                <a:hlinkClick r:id="rId3"/>
              </a:rPr>
              <a:t>https://towardsdatascience.com/graph-neural-network-gnn-architectures-for-recommendation-systems-7b9dd0de0856#:~:text=GNNs%20for%20recommendation,-Recommendation%20systems%20are&amp;text=Recommendations%20are%20drawn%20from%20the,item%20past%20interactions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[3] </a:t>
            </a:r>
            <a:r>
              <a:rPr lang="en-US" altLang="zh-CN" b="0" i="0" u="none" strike="noStrike" dirty="0">
                <a:effectLst/>
                <a:latin typeface="-apple-system"/>
                <a:hlinkClick r:id="rId4"/>
              </a:rPr>
              <a:t>https://link.springer.com/article/10.1007/s00521-020-05667-z</a:t>
            </a:r>
            <a:endParaRPr lang="en-US" altLang="zh-CN" b="0" i="0" u="none" strike="noStrike" dirty="0">
              <a:effectLst/>
              <a:latin typeface="-apple-system"/>
            </a:endParaRPr>
          </a:p>
          <a:p>
            <a:r>
              <a:rPr lang="en-US" altLang="zh-CN" dirty="0">
                <a:latin typeface="-apple-system"/>
              </a:rPr>
              <a:t>[4] </a:t>
            </a:r>
            <a:r>
              <a:rPr lang="en-US" altLang="zh-CN" dirty="0">
                <a:latin typeface="-apple-system"/>
                <a:hlinkClick r:id="rId5"/>
              </a:rPr>
              <a:t>https://medium.com/stanford-cs224w/lightgcn-for-movie-recommendation-eb6d112f1e8</a:t>
            </a:r>
            <a:endParaRPr lang="en-US" altLang="zh-CN" dirty="0"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7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12/11/2022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Building a Recommender System using GNNs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Popular based recommender system(RS)</a:t>
            </a:r>
          </a:p>
          <a:p>
            <a:pPr marL="0" indent="0">
              <a:buNone/>
            </a:pPr>
            <a:r>
              <a:rPr lang="en-US" dirty="0"/>
              <a:t>Collaborative filtering</a:t>
            </a:r>
          </a:p>
          <a:p>
            <a:pPr marL="0" indent="0">
              <a:buNone/>
            </a:pPr>
            <a:r>
              <a:rPr lang="en-US" dirty="0"/>
              <a:t>Graph neural network 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Recommendation systems are complex artificial intelligence systems that are designed to provide a prediction to users based on a preference. Recommendation systems require large data and time to train. Recommendation systems are heavily used in everyday life. Recommendation systems are widely useful because they save users a lot of time on the search, and they can efficiently provide services to users.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Topic one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Popular based 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based 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popular-based approach, we will filter out data and get the top and most popular items for users. This approach often use to create a top list for users to select items they might like. 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Topic two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Collaborative Filtering 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6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based 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collaborative filtering approach, the system will filter out items that a user might like on the basis of reactions by similar users. This approach is often done by using matrix factorization. 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75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01F903-7FD5-A7AE-03DA-C0A6C00D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Factorization 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AE331D-55D8-29FC-B10E-7F973F201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Matrix factorization is a collaborative filtering algorithm to find the relationship between items and users’ entities.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A3D6C5A-91C1-0E46-52C9-D3D077A0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EF1A91-DE17-0AAE-BF9A-7EB2BFDE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368B2B-A510-572C-B125-9A4D0AD5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4" descr="Simple Matrix Factorization example on the Movielens dataset using Pyspark  | by Soumya Ghosh | Medium">
            <a:extLst>
              <a:ext uri="{FF2B5EF4-FFF2-40B4-BE49-F238E27FC236}">
                <a16:creationId xmlns:a16="http://schemas.microsoft.com/office/drawing/2014/main" id="{ECEC1B21-95CD-CC89-C2BC-C5550091F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538" y="3583483"/>
            <a:ext cx="6726924" cy="290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87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Topic two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GNNs 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5364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{C2B0AB76-8A28-4C4A-8588-6A209E288AD6}tf78504181_win32</Template>
  <TotalTime>27</TotalTime>
  <Words>460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Avenir Next LT Pro</vt:lpstr>
      <vt:lpstr>Calibri</vt:lpstr>
      <vt:lpstr>Tw Cen MT</vt:lpstr>
      <vt:lpstr>ShapesVTI</vt:lpstr>
      <vt:lpstr>Building a recommender system using graph neural network</vt:lpstr>
      <vt:lpstr>Agenda</vt:lpstr>
      <vt:lpstr>Introduction</vt:lpstr>
      <vt:lpstr>Topic one</vt:lpstr>
      <vt:lpstr>Popular based RS</vt:lpstr>
      <vt:lpstr>Topic two</vt:lpstr>
      <vt:lpstr>Collaborative filtering based RS</vt:lpstr>
      <vt:lpstr>Matrix Factorization </vt:lpstr>
      <vt:lpstr>Topic two</vt:lpstr>
      <vt:lpstr>GNNs </vt:lpstr>
      <vt:lpstr>Coordinate List(COO)</vt:lpstr>
      <vt:lpstr>LightGCN</vt:lpstr>
      <vt:lpstr>Demo</vt:lpstr>
      <vt:lpstr>Summary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recommender system using graph neural network</dc:title>
  <dc:creator>Weifeng Ma</dc:creator>
  <cp:lastModifiedBy>Weifeng Ma</cp:lastModifiedBy>
  <cp:revision>1</cp:revision>
  <dcterms:created xsi:type="dcterms:W3CDTF">2022-12-12T06:18:56Z</dcterms:created>
  <dcterms:modified xsi:type="dcterms:W3CDTF">2022-12-12T06:46:17Z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