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Query Performance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Time(in 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968256"/>
        <c:axId val="313967472"/>
      </c:lineChart>
      <c:catAx>
        <c:axId val="31396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67472"/>
        <c:crosses val="autoZero"/>
        <c:auto val="1"/>
        <c:lblAlgn val="ctr"/>
        <c:lblOffset val="100"/>
        <c:noMultiLvlLbl val="0"/>
      </c:catAx>
      <c:valAx>
        <c:axId val="31396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Query Performance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Time(in 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965512"/>
        <c:axId val="313971000"/>
      </c:lineChart>
      <c:catAx>
        <c:axId val="313965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71000"/>
        <c:crosses val="autoZero"/>
        <c:auto val="1"/>
        <c:lblAlgn val="ctr"/>
        <c:lblOffset val="100"/>
        <c:noMultiLvlLbl val="0"/>
      </c:catAx>
      <c:valAx>
        <c:axId val="31397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65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Query</a:t>
            </a:r>
            <a:r>
              <a:rPr lang="en-US" baseline="0" dirty="0" smtClean="0"/>
              <a:t> Performance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Time(in 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MongoDB</c:v>
                </c:pt>
                <c:pt idx="1">
                  <c:v>MySQL (with indexes)</c:v>
                </c:pt>
                <c:pt idx="2">
                  <c:v>MySQL (with partitioning)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40</c:v>
                </c:pt>
                <c:pt idx="2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971392"/>
        <c:axId val="216032160"/>
      </c:lineChart>
      <c:catAx>
        <c:axId val="3139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32160"/>
        <c:crosses val="autoZero"/>
        <c:auto val="1"/>
        <c:lblAlgn val="ctr"/>
        <c:lblOffset val="100"/>
        <c:noMultiLvlLbl val="0"/>
      </c:catAx>
      <c:valAx>
        <c:axId val="21603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7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Time(in minutes)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347824975564342E-2"/>
                  <c:y val="-6.695652403137708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0579708292607175E-3"/>
                  <c:y val="-0.106521742777190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0869562438911505E-3"/>
                  <c:y val="-0.1034782644121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3890147870899829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Single Node Hadoop</c:v>
                </c:pt>
                <c:pt idx="1">
                  <c:v>Amazon EMR (5 m1.small nodes)</c:v>
                </c:pt>
                <c:pt idx="2">
                  <c:v>Amazon EMR (10 m1.medium nodes)</c:v>
                </c:pt>
                <c:pt idx="3">
                  <c:v>Amazon EMR(10 m1.large nodes)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034512"/>
        <c:axId val="215123752"/>
      </c:lineChart>
      <c:catAx>
        <c:axId val="21603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123752"/>
        <c:crosses val="autoZero"/>
        <c:auto val="1"/>
        <c:lblAlgn val="ctr"/>
        <c:lblOffset val="100"/>
        <c:noMultiLvlLbl val="0"/>
      </c:catAx>
      <c:valAx>
        <c:axId val="21512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3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12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E465F1-74D5-4ED3-9790-EB40088C6901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E65262-119E-408D-99A6-4D87393A7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pe273project/lastfmcontentdashboards" TargetMode="External"/><Relationship Id="rId2" Type="http://schemas.openxmlformats.org/officeDocument/2006/relationships/hyperlink" Target="http://mysterious-wave-7118.heroku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</a:t>
            </a:r>
            <a:r>
              <a:rPr lang="en-US" sz="7200" dirty="0" smtClean="0"/>
              <a:t>ast.fm content </a:t>
            </a:r>
            <a:r>
              <a:rPr lang="en-US" sz="7200" dirty="0" smtClean="0"/>
              <a:t>dashboards</a:t>
            </a:r>
            <a:br>
              <a:rPr lang="en-US" sz="7200" dirty="0" smtClean="0"/>
            </a:br>
            <a:r>
              <a:rPr lang="en-US" sz="2000" spc="0" dirty="0" smtClean="0"/>
              <a:t>Bhushan Deo | Gaurav Bhardwaj | </a:t>
            </a:r>
            <a:r>
              <a:rPr lang="en-US" sz="2000" spc="0" dirty="0" err="1" smtClean="0"/>
              <a:t>Prabhu</a:t>
            </a:r>
            <a:r>
              <a:rPr lang="en-US" sz="2000" spc="0" dirty="0" smtClean="0"/>
              <a:t> </a:t>
            </a:r>
            <a:r>
              <a:rPr lang="en-US" sz="2000" spc="0" dirty="0" err="1" smtClean="0"/>
              <a:t>Siddharth</a:t>
            </a:r>
            <a:r>
              <a:rPr lang="en-US" sz="2000" spc="0" dirty="0" smtClean="0"/>
              <a:t> </a:t>
            </a:r>
            <a:r>
              <a:rPr lang="en-US" sz="2000" spc="0" dirty="0" err="1" smtClean="0"/>
              <a:t>Raveendran</a:t>
            </a:r>
            <a:r>
              <a:rPr lang="en-US" sz="2000" spc="0" dirty="0" smtClean="0"/>
              <a:t> | Krishna </a:t>
            </a:r>
            <a:r>
              <a:rPr lang="en-US" sz="2000" spc="0" dirty="0" err="1" smtClean="0"/>
              <a:t>Chaitanya</a:t>
            </a:r>
            <a:r>
              <a:rPr lang="en-US" sz="2000" spc="0" dirty="0" smtClean="0"/>
              <a:t> </a:t>
            </a:r>
            <a:r>
              <a:rPr lang="en-US" sz="2000" spc="0" dirty="0" err="1" smtClean="0"/>
              <a:t>Dwarapudi</a:t>
            </a:r>
            <a:endParaRPr lang="en-US" sz="72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CmpE</a:t>
            </a:r>
            <a:r>
              <a:rPr lang="en-US" dirty="0" smtClean="0"/>
              <a:t> 273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56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With partitioning, query time comes down to 7-8 seconds in the worst case.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51886255"/>
              </p:ext>
            </p:extLst>
          </p:nvPr>
        </p:nvGraphicFramePr>
        <p:xfrm>
          <a:off x="2667001" y="2527899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2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Music compatibility between two users based on their common artists, and number of plays for those artists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Cosine Similarity to calculate the music compatibility between users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810" y="2520094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73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Hadoop to come up with trends from the entire network:</a:t>
            </a:r>
            <a:br>
              <a:rPr lang="en-US" sz="3200" dirty="0" smtClean="0"/>
            </a:br>
            <a:r>
              <a:rPr lang="en-US" sz="3200" dirty="0" smtClean="0"/>
              <a:t>- Top 10 artists in the network</a:t>
            </a:r>
            <a:br>
              <a:rPr lang="en-US" sz="3200" dirty="0" smtClean="0"/>
            </a:br>
            <a:r>
              <a:rPr lang="en-US" sz="3200" dirty="0" smtClean="0"/>
              <a:t>- Top 10 artists by year</a:t>
            </a:r>
            <a:br>
              <a:rPr lang="en-US" sz="3200" dirty="0" smtClean="0"/>
            </a:br>
            <a:r>
              <a:rPr lang="en-US" sz="3200" dirty="0" smtClean="0"/>
              <a:t>- Count for usage (</a:t>
            </a:r>
            <a:r>
              <a:rPr lang="en-US" sz="3200" dirty="0" err="1" smtClean="0"/>
              <a:t>scrobbling</a:t>
            </a:r>
            <a:r>
              <a:rPr lang="en-US" sz="3200" dirty="0" smtClean="0"/>
              <a:t> by users), by hour, day and month.</a:t>
            </a:r>
          </a:p>
        </p:txBody>
      </p:sp>
    </p:spTree>
    <p:extLst>
      <p:ext uri="{BB962C8B-B14F-4D97-AF65-F5344CB8AC3E}">
        <p14:creationId xmlns:p14="http://schemas.microsoft.com/office/powerpoint/2010/main" val="424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Amazon Elastic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(EMR) minimize the job time. </a:t>
            </a:r>
          </a:p>
          <a:p>
            <a:r>
              <a:rPr lang="en-US" sz="3200" dirty="0" smtClean="0"/>
              <a:t>Can be used to easily change the number of nodes as per requirement.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953459"/>
              </p:ext>
            </p:extLst>
          </p:nvPr>
        </p:nvGraphicFramePr>
        <p:xfrm>
          <a:off x="2989953" y="3103644"/>
          <a:ext cx="5631534" cy="3754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hosted on </a:t>
            </a:r>
            <a:r>
              <a:rPr lang="en-US" dirty="0" err="1" smtClean="0"/>
              <a:t>Heroku</a:t>
            </a:r>
            <a:r>
              <a:rPr lang="en-US" dirty="0" smtClean="0"/>
              <a:t> platform.</a:t>
            </a:r>
          </a:p>
          <a:p>
            <a:r>
              <a:rPr lang="en-US" dirty="0" smtClean="0"/>
              <a:t>Foundation front-end framework, JQuery for UI.</a:t>
            </a:r>
          </a:p>
          <a:p>
            <a:r>
              <a:rPr lang="en-US" dirty="0" smtClean="0"/>
              <a:t>Canvas JS </a:t>
            </a:r>
            <a:r>
              <a:rPr lang="en-US" dirty="0" smtClean="0"/>
              <a:t>and </a:t>
            </a:r>
            <a:r>
              <a:rPr lang="en-US" dirty="0" smtClean="0"/>
              <a:t>HERE </a:t>
            </a:r>
            <a:r>
              <a:rPr lang="en-US" dirty="0"/>
              <a:t>Maps API for </a:t>
            </a:r>
            <a:r>
              <a:rPr lang="en-US" dirty="0" smtClean="0"/>
              <a:t>visualizing data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last.fm?</a:t>
            </a:r>
          </a:p>
          <a:p>
            <a:r>
              <a:rPr lang="en-US" dirty="0" smtClean="0"/>
              <a:t> Last.fm data sets:</a:t>
            </a:r>
            <a:br>
              <a:rPr lang="en-US" dirty="0" smtClean="0"/>
            </a:br>
            <a:r>
              <a:rPr lang="en-US" dirty="0" smtClean="0"/>
              <a:t>1000 users data set: listening history for each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360,000 users data set: top 50 artists for each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Source: http://www.dtic.upf.edu/~ocelma/MusicRecommendationDataset/</a:t>
            </a:r>
            <a:endParaRPr lang="en-US" dirty="0" smtClean="0"/>
          </a:p>
          <a:p>
            <a:r>
              <a:rPr lang="en-US" dirty="0" smtClean="0"/>
              <a:t>Business case: to create a web application which queries a data set and creates a visually pleasing dashboard.</a:t>
            </a:r>
          </a:p>
          <a:p>
            <a:r>
              <a:rPr lang="en-US" dirty="0">
                <a:hlinkClick r:id="rId2"/>
              </a:rPr>
              <a:t>http://mysterious-wave-7118.herokuapp.com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Code at </a:t>
            </a:r>
            <a:r>
              <a:rPr lang="en-US" dirty="0">
                <a:hlinkClick r:id="rId3"/>
              </a:rPr>
              <a:t>https://github.com/cmpe273project/lastfmcontentdashboards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7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28" y="1825625"/>
            <a:ext cx="8256118" cy="4351338"/>
          </a:xfrm>
        </p:spPr>
      </p:pic>
    </p:spTree>
    <p:extLst>
      <p:ext uri="{BB962C8B-B14F-4D97-AF65-F5344CB8AC3E}">
        <p14:creationId xmlns:p14="http://schemas.microsoft.com/office/powerpoint/2010/main" val="31900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using Python and Bottle Web Framework</a:t>
            </a:r>
          </a:p>
          <a:p>
            <a:r>
              <a:rPr lang="en-US" dirty="0" smtClean="0"/>
              <a:t>MySQL connector for Python</a:t>
            </a:r>
          </a:p>
          <a:p>
            <a:r>
              <a:rPr lang="en-US" dirty="0" smtClean="0"/>
              <a:t>Endpoints:</a:t>
            </a:r>
          </a:p>
          <a:p>
            <a:pPr marL="0" indent="0">
              <a:buNone/>
            </a:pPr>
            <a:r>
              <a:rPr lang="en-US" dirty="0" smtClean="0"/>
              <a:t>/1K </a:t>
            </a:r>
            <a:r>
              <a:rPr lang="en-US" dirty="0" smtClean="0">
                <a:sym typeface="Wingdings" panose="05000000000000000000" pitchFamily="2" charset="2"/>
              </a:rPr>
              <a:t> Track Analysis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/360K  Album Analysis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usersimilarity</a:t>
            </a:r>
            <a:r>
              <a:rPr lang="en-US" dirty="0" smtClean="0">
                <a:sym typeface="Wingdings" panose="05000000000000000000" pitchFamily="2" charset="2"/>
              </a:rPr>
              <a:t>  User Similarity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networkanalysis</a:t>
            </a:r>
            <a:r>
              <a:rPr lang="en-US" dirty="0" smtClean="0">
                <a:sym typeface="Wingdings" panose="05000000000000000000" pitchFamily="2" charset="2"/>
              </a:rPr>
              <a:t> 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Schema: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main_1k : 19150868 tuples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rofile_1k : 992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main_360k : 17559530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rofile_360k : 359347 tuples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9830" y="2380347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userid</a:t>
            </a:r>
            <a:r>
              <a:rPr lang="en-US" sz="3200" dirty="0"/>
              <a:t> </a:t>
            </a:r>
            <a:r>
              <a:rPr lang="en-US" sz="3200" dirty="0" smtClean="0"/>
              <a:t>| timestamp | </a:t>
            </a:r>
            <a:r>
              <a:rPr lang="en-US" sz="3200" dirty="0" err="1" smtClean="0"/>
              <a:t>artid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</a:t>
            </a:r>
            <a:r>
              <a:rPr lang="en-US" sz="3200" dirty="0" err="1" smtClean="0"/>
              <a:t>traid</a:t>
            </a:r>
            <a:r>
              <a:rPr lang="en-US" sz="3200" dirty="0" smtClean="0"/>
              <a:t> | </a:t>
            </a:r>
            <a:r>
              <a:rPr lang="en-US" sz="3200" dirty="0" err="1" smtClean="0"/>
              <a:t>traname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349830" y="3377183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userid</a:t>
            </a:r>
            <a:r>
              <a:rPr lang="en-US" sz="3200" dirty="0"/>
              <a:t> </a:t>
            </a:r>
            <a:r>
              <a:rPr lang="en-US" sz="3200" dirty="0" smtClean="0"/>
              <a:t>| gender | age | country | registered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49830" y="4755299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/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349830" y="5677722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usersha1 | gender | age | country | registered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3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Started off in the wrong direction with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main_360k : 17559530 tuples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profile_360k : 359347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Thus, due to structure of the data set, we needed joins, but in </a:t>
            </a:r>
            <a:r>
              <a:rPr lang="en-US" dirty="0" err="1" smtClean="0"/>
              <a:t>MongoDB</a:t>
            </a:r>
            <a:r>
              <a:rPr lang="en-US" dirty="0" smtClean="0"/>
              <a:t> we have to do “joins” programmatically which is inefficient compared to RDBMS.</a:t>
            </a:r>
          </a:p>
          <a:p>
            <a:r>
              <a:rPr lang="en-US" dirty="0" smtClean="0"/>
              <a:t>Ex: If for an artist “the </a:t>
            </a:r>
            <a:r>
              <a:rPr lang="en-US" dirty="0" err="1" smtClean="0"/>
              <a:t>beatles</a:t>
            </a:r>
            <a:r>
              <a:rPr lang="en-US" dirty="0" smtClean="0"/>
              <a:t>”, we get 40,000 users from the first table, we have to make 40,000 queries to the other table to get the gender, age and country.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0000" y="2365014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usersha1</a:t>
            </a:r>
            <a:r>
              <a:rPr lang="en-US" sz="3200" dirty="0" smtClean="0"/>
              <a:t> | </a:t>
            </a:r>
            <a:r>
              <a:rPr lang="en-US" sz="3200" dirty="0" err="1" smtClean="0"/>
              <a:t>artmbid</a:t>
            </a:r>
            <a:r>
              <a:rPr lang="en-US" sz="3200" dirty="0" smtClean="0"/>
              <a:t> | </a:t>
            </a:r>
            <a:r>
              <a:rPr lang="en-US" sz="3200" dirty="0" err="1" smtClean="0">
                <a:solidFill>
                  <a:srgbClr val="FF0000"/>
                </a:solidFill>
              </a:rPr>
              <a:t>artname</a:t>
            </a:r>
            <a:r>
              <a:rPr lang="en-US" sz="3200" dirty="0" smtClean="0"/>
              <a:t> | plays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20000" y="3510033"/>
            <a:ext cx="9650380" cy="4934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usersha1</a:t>
            </a:r>
            <a:r>
              <a:rPr lang="en-US" sz="3200" dirty="0" smtClean="0"/>
              <a:t> | gender | age | country | registered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37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10692968"/>
              </p:ext>
            </p:extLst>
          </p:nvPr>
        </p:nvGraphicFramePr>
        <p:xfrm>
          <a:off x="2681515" y="1690688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With proper indexes on the fields which we are querying, query time comes down to 30 seconds.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85240823"/>
              </p:ext>
            </p:extLst>
          </p:nvPr>
        </p:nvGraphicFramePr>
        <p:xfrm>
          <a:off x="2667001" y="2527899"/>
          <a:ext cx="6259286" cy="417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0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1107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MySQL: To improve performance further, we used partitioning. (based on KEY – MySQL’s own internal hashing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0" y="2906670"/>
            <a:ext cx="4389900" cy="38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263</TotalTime>
  <Words>333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Depth</vt:lpstr>
      <vt:lpstr>last.fm content dashboards Bhushan Deo | Gaurav Bhardwaj | Prabhu Siddharth Raveendran | Krishna Chaitanya Dwarapudi</vt:lpstr>
      <vt:lpstr>Project Demo</vt:lpstr>
      <vt:lpstr>Basic Architecture</vt:lpstr>
      <vt:lpstr>Web Services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User Similarity</vt:lpstr>
      <vt:lpstr>Entire Network Analysis</vt:lpstr>
      <vt:lpstr>Entire Network Analysis</vt:lpstr>
      <vt:lpstr>Front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last.fm content dashboards</dc:title>
  <dc:creator>Bhushan Deo</dc:creator>
  <cp:lastModifiedBy>Bhushan Deo</cp:lastModifiedBy>
  <cp:revision>22</cp:revision>
  <dcterms:created xsi:type="dcterms:W3CDTF">2013-12-18T00:32:42Z</dcterms:created>
  <dcterms:modified xsi:type="dcterms:W3CDTF">2013-12-18T19:00:50Z</dcterms:modified>
</cp:coreProperties>
</file>