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74"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11/13/2013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11/13/2013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11/13/2013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11/13/2013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11/13/2013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11/13/2013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11/13/2013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11/13/2013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11/13/2013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11/13/2013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11/13/2013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11/13/2013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tic.upf.edu/~ocelma/MusicRecommendationDataset/lastfm-360K.html" TargetMode="External"/><Relationship Id="rId2" Type="http://schemas.openxmlformats.org/officeDocument/2006/relationships/hyperlink" Target="http://www.dtic.upf.edu/~ocelma/MusicRecommendationDataset/lastfm-1K.html" TargetMode="Externa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hyperlink" Target="http://www.michael-noll.com/tutorials/running-hadoop-on-ubuntu-linux-single-node-cluster/" TargetMode="External"/><Relationship Id="rId2" Type="http://schemas.openxmlformats.org/officeDocument/2006/relationships/hyperlink" Target="http://pythonhosted.org/mrjob/" TargetMode="External"/><Relationship Id="rId1" Type="http://schemas.openxmlformats.org/officeDocument/2006/relationships/slideLayout" Target="../slideLayouts/slideLayout2.xml"/><Relationship Id="rId5" Type="http://schemas.openxmlformats.org/officeDocument/2006/relationships/hyperlink" Target="http://www.michael-noll.com/tutorials/writing-an-hadoop-mapreduce-program-in-python/" TargetMode="External"/><Relationship Id="rId4" Type="http://schemas.openxmlformats.org/officeDocument/2006/relationships/hyperlink" Target="http://www.michael-noll.com/tutorials/running-hadoop-on-ubuntu-linux-multi-node-clust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musicbrainz.org/artist/f59c5520-5f46-4d2c-b2c4-822eabf53419/tags" TargetMode="External"/><Relationship Id="rId2" Type="http://schemas.openxmlformats.org/officeDocument/2006/relationships/hyperlink" Target="http://musicbrainz.org/doc/MusicBrainz_Database/Download" TargetMode="External"/><Relationship Id="rId1" Type="http://schemas.openxmlformats.org/officeDocument/2006/relationships/slideLayout" Target="../slideLayouts/slideLayout2.xml"/><Relationship Id="rId5" Type="http://schemas.openxmlformats.org/officeDocument/2006/relationships/hyperlink" Target="http://labrosa.ee.columbia.edu/millionsong/lastfm" TargetMode="External"/><Relationship Id="rId4" Type="http://schemas.openxmlformats.org/officeDocument/2006/relationships/hyperlink" Target="http://musicbrainz.org/recording/9d70086c-5d7a-4e7f-b1ed-c53c4b11310f/tag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Weighted_arithmetic_me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203 Project Ideas – Last.fm dataset</a:t>
            </a:r>
            <a:endParaRPr lang="en-US" dirty="0"/>
          </a:p>
        </p:txBody>
      </p:sp>
    </p:spTree>
    <p:extLst>
      <p:ext uri="{BB962C8B-B14F-4D97-AF65-F5344CB8AC3E}">
        <p14:creationId xmlns:p14="http://schemas.microsoft.com/office/powerpoint/2010/main" val="193128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b="1" dirty="0" smtClean="0"/>
              <a:t>#2. For </a:t>
            </a:r>
            <a:r>
              <a:rPr lang="en-US" sz="3200" b="1" dirty="0"/>
              <a:t>a given track, analyze and then visualize on graph: frequency of plays as per time of the day (time range within a day), OR, as per day of the week. (1K data set</a:t>
            </a:r>
            <a:r>
              <a:rPr lang="en-US" sz="3200" b="1" dirty="0" smtClean="0"/>
              <a:t>)</a:t>
            </a:r>
            <a:endParaRPr lang="en-US" sz="3200" dirty="0"/>
          </a:p>
        </p:txBody>
      </p:sp>
      <p:sp>
        <p:nvSpPr>
          <p:cNvPr id="3" name="Content Placeholder 2"/>
          <p:cNvSpPr>
            <a:spLocks noGrp="1"/>
          </p:cNvSpPr>
          <p:nvPr>
            <p:ph idx="1"/>
          </p:nvPr>
        </p:nvSpPr>
        <p:spPr/>
        <p:txBody>
          <a:bodyPr/>
          <a:lstStyle/>
          <a:p>
            <a:pPr lvl="0"/>
            <a:r>
              <a:rPr lang="en-US" dirty="0"/>
              <a:t>For this we require the track and the timestamps associated with each track.</a:t>
            </a:r>
          </a:p>
          <a:p>
            <a:pPr lvl="0"/>
            <a:r>
              <a:rPr lang="en-US" dirty="0"/>
              <a:t>Pitfall: Users might </a:t>
            </a:r>
            <a:r>
              <a:rPr lang="en-US" dirty="0" err="1"/>
              <a:t>scrobble</a:t>
            </a:r>
            <a:r>
              <a:rPr lang="en-US" dirty="0"/>
              <a:t> more on weekends, and that’s why you’ll find that most tracks have more frequency on weekends</a:t>
            </a:r>
            <a:r>
              <a:rPr lang="en-US" dirty="0" smtClean="0"/>
              <a:t>.</a:t>
            </a:r>
            <a:endParaRPr lang="en-US" dirty="0"/>
          </a:p>
        </p:txBody>
      </p:sp>
    </p:spTree>
    <p:extLst>
      <p:ext uri="{BB962C8B-B14F-4D97-AF65-F5344CB8AC3E}">
        <p14:creationId xmlns:p14="http://schemas.microsoft.com/office/powerpoint/2010/main" val="2260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800" dirty="0" smtClean="0"/>
              <a:t>#3. </a:t>
            </a:r>
            <a:r>
              <a:rPr lang="en-US" sz="2800" b="1" dirty="0"/>
              <a:t>For each track, find the user attributes (M/F %, Age group %, Country %, Time of day %) and visualize on pie chart or any other kind of interesting visualization. (1K data set</a:t>
            </a:r>
            <a:r>
              <a:rPr lang="en-US" sz="2800" b="1" dirty="0" smtClean="0"/>
              <a:t>)</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612" y="2048669"/>
            <a:ext cx="6229350" cy="3905250"/>
          </a:xfrm>
        </p:spPr>
      </p:pic>
    </p:spTree>
    <p:extLst>
      <p:ext uri="{BB962C8B-B14F-4D97-AF65-F5344CB8AC3E}">
        <p14:creationId xmlns:p14="http://schemas.microsoft.com/office/powerpoint/2010/main" val="20194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#4. In our 1K user social network, visualizing the spread of popularity of a track on a map (1K data set)</a:t>
            </a:r>
            <a:endParaRPr lang="en-US" sz="4000" dirty="0"/>
          </a:p>
        </p:txBody>
      </p:sp>
      <p:sp>
        <p:nvSpPr>
          <p:cNvPr id="3" name="Content Placeholder 2"/>
          <p:cNvSpPr>
            <a:spLocks noGrp="1"/>
          </p:cNvSpPr>
          <p:nvPr>
            <p:ph idx="1"/>
          </p:nvPr>
        </p:nvSpPr>
        <p:spPr/>
        <p:txBody>
          <a:bodyPr/>
          <a:lstStyle/>
          <a:p>
            <a:r>
              <a:rPr lang="en-US" dirty="0" smtClean="0"/>
              <a:t>For each track , find the total occurrences in data (this will give us timestamps). </a:t>
            </a:r>
          </a:p>
          <a:p>
            <a:r>
              <a:rPr lang="en-US" dirty="0" smtClean="0"/>
              <a:t>Then, find the corresponding users listening to the track and match them in the profile file. This will give us their location. </a:t>
            </a:r>
          </a:p>
          <a:p>
            <a:r>
              <a:rPr lang="en-US" dirty="0" smtClean="0"/>
              <a:t>Add the location data to each associated timestamp. </a:t>
            </a:r>
          </a:p>
          <a:p>
            <a:r>
              <a:rPr lang="en-US" dirty="0" smtClean="0"/>
              <a:t>So for each track we will have a series of (timestamp, location) pairs. Use this time series to visualize the spread of popularity on the map.</a:t>
            </a:r>
            <a:endParaRPr lang="en-US" dirty="0"/>
          </a:p>
        </p:txBody>
      </p:sp>
    </p:spTree>
    <p:extLst>
      <p:ext uri="{BB962C8B-B14F-4D97-AF65-F5344CB8AC3E}">
        <p14:creationId xmlns:p14="http://schemas.microsoft.com/office/powerpoint/2010/main" val="127668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#4. In our 1K user social network, visualizing the spread of popularity of a track on a map (1K data set)</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691" y="1825625"/>
            <a:ext cx="5415192" cy="4351338"/>
          </a:xfrm>
        </p:spPr>
      </p:pic>
    </p:spTree>
    <p:extLst>
      <p:ext uri="{BB962C8B-B14F-4D97-AF65-F5344CB8AC3E}">
        <p14:creationId xmlns:p14="http://schemas.microsoft.com/office/powerpoint/2010/main" val="220170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#5. Parse through a user’s listening history and show the mood (genre/tag word frequency) changes (1K Data set)</a:t>
            </a:r>
            <a:endParaRPr lang="en-US" sz="3600" dirty="0"/>
          </a:p>
        </p:txBody>
      </p:sp>
      <p:sp>
        <p:nvSpPr>
          <p:cNvPr id="3" name="Content Placeholder 2"/>
          <p:cNvSpPr>
            <a:spLocks noGrp="1"/>
          </p:cNvSpPr>
          <p:nvPr>
            <p:ph idx="1"/>
          </p:nvPr>
        </p:nvSpPr>
        <p:spPr/>
        <p:txBody>
          <a:bodyPr/>
          <a:lstStyle/>
          <a:p>
            <a:r>
              <a:rPr lang="en-US" dirty="0" smtClean="0"/>
              <a:t>Get the listening history for each user.</a:t>
            </a:r>
          </a:p>
          <a:p>
            <a:r>
              <a:rPr lang="en-US" dirty="0" smtClean="0"/>
              <a:t>Challenge is to match the track or artist with tag/genre.</a:t>
            </a:r>
          </a:p>
          <a:p>
            <a:r>
              <a:rPr lang="en-US" dirty="0" smtClean="0"/>
              <a:t>For each user, parse through the listening history and find the associated genre or tag for each track/artist.</a:t>
            </a:r>
          </a:p>
          <a:p>
            <a:r>
              <a:rPr lang="en-US" dirty="0" smtClean="0"/>
              <a:t>With genre or tag word frequency on the Y-axis and time on the X-Axis, make a visualizations showing to show how a user’s listening mood varies as a function of time. The pattern for each user will vary.</a:t>
            </a:r>
          </a:p>
          <a:p>
            <a:pPr marL="0" indent="0">
              <a:buNone/>
            </a:pPr>
            <a:endParaRPr lang="en-US" dirty="0"/>
          </a:p>
        </p:txBody>
      </p:sp>
    </p:spTree>
    <p:extLst>
      <p:ext uri="{BB962C8B-B14F-4D97-AF65-F5344CB8AC3E}">
        <p14:creationId xmlns:p14="http://schemas.microsoft.com/office/powerpoint/2010/main" val="199321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#5. Parse through a user’s listening history and show the mood (genre/tag word frequency) changes (1K data set)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94" y="2832894"/>
            <a:ext cx="6586758" cy="21019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543" y="1635879"/>
            <a:ext cx="4818742" cy="5222121"/>
          </a:xfrm>
          <a:prstGeom prst="rect">
            <a:avLst/>
          </a:prstGeom>
        </p:spPr>
      </p:pic>
    </p:spTree>
    <p:extLst>
      <p:ext uri="{BB962C8B-B14F-4D97-AF65-F5344CB8AC3E}">
        <p14:creationId xmlns:p14="http://schemas.microsoft.com/office/powerpoint/2010/main" val="212857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#6. Find the tracks which reached popularity very fast / went viral (1K data set)</a:t>
            </a:r>
            <a:endParaRPr lang="en-US" sz="4400" dirty="0"/>
          </a:p>
        </p:txBody>
      </p:sp>
      <p:sp>
        <p:nvSpPr>
          <p:cNvPr id="3" name="Content Placeholder 2"/>
          <p:cNvSpPr>
            <a:spLocks noGrp="1"/>
          </p:cNvSpPr>
          <p:nvPr>
            <p:ph idx="1"/>
          </p:nvPr>
        </p:nvSpPr>
        <p:spPr/>
        <p:txBody>
          <a:bodyPr>
            <a:normAutofit lnSpcReduction="10000"/>
          </a:bodyPr>
          <a:lstStyle/>
          <a:p>
            <a:r>
              <a:rPr lang="en-US" dirty="0" smtClean="0"/>
              <a:t>Set a threshold to measure this, say 150. This means we get the tracks which reached 150 listens the fastest.</a:t>
            </a:r>
          </a:p>
          <a:p>
            <a:r>
              <a:rPr lang="en-US" dirty="0" smtClean="0"/>
              <a:t>To get this figure, we could possibly use the average number of listens of all tracks in the system and then remove all tracks which have less than average listens. For the remaining tracks, we can then find the tracks which reached popularity very fast/ went viral.</a:t>
            </a:r>
          </a:p>
          <a:p>
            <a:r>
              <a:rPr lang="en-US" dirty="0" smtClean="0"/>
              <a:t>To do this, we find the earliest timestamp of the track and then its 150</a:t>
            </a:r>
            <a:r>
              <a:rPr lang="en-US" baseline="30000" dirty="0" smtClean="0"/>
              <a:t>th</a:t>
            </a:r>
            <a:r>
              <a:rPr lang="en-US" dirty="0" smtClean="0"/>
              <a:t> timestamp. We take their difference. Do this for each track and then sort them.</a:t>
            </a:r>
          </a:p>
          <a:p>
            <a:r>
              <a:rPr lang="en-US" dirty="0" smtClean="0"/>
              <a:t>Pitfall: Need to factor in that SAME user might listen to same song 150 times, as this is a relatively small data set.</a:t>
            </a:r>
            <a:endParaRPr lang="en-US" dirty="0"/>
          </a:p>
        </p:txBody>
      </p:sp>
    </p:spTree>
    <p:extLst>
      <p:ext uri="{BB962C8B-B14F-4D97-AF65-F5344CB8AC3E}">
        <p14:creationId xmlns:p14="http://schemas.microsoft.com/office/powerpoint/2010/main" val="255298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#6. Find the tracks which reached popularity very fast / went viral (1K data set)</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119" y="1825625"/>
            <a:ext cx="4916337" cy="4351338"/>
          </a:xfrm>
        </p:spPr>
      </p:pic>
    </p:spTree>
    <p:extLst>
      <p:ext uri="{BB962C8B-B14F-4D97-AF65-F5344CB8AC3E}">
        <p14:creationId xmlns:p14="http://schemas.microsoft.com/office/powerpoint/2010/main" val="211855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#7. Similar to Idea#3, but for Artists: find the Age%, M/F %, Country % and visualize it. (360K data set)</a:t>
            </a:r>
            <a:endParaRPr lang="en-US" sz="3600" dirty="0"/>
          </a:p>
        </p:txBody>
      </p:sp>
      <p:sp>
        <p:nvSpPr>
          <p:cNvPr id="3" name="Content Placeholder 2"/>
          <p:cNvSpPr>
            <a:spLocks noGrp="1"/>
          </p:cNvSpPr>
          <p:nvPr>
            <p:ph idx="1"/>
          </p:nvPr>
        </p:nvSpPr>
        <p:spPr/>
        <p:txBody>
          <a:bodyPr/>
          <a:lstStyle/>
          <a:p>
            <a:r>
              <a:rPr lang="en-US" dirty="0" smtClean="0"/>
              <a:t>For each artist, get the list of users who listen to that artist.</a:t>
            </a:r>
          </a:p>
          <a:p>
            <a:r>
              <a:rPr lang="en-US" dirty="0" smtClean="0"/>
              <a:t>Match each user with their attributes in the profile file (age, sex, country..</a:t>
            </a:r>
            <a:r>
              <a:rPr lang="en-US" dirty="0" err="1" smtClean="0"/>
              <a:t>etc</a:t>
            </a:r>
            <a:r>
              <a:rPr lang="en-US" dirty="0" smtClean="0"/>
              <a:t>)</a:t>
            </a:r>
          </a:p>
          <a:p>
            <a:r>
              <a:rPr lang="en-US" dirty="0" smtClean="0"/>
              <a:t>Visualize the user attribute distribution for each artist (Age%, M/F % or country %) on pie chart or any other suitable visualization.</a:t>
            </a:r>
            <a:endParaRPr lang="en-US" dirty="0"/>
          </a:p>
        </p:txBody>
      </p:sp>
    </p:spTree>
    <p:extLst>
      <p:ext uri="{BB962C8B-B14F-4D97-AF65-F5344CB8AC3E}">
        <p14:creationId xmlns:p14="http://schemas.microsoft.com/office/powerpoint/2010/main" val="236495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#8. Suggest a playlist/best tracks for a particular day/festival or as per season (1K user data)</a:t>
            </a:r>
            <a:endParaRPr lang="en-US" sz="4000" dirty="0"/>
          </a:p>
        </p:txBody>
      </p:sp>
      <p:sp>
        <p:nvSpPr>
          <p:cNvPr id="3" name="Content Placeholder 2"/>
          <p:cNvSpPr>
            <a:spLocks noGrp="1"/>
          </p:cNvSpPr>
          <p:nvPr>
            <p:ph idx="1"/>
          </p:nvPr>
        </p:nvSpPr>
        <p:spPr>
          <a:xfrm>
            <a:off x="1120000" y="1825625"/>
            <a:ext cx="10233800" cy="4720318"/>
          </a:xfrm>
        </p:spPr>
        <p:txBody>
          <a:bodyPr>
            <a:normAutofit fontScale="70000" lnSpcReduction="20000"/>
          </a:bodyPr>
          <a:lstStyle/>
          <a:p>
            <a:r>
              <a:rPr lang="en-US" sz="2400" dirty="0" smtClean="0"/>
              <a:t>From the data, get a list of tracks that users have listened to on a particular day (say, valentine’s day) or in a date range (on the advent of winter)</a:t>
            </a:r>
          </a:p>
          <a:p>
            <a:r>
              <a:rPr lang="en-US" sz="2400" dirty="0" smtClean="0"/>
              <a:t>Get the most frequent tracks from this list.</a:t>
            </a:r>
          </a:p>
          <a:p>
            <a:r>
              <a:rPr lang="en-US" sz="2400" dirty="0" smtClean="0"/>
              <a:t>Use that to suggest tracks to users for that particular day  or season.</a:t>
            </a:r>
          </a:p>
          <a:p>
            <a:endParaRPr lang="en-US" sz="2400" dirty="0"/>
          </a:p>
          <a:p>
            <a:endParaRPr lang="en-US" sz="2400" dirty="0" smtClean="0"/>
          </a:p>
          <a:p>
            <a:endParaRPr lang="en-US" sz="2400" dirty="0" smtClean="0"/>
          </a:p>
          <a:p>
            <a:endParaRPr lang="en-US" sz="2400" dirty="0"/>
          </a:p>
          <a:p>
            <a:pPr marL="0" indent="0">
              <a:buNone/>
            </a:pPr>
            <a:endParaRPr lang="en-US" sz="2400" dirty="0"/>
          </a:p>
          <a:p>
            <a:r>
              <a:rPr lang="en-US" sz="2400" dirty="0" smtClean="0"/>
              <a:t>Try to get tags for each track.</a:t>
            </a:r>
          </a:p>
          <a:p>
            <a:r>
              <a:rPr lang="en-US" sz="2400" dirty="0" smtClean="0"/>
              <a:t>Then show how the word frequency of tags changes on a particular day (say, valentines day has high occurrence of love related tags) or season (high occurrence of gloomy tags in winter).</a:t>
            </a:r>
          </a:p>
          <a:p>
            <a:r>
              <a:rPr lang="en-US" sz="2400" dirty="0" smtClean="0"/>
              <a:t>Visualize this in a dynamic tag cloud, or any other suitable visualization.</a:t>
            </a:r>
          </a:p>
          <a:p>
            <a:r>
              <a:rPr lang="en-US" sz="2400" dirty="0" smtClean="0"/>
              <a:t>This might yield very interesting results, like users in our network listen to a negative genre songs on Valentine’s day.</a:t>
            </a:r>
          </a:p>
          <a:p>
            <a:r>
              <a:rPr lang="en-US" sz="2400" dirty="0" smtClean="0"/>
              <a:t>ALTERNATIVELY, use the song title to associate with positivity or negativity.</a:t>
            </a:r>
          </a:p>
        </p:txBody>
      </p:sp>
      <p:sp>
        <p:nvSpPr>
          <p:cNvPr id="4" name="Title 1"/>
          <p:cNvSpPr txBox="1">
            <a:spLocks/>
          </p:cNvSpPr>
          <p:nvPr/>
        </p:nvSpPr>
        <p:spPr>
          <a:xfrm>
            <a:off x="838200" y="320300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200" dirty="0" smtClean="0"/>
              <a:t>#9. Show the tendency of users to listen to certain types of music on a particular day/festival/season as per the tag word frequency</a:t>
            </a:r>
          </a:p>
        </p:txBody>
      </p:sp>
    </p:spTree>
    <p:extLst>
      <p:ext uri="{BB962C8B-B14F-4D97-AF65-F5344CB8AC3E}">
        <p14:creationId xmlns:p14="http://schemas.microsoft.com/office/powerpoint/2010/main" val="551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Goals:</a:t>
            </a:r>
            <a:br>
              <a:rPr lang="en-US" b="1" dirty="0"/>
            </a:br>
            <a:endParaRPr lang="en-US" dirty="0"/>
          </a:p>
        </p:txBody>
      </p:sp>
      <p:sp>
        <p:nvSpPr>
          <p:cNvPr id="3" name="Content Placeholder 2"/>
          <p:cNvSpPr>
            <a:spLocks noGrp="1"/>
          </p:cNvSpPr>
          <p:nvPr>
            <p:ph idx="1"/>
          </p:nvPr>
        </p:nvSpPr>
        <p:spPr/>
        <p:txBody>
          <a:bodyPr/>
          <a:lstStyle/>
          <a:p>
            <a:pPr lvl="0"/>
            <a:r>
              <a:rPr lang="en-US" dirty="0"/>
              <a:t>Use </a:t>
            </a:r>
            <a:r>
              <a:rPr lang="en-US" dirty="0" err="1"/>
              <a:t>Hadoop</a:t>
            </a:r>
            <a:r>
              <a:rPr lang="en-US" dirty="0"/>
              <a:t> and related technologies at least for a part of the project.</a:t>
            </a:r>
          </a:p>
          <a:p>
            <a:pPr lvl="0"/>
            <a:r>
              <a:rPr lang="en-US" dirty="0"/>
              <a:t>Ambitious goal would be to do the map visualizations.</a:t>
            </a:r>
          </a:p>
          <a:p>
            <a:pPr lvl="0"/>
            <a:r>
              <a:rPr lang="en-US" dirty="0"/>
              <a:t>Present the visualizations in an extremely attractive format in the front end</a:t>
            </a:r>
            <a:r>
              <a:rPr lang="en-US" dirty="0" smtClean="0"/>
              <a:t>.</a:t>
            </a:r>
            <a:endParaRPr lang="en-US" dirty="0"/>
          </a:p>
        </p:txBody>
      </p:sp>
    </p:spTree>
    <p:extLst>
      <p:ext uri="{BB962C8B-B14F-4D97-AF65-F5344CB8AC3E}">
        <p14:creationId xmlns:p14="http://schemas.microsoft.com/office/powerpoint/2010/main" val="288571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63860" y="5029200"/>
            <a:ext cx="9774927"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a:t>Download the datasets:</a:t>
            </a:r>
            <a:br>
              <a:rPr lang="en-US" b="1" dirty="0"/>
            </a:br>
            <a:endParaRPr lang="en-US" dirty="0"/>
          </a:p>
        </p:txBody>
      </p:sp>
      <p:sp>
        <p:nvSpPr>
          <p:cNvPr id="6" name="Content Placeholder 5"/>
          <p:cNvSpPr>
            <a:spLocks noGrp="1"/>
          </p:cNvSpPr>
          <p:nvPr>
            <p:ph idx="1"/>
          </p:nvPr>
        </p:nvSpPr>
        <p:spPr>
          <a:xfrm>
            <a:off x="979100" y="1185544"/>
            <a:ext cx="10233800" cy="5276215"/>
          </a:xfrm>
        </p:spPr>
        <p:txBody>
          <a:bodyPr>
            <a:normAutofit/>
          </a:bodyPr>
          <a:lstStyle/>
          <a:p>
            <a:r>
              <a:rPr lang="en-US" u="sng" dirty="0" smtClean="0">
                <a:hlinkClick r:id="rId2"/>
              </a:rPr>
              <a:t>http://www.dtic.upf.edu/~ocelma/MusicRecommendationDataset/lastfm-1K.html</a:t>
            </a:r>
            <a:r>
              <a:rPr lang="en-US" u="sng" dirty="0" smtClean="0"/>
              <a:t/>
            </a:r>
            <a:br>
              <a:rPr lang="en-US" u="sng" dirty="0" smtClean="0"/>
            </a:br>
            <a:endParaRPr lang="en-US" u="sng" dirty="0" smtClean="0"/>
          </a:p>
          <a:p>
            <a:endParaRPr lang="en-US" u="sng" dirty="0" smtClean="0">
              <a:hlinkClick r:id="rId3"/>
            </a:endParaRPr>
          </a:p>
          <a:p>
            <a:endParaRPr lang="en-US" u="sng" dirty="0">
              <a:hlinkClick r:id="rId3"/>
            </a:endParaRPr>
          </a:p>
          <a:p>
            <a:endParaRPr lang="en-US" u="sng" dirty="0" smtClean="0">
              <a:hlinkClick r:id="rId3"/>
            </a:endParaRPr>
          </a:p>
          <a:p>
            <a:r>
              <a:rPr lang="en-US" u="sng" dirty="0" smtClean="0">
                <a:hlinkClick r:id="rId3"/>
              </a:rPr>
              <a:t>http</a:t>
            </a:r>
            <a:r>
              <a:rPr lang="en-US" u="sng" dirty="0">
                <a:hlinkClick r:id="rId3"/>
              </a:rPr>
              <a:t>://www.dtic.upf.edu/~</a:t>
            </a:r>
            <a:r>
              <a:rPr lang="en-US" u="sng" dirty="0" smtClean="0">
                <a:hlinkClick r:id="rId3"/>
              </a:rPr>
              <a:t>ocelma/MusicRecommendationDataset/lastfm-360K.html</a:t>
            </a:r>
            <a:r>
              <a:rPr lang="en-US" u="sng" dirty="0"/>
              <a:t/>
            </a:r>
            <a:br>
              <a:rPr lang="en-US" u="sng" dirty="0"/>
            </a:br>
            <a:r>
              <a:rPr lang="en-US" u="sng" dirty="0" smtClean="0"/>
              <a:t/>
            </a:r>
            <a:br>
              <a:rPr lang="en-US" u="sng" dirty="0" smtClean="0"/>
            </a:br>
            <a:r>
              <a:rPr lang="en-US" u="sng" dirty="0" smtClean="0"/>
              <a:t/>
            </a:r>
            <a:br>
              <a:rPr lang="en-US" u="sng" dirty="0" smtClean="0"/>
            </a:br>
            <a:r>
              <a:rPr lang="en-US" u="sng" dirty="0"/>
              <a:t/>
            </a:r>
            <a:br>
              <a:rPr lang="en-US" u="sng" dirty="0"/>
            </a:br>
            <a:endParaRPr lang="en-US" dirty="0"/>
          </a:p>
          <a:p>
            <a:endParaRPr lang="en-US" dirty="0"/>
          </a:p>
        </p:txBody>
      </p:sp>
      <p:pic>
        <p:nvPicPr>
          <p:cNvPr id="11" name="Picture 10"/>
          <p:cNvPicPr>
            <a:picLocks noChangeAspect="1"/>
          </p:cNvPicPr>
          <p:nvPr/>
        </p:nvPicPr>
        <p:blipFill>
          <a:blip r:embed="rId4"/>
          <a:stretch>
            <a:fillRect/>
          </a:stretch>
        </p:blipFill>
        <p:spPr>
          <a:xfrm>
            <a:off x="979100" y="1999000"/>
            <a:ext cx="9893813" cy="1704319"/>
          </a:xfrm>
          <a:prstGeom prst="rect">
            <a:avLst/>
          </a:prstGeom>
        </p:spPr>
      </p:pic>
      <p:pic>
        <p:nvPicPr>
          <p:cNvPr id="15" name="Picture 14"/>
          <p:cNvPicPr>
            <a:picLocks noChangeAspect="1"/>
          </p:cNvPicPr>
          <p:nvPr/>
        </p:nvPicPr>
        <p:blipFill>
          <a:blip r:embed="rId5"/>
          <a:stretch>
            <a:fillRect/>
          </a:stretch>
        </p:blipFill>
        <p:spPr>
          <a:xfrm>
            <a:off x="979100" y="4775409"/>
            <a:ext cx="9774927" cy="1686350"/>
          </a:xfrm>
          <a:prstGeom prst="rect">
            <a:avLst/>
          </a:prstGeom>
        </p:spPr>
      </p:pic>
    </p:spTree>
    <p:extLst>
      <p:ext uri="{BB962C8B-B14F-4D97-AF65-F5344CB8AC3E}">
        <p14:creationId xmlns:p14="http://schemas.microsoft.com/office/powerpoint/2010/main" val="118414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a:t>
            </a:r>
            <a:r>
              <a:rPr lang="en-US" b="1" dirty="0" smtClean="0"/>
              <a:t>Problem 1</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Feasibility on single node/multi-node </a:t>
            </a:r>
            <a:r>
              <a:rPr lang="en-US" dirty="0" err="1"/>
              <a:t>Hadoop</a:t>
            </a:r>
            <a:r>
              <a:rPr lang="en-US" dirty="0"/>
              <a:t> cluster on own machine(s) OR in cloud servers using Amazon Elastic </a:t>
            </a:r>
            <a:r>
              <a:rPr lang="en-US" dirty="0" err="1"/>
              <a:t>MapReduce</a:t>
            </a:r>
            <a:r>
              <a:rPr lang="en-US" dirty="0"/>
              <a:t> (Paid, you can easily configure number of nodes by simply specifying the number of nodes as a command line argument</a:t>
            </a:r>
            <a:r>
              <a:rPr lang="en-US" dirty="0" smtClean="0"/>
              <a:t>)</a:t>
            </a:r>
          </a:p>
          <a:p>
            <a:pPr lvl="0"/>
            <a:r>
              <a:rPr lang="en-US" dirty="0" smtClean="0"/>
              <a:t>Trying to solve each of the idea/problem in the map-reduce way.</a:t>
            </a:r>
            <a:endParaRPr lang="en-US" dirty="0"/>
          </a:p>
          <a:p>
            <a:r>
              <a:rPr lang="en-US" b="1" i="1" dirty="0"/>
              <a:t>Some pointers:</a:t>
            </a:r>
          </a:p>
          <a:p>
            <a:pPr lvl="0"/>
            <a:r>
              <a:rPr lang="en-US" dirty="0" err="1"/>
              <a:t>Mrjob</a:t>
            </a:r>
            <a:r>
              <a:rPr lang="en-US" dirty="0"/>
              <a:t>: </a:t>
            </a:r>
            <a:r>
              <a:rPr lang="en-US" u="sng" dirty="0">
                <a:hlinkClick r:id="rId2"/>
              </a:rPr>
              <a:t>http://pythonhosted.org/mrjob/</a:t>
            </a:r>
            <a:endParaRPr lang="en-US" dirty="0"/>
          </a:p>
          <a:p>
            <a:pPr lvl="0"/>
            <a:r>
              <a:rPr lang="en-US" dirty="0"/>
              <a:t>For </a:t>
            </a:r>
            <a:r>
              <a:rPr lang="en-US" dirty="0" err="1"/>
              <a:t>Hadoop</a:t>
            </a:r>
            <a:r>
              <a:rPr lang="en-US" dirty="0"/>
              <a:t> Installation on local machine:</a:t>
            </a:r>
            <a:br>
              <a:rPr lang="en-US" dirty="0"/>
            </a:br>
            <a:r>
              <a:rPr lang="en-US" u="sng" dirty="0">
                <a:hlinkClick r:id="rId3"/>
              </a:rPr>
              <a:t>http://www.michael-noll.com/tutorials/running-hadoop-on-ubuntu-linux-single-node-cluster/</a:t>
            </a:r>
            <a:r>
              <a:rPr lang="en-US" dirty="0"/>
              <a:t/>
            </a:r>
            <a:br>
              <a:rPr lang="en-US" dirty="0"/>
            </a:br>
            <a:r>
              <a:rPr lang="en-US" u="sng" dirty="0">
                <a:hlinkClick r:id="rId4"/>
              </a:rPr>
              <a:t>http://www.michael-noll.com/tutorials/running-hadoop-on-ubuntu-linux-multi-node-cluster/</a:t>
            </a:r>
            <a:r>
              <a:rPr lang="en-US" dirty="0"/>
              <a:t/>
            </a:r>
            <a:br>
              <a:rPr lang="en-US" dirty="0"/>
            </a:br>
            <a:r>
              <a:rPr lang="en-US" u="sng" dirty="0">
                <a:hlinkClick r:id="rId5"/>
              </a:rPr>
              <a:t>http://www.michael-noll.com/tutorials/writing-an-hadoop-mapreduce-program-in-python/</a:t>
            </a:r>
            <a:endParaRPr lang="en-US" dirty="0"/>
          </a:p>
          <a:p>
            <a:r>
              <a:rPr lang="en-US" dirty="0"/>
              <a:t>NOTE that, for most out our ideas, we need to do a task for EACH user, or EACH track..</a:t>
            </a:r>
            <a:r>
              <a:rPr lang="en-US" dirty="0" err="1"/>
              <a:t>etc</a:t>
            </a:r>
            <a:r>
              <a:rPr lang="en-US" dirty="0"/>
              <a:t>. So try to think how it can be done in the Map-reduce way</a:t>
            </a:r>
            <a:r>
              <a:rPr lang="en-US" dirty="0" smtClean="0"/>
              <a:t>. (scatter the data, calculate the sub-results and then gather together to get combined data at the end??)</a:t>
            </a:r>
          </a:p>
          <a:p>
            <a:r>
              <a:rPr lang="en-US" dirty="0" smtClean="0"/>
              <a:t>We might find that using databases or </a:t>
            </a:r>
            <a:r>
              <a:rPr lang="en-US" dirty="0" err="1" smtClean="0"/>
              <a:t>NoSQL</a:t>
            </a:r>
            <a:r>
              <a:rPr lang="en-US" dirty="0" smtClean="0"/>
              <a:t> (</a:t>
            </a:r>
            <a:r>
              <a:rPr lang="en-US" dirty="0" err="1" smtClean="0"/>
              <a:t>mongoDB</a:t>
            </a:r>
            <a:r>
              <a:rPr lang="en-US" dirty="0" smtClean="0"/>
              <a:t> – I have some familiarity with this) may be more suitable for some tasks.</a:t>
            </a:r>
          </a:p>
        </p:txBody>
      </p:sp>
    </p:spTree>
    <p:extLst>
      <p:ext uri="{BB962C8B-B14F-4D97-AF65-F5344CB8AC3E}">
        <p14:creationId xmlns:p14="http://schemas.microsoft.com/office/powerpoint/2010/main" val="103866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Problem 2</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For some ideas, we require to get ‘tag’ info into our data. This combining of data may be complicated to achieve consistently across all artists or tracks.</a:t>
            </a:r>
          </a:p>
          <a:p>
            <a:r>
              <a:rPr lang="en-US" b="1" i="1" dirty="0"/>
              <a:t>Some pointers:</a:t>
            </a:r>
          </a:p>
          <a:p>
            <a:pPr lvl="0"/>
            <a:r>
              <a:rPr lang="en-US" dirty="0"/>
              <a:t>Huge </a:t>
            </a:r>
            <a:r>
              <a:rPr lang="en-US" dirty="0" err="1"/>
              <a:t>MusicBrainz</a:t>
            </a:r>
            <a:r>
              <a:rPr lang="en-US" dirty="0"/>
              <a:t> database available for download, which has tags for any artist you want:</a:t>
            </a:r>
            <a:br>
              <a:rPr lang="en-US" dirty="0"/>
            </a:br>
            <a:r>
              <a:rPr lang="en-US" u="sng" dirty="0">
                <a:hlinkClick r:id="rId2"/>
              </a:rPr>
              <a:t>http://musicbrainz.org/doc/MusicBrainz_Database/Download</a:t>
            </a:r>
            <a:r>
              <a:rPr lang="en-US" dirty="0"/>
              <a:t/>
            </a:r>
            <a:br>
              <a:rPr lang="en-US" dirty="0"/>
            </a:br>
            <a:r>
              <a:rPr lang="en-US" dirty="0"/>
              <a:t>example: </a:t>
            </a:r>
            <a:r>
              <a:rPr lang="en-US" dirty="0" smtClean="0"/>
              <a:t/>
            </a:r>
            <a:br>
              <a:rPr lang="en-US" dirty="0" smtClean="0"/>
            </a:br>
            <a:r>
              <a:rPr lang="en-US" dirty="0" smtClean="0"/>
              <a:t>Artist: </a:t>
            </a:r>
            <a:r>
              <a:rPr lang="en-US" u="sng" dirty="0" smtClean="0">
                <a:hlinkClick r:id="rId3"/>
              </a:rPr>
              <a:t>http</a:t>
            </a:r>
            <a:r>
              <a:rPr lang="en-US" u="sng" dirty="0">
                <a:hlinkClick r:id="rId3"/>
              </a:rPr>
              <a:t>://</a:t>
            </a:r>
            <a:r>
              <a:rPr lang="en-US" u="sng" dirty="0" smtClean="0">
                <a:hlinkClick r:id="rId3"/>
              </a:rPr>
              <a:t>musicbrainz.org/artist/f59c5520-5f46-4d2c-b2c4-822eabf53419/tags</a:t>
            </a:r>
            <a:r>
              <a:rPr lang="en-US" u="sng" dirty="0" smtClean="0"/>
              <a:t/>
            </a:r>
            <a:br>
              <a:rPr lang="en-US" u="sng" dirty="0" smtClean="0"/>
            </a:br>
            <a:r>
              <a:rPr lang="en-US" dirty="0" smtClean="0"/>
              <a:t>Track: </a:t>
            </a:r>
            <a:r>
              <a:rPr lang="en-US" dirty="0">
                <a:hlinkClick r:id="rId4"/>
              </a:rPr>
              <a:t>http://</a:t>
            </a:r>
            <a:r>
              <a:rPr lang="en-US" dirty="0" smtClean="0">
                <a:hlinkClick r:id="rId4"/>
              </a:rPr>
              <a:t>musicbrainz.org/recording/9d70086c-5d7a-4e7f-b1ed-c53c4b11310f/tags</a:t>
            </a:r>
            <a:r>
              <a:rPr lang="en-US" dirty="0" smtClean="0"/>
              <a:t/>
            </a:r>
            <a:br>
              <a:rPr lang="en-US" dirty="0" smtClean="0"/>
            </a:br>
            <a:r>
              <a:rPr lang="en-US" dirty="0"/>
              <a:t/>
            </a:r>
            <a:br>
              <a:rPr lang="en-US" dirty="0"/>
            </a:br>
            <a:r>
              <a:rPr lang="en-US" dirty="0"/>
              <a:t>Note that, our data set also uses the same MUSICBRAINZ ID, which makes it easy to find tags for those </a:t>
            </a:r>
            <a:r>
              <a:rPr lang="en-US" dirty="0" smtClean="0"/>
              <a:t>artists/tracks </a:t>
            </a:r>
            <a:r>
              <a:rPr lang="en-US" dirty="0"/>
              <a:t>that have the tag attribute present.</a:t>
            </a:r>
          </a:p>
          <a:p>
            <a:pPr lvl="0"/>
            <a:r>
              <a:rPr lang="en-US" dirty="0"/>
              <a:t>This data contains tags for 505,216 tracks </a:t>
            </a:r>
            <a:r>
              <a:rPr lang="en-US" dirty="0" err="1"/>
              <a:t>scrobbled</a:t>
            </a:r>
            <a:r>
              <a:rPr lang="en-US" dirty="0"/>
              <a:t> on last.fm</a:t>
            </a:r>
            <a:br>
              <a:rPr lang="en-US" dirty="0"/>
            </a:br>
            <a:r>
              <a:rPr lang="en-US" u="sng" dirty="0">
                <a:hlinkClick r:id="rId5"/>
              </a:rPr>
              <a:t>http://</a:t>
            </a:r>
            <a:r>
              <a:rPr lang="en-US" u="sng" dirty="0" smtClean="0">
                <a:hlinkClick r:id="rId5"/>
              </a:rPr>
              <a:t>labrosa.ee.columbia.edu/millionsong/lastfm</a:t>
            </a:r>
            <a:r>
              <a:rPr lang="en-US" dirty="0"/>
              <a:t/>
            </a:r>
            <a:br>
              <a:rPr lang="en-US" dirty="0"/>
            </a:br>
            <a:r>
              <a:rPr lang="en-US" dirty="0" smtClean="0"/>
              <a:t>This million song data should have more “sematic” information about the track, as the </a:t>
            </a:r>
            <a:r>
              <a:rPr lang="en-US" dirty="0" err="1" smtClean="0"/>
              <a:t>MusicBrainz</a:t>
            </a:r>
            <a:r>
              <a:rPr lang="en-US" dirty="0" smtClean="0"/>
              <a:t> data is mostly only “genre” related tags. (DETAILS ON NEXT SLIDE)</a:t>
            </a:r>
            <a:endParaRPr lang="en-US" u="sng" dirty="0" smtClean="0"/>
          </a:p>
        </p:txBody>
      </p:sp>
    </p:spTree>
    <p:extLst>
      <p:ext uri="{BB962C8B-B14F-4D97-AF65-F5344CB8AC3E}">
        <p14:creationId xmlns:p14="http://schemas.microsoft.com/office/powerpoint/2010/main" val="42247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Problem 2</a:t>
            </a:r>
            <a:endParaRPr lang="en-US" dirty="0"/>
          </a:p>
        </p:txBody>
      </p:sp>
      <p:sp>
        <p:nvSpPr>
          <p:cNvPr id="3" name="Content Placeholder 2"/>
          <p:cNvSpPr>
            <a:spLocks noGrp="1"/>
          </p:cNvSpPr>
          <p:nvPr>
            <p:ph idx="1"/>
          </p:nvPr>
        </p:nvSpPr>
        <p:spPr/>
        <p:txBody>
          <a:bodyPr>
            <a:normAutofit/>
          </a:bodyPr>
          <a:lstStyle/>
          <a:p>
            <a:pPr lvl="0"/>
            <a:r>
              <a:rPr lang="en-US" u="sng" dirty="0" smtClean="0"/>
              <a:t>Music </a:t>
            </a:r>
            <a:r>
              <a:rPr lang="en-US" u="sng" dirty="0" err="1" smtClean="0"/>
              <a:t>Brainz</a:t>
            </a:r>
            <a:r>
              <a:rPr lang="en-US" u="sng" dirty="0" smtClean="0"/>
              <a:t> has only “genre” related tags:</a:t>
            </a:r>
          </a:p>
          <a:p>
            <a:pPr marL="0" lvl="0" indent="0">
              <a:buNone/>
            </a:pPr>
            <a:endParaRPr lang="en-US" u="sng" dirty="0" smtClean="0"/>
          </a:p>
        </p:txBody>
      </p:sp>
      <p:pic>
        <p:nvPicPr>
          <p:cNvPr id="4" name="Picture 3" descr="Recording “In the End” by Linkin Park - Tags - MusicBrainz - Google Chrome"/>
          <p:cNvPicPr>
            <a:picLocks noChangeAspect="1"/>
          </p:cNvPicPr>
          <p:nvPr/>
        </p:nvPicPr>
        <p:blipFill rotWithShape="1">
          <a:blip r:embed="rId2">
            <a:extLst>
              <a:ext uri="{28A0092B-C50C-407E-A947-70E740481C1C}">
                <a14:useLocalDpi xmlns:a14="http://schemas.microsoft.com/office/drawing/2010/main" val="0"/>
              </a:ext>
            </a:extLst>
          </a:blip>
          <a:srcRect l="1666" t="26062" r="52381" b="25952"/>
          <a:stretch/>
        </p:blipFill>
        <p:spPr>
          <a:xfrm>
            <a:off x="1538515" y="2656115"/>
            <a:ext cx="5602514" cy="3149600"/>
          </a:xfrm>
          <a:prstGeom prst="rect">
            <a:avLst/>
          </a:prstGeom>
        </p:spPr>
      </p:pic>
    </p:spTree>
    <p:extLst>
      <p:ext uri="{BB962C8B-B14F-4D97-AF65-F5344CB8AC3E}">
        <p14:creationId xmlns:p14="http://schemas.microsoft.com/office/powerpoint/2010/main" val="300509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Problem 2</a:t>
            </a:r>
            <a:endParaRPr lang="en-US" dirty="0"/>
          </a:p>
        </p:txBody>
      </p:sp>
      <p:sp>
        <p:nvSpPr>
          <p:cNvPr id="3" name="Content Placeholder 2"/>
          <p:cNvSpPr>
            <a:spLocks noGrp="1"/>
          </p:cNvSpPr>
          <p:nvPr>
            <p:ph idx="1"/>
          </p:nvPr>
        </p:nvSpPr>
        <p:spPr/>
        <p:txBody>
          <a:bodyPr>
            <a:normAutofit/>
          </a:bodyPr>
          <a:lstStyle/>
          <a:p>
            <a:pPr lvl="0"/>
            <a:r>
              <a:rPr lang="en-US" u="sng" dirty="0" smtClean="0"/>
              <a:t>Million song data set has limited number of tracks (still a large number), but more “sematic” tags i.e. more meaningful tags (they are actually sourced from last.fm in the million song dataset)</a:t>
            </a:r>
          </a:p>
        </p:txBody>
      </p:sp>
      <p:pic>
        <p:nvPicPr>
          <p:cNvPr id="5" name="Picture 4" descr="Tags for Linkin Park – In the End – Listen and discover music at Last.fm - Google Chrome"/>
          <p:cNvPicPr>
            <a:picLocks noChangeAspect="1"/>
          </p:cNvPicPr>
          <p:nvPr/>
        </p:nvPicPr>
        <p:blipFill rotWithShape="1">
          <a:blip r:embed="rId2">
            <a:extLst>
              <a:ext uri="{28A0092B-C50C-407E-A947-70E740481C1C}">
                <a14:useLocalDpi xmlns:a14="http://schemas.microsoft.com/office/drawing/2010/main" val="0"/>
              </a:ext>
            </a:extLst>
          </a:blip>
          <a:srcRect l="13928" t="28716" r="15714" b="21529"/>
          <a:stretch/>
        </p:blipFill>
        <p:spPr>
          <a:xfrm>
            <a:off x="1364343" y="3155236"/>
            <a:ext cx="9492343" cy="3613837"/>
          </a:xfrm>
          <a:prstGeom prst="rect">
            <a:avLst/>
          </a:prstGeom>
        </p:spPr>
      </p:pic>
    </p:spTree>
    <p:extLst>
      <p:ext uri="{BB962C8B-B14F-4D97-AF65-F5344CB8AC3E}">
        <p14:creationId xmlns:p14="http://schemas.microsoft.com/office/powerpoint/2010/main" val="153710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effectLst/>
              </a:rPr>
              <a:t>Ideas</a:t>
            </a:r>
            <a:br>
              <a:rPr lang="en-US" b="1" dirty="0">
                <a:effectLst/>
              </a:rPr>
            </a:br>
            <a:endParaRPr lang="en-US" dirty="0"/>
          </a:p>
        </p:txBody>
      </p:sp>
    </p:spTree>
    <p:extLst>
      <p:ext uri="{BB962C8B-B14F-4D97-AF65-F5344CB8AC3E}">
        <p14:creationId xmlns:p14="http://schemas.microsoft.com/office/powerpoint/2010/main" val="307581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#1. Music </a:t>
            </a:r>
            <a:r>
              <a:rPr lang="en-US" b="1" dirty="0"/>
              <a:t>compatibility between 2 users (360K data set</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Find the “music compatibility” between 2 users. This would be similar to what last.fm would calculate when you are logged in and visit some other user’s profile.</a:t>
            </a:r>
            <a:br>
              <a:rPr lang="en-US" dirty="0"/>
            </a:br>
            <a:endParaRPr lang="en-US" dirty="0"/>
          </a:p>
          <a:p>
            <a:pPr lvl="0"/>
            <a:r>
              <a:rPr lang="en-US" dirty="0"/>
              <a:t>Ex: Your musical compatibility with </a:t>
            </a:r>
            <a:r>
              <a:rPr lang="en-US" b="1" dirty="0"/>
              <a:t>gaurav2forever</a:t>
            </a:r>
            <a:r>
              <a:rPr lang="en-US" dirty="0"/>
              <a:t> is </a:t>
            </a:r>
            <a:r>
              <a:rPr lang="en-US" b="1" cap="all" dirty="0"/>
              <a:t>LOW </a:t>
            </a:r>
            <a:r>
              <a:rPr lang="en-US" b="1" dirty="0"/>
              <a:t>(this level will vary as per the comparison between the top artists of the two users…….VERY LOW, HIGH, MEDIUM, VERY HIGH depending on the comparison factor we calculate)</a:t>
            </a:r>
            <a:br>
              <a:rPr lang="en-US" b="1" dirty="0"/>
            </a:br>
            <a:endParaRPr lang="en-US" dirty="0"/>
          </a:p>
          <a:p>
            <a:pPr lvl="0"/>
            <a:r>
              <a:rPr lang="en-US" dirty="0"/>
              <a:t>For this </a:t>
            </a:r>
            <a:r>
              <a:rPr lang="en-US" dirty="0" smtClean="0"/>
              <a:t>it was </a:t>
            </a:r>
            <a:r>
              <a:rPr lang="en-US" dirty="0"/>
              <a:t>proposed to use Weighted Mean (</a:t>
            </a:r>
            <a:r>
              <a:rPr lang="en-US" u="sng" dirty="0">
                <a:hlinkClick r:id="rId2"/>
              </a:rPr>
              <a:t>http://en.wikipedia.org/wiki/Weighted_arithmetic_mean</a:t>
            </a:r>
            <a:r>
              <a:rPr lang="en-US" dirty="0"/>
              <a:t>), although this can change if this does not </a:t>
            </a:r>
            <a:r>
              <a:rPr lang="en-US" dirty="0" smtClean="0"/>
              <a:t>suffice or has some pitfalls.</a:t>
            </a:r>
            <a:r>
              <a:rPr lang="en-US" dirty="0"/>
              <a:t/>
            </a:r>
            <a:br>
              <a:rPr lang="en-US" dirty="0"/>
            </a:br>
            <a:endParaRPr lang="en-US" dirty="0"/>
          </a:p>
          <a:p>
            <a:pPr lvl="0"/>
            <a:r>
              <a:rPr lang="en-US" dirty="0"/>
              <a:t>To start with, we could take a small subset of the data (say of 100 users) and test out if the weighted mean method works on that.</a:t>
            </a:r>
          </a:p>
          <a:p>
            <a:pPr marL="0" indent="0">
              <a:buNone/>
            </a:pPr>
            <a:endParaRPr lang="en-US" dirty="0"/>
          </a:p>
        </p:txBody>
      </p:sp>
    </p:spTree>
    <p:extLst>
      <p:ext uri="{BB962C8B-B14F-4D97-AF65-F5344CB8AC3E}">
        <p14:creationId xmlns:p14="http://schemas.microsoft.com/office/powerpoint/2010/main" val="225539096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TC104033923[[fn=Depth]]</Template>
  <TotalTime>75</TotalTime>
  <Words>1122</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Depth</vt:lpstr>
      <vt:lpstr>PowerPoint Presentation</vt:lpstr>
      <vt:lpstr>Goals: </vt:lpstr>
      <vt:lpstr>Download the datasets: </vt:lpstr>
      <vt:lpstr>Common Problem 1</vt:lpstr>
      <vt:lpstr>Common Problem 2</vt:lpstr>
      <vt:lpstr>Common Problem 2</vt:lpstr>
      <vt:lpstr>Common Problem 2</vt:lpstr>
      <vt:lpstr>Ideas </vt:lpstr>
      <vt:lpstr>#1. Music compatibility between 2 users (360K data set)</vt:lpstr>
      <vt:lpstr>#2. For a given track, analyze and then visualize on graph: frequency of plays as per time of the day (time range within a day), OR, as per day of the week. (1K data set)</vt:lpstr>
      <vt:lpstr>#3. For each track, find the user attributes (M/F %, Age group %, Country %, Time of day %) and visualize on pie chart or any other kind of interesting visualization. (1K data set)</vt:lpstr>
      <vt:lpstr>#4. In our 1K user social network, visualizing the spread of popularity of a track on a map (1K data set)</vt:lpstr>
      <vt:lpstr>#4. In our 1K user social network, visualizing the spread of popularity of a track on a map (1K data set)</vt:lpstr>
      <vt:lpstr>#5. Parse through a user’s listening history and show the mood (genre/tag word frequency) changes (1K Data set)</vt:lpstr>
      <vt:lpstr>#5. Parse through a user’s listening history and show the mood (genre/tag word frequency) changes (1K data set)</vt:lpstr>
      <vt:lpstr>#6. Find the tracks which reached popularity very fast / went viral (1K data set)</vt:lpstr>
      <vt:lpstr>#6. Find the tracks which reached popularity very fast / went viral (1K data set)</vt:lpstr>
      <vt:lpstr>#7. Similar to Idea#3, but for Artists: find the Age%, M/F %, Country % and visualize it. (360K data set)</vt:lpstr>
      <vt:lpstr>#8. Suggest a playlist/best tracks for a particular day/festival or as per season (1K user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Bhushan Deo</dc:creator>
  <cp:lastModifiedBy>Bhushan Deo</cp:lastModifiedBy>
  <cp:revision>8</cp:revision>
  <dcterms:created xsi:type="dcterms:W3CDTF">2013-11-14T03:14:59Z</dcterms:created>
  <dcterms:modified xsi:type="dcterms:W3CDTF">2013-11-14T04:30:31Z</dcterms:modified>
</cp:coreProperties>
</file>