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pace Mono" charset="1" panose="02000509040000020004"/>
      <p:regular r:id="rId10"/>
    </p:embeddedFont>
    <p:embeddedFont>
      <p:font typeface="Space Mono Bold" charset="1" panose="02000809030000020004"/>
      <p:regular r:id="rId11"/>
    </p:embeddedFont>
    <p:embeddedFont>
      <p:font typeface="Space Mono Italics" charset="1" panose="02000509090000090004"/>
      <p:regular r:id="rId12"/>
    </p:embeddedFont>
    <p:embeddedFont>
      <p:font typeface="Space Mono Bold Italics" charset="1" panose="02000809040000090004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91065" y="4738654"/>
            <a:ext cx="6856467" cy="5946427"/>
          </a:xfrm>
          <a:custGeom>
            <a:avLst/>
            <a:gdLst/>
            <a:ahLst/>
            <a:cxnLst/>
            <a:rect r="r" b="b" t="t" l="l"/>
            <a:pathLst>
              <a:path h="5946427" w="6856467">
                <a:moveTo>
                  <a:pt x="0" y="0"/>
                </a:moveTo>
                <a:lnTo>
                  <a:pt x="6856467" y="0"/>
                </a:lnTo>
                <a:lnTo>
                  <a:pt x="6856467" y="5946427"/>
                </a:lnTo>
                <a:lnTo>
                  <a:pt x="0" y="5946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19844" y="1185203"/>
            <a:ext cx="4799454" cy="4999432"/>
          </a:xfrm>
          <a:custGeom>
            <a:avLst/>
            <a:gdLst/>
            <a:ahLst/>
            <a:cxnLst/>
            <a:rect r="r" b="b" t="t" l="l"/>
            <a:pathLst>
              <a:path h="4999432" w="4799454">
                <a:moveTo>
                  <a:pt x="0" y="0"/>
                </a:moveTo>
                <a:lnTo>
                  <a:pt x="4799454" y="0"/>
                </a:lnTo>
                <a:lnTo>
                  <a:pt x="4799454" y="4999431"/>
                </a:lnTo>
                <a:lnTo>
                  <a:pt x="0" y="4999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3281517"/>
            <a:ext cx="9072009" cy="4909947"/>
            <a:chOff x="0" y="0"/>
            <a:chExt cx="2389336" cy="12931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89336" cy="1293155"/>
            </a:xfrm>
            <a:custGeom>
              <a:avLst/>
              <a:gdLst/>
              <a:ahLst/>
              <a:cxnLst/>
              <a:rect r="r" b="b" t="t" l="l"/>
              <a:pathLst>
                <a:path h="1293155" w="2389336">
                  <a:moveTo>
                    <a:pt x="21335" y="0"/>
                  </a:moveTo>
                  <a:lnTo>
                    <a:pt x="2368001" y="0"/>
                  </a:lnTo>
                  <a:cubicBezTo>
                    <a:pt x="2379784" y="0"/>
                    <a:pt x="2389336" y="9552"/>
                    <a:pt x="2389336" y="21335"/>
                  </a:cubicBezTo>
                  <a:lnTo>
                    <a:pt x="2389336" y="1271820"/>
                  </a:lnTo>
                  <a:cubicBezTo>
                    <a:pt x="2389336" y="1277478"/>
                    <a:pt x="2387088" y="1282905"/>
                    <a:pt x="2383087" y="1286906"/>
                  </a:cubicBezTo>
                  <a:cubicBezTo>
                    <a:pt x="2379086" y="1290907"/>
                    <a:pt x="2373659" y="1293155"/>
                    <a:pt x="2368001" y="1293155"/>
                  </a:cubicBezTo>
                  <a:lnTo>
                    <a:pt x="21335" y="1293155"/>
                  </a:lnTo>
                  <a:cubicBezTo>
                    <a:pt x="15676" y="1293155"/>
                    <a:pt x="10250" y="1290907"/>
                    <a:pt x="6249" y="1286906"/>
                  </a:cubicBezTo>
                  <a:cubicBezTo>
                    <a:pt x="2248" y="1282905"/>
                    <a:pt x="0" y="1277478"/>
                    <a:pt x="0" y="1271820"/>
                  </a:cubicBezTo>
                  <a:lnTo>
                    <a:pt x="0" y="21335"/>
                  </a:lnTo>
                  <a:cubicBezTo>
                    <a:pt x="0" y="15676"/>
                    <a:pt x="2248" y="10250"/>
                    <a:pt x="6249" y="6249"/>
                  </a:cubicBezTo>
                  <a:cubicBezTo>
                    <a:pt x="10250" y="2248"/>
                    <a:pt x="15676" y="0"/>
                    <a:pt x="213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389336" cy="1331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440790" y="8115629"/>
            <a:ext cx="1610194" cy="1610194"/>
          </a:xfrm>
          <a:custGeom>
            <a:avLst/>
            <a:gdLst/>
            <a:ahLst/>
            <a:cxnLst/>
            <a:rect r="r" b="b" t="t" l="l"/>
            <a:pathLst>
              <a:path h="1610194" w="1610194">
                <a:moveTo>
                  <a:pt x="0" y="0"/>
                </a:moveTo>
                <a:lnTo>
                  <a:pt x="1610194" y="0"/>
                </a:lnTo>
                <a:lnTo>
                  <a:pt x="1610194" y="1610195"/>
                </a:lnTo>
                <a:lnTo>
                  <a:pt x="0" y="16101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78335" y="-366201"/>
            <a:ext cx="1451402" cy="4114800"/>
          </a:xfrm>
          <a:custGeom>
            <a:avLst/>
            <a:gdLst/>
            <a:ahLst/>
            <a:cxnLst/>
            <a:rect r="r" b="b" t="t" l="l"/>
            <a:pathLst>
              <a:path h="4114800" w="1451402">
                <a:moveTo>
                  <a:pt x="0" y="0"/>
                </a:moveTo>
                <a:lnTo>
                  <a:pt x="1451402" y="0"/>
                </a:lnTo>
                <a:lnTo>
                  <a:pt x="14514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8583153"/>
            <a:ext cx="2074474" cy="675147"/>
          </a:xfrm>
          <a:custGeom>
            <a:avLst/>
            <a:gdLst/>
            <a:ahLst/>
            <a:cxnLst/>
            <a:rect r="r" b="b" t="t" l="l"/>
            <a:pathLst>
              <a:path h="675147" w="2074474">
                <a:moveTo>
                  <a:pt x="0" y="0"/>
                </a:moveTo>
                <a:lnTo>
                  <a:pt x="2074474" y="0"/>
                </a:lnTo>
                <a:lnTo>
                  <a:pt x="2074474" y="675147"/>
                </a:lnTo>
                <a:lnTo>
                  <a:pt x="0" y="6751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52791" y="-661328"/>
            <a:ext cx="3380056" cy="3380056"/>
          </a:xfrm>
          <a:custGeom>
            <a:avLst/>
            <a:gdLst/>
            <a:ahLst/>
            <a:cxnLst/>
            <a:rect r="r" b="b" t="t" l="l"/>
            <a:pathLst>
              <a:path h="3380056" w="3380056">
                <a:moveTo>
                  <a:pt x="0" y="0"/>
                </a:moveTo>
                <a:lnTo>
                  <a:pt x="3380056" y="0"/>
                </a:lnTo>
                <a:lnTo>
                  <a:pt x="3380056" y="3380056"/>
                </a:lnTo>
                <a:lnTo>
                  <a:pt x="0" y="33800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11185" y="3415627"/>
            <a:ext cx="8707039" cy="4775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15"/>
              </a:lnSpc>
            </a:pPr>
            <a:r>
              <a:rPr lang="en-US" sz="8100">
                <a:solidFill>
                  <a:srgbClr val="000000"/>
                </a:solidFill>
                <a:latin typeface="Now Bold"/>
              </a:rPr>
              <a:t>ANALISIS DE RESEÑAS DE SITIOS TURISTICOS.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4437" y="6434216"/>
            <a:ext cx="4129818" cy="4114800"/>
          </a:xfrm>
          <a:custGeom>
            <a:avLst/>
            <a:gdLst/>
            <a:ahLst/>
            <a:cxnLst/>
            <a:rect r="r" b="b" t="t" l="l"/>
            <a:pathLst>
              <a:path h="4114800" w="4129818">
                <a:moveTo>
                  <a:pt x="0" y="0"/>
                </a:moveTo>
                <a:lnTo>
                  <a:pt x="4129818" y="0"/>
                </a:lnTo>
                <a:lnTo>
                  <a:pt x="41298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948033">
            <a:off x="3416685" y="6367210"/>
            <a:ext cx="2336365" cy="3435831"/>
          </a:xfrm>
          <a:custGeom>
            <a:avLst/>
            <a:gdLst/>
            <a:ahLst/>
            <a:cxnLst/>
            <a:rect r="r" b="b" t="t" l="l"/>
            <a:pathLst>
              <a:path h="3435831" w="2336365">
                <a:moveTo>
                  <a:pt x="0" y="0"/>
                </a:moveTo>
                <a:lnTo>
                  <a:pt x="2336365" y="0"/>
                </a:lnTo>
                <a:lnTo>
                  <a:pt x="2336365" y="3435831"/>
                </a:lnTo>
                <a:lnTo>
                  <a:pt x="0" y="34358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18438" y="666798"/>
            <a:ext cx="9440862" cy="8953404"/>
          </a:xfrm>
          <a:custGeom>
            <a:avLst/>
            <a:gdLst/>
            <a:ahLst/>
            <a:cxnLst/>
            <a:rect r="r" b="b" t="t" l="l"/>
            <a:pathLst>
              <a:path h="8953404" w="9440862">
                <a:moveTo>
                  <a:pt x="0" y="0"/>
                </a:moveTo>
                <a:lnTo>
                  <a:pt x="9440862" y="0"/>
                </a:lnTo>
                <a:lnTo>
                  <a:pt x="9440862" y="8953404"/>
                </a:lnTo>
                <a:lnTo>
                  <a:pt x="0" y="89534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883" r="0" b="-588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344719"/>
            <a:ext cx="4944560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Resultados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4437" y="6434216"/>
            <a:ext cx="4129818" cy="4114800"/>
          </a:xfrm>
          <a:custGeom>
            <a:avLst/>
            <a:gdLst/>
            <a:ahLst/>
            <a:cxnLst/>
            <a:rect r="r" b="b" t="t" l="l"/>
            <a:pathLst>
              <a:path h="4114800" w="4129818">
                <a:moveTo>
                  <a:pt x="0" y="0"/>
                </a:moveTo>
                <a:lnTo>
                  <a:pt x="4129818" y="0"/>
                </a:lnTo>
                <a:lnTo>
                  <a:pt x="41298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948033">
            <a:off x="3416685" y="6367210"/>
            <a:ext cx="2336365" cy="3435831"/>
          </a:xfrm>
          <a:custGeom>
            <a:avLst/>
            <a:gdLst/>
            <a:ahLst/>
            <a:cxnLst/>
            <a:rect r="r" b="b" t="t" l="l"/>
            <a:pathLst>
              <a:path h="3435831" w="2336365">
                <a:moveTo>
                  <a:pt x="0" y="0"/>
                </a:moveTo>
                <a:lnTo>
                  <a:pt x="2336365" y="0"/>
                </a:lnTo>
                <a:lnTo>
                  <a:pt x="2336365" y="3435831"/>
                </a:lnTo>
                <a:lnTo>
                  <a:pt x="0" y="34358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881028" y="1028700"/>
            <a:ext cx="3827276" cy="2579862"/>
            <a:chOff x="0" y="0"/>
            <a:chExt cx="1008007" cy="6794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08007" cy="679470"/>
            </a:xfrm>
            <a:custGeom>
              <a:avLst/>
              <a:gdLst/>
              <a:ahLst/>
              <a:cxnLst/>
              <a:rect r="r" b="b" t="t" l="l"/>
              <a:pathLst>
                <a:path h="679470" w="1008007">
                  <a:moveTo>
                    <a:pt x="50571" y="0"/>
                  </a:moveTo>
                  <a:lnTo>
                    <a:pt x="957436" y="0"/>
                  </a:lnTo>
                  <a:cubicBezTo>
                    <a:pt x="970848" y="0"/>
                    <a:pt x="983711" y="5328"/>
                    <a:pt x="993195" y="14812"/>
                  </a:cubicBezTo>
                  <a:cubicBezTo>
                    <a:pt x="1002679" y="24296"/>
                    <a:pt x="1008007" y="37159"/>
                    <a:pt x="1008007" y="50571"/>
                  </a:cubicBezTo>
                  <a:lnTo>
                    <a:pt x="1008007" y="628899"/>
                  </a:lnTo>
                  <a:cubicBezTo>
                    <a:pt x="1008007" y="656828"/>
                    <a:pt x="985366" y="679470"/>
                    <a:pt x="957436" y="679470"/>
                  </a:cubicBezTo>
                  <a:lnTo>
                    <a:pt x="50571" y="679470"/>
                  </a:lnTo>
                  <a:cubicBezTo>
                    <a:pt x="37159" y="679470"/>
                    <a:pt x="24296" y="674142"/>
                    <a:pt x="14812" y="664658"/>
                  </a:cubicBezTo>
                  <a:cubicBezTo>
                    <a:pt x="5328" y="655174"/>
                    <a:pt x="0" y="642311"/>
                    <a:pt x="0" y="628899"/>
                  </a:cubicBezTo>
                  <a:lnTo>
                    <a:pt x="0" y="50571"/>
                  </a:lnTo>
                  <a:cubicBezTo>
                    <a:pt x="0" y="37159"/>
                    <a:pt x="5328" y="24296"/>
                    <a:pt x="14812" y="14812"/>
                  </a:cubicBezTo>
                  <a:cubicBezTo>
                    <a:pt x="24296" y="5328"/>
                    <a:pt x="37159" y="0"/>
                    <a:pt x="505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008007" cy="717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022917" y="1783833"/>
            <a:ext cx="3538160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Now Bold"/>
              </a:rPr>
              <a:t>44%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962518" y="1028700"/>
            <a:ext cx="3827276" cy="2579862"/>
            <a:chOff x="0" y="0"/>
            <a:chExt cx="1008007" cy="6794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08007" cy="679470"/>
            </a:xfrm>
            <a:custGeom>
              <a:avLst/>
              <a:gdLst/>
              <a:ahLst/>
              <a:cxnLst/>
              <a:rect r="r" b="b" t="t" l="l"/>
              <a:pathLst>
                <a:path h="679470" w="1008007">
                  <a:moveTo>
                    <a:pt x="50571" y="0"/>
                  </a:moveTo>
                  <a:lnTo>
                    <a:pt x="957436" y="0"/>
                  </a:lnTo>
                  <a:cubicBezTo>
                    <a:pt x="970848" y="0"/>
                    <a:pt x="983711" y="5328"/>
                    <a:pt x="993195" y="14812"/>
                  </a:cubicBezTo>
                  <a:cubicBezTo>
                    <a:pt x="1002679" y="24296"/>
                    <a:pt x="1008007" y="37159"/>
                    <a:pt x="1008007" y="50571"/>
                  </a:cubicBezTo>
                  <a:lnTo>
                    <a:pt x="1008007" y="628899"/>
                  </a:lnTo>
                  <a:cubicBezTo>
                    <a:pt x="1008007" y="656828"/>
                    <a:pt x="985366" y="679470"/>
                    <a:pt x="957436" y="679470"/>
                  </a:cubicBezTo>
                  <a:lnTo>
                    <a:pt x="50571" y="679470"/>
                  </a:lnTo>
                  <a:cubicBezTo>
                    <a:pt x="37159" y="679470"/>
                    <a:pt x="24296" y="674142"/>
                    <a:pt x="14812" y="664658"/>
                  </a:cubicBezTo>
                  <a:cubicBezTo>
                    <a:pt x="5328" y="655174"/>
                    <a:pt x="0" y="642311"/>
                    <a:pt x="0" y="628899"/>
                  </a:cubicBezTo>
                  <a:lnTo>
                    <a:pt x="0" y="50571"/>
                  </a:lnTo>
                  <a:cubicBezTo>
                    <a:pt x="0" y="37159"/>
                    <a:pt x="5328" y="24296"/>
                    <a:pt x="14812" y="14812"/>
                  </a:cubicBezTo>
                  <a:cubicBezTo>
                    <a:pt x="24296" y="5328"/>
                    <a:pt x="37159" y="0"/>
                    <a:pt x="505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08007" cy="717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107076" y="1783833"/>
            <a:ext cx="3538160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Now Bold"/>
              </a:rPr>
              <a:t>45%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794666" y="4081084"/>
            <a:ext cx="3827276" cy="2579862"/>
            <a:chOff x="0" y="0"/>
            <a:chExt cx="1008007" cy="67947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08007" cy="679470"/>
            </a:xfrm>
            <a:custGeom>
              <a:avLst/>
              <a:gdLst/>
              <a:ahLst/>
              <a:cxnLst/>
              <a:rect r="r" b="b" t="t" l="l"/>
              <a:pathLst>
                <a:path h="679470" w="1008007">
                  <a:moveTo>
                    <a:pt x="50571" y="0"/>
                  </a:moveTo>
                  <a:lnTo>
                    <a:pt x="957436" y="0"/>
                  </a:lnTo>
                  <a:cubicBezTo>
                    <a:pt x="970848" y="0"/>
                    <a:pt x="983711" y="5328"/>
                    <a:pt x="993195" y="14812"/>
                  </a:cubicBezTo>
                  <a:cubicBezTo>
                    <a:pt x="1002679" y="24296"/>
                    <a:pt x="1008007" y="37159"/>
                    <a:pt x="1008007" y="50571"/>
                  </a:cubicBezTo>
                  <a:lnTo>
                    <a:pt x="1008007" y="628899"/>
                  </a:lnTo>
                  <a:cubicBezTo>
                    <a:pt x="1008007" y="656828"/>
                    <a:pt x="985366" y="679470"/>
                    <a:pt x="957436" y="679470"/>
                  </a:cubicBezTo>
                  <a:lnTo>
                    <a:pt x="50571" y="679470"/>
                  </a:lnTo>
                  <a:cubicBezTo>
                    <a:pt x="37159" y="679470"/>
                    <a:pt x="24296" y="674142"/>
                    <a:pt x="14812" y="664658"/>
                  </a:cubicBezTo>
                  <a:cubicBezTo>
                    <a:pt x="5328" y="655174"/>
                    <a:pt x="0" y="642311"/>
                    <a:pt x="0" y="628899"/>
                  </a:cubicBezTo>
                  <a:lnTo>
                    <a:pt x="0" y="50571"/>
                  </a:lnTo>
                  <a:cubicBezTo>
                    <a:pt x="0" y="37159"/>
                    <a:pt x="5328" y="24296"/>
                    <a:pt x="14812" y="14812"/>
                  </a:cubicBezTo>
                  <a:cubicBezTo>
                    <a:pt x="24296" y="5328"/>
                    <a:pt x="37159" y="0"/>
                    <a:pt x="505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08007" cy="717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936555" y="4634108"/>
            <a:ext cx="3538160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Now Bold"/>
              </a:rPr>
              <a:t>47%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01206" y="2562271"/>
            <a:ext cx="3181580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Space Mono"/>
              </a:rPr>
              <a:t>SVM (máquinas de vectores de soporte)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335446" y="2543221"/>
            <a:ext cx="3081421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Space Mono"/>
              </a:rPr>
              <a:t>Arboles de decisión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223350" y="5405613"/>
            <a:ext cx="2964568" cy="27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Space Mono"/>
              </a:rPr>
              <a:t>Naive bayes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3344719"/>
            <a:ext cx="4944560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Resultados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8881028" y="6999876"/>
            <a:ext cx="7908766" cy="2693136"/>
            <a:chOff x="0" y="0"/>
            <a:chExt cx="2082967" cy="7093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082967" cy="709303"/>
            </a:xfrm>
            <a:custGeom>
              <a:avLst/>
              <a:gdLst/>
              <a:ahLst/>
              <a:cxnLst/>
              <a:rect r="r" b="b" t="t" l="l"/>
              <a:pathLst>
                <a:path h="709303" w="2082967">
                  <a:moveTo>
                    <a:pt x="24473" y="0"/>
                  </a:moveTo>
                  <a:lnTo>
                    <a:pt x="2058495" y="0"/>
                  </a:lnTo>
                  <a:cubicBezTo>
                    <a:pt x="2072011" y="0"/>
                    <a:pt x="2082967" y="10957"/>
                    <a:pt x="2082967" y="24473"/>
                  </a:cubicBezTo>
                  <a:lnTo>
                    <a:pt x="2082967" y="684831"/>
                  </a:lnTo>
                  <a:cubicBezTo>
                    <a:pt x="2082967" y="698347"/>
                    <a:pt x="2072011" y="709303"/>
                    <a:pt x="2058495" y="709303"/>
                  </a:cubicBezTo>
                  <a:lnTo>
                    <a:pt x="24473" y="709303"/>
                  </a:lnTo>
                  <a:cubicBezTo>
                    <a:pt x="10957" y="709303"/>
                    <a:pt x="0" y="698347"/>
                    <a:pt x="0" y="684831"/>
                  </a:cubicBezTo>
                  <a:lnTo>
                    <a:pt x="0" y="24473"/>
                  </a:lnTo>
                  <a:cubicBezTo>
                    <a:pt x="0" y="10957"/>
                    <a:pt x="10957" y="0"/>
                    <a:pt x="244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082967" cy="747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Space Mono"/>
                </a:rPr>
                <a:t>El Naive bayes destacó como el modelo más preciso, con una puntuación de </a:t>
              </a:r>
              <a:r>
                <a:rPr lang="en-US" sz="1799">
                  <a:solidFill>
                    <a:srgbClr val="000000"/>
                  </a:solidFill>
                  <a:latin typeface="Space Mono Bold"/>
                </a:rPr>
                <a:t>0.4708</a:t>
              </a:r>
              <a:r>
                <a:rPr lang="en-US" sz="1799">
                  <a:solidFill>
                    <a:srgbClr val="000000"/>
                  </a:solidFill>
                  <a:latin typeface="Space Mono"/>
                </a:rPr>
                <a:t> y un F1 Score promedio de </a:t>
              </a:r>
              <a:r>
                <a:rPr lang="en-US" sz="1799">
                  <a:solidFill>
                    <a:srgbClr val="000000"/>
                  </a:solidFill>
                  <a:latin typeface="Space Mono Bold"/>
                </a:rPr>
                <a:t>0.47</a:t>
              </a:r>
              <a:r>
                <a:rPr lang="en-US" sz="1799">
                  <a:solidFill>
                    <a:srgbClr val="000000"/>
                  </a:solidFill>
                  <a:latin typeface="Space Mono"/>
                </a:rPr>
                <a:t>. Se recomienda su uso a la Organización de las Naciones Unidas y al UNFPA debido a su alta precisión y rendimiento.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4437" y="6434216"/>
            <a:ext cx="4129818" cy="4114800"/>
          </a:xfrm>
          <a:custGeom>
            <a:avLst/>
            <a:gdLst/>
            <a:ahLst/>
            <a:cxnLst/>
            <a:rect r="r" b="b" t="t" l="l"/>
            <a:pathLst>
              <a:path h="4114800" w="4129818">
                <a:moveTo>
                  <a:pt x="0" y="0"/>
                </a:moveTo>
                <a:lnTo>
                  <a:pt x="4129818" y="0"/>
                </a:lnTo>
                <a:lnTo>
                  <a:pt x="41298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948033">
            <a:off x="3416685" y="6367210"/>
            <a:ext cx="2336365" cy="3435831"/>
          </a:xfrm>
          <a:custGeom>
            <a:avLst/>
            <a:gdLst/>
            <a:ahLst/>
            <a:cxnLst/>
            <a:rect r="r" b="b" t="t" l="l"/>
            <a:pathLst>
              <a:path h="3435831" w="2336365">
                <a:moveTo>
                  <a:pt x="0" y="0"/>
                </a:moveTo>
                <a:lnTo>
                  <a:pt x="2336365" y="0"/>
                </a:lnTo>
                <a:lnTo>
                  <a:pt x="2336365" y="3435831"/>
                </a:lnTo>
                <a:lnTo>
                  <a:pt x="0" y="34358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6514718" y="233388"/>
          <a:ext cx="10313504" cy="9820224"/>
        </p:xfrm>
        <a:graphic>
          <a:graphicData uri="http://schemas.openxmlformats.org/drawingml/2006/table">
            <a:tbl>
              <a:tblPr/>
              <a:tblGrid>
                <a:gridCol w="1776141"/>
                <a:gridCol w="1693008"/>
                <a:gridCol w="3156152"/>
                <a:gridCol w="3688204"/>
              </a:tblGrid>
              <a:tr h="13769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Space Mono Bold"/>
                        </a:rPr>
                        <a:t>Rol dentro de la empresa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Space Mono Bold"/>
                        </a:rPr>
                        <a:t>Tipo de actor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Space Mono Bold"/>
                        </a:rPr>
                        <a:t>Beneficio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Space Mono Bold"/>
                        </a:rPr>
                        <a:t>Riesgo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37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Space Mono"/>
                        </a:rPr>
                        <a:t>Ministerio de Comercio, Industria y Turismo de Colombia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Space Mono"/>
                        </a:rPr>
                        <a:t>Patrocinador / Tomador de Decisiones </a:t>
                      </a:r>
                      <a:endParaRPr lang="en-US" sz="1100"/>
                    </a:p>
                    <a:p>
                      <a:pPr algn="ctr"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Space Mono"/>
                        </a:rPr>
                        <a:t>(Cliente)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Space Mono"/>
                        </a:rPr>
                        <a:t>Obtener insights valiosos sobre las características y percepciones de los turistas en los sitios turísticos del país.</a:t>
                      </a:r>
                      <a:endParaRPr lang="en-US" sz="1100"/>
                    </a:p>
                    <a:p>
                      <a:pPr algn="ctr">
                        <a:lnSpc>
                          <a:spcPts val="223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Space Mono"/>
                        </a:rPr>
                        <a:t>Si el modelo no es preciso, puede tomar decisiones equivocadas en cuanto a la promoción y desarrollo de los sitios turísticos.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84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Space Mono"/>
                        </a:rPr>
                        <a:t>COTELCO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Space Mono"/>
                        </a:rPr>
                        <a:t>Socio / Beneficiario (seguidor)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Space Mono"/>
                        </a:rPr>
                        <a:t>Identificar las características que hacen atractivos a los sitios turísticos más destacados.</a:t>
                      </a:r>
                      <a:endParaRPr lang="en-US" sz="1100"/>
                    </a:p>
                    <a:p>
                      <a:pPr algn="ctr">
                        <a:lnSpc>
                          <a:spcPts val="223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Space Mono"/>
                        </a:rPr>
                        <a:t>En caso de que el modelo no funcione es dinero mal invertido y se pueden identificar de manera incorrecta los lugares que no cumplan con las expectativas de los turistas.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1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Space Mono"/>
                        </a:rPr>
                        <a:t>Universidad de los andes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Space Mono"/>
                        </a:rPr>
                        <a:t>Proveedor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Space Mono"/>
                        </a:rPr>
                        <a:t>Garantiza el cumplimiento de estándares de calidad de los modelos desarrollados, que incluye métricas de los datos utilizados y una explicación para la empresa.</a:t>
                      </a:r>
                      <a:endParaRPr lang="en-US" sz="1100"/>
                    </a:p>
                    <a:p>
                      <a:pPr algn="ctr">
                        <a:lnSpc>
                          <a:spcPts val="223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Space Mono"/>
                        </a:rPr>
                        <a:t>Manejo incorrecto de los datos que lleve a la violación de la privacidad de los datos </a:t>
                      </a:r>
                      <a:endParaRPr lang="en-US" sz="1100"/>
                    </a:p>
                    <a:p>
                      <a:pPr algn="ctr">
                        <a:lnSpc>
                          <a:spcPts val="223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028700" y="3344719"/>
            <a:ext cx="4944560" cy="112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Mapa de actores relacionado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735395"/>
            <a:ext cx="5287451" cy="4459250"/>
            <a:chOff x="0" y="0"/>
            <a:chExt cx="1392580" cy="11744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2580" cy="1174453"/>
            </a:xfrm>
            <a:custGeom>
              <a:avLst/>
              <a:gdLst/>
              <a:ahLst/>
              <a:cxnLst/>
              <a:rect r="r" b="b" t="t" l="l"/>
              <a:pathLst>
                <a:path h="1174453" w="1392580">
                  <a:moveTo>
                    <a:pt x="36605" y="0"/>
                  </a:moveTo>
                  <a:lnTo>
                    <a:pt x="1355975" y="0"/>
                  </a:lnTo>
                  <a:cubicBezTo>
                    <a:pt x="1376191" y="0"/>
                    <a:pt x="1392580" y="16389"/>
                    <a:pt x="1392580" y="36605"/>
                  </a:cubicBezTo>
                  <a:lnTo>
                    <a:pt x="1392580" y="1137848"/>
                  </a:lnTo>
                  <a:cubicBezTo>
                    <a:pt x="1392580" y="1147556"/>
                    <a:pt x="1388723" y="1156867"/>
                    <a:pt x="1381858" y="1163731"/>
                  </a:cubicBezTo>
                  <a:cubicBezTo>
                    <a:pt x="1374993" y="1170596"/>
                    <a:pt x="1365683" y="1174453"/>
                    <a:pt x="1355975" y="1174453"/>
                  </a:cubicBezTo>
                  <a:lnTo>
                    <a:pt x="36605" y="1174453"/>
                  </a:lnTo>
                  <a:cubicBezTo>
                    <a:pt x="16389" y="1174453"/>
                    <a:pt x="0" y="1158064"/>
                    <a:pt x="0" y="1137848"/>
                  </a:cubicBezTo>
                  <a:lnTo>
                    <a:pt x="0" y="36605"/>
                  </a:lnTo>
                  <a:cubicBezTo>
                    <a:pt x="0" y="26897"/>
                    <a:pt x="3857" y="17586"/>
                    <a:pt x="10721" y="10721"/>
                  </a:cubicBezTo>
                  <a:cubicBezTo>
                    <a:pt x="17586" y="3857"/>
                    <a:pt x="26897" y="0"/>
                    <a:pt x="366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2580" cy="1212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00274" y="2735395"/>
            <a:ext cx="5287451" cy="4459250"/>
            <a:chOff x="0" y="0"/>
            <a:chExt cx="1392580" cy="11744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92580" cy="1174453"/>
            </a:xfrm>
            <a:custGeom>
              <a:avLst/>
              <a:gdLst/>
              <a:ahLst/>
              <a:cxnLst/>
              <a:rect r="r" b="b" t="t" l="l"/>
              <a:pathLst>
                <a:path h="1174453" w="1392580">
                  <a:moveTo>
                    <a:pt x="36605" y="0"/>
                  </a:moveTo>
                  <a:lnTo>
                    <a:pt x="1355975" y="0"/>
                  </a:lnTo>
                  <a:cubicBezTo>
                    <a:pt x="1376191" y="0"/>
                    <a:pt x="1392580" y="16389"/>
                    <a:pt x="1392580" y="36605"/>
                  </a:cubicBezTo>
                  <a:lnTo>
                    <a:pt x="1392580" y="1137848"/>
                  </a:lnTo>
                  <a:cubicBezTo>
                    <a:pt x="1392580" y="1147556"/>
                    <a:pt x="1388723" y="1156867"/>
                    <a:pt x="1381858" y="1163731"/>
                  </a:cubicBezTo>
                  <a:cubicBezTo>
                    <a:pt x="1374993" y="1170596"/>
                    <a:pt x="1365683" y="1174453"/>
                    <a:pt x="1355975" y="1174453"/>
                  </a:cubicBezTo>
                  <a:lnTo>
                    <a:pt x="36605" y="1174453"/>
                  </a:lnTo>
                  <a:cubicBezTo>
                    <a:pt x="16389" y="1174453"/>
                    <a:pt x="0" y="1158064"/>
                    <a:pt x="0" y="1137848"/>
                  </a:cubicBezTo>
                  <a:lnTo>
                    <a:pt x="0" y="36605"/>
                  </a:lnTo>
                  <a:cubicBezTo>
                    <a:pt x="0" y="26897"/>
                    <a:pt x="3857" y="17586"/>
                    <a:pt x="10721" y="10721"/>
                  </a:cubicBezTo>
                  <a:cubicBezTo>
                    <a:pt x="17586" y="3857"/>
                    <a:pt x="26897" y="0"/>
                    <a:pt x="366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92580" cy="1212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71849" y="2735395"/>
            <a:ext cx="5287451" cy="4459250"/>
            <a:chOff x="0" y="0"/>
            <a:chExt cx="1392580" cy="11744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92580" cy="1174453"/>
            </a:xfrm>
            <a:custGeom>
              <a:avLst/>
              <a:gdLst/>
              <a:ahLst/>
              <a:cxnLst/>
              <a:rect r="r" b="b" t="t" l="l"/>
              <a:pathLst>
                <a:path h="1174453" w="1392580">
                  <a:moveTo>
                    <a:pt x="36605" y="0"/>
                  </a:moveTo>
                  <a:lnTo>
                    <a:pt x="1355975" y="0"/>
                  </a:lnTo>
                  <a:cubicBezTo>
                    <a:pt x="1376191" y="0"/>
                    <a:pt x="1392580" y="16389"/>
                    <a:pt x="1392580" y="36605"/>
                  </a:cubicBezTo>
                  <a:lnTo>
                    <a:pt x="1392580" y="1137848"/>
                  </a:lnTo>
                  <a:cubicBezTo>
                    <a:pt x="1392580" y="1147556"/>
                    <a:pt x="1388723" y="1156867"/>
                    <a:pt x="1381858" y="1163731"/>
                  </a:cubicBezTo>
                  <a:cubicBezTo>
                    <a:pt x="1374993" y="1170596"/>
                    <a:pt x="1365683" y="1174453"/>
                    <a:pt x="1355975" y="1174453"/>
                  </a:cubicBezTo>
                  <a:lnTo>
                    <a:pt x="36605" y="1174453"/>
                  </a:lnTo>
                  <a:cubicBezTo>
                    <a:pt x="16389" y="1174453"/>
                    <a:pt x="0" y="1158064"/>
                    <a:pt x="0" y="1137848"/>
                  </a:cubicBezTo>
                  <a:lnTo>
                    <a:pt x="0" y="36605"/>
                  </a:lnTo>
                  <a:cubicBezTo>
                    <a:pt x="0" y="26897"/>
                    <a:pt x="3857" y="17586"/>
                    <a:pt x="10721" y="10721"/>
                  </a:cubicBezTo>
                  <a:cubicBezTo>
                    <a:pt x="17586" y="3857"/>
                    <a:pt x="26897" y="0"/>
                    <a:pt x="366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92580" cy="1212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908954" y="3176261"/>
            <a:ext cx="1892599" cy="1892599"/>
          </a:xfrm>
          <a:custGeom>
            <a:avLst/>
            <a:gdLst/>
            <a:ahLst/>
            <a:cxnLst/>
            <a:rect r="r" b="b" t="t" l="l"/>
            <a:pathLst>
              <a:path h="1892599" w="1892599">
                <a:moveTo>
                  <a:pt x="0" y="0"/>
                </a:moveTo>
                <a:lnTo>
                  <a:pt x="1892599" y="0"/>
                </a:lnTo>
                <a:lnTo>
                  <a:pt x="1892599" y="1892599"/>
                </a:lnTo>
                <a:lnTo>
                  <a:pt x="0" y="1892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378276" y="3182684"/>
            <a:ext cx="1886176" cy="1886176"/>
          </a:xfrm>
          <a:custGeom>
            <a:avLst/>
            <a:gdLst/>
            <a:ahLst/>
            <a:cxnLst/>
            <a:rect r="r" b="b" t="t" l="l"/>
            <a:pathLst>
              <a:path h="1886176" w="1886176">
                <a:moveTo>
                  <a:pt x="0" y="0"/>
                </a:moveTo>
                <a:lnTo>
                  <a:pt x="1886176" y="0"/>
                </a:lnTo>
                <a:lnTo>
                  <a:pt x="1886176" y="1886176"/>
                </a:lnTo>
                <a:lnTo>
                  <a:pt x="0" y="1886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91123" y="3176261"/>
            <a:ext cx="1892599" cy="1892599"/>
          </a:xfrm>
          <a:custGeom>
            <a:avLst/>
            <a:gdLst/>
            <a:ahLst/>
            <a:cxnLst/>
            <a:rect r="r" b="b" t="t" l="l"/>
            <a:pathLst>
              <a:path h="1892599" w="1892599">
                <a:moveTo>
                  <a:pt x="0" y="0"/>
                </a:moveTo>
                <a:lnTo>
                  <a:pt x="1892599" y="0"/>
                </a:lnTo>
                <a:lnTo>
                  <a:pt x="1892599" y="1892599"/>
                </a:lnTo>
                <a:lnTo>
                  <a:pt x="0" y="18925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91123" y="5626290"/>
            <a:ext cx="4470092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9"/>
              </a:lnSpc>
            </a:pPr>
            <a:r>
              <a:rPr lang="en-US" sz="3000">
                <a:solidFill>
                  <a:srgbClr val="000000"/>
                </a:solidFill>
                <a:latin typeface="Now Bold"/>
              </a:rPr>
              <a:t>Ana Sofia Medina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08954" y="5626290"/>
            <a:ext cx="4470092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69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 Bold"/>
              </a:rPr>
              <a:t>Juan Diego Bonilla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78276" y="5626290"/>
            <a:ext cx="4470092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69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 Bold"/>
              </a:rPr>
              <a:t>Carlos Pérez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1123" y="6317476"/>
            <a:ext cx="4470092" cy="686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26"/>
              </a:lnSpc>
            </a:pPr>
            <a:r>
              <a:rPr lang="en-US" sz="1800">
                <a:solidFill>
                  <a:srgbClr val="000000"/>
                </a:solidFill>
                <a:latin typeface="Space Mono"/>
              </a:rPr>
              <a:t>Líder de proyecto y Líder de analítica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08954" y="6317476"/>
            <a:ext cx="4470092" cy="33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26"/>
              </a:lnSpc>
            </a:pPr>
            <a:r>
              <a:rPr lang="en-US" sz="1800">
                <a:solidFill>
                  <a:srgbClr val="000000"/>
                </a:solidFill>
                <a:latin typeface="Space Mono"/>
              </a:rPr>
              <a:t>Líder de negocio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78276" y="6317476"/>
            <a:ext cx="4470092" cy="33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26"/>
              </a:lnSpc>
            </a:pPr>
            <a:r>
              <a:rPr lang="en-US" sz="1800">
                <a:solidFill>
                  <a:srgbClr val="000000"/>
                </a:solidFill>
                <a:latin typeface="Space Mono"/>
              </a:rPr>
              <a:t>Líder de datos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1534262"/>
            <a:ext cx="13160623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Trabajo en equipo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3152592" y="3505895"/>
            <a:ext cx="4343401" cy="4343401"/>
          </a:xfrm>
          <a:custGeom>
            <a:avLst/>
            <a:gdLst/>
            <a:ahLst/>
            <a:cxnLst/>
            <a:rect r="r" b="b" t="t" l="l"/>
            <a:pathLst>
              <a:path h="4343401" w="4343401">
                <a:moveTo>
                  <a:pt x="4343401" y="0"/>
                </a:moveTo>
                <a:lnTo>
                  <a:pt x="0" y="0"/>
                </a:lnTo>
                <a:lnTo>
                  <a:pt x="0" y="4343401"/>
                </a:lnTo>
                <a:lnTo>
                  <a:pt x="4343401" y="4343401"/>
                </a:lnTo>
                <a:lnTo>
                  <a:pt x="4343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443042">
            <a:off x="1125054" y="4815860"/>
            <a:ext cx="4335549" cy="2538267"/>
          </a:xfrm>
          <a:custGeom>
            <a:avLst/>
            <a:gdLst/>
            <a:ahLst/>
            <a:cxnLst/>
            <a:rect r="r" b="b" t="t" l="l"/>
            <a:pathLst>
              <a:path h="2538267" w="4335549">
                <a:moveTo>
                  <a:pt x="0" y="0"/>
                </a:moveTo>
                <a:lnTo>
                  <a:pt x="4335549" y="0"/>
                </a:lnTo>
                <a:lnTo>
                  <a:pt x="4335549" y="2538267"/>
                </a:lnTo>
                <a:lnTo>
                  <a:pt x="0" y="2538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144000" y="5299757"/>
            <a:ext cx="7930524" cy="1866758"/>
            <a:chOff x="0" y="0"/>
            <a:chExt cx="2088698" cy="49165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88698" cy="491657"/>
            </a:xfrm>
            <a:custGeom>
              <a:avLst/>
              <a:gdLst/>
              <a:ahLst/>
              <a:cxnLst/>
              <a:rect r="r" b="b" t="t" l="l"/>
              <a:pathLst>
                <a:path h="491657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467251"/>
                  </a:lnTo>
                  <a:cubicBezTo>
                    <a:pt x="2088698" y="473724"/>
                    <a:pt x="2086126" y="479931"/>
                    <a:pt x="2081549" y="484508"/>
                  </a:cubicBezTo>
                  <a:cubicBezTo>
                    <a:pt x="2076972" y="489085"/>
                    <a:pt x="2070765" y="491657"/>
                    <a:pt x="2064292" y="491657"/>
                  </a:cubicBezTo>
                  <a:lnTo>
                    <a:pt x="24405" y="491657"/>
                  </a:lnTo>
                  <a:cubicBezTo>
                    <a:pt x="17933" y="491657"/>
                    <a:pt x="11725" y="489085"/>
                    <a:pt x="7148" y="484508"/>
                  </a:cubicBezTo>
                  <a:cubicBezTo>
                    <a:pt x="2571" y="479931"/>
                    <a:pt x="0" y="473724"/>
                    <a:pt x="0" y="467251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088698" cy="5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144000" y="3280599"/>
            <a:ext cx="7930524" cy="1866758"/>
            <a:chOff x="0" y="0"/>
            <a:chExt cx="2088698" cy="49165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88698" cy="491657"/>
            </a:xfrm>
            <a:custGeom>
              <a:avLst/>
              <a:gdLst/>
              <a:ahLst/>
              <a:cxnLst/>
              <a:rect r="r" b="b" t="t" l="l"/>
              <a:pathLst>
                <a:path h="491657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467251"/>
                  </a:lnTo>
                  <a:cubicBezTo>
                    <a:pt x="2088698" y="473724"/>
                    <a:pt x="2086126" y="479931"/>
                    <a:pt x="2081549" y="484508"/>
                  </a:cubicBezTo>
                  <a:cubicBezTo>
                    <a:pt x="2076972" y="489085"/>
                    <a:pt x="2070765" y="491657"/>
                    <a:pt x="2064292" y="491657"/>
                  </a:cubicBezTo>
                  <a:lnTo>
                    <a:pt x="24405" y="491657"/>
                  </a:lnTo>
                  <a:cubicBezTo>
                    <a:pt x="17933" y="491657"/>
                    <a:pt x="11725" y="489085"/>
                    <a:pt x="7148" y="484508"/>
                  </a:cubicBezTo>
                  <a:cubicBezTo>
                    <a:pt x="2571" y="479931"/>
                    <a:pt x="0" y="473724"/>
                    <a:pt x="0" y="467251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088698" cy="5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44000" y="1261440"/>
            <a:ext cx="7930524" cy="1866758"/>
            <a:chOff x="0" y="0"/>
            <a:chExt cx="2088698" cy="49165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88698" cy="491657"/>
            </a:xfrm>
            <a:custGeom>
              <a:avLst/>
              <a:gdLst/>
              <a:ahLst/>
              <a:cxnLst/>
              <a:rect r="r" b="b" t="t" l="l"/>
              <a:pathLst>
                <a:path h="491657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467251"/>
                  </a:lnTo>
                  <a:cubicBezTo>
                    <a:pt x="2088698" y="473724"/>
                    <a:pt x="2086126" y="479931"/>
                    <a:pt x="2081549" y="484508"/>
                  </a:cubicBezTo>
                  <a:cubicBezTo>
                    <a:pt x="2076972" y="489085"/>
                    <a:pt x="2070765" y="491657"/>
                    <a:pt x="2064292" y="491657"/>
                  </a:cubicBezTo>
                  <a:lnTo>
                    <a:pt x="24405" y="491657"/>
                  </a:lnTo>
                  <a:cubicBezTo>
                    <a:pt x="17933" y="491657"/>
                    <a:pt x="11725" y="489085"/>
                    <a:pt x="7148" y="484508"/>
                  </a:cubicBezTo>
                  <a:cubicBezTo>
                    <a:pt x="2571" y="479931"/>
                    <a:pt x="0" y="473724"/>
                    <a:pt x="0" y="467251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088698" cy="5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466937" y="1526799"/>
            <a:ext cx="92532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66937" y="3646641"/>
            <a:ext cx="92532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144000" y="7318915"/>
            <a:ext cx="7930524" cy="2280889"/>
            <a:chOff x="0" y="0"/>
            <a:chExt cx="2088698" cy="60072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88698" cy="600728"/>
            </a:xfrm>
            <a:custGeom>
              <a:avLst/>
              <a:gdLst/>
              <a:ahLst/>
              <a:cxnLst/>
              <a:rect r="r" b="b" t="t" l="l"/>
              <a:pathLst>
                <a:path h="600728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576322"/>
                  </a:lnTo>
                  <a:cubicBezTo>
                    <a:pt x="2088698" y="582795"/>
                    <a:pt x="2086126" y="589003"/>
                    <a:pt x="2081549" y="593580"/>
                  </a:cubicBezTo>
                  <a:cubicBezTo>
                    <a:pt x="2076972" y="598157"/>
                    <a:pt x="2070765" y="600728"/>
                    <a:pt x="2064292" y="600728"/>
                  </a:cubicBezTo>
                  <a:lnTo>
                    <a:pt x="24405" y="600728"/>
                  </a:lnTo>
                  <a:cubicBezTo>
                    <a:pt x="17933" y="600728"/>
                    <a:pt x="11725" y="598157"/>
                    <a:pt x="7148" y="593580"/>
                  </a:cubicBezTo>
                  <a:cubicBezTo>
                    <a:pt x="2571" y="589003"/>
                    <a:pt x="0" y="582795"/>
                    <a:pt x="0" y="576322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88698" cy="638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466937" y="7680865"/>
            <a:ext cx="92532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66937" y="5518832"/>
            <a:ext cx="77316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31020" y="1574424"/>
            <a:ext cx="5960770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Space Mono Bold"/>
              </a:rPr>
              <a:t>Reunión de lanzamiento y planeación:</a:t>
            </a:r>
            <a:r>
              <a:rPr lang="en-US" sz="1700">
                <a:solidFill>
                  <a:srgbClr val="000000"/>
                </a:solidFill>
                <a:latin typeface="Space Mono"/>
              </a:rPr>
              <a:t>  se llevó a cabo el lunes 18 de marzo</a:t>
            </a:r>
          </a:p>
          <a:p>
            <a:pPr>
              <a:lnSpc>
                <a:spcPts val="223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531020" y="3486845"/>
            <a:ext cx="5960770" cy="817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Space Mono Bold"/>
              </a:rPr>
              <a:t>Reunión de ideación: </a:t>
            </a:r>
            <a:r>
              <a:rPr lang="en-US" sz="1699">
                <a:solidFill>
                  <a:srgbClr val="000000"/>
                </a:solidFill>
                <a:latin typeface="Space Mono"/>
              </a:rPr>
              <a:t>Se llevo a cabo el viernes 22 de marzo, </a:t>
            </a:r>
          </a:p>
          <a:p>
            <a:pPr>
              <a:lnSpc>
                <a:spcPts val="196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0531020" y="7585615"/>
            <a:ext cx="5960770" cy="174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Space Mono Bold"/>
              </a:rPr>
              <a:t>Reunión de finalización:</a:t>
            </a:r>
            <a:r>
              <a:rPr lang="en-US" sz="1699">
                <a:solidFill>
                  <a:srgbClr val="000000"/>
                </a:solidFill>
                <a:latin typeface="Space Mono"/>
              </a:rPr>
              <a:t> Una vez realizada la reunión de terminación del proyecto se verifico el trabajo y se decidió una fecha extra para explicarse entre todos cada uno de los algoritmos y todos conocer lo que se realizó en el trabajo.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531020" y="5566457"/>
            <a:ext cx="5960770" cy="86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Space Mono Bold"/>
              </a:rPr>
              <a:t>Reuniones de seguimiento:</a:t>
            </a:r>
            <a:r>
              <a:rPr lang="en-US" sz="1699">
                <a:solidFill>
                  <a:srgbClr val="000000"/>
                </a:solidFill>
                <a:latin typeface="Space Mono"/>
              </a:rPr>
              <a:t> se realizaron 3 reuniones de seguimiento. los dias 25, 29 de octubre y el 2 de abril.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76345" y="1066800"/>
            <a:ext cx="8681893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Reuniones.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49222" y="2310906"/>
            <a:ext cx="7589557" cy="6808187"/>
            <a:chOff x="0" y="0"/>
            <a:chExt cx="10119409" cy="907758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119409" cy="9077583"/>
              <a:chOff x="0" y="0"/>
              <a:chExt cx="1998896" cy="179310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98896" cy="1793103"/>
              </a:xfrm>
              <a:custGeom>
                <a:avLst/>
                <a:gdLst/>
                <a:ahLst/>
                <a:cxnLst/>
                <a:rect r="r" b="b" t="t" l="l"/>
                <a:pathLst>
                  <a:path h="1793103" w="1998896">
                    <a:moveTo>
                      <a:pt x="25502" y="0"/>
                    </a:moveTo>
                    <a:lnTo>
                      <a:pt x="1973394" y="0"/>
                    </a:lnTo>
                    <a:cubicBezTo>
                      <a:pt x="1980157" y="0"/>
                      <a:pt x="1986644" y="2687"/>
                      <a:pt x="1991426" y="7469"/>
                    </a:cubicBezTo>
                    <a:cubicBezTo>
                      <a:pt x="1996209" y="12252"/>
                      <a:pt x="1998896" y="18738"/>
                      <a:pt x="1998896" y="25502"/>
                    </a:cubicBezTo>
                    <a:lnTo>
                      <a:pt x="1998896" y="1767601"/>
                    </a:lnTo>
                    <a:cubicBezTo>
                      <a:pt x="1998896" y="1774364"/>
                      <a:pt x="1996209" y="1780851"/>
                      <a:pt x="1991426" y="1785633"/>
                    </a:cubicBezTo>
                    <a:cubicBezTo>
                      <a:pt x="1986644" y="1790416"/>
                      <a:pt x="1980157" y="1793103"/>
                      <a:pt x="1973394" y="1793103"/>
                    </a:cubicBezTo>
                    <a:lnTo>
                      <a:pt x="25502" y="1793103"/>
                    </a:lnTo>
                    <a:cubicBezTo>
                      <a:pt x="18738" y="1793103"/>
                      <a:pt x="12252" y="1790416"/>
                      <a:pt x="7469" y="1785633"/>
                    </a:cubicBezTo>
                    <a:cubicBezTo>
                      <a:pt x="2687" y="1780851"/>
                      <a:pt x="0" y="1774364"/>
                      <a:pt x="0" y="1767601"/>
                    </a:cubicBezTo>
                    <a:lnTo>
                      <a:pt x="0" y="25502"/>
                    </a:lnTo>
                    <a:cubicBezTo>
                      <a:pt x="0" y="18738"/>
                      <a:pt x="2687" y="12252"/>
                      <a:pt x="7469" y="7469"/>
                    </a:cubicBezTo>
                    <a:cubicBezTo>
                      <a:pt x="12252" y="2687"/>
                      <a:pt x="18738" y="0"/>
                      <a:pt x="2550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1998896" cy="18312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804895" y="1197592"/>
              <a:ext cx="8449472" cy="767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31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Now Bold"/>
                </a:rPr>
                <a:t>Conclusiones.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804895" y="2396766"/>
              <a:ext cx="8449472" cy="5521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60"/>
                </a:lnSpc>
              </a:pPr>
              <a:r>
                <a:rPr lang="en-US" sz="1800">
                  <a:solidFill>
                    <a:srgbClr val="000000"/>
                  </a:solidFill>
                  <a:latin typeface="Space Mono"/>
                </a:rPr>
                <a:t>Teniendo en cuenta que luego de entrenar los modelos para el negocio ninguno supero una precision mayor al 50%. *No* se le recomienda al negocio utilizar estos modelos de machine learning para predecir reviews acorde a las calificaciones para mejorar el turismo. Debido a que son menores al 50% se le recomienda al negocio mejorar los datos de entrada y de igual implementar modelos mas complejos o entrenar los modelos con mas datos.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7106543"/>
            <a:ext cx="2329693" cy="3569167"/>
          </a:xfrm>
          <a:custGeom>
            <a:avLst/>
            <a:gdLst/>
            <a:ahLst/>
            <a:cxnLst/>
            <a:rect r="r" b="b" t="t" l="l"/>
            <a:pathLst>
              <a:path h="3569167" w="2329693">
                <a:moveTo>
                  <a:pt x="0" y="0"/>
                </a:moveTo>
                <a:lnTo>
                  <a:pt x="2329693" y="0"/>
                </a:lnTo>
                <a:lnTo>
                  <a:pt x="2329693" y="3569167"/>
                </a:lnTo>
                <a:lnTo>
                  <a:pt x="0" y="35691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329818" y="8483360"/>
            <a:ext cx="1431007" cy="2192350"/>
          </a:xfrm>
          <a:custGeom>
            <a:avLst/>
            <a:gdLst/>
            <a:ahLst/>
            <a:cxnLst/>
            <a:rect r="r" b="b" t="t" l="l"/>
            <a:pathLst>
              <a:path h="2192350" w="1431007">
                <a:moveTo>
                  <a:pt x="0" y="0"/>
                </a:moveTo>
                <a:lnTo>
                  <a:pt x="1431007" y="0"/>
                </a:lnTo>
                <a:lnTo>
                  <a:pt x="1431007" y="2192350"/>
                </a:lnTo>
                <a:lnTo>
                  <a:pt x="0" y="2192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51616" y="507980"/>
            <a:ext cx="3274548" cy="3274548"/>
          </a:xfrm>
          <a:custGeom>
            <a:avLst/>
            <a:gdLst/>
            <a:ahLst/>
            <a:cxnLst/>
            <a:rect r="r" b="b" t="t" l="l"/>
            <a:pathLst>
              <a:path h="3274548" w="3274548">
                <a:moveTo>
                  <a:pt x="0" y="0"/>
                </a:moveTo>
                <a:lnTo>
                  <a:pt x="3274548" y="0"/>
                </a:lnTo>
                <a:lnTo>
                  <a:pt x="3274548" y="3274548"/>
                </a:lnTo>
                <a:lnTo>
                  <a:pt x="0" y="32745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45672" y="2712297"/>
            <a:ext cx="5892947" cy="5892947"/>
          </a:xfrm>
          <a:custGeom>
            <a:avLst/>
            <a:gdLst/>
            <a:ahLst/>
            <a:cxnLst/>
            <a:rect r="r" b="b" t="t" l="l"/>
            <a:pathLst>
              <a:path h="5892947" w="5892947">
                <a:moveTo>
                  <a:pt x="0" y="0"/>
                </a:moveTo>
                <a:lnTo>
                  <a:pt x="5892948" y="0"/>
                </a:lnTo>
                <a:lnTo>
                  <a:pt x="5892948" y="5892948"/>
                </a:lnTo>
                <a:lnTo>
                  <a:pt x="0" y="589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9697" y="2892682"/>
            <a:ext cx="1925398" cy="1925398"/>
          </a:xfrm>
          <a:custGeom>
            <a:avLst/>
            <a:gdLst/>
            <a:ahLst/>
            <a:cxnLst/>
            <a:rect r="r" b="b" t="t" l="l"/>
            <a:pathLst>
              <a:path h="1925398" w="1925398">
                <a:moveTo>
                  <a:pt x="0" y="0"/>
                </a:moveTo>
                <a:lnTo>
                  <a:pt x="1925398" y="0"/>
                </a:lnTo>
                <a:lnTo>
                  <a:pt x="1925398" y="1925399"/>
                </a:lnTo>
                <a:lnTo>
                  <a:pt x="0" y="19253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709665" y="1871454"/>
            <a:ext cx="6566059" cy="7386846"/>
            <a:chOff x="0" y="0"/>
            <a:chExt cx="1729332" cy="19455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29332" cy="1945507"/>
            </a:xfrm>
            <a:custGeom>
              <a:avLst/>
              <a:gdLst/>
              <a:ahLst/>
              <a:cxnLst/>
              <a:rect r="r" b="b" t="t" l="l"/>
              <a:pathLst>
                <a:path h="1945507" w="1729332">
                  <a:moveTo>
                    <a:pt x="29477" y="0"/>
                  </a:moveTo>
                  <a:lnTo>
                    <a:pt x="1699855" y="0"/>
                  </a:lnTo>
                  <a:cubicBezTo>
                    <a:pt x="1707673" y="0"/>
                    <a:pt x="1715171" y="3106"/>
                    <a:pt x="1720699" y="8634"/>
                  </a:cubicBezTo>
                  <a:cubicBezTo>
                    <a:pt x="1726227" y="14162"/>
                    <a:pt x="1729332" y="21659"/>
                    <a:pt x="1729332" y="29477"/>
                  </a:cubicBezTo>
                  <a:lnTo>
                    <a:pt x="1729332" y="1916030"/>
                  </a:lnTo>
                  <a:cubicBezTo>
                    <a:pt x="1729332" y="1932310"/>
                    <a:pt x="1716135" y="1945507"/>
                    <a:pt x="1699855" y="1945507"/>
                  </a:cubicBezTo>
                  <a:lnTo>
                    <a:pt x="29477" y="1945507"/>
                  </a:lnTo>
                  <a:cubicBezTo>
                    <a:pt x="13197" y="1945507"/>
                    <a:pt x="0" y="1932310"/>
                    <a:pt x="0" y="1916030"/>
                  </a:cubicBezTo>
                  <a:lnTo>
                    <a:pt x="0" y="29477"/>
                  </a:lnTo>
                  <a:cubicBezTo>
                    <a:pt x="0" y="13197"/>
                    <a:pt x="13197" y="0"/>
                    <a:pt x="294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729332" cy="1983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597397" y="2519569"/>
            <a:ext cx="6661903" cy="56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19"/>
              </a:lnSpc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Contenidos.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97397" y="3248184"/>
            <a:ext cx="4086724" cy="568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768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Comprensión del negocio y enfoque analítico.</a:t>
            </a:r>
          </a:p>
          <a:p>
            <a:pPr marL="518160" indent="-259080" lvl="1">
              <a:lnSpc>
                <a:spcPts val="3768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Comprensión y preparación de los datos.</a:t>
            </a:r>
          </a:p>
          <a:p>
            <a:pPr marL="518160" indent="-259080" lvl="1">
              <a:lnSpc>
                <a:spcPts val="3768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Modelado y evaluación.</a:t>
            </a:r>
          </a:p>
          <a:p>
            <a:pPr marL="518160" indent="-259080" lvl="1">
              <a:lnSpc>
                <a:spcPts val="3768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Identificación de los actores clave.</a:t>
            </a:r>
          </a:p>
          <a:p>
            <a:pPr marL="518160" indent="-259080" lvl="1">
              <a:lnSpc>
                <a:spcPts val="3768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Fomento del trabajo en equipo.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571567" y="1753057"/>
            <a:ext cx="5097808" cy="6644063"/>
          </a:xfrm>
          <a:custGeom>
            <a:avLst/>
            <a:gdLst/>
            <a:ahLst/>
            <a:cxnLst/>
            <a:rect r="r" b="b" t="t" l="l"/>
            <a:pathLst>
              <a:path h="6644063" w="5097808">
                <a:moveTo>
                  <a:pt x="0" y="0"/>
                </a:moveTo>
                <a:lnTo>
                  <a:pt x="5097808" y="0"/>
                </a:lnTo>
                <a:lnTo>
                  <a:pt x="5097808" y="6644064"/>
                </a:lnTo>
                <a:lnTo>
                  <a:pt x="0" y="6644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97957" y="1443606"/>
            <a:ext cx="3117140" cy="3117140"/>
          </a:xfrm>
          <a:custGeom>
            <a:avLst/>
            <a:gdLst/>
            <a:ahLst/>
            <a:cxnLst/>
            <a:rect r="r" b="b" t="t" l="l"/>
            <a:pathLst>
              <a:path h="3117140" w="3117140">
                <a:moveTo>
                  <a:pt x="0" y="0"/>
                </a:moveTo>
                <a:lnTo>
                  <a:pt x="3117140" y="0"/>
                </a:lnTo>
                <a:lnTo>
                  <a:pt x="3117140" y="3117140"/>
                </a:lnTo>
                <a:lnTo>
                  <a:pt x="0" y="31171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54443" y="2310906"/>
            <a:ext cx="7589557" cy="5665187"/>
            <a:chOff x="0" y="0"/>
            <a:chExt cx="10119409" cy="755358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119409" cy="7553583"/>
              <a:chOff x="0" y="0"/>
              <a:chExt cx="1998896" cy="149206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98896" cy="1492066"/>
              </a:xfrm>
              <a:custGeom>
                <a:avLst/>
                <a:gdLst/>
                <a:ahLst/>
                <a:cxnLst/>
                <a:rect r="r" b="b" t="t" l="l"/>
                <a:pathLst>
                  <a:path h="1492066" w="1998896">
                    <a:moveTo>
                      <a:pt x="25502" y="0"/>
                    </a:moveTo>
                    <a:lnTo>
                      <a:pt x="1973394" y="0"/>
                    </a:lnTo>
                    <a:cubicBezTo>
                      <a:pt x="1980157" y="0"/>
                      <a:pt x="1986644" y="2687"/>
                      <a:pt x="1991426" y="7469"/>
                    </a:cubicBezTo>
                    <a:cubicBezTo>
                      <a:pt x="1996209" y="12252"/>
                      <a:pt x="1998896" y="18738"/>
                      <a:pt x="1998896" y="25502"/>
                    </a:cubicBezTo>
                    <a:lnTo>
                      <a:pt x="1998896" y="1466564"/>
                    </a:lnTo>
                    <a:cubicBezTo>
                      <a:pt x="1998896" y="1473327"/>
                      <a:pt x="1996209" y="1479814"/>
                      <a:pt x="1991426" y="1484596"/>
                    </a:cubicBezTo>
                    <a:cubicBezTo>
                      <a:pt x="1986644" y="1489379"/>
                      <a:pt x="1980157" y="1492066"/>
                      <a:pt x="1973394" y="1492066"/>
                    </a:cubicBezTo>
                    <a:lnTo>
                      <a:pt x="25502" y="1492066"/>
                    </a:lnTo>
                    <a:cubicBezTo>
                      <a:pt x="18738" y="1492066"/>
                      <a:pt x="12252" y="1489379"/>
                      <a:pt x="7469" y="1484596"/>
                    </a:cubicBezTo>
                    <a:cubicBezTo>
                      <a:pt x="2687" y="1479814"/>
                      <a:pt x="0" y="1473327"/>
                      <a:pt x="0" y="1466564"/>
                    </a:cubicBezTo>
                    <a:lnTo>
                      <a:pt x="0" y="25502"/>
                    </a:lnTo>
                    <a:cubicBezTo>
                      <a:pt x="0" y="18738"/>
                      <a:pt x="2687" y="12252"/>
                      <a:pt x="7469" y="7469"/>
                    </a:cubicBezTo>
                    <a:cubicBezTo>
                      <a:pt x="12252" y="2687"/>
                      <a:pt x="18738" y="0"/>
                      <a:pt x="2550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998896" cy="15301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804895" y="1197592"/>
              <a:ext cx="8449472" cy="767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319"/>
                </a:lnSpc>
                <a:spcBef>
                  <a:spcPct val="0"/>
                </a:spcBef>
              </a:pPr>
              <a:r>
                <a:rPr lang="en-US" sz="3999" u="none">
                  <a:solidFill>
                    <a:srgbClr val="000000"/>
                  </a:solidFill>
                  <a:latin typeface="Now Bold"/>
                </a:rPr>
                <a:t>Introducción.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804895" y="2396766"/>
              <a:ext cx="8449472" cy="3997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60"/>
                </a:lnSpc>
              </a:pPr>
              <a:r>
                <a:rPr lang="en-US" sz="1800">
                  <a:solidFill>
                    <a:srgbClr val="000000"/>
                  </a:solidFill>
                  <a:latin typeface="Space Mono"/>
                </a:rPr>
                <a:t>Nuestro objetivo es desarrollar un modelo de análisis de texto para clasificar las reseñas y comprender mejor las preferencias de los turistas. Esto podría beneficiar al Ministerio de Comercio, Industria y Turismo de Colombia, así como a cadenas hoteleras como Hilton y pequeños hoteles en todo el país.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12913" y="1028700"/>
            <a:ext cx="6101923" cy="1860769"/>
          </a:xfrm>
          <a:custGeom>
            <a:avLst/>
            <a:gdLst/>
            <a:ahLst/>
            <a:cxnLst/>
            <a:rect r="r" b="b" t="t" l="l"/>
            <a:pathLst>
              <a:path h="1860769" w="6101923">
                <a:moveTo>
                  <a:pt x="0" y="0"/>
                </a:moveTo>
                <a:lnTo>
                  <a:pt x="6101923" y="0"/>
                </a:lnTo>
                <a:lnTo>
                  <a:pt x="6101923" y="1860769"/>
                </a:lnTo>
                <a:lnTo>
                  <a:pt x="0" y="18607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196" t="0" r="0" b="-298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70209" y="-781756"/>
            <a:ext cx="2542704" cy="2542704"/>
          </a:xfrm>
          <a:custGeom>
            <a:avLst/>
            <a:gdLst/>
            <a:ahLst/>
            <a:cxnLst/>
            <a:rect r="r" b="b" t="t" l="l"/>
            <a:pathLst>
              <a:path h="2542704" w="2542704">
                <a:moveTo>
                  <a:pt x="0" y="0"/>
                </a:moveTo>
                <a:lnTo>
                  <a:pt x="2542704" y="0"/>
                </a:lnTo>
                <a:lnTo>
                  <a:pt x="2542704" y="2542703"/>
                </a:lnTo>
                <a:lnTo>
                  <a:pt x="0" y="25427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432024" y="3542469"/>
            <a:ext cx="3827276" cy="5715831"/>
            <a:chOff x="0" y="0"/>
            <a:chExt cx="1008007" cy="15054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08007" cy="1505404"/>
            </a:xfrm>
            <a:custGeom>
              <a:avLst/>
              <a:gdLst/>
              <a:ahLst/>
              <a:cxnLst/>
              <a:rect r="r" b="b" t="t" l="l"/>
              <a:pathLst>
                <a:path h="1505404" w="1008007">
                  <a:moveTo>
                    <a:pt x="50571" y="0"/>
                  </a:moveTo>
                  <a:lnTo>
                    <a:pt x="957436" y="0"/>
                  </a:lnTo>
                  <a:cubicBezTo>
                    <a:pt x="970848" y="0"/>
                    <a:pt x="983711" y="5328"/>
                    <a:pt x="993195" y="14812"/>
                  </a:cubicBezTo>
                  <a:cubicBezTo>
                    <a:pt x="1002679" y="24296"/>
                    <a:pt x="1008007" y="37159"/>
                    <a:pt x="1008007" y="50571"/>
                  </a:cubicBezTo>
                  <a:lnTo>
                    <a:pt x="1008007" y="1454833"/>
                  </a:lnTo>
                  <a:cubicBezTo>
                    <a:pt x="1008007" y="1482763"/>
                    <a:pt x="985366" y="1505404"/>
                    <a:pt x="957436" y="1505404"/>
                  </a:cubicBezTo>
                  <a:lnTo>
                    <a:pt x="50571" y="1505404"/>
                  </a:lnTo>
                  <a:cubicBezTo>
                    <a:pt x="37159" y="1505404"/>
                    <a:pt x="24296" y="1500076"/>
                    <a:pt x="14812" y="1490592"/>
                  </a:cubicBezTo>
                  <a:cubicBezTo>
                    <a:pt x="5328" y="1481109"/>
                    <a:pt x="0" y="1468246"/>
                    <a:pt x="0" y="1454833"/>
                  </a:cubicBezTo>
                  <a:lnTo>
                    <a:pt x="0" y="50571"/>
                  </a:lnTo>
                  <a:cubicBezTo>
                    <a:pt x="0" y="37159"/>
                    <a:pt x="5328" y="24296"/>
                    <a:pt x="14812" y="14812"/>
                  </a:cubicBezTo>
                  <a:cubicBezTo>
                    <a:pt x="24296" y="5328"/>
                    <a:pt x="37159" y="0"/>
                    <a:pt x="505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008007" cy="1524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367029" indent="-183514" lvl="1">
                <a:lnSpc>
                  <a:spcPts val="2379"/>
                </a:lnSpc>
                <a:buFont typeface="Arial"/>
                <a:buChar char="•"/>
              </a:pPr>
              <a:r>
                <a:rPr lang="en-US" sz="1699">
                  <a:solidFill>
                    <a:srgbClr val="000000"/>
                  </a:solidFill>
                  <a:latin typeface="Space Mono"/>
                </a:rPr>
                <a:t>Manuela Insuasti Vargas </a:t>
              </a:r>
            </a:p>
            <a:p>
              <a:pPr algn="ctr" marL="367029" indent="-183514" lvl="1">
                <a:lnSpc>
                  <a:spcPts val="2379"/>
                </a:lnSpc>
                <a:buFont typeface="Arial"/>
                <a:buChar char="•"/>
              </a:pPr>
              <a:r>
                <a:rPr lang="en-US" sz="1699">
                  <a:solidFill>
                    <a:srgbClr val="000000"/>
                  </a:solidFill>
                  <a:latin typeface="Space Mono"/>
                </a:rPr>
                <a:t>Sara Hernandez </a:t>
              </a:r>
            </a:p>
            <a:p>
              <a:pPr algn="ctr" marL="367029" indent="-183514" lvl="1">
                <a:lnSpc>
                  <a:spcPts val="2379"/>
                </a:lnSpc>
                <a:buFont typeface="Arial"/>
                <a:buChar char="•"/>
              </a:pPr>
              <a:r>
                <a:rPr lang="en-US" sz="1699">
                  <a:solidFill>
                    <a:srgbClr val="000000"/>
                  </a:solidFill>
                  <a:latin typeface="Space Mono"/>
                </a:rPr>
                <a:t>Lina Arias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629684" y="3705481"/>
            <a:ext cx="3434562" cy="1914028"/>
            <a:chOff x="0" y="0"/>
            <a:chExt cx="4579416" cy="255203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09550"/>
              <a:ext cx="4579416" cy="1123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50"/>
                </a:lnSpc>
                <a:spcBef>
                  <a:spcPct val="0"/>
                </a:spcBef>
              </a:pPr>
              <a:r>
                <a:rPr lang="en-US" sz="4500" u="none">
                  <a:solidFill>
                    <a:srgbClr val="000000"/>
                  </a:solidFill>
                  <a:latin typeface="Now Bold"/>
                </a:rPr>
                <a:t>04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144579"/>
              <a:ext cx="4579416" cy="4074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19"/>
                </a:lnSpc>
                <a:spcBef>
                  <a:spcPct val="0"/>
                </a:spcBef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94196"/>
              <a:ext cx="4579416" cy="7694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Now Bold"/>
                </a:rPr>
                <a:t>Contacto con experto externo al proyecto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3542469"/>
            <a:ext cx="3827276" cy="5715831"/>
            <a:chOff x="0" y="0"/>
            <a:chExt cx="1008007" cy="150540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08007" cy="1505404"/>
            </a:xfrm>
            <a:custGeom>
              <a:avLst/>
              <a:gdLst/>
              <a:ahLst/>
              <a:cxnLst/>
              <a:rect r="r" b="b" t="t" l="l"/>
              <a:pathLst>
                <a:path h="1505404" w="1008007">
                  <a:moveTo>
                    <a:pt x="50571" y="0"/>
                  </a:moveTo>
                  <a:lnTo>
                    <a:pt x="957436" y="0"/>
                  </a:lnTo>
                  <a:cubicBezTo>
                    <a:pt x="970848" y="0"/>
                    <a:pt x="983711" y="5328"/>
                    <a:pt x="993195" y="14812"/>
                  </a:cubicBezTo>
                  <a:cubicBezTo>
                    <a:pt x="1002679" y="24296"/>
                    <a:pt x="1008007" y="37159"/>
                    <a:pt x="1008007" y="50571"/>
                  </a:cubicBezTo>
                  <a:lnTo>
                    <a:pt x="1008007" y="1454833"/>
                  </a:lnTo>
                  <a:cubicBezTo>
                    <a:pt x="1008007" y="1482763"/>
                    <a:pt x="985366" y="1505404"/>
                    <a:pt x="957436" y="1505404"/>
                  </a:cubicBezTo>
                  <a:lnTo>
                    <a:pt x="50571" y="1505404"/>
                  </a:lnTo>
                  <a:cubicBezTo>
                    <a:pt x="37159" y="1505404"/>
                    <a:pt x="24296" y="1500076"/>
                    <a:pt x="14812" y="1490592"/>
                  </a:cubicBezTo>
                  <a:cubicBezTo>
                    <a:pt x="5328" y="1481109"/>
                    <a:pt x="0" y="1468246"/>
                    <a:pt x="0" y="1454833"/>
                  </a:cubicBezTo>
                  <a:lnTo>
                    <a:pt x="0" y="50571"/>
                  </a:lnTo>
                  <a:cubicBezTo>
                    <a:pt x="0" y="37159"/>
                    <a:pt x="5328" y="24296"/>
                    <a:pt x="14812" y="14812"/>
                  </a:cubicBezTo>
                  <a:cubicBezTo>
                    <a:pt x="24296" y="5328"/>
                    <a:pt x="37159" y="0"/>
                    <a:pt x="505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08007" cy="1543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163141" y="3542469"/>
            <a:ext cx="3827276" cy="5715831"/>
            <a:chOff x="0" y="0"/>
            <a:chExt cx="1008007" cy="150540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08007" cy="1505404"/>
            </a:xfrm>
            <a:custGeom>
              <a:avLst/>
              <a:gdLst/>
              <a:ahLst/>
              <a:cxnLst/>
              <a:rect r="r" b="b" t="t" l="l"/>
              <a:pathLst>
                <a:path h="1505404" w="1008007">
                  <a:moveTo>
                    <a:pt x="50571" y="0"/>
                  </a:moveTo>
                  <a:lnTo>
                    <a:pt x="957436" y="0"/>
                  </a:lnTo>
                  <a:cubicBezTo>
                    <a:pt x="970848" y="0"/>
                    <a:pt x="983711" y="5328"/>
                    <a:pt x="993195" y="14812"/>
                  </a:cubicBezTo>
                  <a:cubicBezTo>
                    <a:pt x="1002679" y="24296"/>
                    <a:pt x="1008007" y="37159"/>
                    <a:pt x="1008007" y="50571"/>
                  </a:cubicBezTo>
                  <a:lnTo>
                    <a:pt x="1008007" y="1454833"/>
                  </a:lnTo>
                  <a:cubicBezTo>
                    <a:pt x="1008007" y="1482763"/>
                    <a:pt x="985366" y="1505404"/>
                    <a:pt x="957436" y="1505404"/>
                  </a:cubicBezTo>
                  <a:lnTo>
                    <a:pt x="50571" y="1505404"/>
                  </a:lnTo>
                  <a:cubicBezTo>
                    <a:pt x="37159" y="1505404"/>
                    <a:pt x="24296" y="1500076"/>
                    <a:pt x="14812" y="1490592"/>
                  </a:cubicBezTo>
                  <a:cubicBezTo>
                    <a:pt x="5328" y="1481109"/>
                    <a:pt x="0" y="1468246"/>
                    <a:pt x="0" y="1454833"/>
                  </a:cubicBezTo>
                  <a:lnTo>
                    <a:pt x="0" y="50571"/>
                  </a:lnTo>
                  <a:cubicBezTo>
                    <a:pt x="0" y="37159"/>
                    <a:pt x="5328" y="24296"/>
                    <a:pt x="14812" y="14812"/>
                  </a:cubicBezTo>
                  <a:cubicBezTo>
                    <a:pt x="24296" y="5328"/>
                    <a:pt x="37159" y="0"/>
                    <a:pt x="505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08007" cy="1543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90429" y="3705481"/>
            <a:ext cx="3434562" cy="4314328"/>
            <a:chOff x="0" y="0"/>
            <a:chExt cx="4579416" cy="5752438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209550"/>
              <a:ext cx="4579416" cy="1123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50"/>
                </a:lnSpc>
              </a:pPr>
              <a:r>
                <a:rPr lang="en-US" sz="4500">
                  <a:solidFill>
                    <a:srgbClr val="000000"/>
                  </a:solidFill>
                  <a:latin typeface="Now Bold"/>
                </a:rPr>
                <a:t>01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144579"/>
              <a:ext cx="4579416" cy="360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19"/>
                </a:lnSpc>
              </a:pPr>
              <a:r>
                <a:rPr lang="en-US" sz="1599">
                  <a:solidFill>
                    <a:srgbClr val="000000"/>
                  </a:solidFill>
                  <a:latin typeface="Space Mono"/>
                </a:rPr>
                <a:t>usando información textual (recopilaciones), donde se quiere clasificar las reseñas de los diferentes sitios turísticos. Se quiere Construir un modelo que clasifique la información textual.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194196"/>
              <a:ext cx="4579416" cy="7694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sz="2000">
                  <a:solidFill>
                    <a:srgbClr val="000000"/>
                  </a:solidFill>
                  <a:latin typeface="Now Bold"/>
                </a:rPr>
                <a:t>Oportunidad/problema Negocio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359498" y="3705481"/>
            <a:ext cx="3434562" cy="5400178"/>
            <a:chOff x="0" y="0"/>
            <a:chExt cx="4579416" cy="7200238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209550"/>
              <a:ext cx="4579416" cy="1123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50"/>
                </a:lnSpc>
                <a:spcBef>
                  <a:spcPct val="0"/>
                </a:spcBef>
              </a:pPr>
              <a:r>
                <a:rPr lang="en-US" sz="4500" u="none">
                  <a:solidFill>
                    <a:srgbClr val="000000"/>
                  </a:solidFill>
                  <a:latin typeface="Now Bold"/>
                </a:rPr>
                <a:t>02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1763579"/>
              <a:ext cx="4579416" cy="54366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1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000000"/>
                  </a:solidFill>
                  <a:latin typeface="Space Mono"/>
                </a:rPr>
                <a:t>Dada la información textual y las calificaciones numéricas proporcionadas, optamos por emplear técnicas de clasificación supervisada. Cada estudiante se encargó de implementar un algoritmo, incluyendo SVM, Árboles de Decisión y Naive Bayes. Se utilizó un pipeline para el manejo de datos.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1194196"/>
              <a:ext cx="4579416" cy="3884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Now Bold"/>
                </a:rPr>
                <a:t>Enfoque analítico 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297583" y="3542469"/>
            <a:ext cx="3827276" cy="5715831"/>
            <a:chOff x="0" y="0"/>
            <a:chExt cx="1008007" cy="150540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08007" cy="1505404"/>
            </a:xfrm>
            <a:custGeom>
              <a:avLst/>
              <a:gdLst/>
              <a:ahLst/>
              <a:cxnLst/>
              <a:rect r="r" b="b" t="t" l="l"/>
              <a:pathLst>
                <a:path h="1505404" w="1008007">
                  <a:moveTo>
                    <a:pt x="50571" y="0"/>
                  </a:moveTo>
                  <a:lnTo>
                    <a:pt x="957436" y="0"/>
                  </a:lnTo>
                  <a:cubicBezTo>
                    <a:pt x="970848" y="0"/>
                    <a:pt x="983711" y="5328"/>
                    <a:pt x="993195" y="14812"/>
                  </a:cubicBezTo>
                  <a:cubicBezTo>
                    <a:pt x="1002679" y="24296"/>
                    <a:pt x="1008007" y="37159"/>
                    <a:pt x="1008007" y="50571"/>
                  </a:cubicBezTo>
                  <a:lnTo>
                    <a:pt x="1008007" y="1454833"/>
                  </a:lnTo>
                  <a:cubicBezTo>
                    <a:pt x="1008007" y="1482763"/>
                    <a:pt x="985366" y="1505404"/>
                    <a:pt x="957436" y="1505404"/>
                  </a:cubicBezTo>
                  <a:lnTo>
                    <a:pt x="50571" y="1505404"/>
                  </a:lnTo>
                  <a:cubicBezTo>
                    <a:pt x="37159" y="1505404"/>
                    <a:pt x="24296" y="1500076"/>
                    <a:pt x="14812" y="1490592"/>
                  </a:cubicBezTo>
                  <a:cubicBezTo>
                    <a:pt x="5328" y="1481109"/>
                    <a:pt x="0" y="1468246"/>
                    <a:pt x="0" y="1454833"/>
                  </a:cubicBezTo>
                  <a:lnTo>
                    <a:pt x="0" y="50571"/>
                  </a:lnTo>
                  <a:cubicBezTo>
                    <a:pt x="0" y="37159"/>
                    <a:pt x="5328" y="24296"/>
                    <a:pt x="14812" y="14812"/>
                  </a:cubicBezTo>
                  <a:cubicBezTo>
                    <a:pt x="24296" y="5328"/>
                    <a:pt x="37159" y="0"/>
                    <a:pt x="505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008007" cy="1543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493940" y="3705481"/>
            <a:ext cx="3434562" cy="5374779"/>
            <a:chOff x="0" y="0"/>
            <a:chExt cx="4579416" cy="7166371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-209550"/>
              <a:ext cx="4579416" cy="1123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50"/>
                </a:lnSpc>
                <a:spcBef>
                  <a:spcPct val="0"/>
                </a:spcBef>
              </a:pPr>
              <a:r>
                <a:rPr lang="en-US" sz="4500" u="none">
                  <a:solidFill>
                    <a:srgbClr val="000000"/>
                  </a:solidFill>
                  <a:latin typeface="Now Bold"/>
                </a:rPr>
                <a:t>03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2154104"/>
              <a:ext cx="4579416" cy="5012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49"/>
                </a:lnSpc>
              </a:pPr>
              <a:r>
                <a:rPr lang="en-US" sz="1499">
                  <a:solidFill>
                    <a:srgbClr val="000000"/>
                  </a:solidFill>
                  <a:latin typeface="Space Mono"/>
                </a:rPr>
                <a:t>La organización que se beneficia incluye al Min Comercio, Industria y Turismo de Colombia, COTELCO y los beneficiados incluyen:</a:t>
              </a:r>
            </a:p>
            <a:p>
              <a:pPr marL="323847" indent="-161923" lvl="1">
                <a:lnSpc>
                  <a:spcPts val="2549"/>
                </a:lnSpc>
                <a:buAutoNum type="arabicPeriod" startAt="1"/>
              </a:pPr>
              <a:r>
                <a:rPr lang="en-US" sz="1499">
                  <a:solidFill>
                    <a:srgbClr val="000000"/>
                  </a:solidFill>
                  <a:latin typeface="Space Mono"/>
                </a:rPr>
                <a:t>Responsables de Políticas y Planificación Turística.</a:t>
              </a:r>
            </a:p>
            <a:p>
              <a:pPr marL="323847" indent="-161923" lvl="1">
                <a:lnSpc>
                  <a:spcPts val="2549"/>
                </a:lnSpc>
                <a:buAutoNum type="arabicPeriod" startAt="1"/>
              </a:pPr>
              <a:r>
                <a:rPr lang="en-US" sz="1499">
                  <a:solidFill>
                    <a:srgbClr val="000000"/>
                  </a:solidFill>
                  <a:latin typeface="Space Mono"/>
                </a:rPr>
                <a:t>Departamento de Promoción y Mercadeo Turístico.</a:t>
              </a:r>
            </a:p>
            <a:p>
              <a:pPr marL="323847" indent="-161923" lvl="1">
                <a:lnSpc>
                  <a:spcPts val="2549"/>
                </a:lnSpc>
                <a:buAutoNum type="arabicPeriod" startAt="1"/>
              </a:pPr>
              <a:r>
                <a:rPr lang="en-US" sz="1499">
                  <a:solidFill>
                    <a:srgbClr val="000000"/>
                  </a:solidFill>
                  <a:latin typeface="Space Mono"/>
                </a:rPr>
                <a:t>La Asociación Hotelera y Turística de Colombia </a:t>
              </a:r>
            </a:p>
            <a:p>
              <a:pPr algn="l" marL="0" indent="0" lvl="0">
                <a:lnSpc>
                  <a:spcPts val="2719"/>
                </a:lnSpc>
                <a:spcBef>
                  <a:spcPct val="0"/>
                </a:spcBef>
              </a:pP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1194196"/>
              <a:ext cx="4579416" cy="7694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Now Bold"/>
                </a:rPr>
                <a:t>Organización y rol dentro de ella 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028700" y="2323684"/>
            <a:ext cx="6869124" cy="56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Puntos clave.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3043351" y="-486295"/>
            <a:ext cx="1084811" cy="4114800"/>
          </a:xfrm>
          <a:custGeom>
            <a:avLst/>
            <a:gdLst/>
            <a:ahLst/>
            <a:cxnLst/>
            <a:rect r="r" b="b" t="t" l="l"/>
            <a:pathLst>
              <a:path h="4114800" w="1084811">
                <a:moveTo>
                  <a:pt x="0" y="0"/>
                </a:moveTo>
                <a:lnTo>
                  <a:pt x="1084811" y="0"/>
                </a:lnTo>
                <a:lnTo>
                  <a:pt x="10848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21149" y="-560761"/>
            <a:ext cx="3376834" cy="2578674"/>
          </a:xfrm>
          <a:custGeom>
            <a:avLst/>
            <a:gdLst/>
            <a:ahLst/>
            <a:cxnLst/>
            <a:rect r="r" b="b" t="t" l="l"/>
            <a:pathLst>
              <a:path h="2578674" w="3376834">
                <a:moveTo>
                  <a:pt x="0" y="0"/>
                </a:moveTo>
                <a:lnTo>
                  <a:pt x="3376834" y="0"/>
                </a:lnTo>
                <a:lnTo>
                  <a:pt x="3376834" y="2578673"/>
                </a:lnTo>
                <a:lnTo>
                  <a:pt x="0" y="25786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33462" y="3800705"/>
            <a:ext cx="2998956" cy="4564024"/>
            <a:chOff x="0" y="0"/>
            <a:chExt cx="789849" cy="120204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9849" cy="1202047"/>
            </a:xfrm>
            <a:custGeom>
              <a:avLst/>
              <a:gdLst/>
              <a:ahLst/>
              <a:cxnLst/>
              <a:rect r="r" b="b" t="t" l="l"/>
              <a:pathLst>
                <a:path h="1202047" w="789849">
                  <a:moveTo>
                    <a:pt x="64538" y="0"/>
                  </a:moveTo>
                  <a:lnTo>
                    <a:pt x="725310" y="0"/>
                  </a:lnTo>
                  <a:cubicBezTo>
                    <a:pt x="742427" y="0"/>
                    <a:pt x="758842" y="6800"/>
                    <a:pt x="770946" y="18903"/>
                  </a:cubicBezTo>
                  <a:cubicBezTo>
                    <a:pt x="783049" y="31006"/>
                    <a:pt x="789849" y="47422"/>
                    <a:pt x="789849" y="64538"/>
                  </a:cubicBezTo>
                  <a:lnTo>
                    <a:pt x="789849" y="1137509"/>
                  </a:lnTo>
                  <a:cubicBezTo>
                    <a:pt x="789849" y="1173153"/>
                    <a:pt x="760954" y="1202047"/>
                    <a:pt x="725310" y="1202047"/>
                  </a:cubicBezTo>
                  <a:lnTo>
                    <a:pt x="64538" y="1202047"/>
                  </a:lnTo>
                  <a:cubicBezTo>
                    <a:pt x="47422" y="1202047"/>
                    <a:pt x="31006" y="1195248"/>
                    <a:pt x="18903" y="1183144"/>
                  </a:cubicBezTo>
                  <a:cubicBezTo>
                    <a:pt x="6800" y="1171041"/>
                    <a:pt x="0" y="1154626"/>
                    <a:pt x="0" y="1137509"/>
                  </a:cubicBezTo>
                  <a:lnTo>
                    <a:pt x="0" y="64538"/>
                  </a:lnTo>
                  <a:cubicBezTo>
                    <a:pt x="0" y="47422"/>
                    <a:pt x="6800" y="31006"/>
                    <a:pt x="18903" y="18903"/>
                  </a:cubicBezTo>
                  <a:cubicBezTo>
                    <a:pt x="31006" y="6800"/>
                    <a:pt x="47422" y="0"/>
                    <a:pt x="645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89849" cy="1240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340183" y="3800705"/>
            <a:ext cx="2998956" cy="4564024"/>
            <a:chOff x="0" y="0"/>
            <a:chExt cx="789849" cy="12020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89849" cy="1202047"/>
            </a:xfrm>
            <a:custGeom>
              <a:avLst/>
              <a:gdLst/>
              <a:ahLst/>
              <a:cxnLst/>
              <a:rect r="r" b="b" t="t" l="l"/>
              <a:pathLst>
                <a:path h="1202047" w="789849">
                  <a:moveTo>
                    <a:pt x="64538" y="0"/>
                  </a:moveTo>
                  <a:lnTo>
                    <a:pt x="725310" y="0"/>
                  </a:lnTo>
                  <a:cubicBezTo>
                    <a:pt x="742427" y="0"/>
                    <a:pt x="758842" y="6800"/>
                    <a:pt x="770946" y="18903"/>
                  </a:cubicBezTo>
                  <a:cubicBezTo>
                    <a:pt x="783049" y="31006"/>
                    <a:pt x="789849" y="47422"/>
                    <a:pt x="789849" y="64538"/>
                  </a:cubicBezTo>
                  <a:lnTo>
                    <a:pt x="789849" y="1137509"/>
                  </a:lnTo>
                  <a:cubicBezTo>
                    <a:pt x="789849" y="1173153"/>
                    <a:pt x="760954" y="1202047"/>
                    <a:pt x="725310" y="1202047"/>
                  </a:cubicBezTo>
                  <a:lnTo>
                    <a:pt x="64538" y="1202047"/>
                  </a:lnTo>
                  <a:cubicBezTo>
                    <a:pt x="47422" y="1202047"/>
                    <a:pt x="31006" y="1195248"/>
                    <a:pt x="18903" y="1183144"/>
                  </a:cubicBezTo>
                  <a:cubicBezTo>
                    <a:pt x="6800" y="1171041"/>
                    <a:pt x="0" y="1154626"/>
                    <a:pt x="0" y="1137509"/>
                  </a:cubicBezTo>
                  <a:lnTo>
                    <a:pt x="0" y="64538"/>
                  </a:lnTo>
                  <a:cubicBezTo>
                    <a:pt x="0" y="47422"/>
                    <a:pt x="6800" y="31006"/>
                    <a:pt x="18903" y="18903"/>
                  </a:cubicBezTo>
                  <a:cubicBezTo>
                    <a:pt x="31006" y="6800"/>
                    <a:pt x="47422" y="0"/>
                    <a:pt x="645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789849" cy="1240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646903" y="3800705"/>
            <a:ext cx="2998956" cy="4564024"/>
            <a:chOff x="0" y="0"/>
            <a:chExt cx="789849" cy="12020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89849" cy="1202047"/>
            </a:xfrm>
            <a:custGeom>
              <a:avLst/>
              <a:gdLst/>
              <a:ahLst/>
              <a:cxnLst/>
              <a:rect r="r" b="b" t="t" l="l"/>
              <a:pathLst>
                <a:path h="1202047" w="789849">
                  <a:moveTo>
                    <a:pt x="64538" y="0"/>
                  </a:moveTo>
                  <a:lnTo>
                    <a:pt x="725310" y="0"/>
                  </a:lnTo>
                  <a:cubicBezTo>
                    <a:pt x="742427" y="0"/>
                    <a:pt x="758842" y="6800"/>
                    <a:pt x="770946" y="18903"/>
                  </a:cubicBezTo>
                  <a:cubicBezTo>
                    <a:pt x="783049" y="31006"/>
                    <a:pt x="789849" y="47422"/>
                    <a:pt x="789849" y="64538"/>
                  </a:cubicBezTo>
                  <a:lnTo>
                    <a:pt x="789849" y="1137509"/>
                  </a:lnTo>
                  <a:cubicBezTo>
                    <a:pt x="789849" y="1173153"/>
                    <a:pt x="760954" y="1202047"/>
                    <a:pt x="725310" y="1202047"/>
                  </a:cubicBezTo>
                  <a:lnTo>
                    <a:pt x="64538" y="1202047"/>
                  </a:lnTo>
                  <a:cubicBezTo>
                    <a:pt x="47422" y="1202047"/>
                    <a:pt x="31006" y="1195248"/>
                    <a:pt x="18903" y="1183144"/>
                  </a:cubicBezTo>
                  <a:cubicBezTo>
                    <a:pt x="6800" y="1171041"/>
                    <a:pt x="0" y="1154626"/>
                    <a:pt x="0" y="1137509"/>
                  </a:cubicBezTo>
                  <a:lnTo>
                    <a:pt x="0" y="64538"/>
                  </a:lnTo>
                  <a:cubicBezTo>
                    <a:pt x="0" y="47422"/>
                    <a:pt x="6800" y="31006"/>
                    <a:pt x="18903" y="18903"/>
                  </a:cubicBezTo>
                  <a:cubicBezTo>
                    <a:pt x="31006" y="6800"/>
                    <a:pt x="47422" y="0"/>
                    <a:pt x="645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789849" cy="1240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953623" y="3800705"/>
            <a:ext cx="2998956" cy="4564024"/>
            <a:chOff x="0" y="0"/>
            <a:chExt cx="789849" cy="120204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89849" cy="1202047"/>
            </a:xfrm>
            <a:custGeom>
              <a:avLst/>
              <a:gdLst/>
              <a:ahLst/>
              <a:cxnLst/>
              <a:rect r="r" b="b" t="t" l="l"/>
              <a:pathLst>
                <a:path h="1202047" w="789849">
                  <a:moveTo>
                    <a:pt x="64538" y="0"/>
                  </a:moveTo>
                  <a:lnTo>
                    <a:pt x="725310" y="0"/>
                  </a:lnTo>
                  <a:cubicBezTo>
                    <a:pt x="742427" y="0"/>
                    <a:pt x="758842" y="6800"/>
                    <a:pt x="770946" y="18903"/>
                  </a:cubicBezTo>
                  <a:cubicBezTo>
                    <a:pt x="783049" y="31006"/>
                    <a:pt x="789849" y="47422"/>
                    <a:pt x="789849" y="64538"/>
                  </a:cubicBezTo>
                  <a:lnTo>
                    <a:pt x="789849" y="1137509"/>
                  </a:lnTo>
                  <a:cubicBezTo>
                    <a:pt x="789849" y="1173153"/>
                    <a:pt x="760954" y="1202047"/>
                    <a:pt x="725310" y="1202047"/>
                  </a:cubicBezTo>
                  <a:lnTo>
                    <a:pt x="64538" y="1202047"/>
                  </a:lnTo>
                  <a:cubicBezTo>
                    <a:pt x="47422" y="1202047"/>
                    <a:pt x="31006" y="1195248"/>
                    <a:pt x="18903" y="1183144"/>
                  </a:cubicBezTo>
                  <a:cubicBezTo>
                    <a:pt x="6800" y="1171041"/>
                    <a:pt x="0" y="1154626"/>
                    <a:pt x="0" y="1137509"/>
                  </a:cubicBezTo>
                  <a:lnTo>
                    <a:pt x="0" y="64538"/>
                  </a:lnTo>
                  <a:cubicBezTo>
                    <a:pt x="0" y="47422"/>
                    <a:pt x="6800" y="31006"/>
                    <a:pt x="18903" y="18903"/>
                  </a:cubicBezTo>
                  <a:cubicBezTo>
                    <a:pt x="31006" y="6800"/>
                    <a:pt x="47422" y="0"/>
                    <a:pt x="645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789849" cy="1240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260344" y="3800705"/>
            <a:ext cx="2998956" cy="4564024"/>
            <a:chOff x="0" y="0"/>
            <a:chExt cx="789849" cy="120204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89849" cy="1202047"/>
            </a:xfrm>
            <a:custGeom>
              <a:avLst/>
              <a:gdLst/>
              <a:ahLst/>
              <a:cxnLst/>
              <a:rect r="r" b="b" t="t" l="l"/>
              <a:pathLst>
                <a:path h="1202047" w="789849">
                  <a:moveTo>
                    <a:pt x="64538" y="0"/>
                  </a:moveTo>
                  <a:lnTo>
                    <a:pt x="725310" y="0"/>
                  </a:lnTo>
                  <a:cubicBezTo>
                    <a:pt x="742427" y="0"/>
                    <a:pt x="758842" y="6800"/>
                    <a:pt x="770946" y="18903"/>
                  </a:cubicBezTo>
                  <a:cubicBezTo>
                    <a:pt x="783049" y="31006"/>
                    <a:pt x="789849" y="47422"/>
                    <a:pt x="789849" y="64538"/>
                  </a:cubicBezTo>
                  <a:lnTo>
                    <a:pt x="789849" y="1137509"/>
                  </a:lnTo>
                  <a:cubicBezTo>
                    <a:pt x="789849" y="1173153"/>
                    <a:pt x="760954" y="1202047"/>
                    <a:pt x="725310" y="1202047"/>
                  </a:cubicBezTo>
                  <a:lnTo>
                    <a:pt x="64538" y="1202047"/>
                  </a:lnTo>
                  <a:cubicBezTo>
                    <a:pt x="47422" y="1202047"/>
                    <a:pt x="31006" y="1195248"/>
                    <a:pt x="18903" y="1183144"/>
                  </a:cubicBezTo>
                  <a:cubicBezTo>
                    <a:pt x="6800" y="1171041"/>
                    <a:pt x="0" y="1154626"/>
                    <a:pt x="0" y="1137509"/>
                  </a:cubicBezTo>
                  <a:lnTo>
                    <a:pt x="0" y="64538"/>
                  </a:lnTo>
                  <a:cubicBezTo>
                    <a:pt x="0" y="47422"/>
                    <a:pt x="6800" y="31006"/>
                    <a:pt x="18903" y="18903"/>
                  </a:cubicBezTo>
                  <a:cubicBezTo>
                    <a:pt x="31006" y="6800"/>
                    <a:pt x="47422" y="0"/>
                    <a:pt x="645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789849" cy="1240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96552" y="5135900"/>
            <a:ext cx="2420383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Now Bold"/>
              </a:rPr>
              <a:t>7875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646643" y="5135900"/>
            <a:ext cx="2420383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Now Bold"/>
              </a:rPr>
              <a:t>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945822" y="5135900"/>
            <a:ext cx="2420383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Now Bold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249845" y="5158854"/>
            <a:ext cx="2420383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Now Bold"/>
              </a:rPr>
              <a:t>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578329" y="5135900"/>
            <a:ext cx="2420383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Now Bold"/>
              </a:rPr>
              <a:t>100%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54329" y="6045096"/>
            <a:ext cx="2304829" cy="238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9"/>
              </a:lnSpc>
            </a:pPr>
            <a:r>
              <a:rPr lang="en-US" sz="1599">
                <a:solidFill>
                  <a:srgbClr val="000000"/>
                </a:solidFill>
                <a:latin typeface="Space Mono"/>
              </a:rPr>
              <a:t>Datos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646643" y="6082717"/>
            <a:ext cx="2420383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9"/>
              </a:lnSpc>
            </a:pPr>
            <a:r>
              <a:rPr lang="en-US" sz="1599">
                <a:solidFill>
                  <a:srgbClr val="000000"/>
                </a:solidFill>
                <a:latin typeface="Space Mono"/>
              </a:rPr>
              <a:t>columna textual (Review)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010652" y="6137088"/>
            <a:ext cx="2266697" cy="46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9"/>
              </a:lnSpc>
            </a:pPr>
            <a:r>
              <a:rPr lang="en-US" sz="1599">
                <a:solidFill>
                  <a:srgbClr val="000000"/>
                </a:solidFill>
                <a:latin typeface="Space Mono"/>
              </a:rPr>
              <a:t>columna categórica (Class)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320446" y="6003217"/>
            <a:ext cx="2265311" cy="238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9"/>
              </a:lnSpc>
            </a:pPr>
            <a:r>
              <a:rPr lang="en-US" sz="1599">
                <a:solidFill>
                  <a:srgbClr val="000000"/>
                </a:solidFill>
                <a:latin typeface="Space Mono"/>
              </a:rPr>
              <a:t>datos nulos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788452" y="6045096"/>
            <a:ext cx="2030169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9"/>
              </a:lnSpc>
            </a:pPr>
            <a:r>
              <a:rPr lang="en-US" sz="1599">
                <a:solidFill>
                  <a:srgbClr val="000000"/>
                </a:solidFill>
                <a:latin typeface="Space Mono"/>
              </a:rPr>
              <a:t>Completitud, es decir ninguna celda esta vacía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33462" y="2882495"/>
            <a:ext cx="8681893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Entendimiento  de los datos.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3152592" y="3505895"/>
            <a:ext cx="4343401" cy="4343401"/>
          </a:xfrm>
          <a:custGeom>
            <a:avLst/>
            <a:gdLst/>
            <a:ahLst/>
            <a:cxnLst/>
            <a:rect r="r" b="b" t="t" l="l"/>
            <a:pathLst>
              <a:path h="4343401" w="4343401">
                <a:moveTo>
                  <a:pt x="4343401" y="0"/>
                </a:moveTo>
                <a:lnTo>
                  <a:pt x="0" y="0"/>
                </a:lnTo>
                <a:lnTo>
                  <a:pt x="0" y="4343401"/>
                </a:lnTo>
                <a:lnTo>
                  <a:pt x="4343401" y="4343401"/>
                </a:lnTo>
                <a:lnTo>
                  <a:pt x="4343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443042">
            <a:off x="1125054" y="4815860"/>
            <a:ext cx="4335549" cy="2538267"/>
          </a:xfrm>
          <a:custGeom>
            <a:avLst/>
            <a:gdLst/>
            <a:ahLst/>
            <a:cxnLst/>
            <a:rect r="r" b="b" t="t" l="l"/>
            <a:pathLst>
              <a:path h="2538267" w="4335549">
                <a:moveTo>
                  <a:pt x="0" y="0"/>
                </a:moveTo>
                <a:lnTo>
                  <a:pt x="4335549" y="0"/>
                </a:lnTo>
                <a:lnTo>
                  <a:pt x="4335549" y="2538267"/>
                </a:lnTo>
                <a:lnTo>
                  <a:pt x="0" y="2538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144000" y="4442102"/>
            <a:ext cx="7930524" cy="1240790"/>
            <a:chOff x="0" y="0"/>
            <a:chExt cx="2088698" cy="3267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88698" cy="326792"/>
            </a:xfrm>
            <a:custGeom>
              <a:avLst/>
              <a:gdLst/>
              <a:ahLst/>
              <a:cxnLst/>
              <a:rect r="r" b="b" t="t" l="l"/>
              <a:pathLst>
                <a:path h="326792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302387"/>
                  </a:lnTo>
                  <a:cubicBezTo>
                    <a:pt x="2088698" y="308860"/>
                    <a:pt x="2086126" y="315067"/>
                    <a:pt x="2081549" y="319644"/>
                  </a:cubicBezTo>
                  <a:cubicBezTo>
                    <a:pt x="2076972" y="324221"/>
                    <a:pt x="2070765" y="326792"/>
                    <a:pt x="2064292" y="326792"/>
                  </a:cubicBezTo>
                  <a:lnTo>
                    <a:pt x="24405" y="326792"/>
                  </a:lnTo>
                  <a:cubicBezTo>
                    <a:pt x="17933" y="326792"/>
                    <a:pt x="11725" y="324221"/>
                    <a:pt x="7148" y="319644"/>
                  </a:cubicBezTo>
                  <a:cubicBezTo>
                    <a:pt x="2571" y="315067"/>
                    <a:pt x="0" y="308860"/>
                    <a:pt x="0" y="302387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088698" cy="36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144000" y="2880765"/>
            <a:ext cx="7930524" cy="1180337"/>
            <a:chOff x="0" y="0"/>
            <a:chExt cx="2088698" cy="3108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88698" cy="310871"/>
            </a:xfrm>
            <a:custGeom>
              <a:avLst/>
              <a:gdLst/>
              <a:ahLst/>
              <a:cxnLst/>
              <a:rect r="r" b="b" t="t" l="l"/>
              <a:pathLst>
                <a:path h="310871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286465"/>
                  </a:lnTo>
                  <a:cubicBezTo>
                    <a:pt x="2088698" y="292938"/>
                    <a:pt x="2086126" y="299145"/>
                    <a:pt x="2081549" y="303722"/>
                  </a:cubicBezTo>
                  <a:cubicBezTo>
                    <a:pt x="2076972" y="308299"/>
                    <a:pt x="2070765" y="310871"/>
                    <a:pt x="2064292" y="310871"/>
                  </a:cubicBezTo>
                  <a:lnTo>
                    <a:pt x="24405" y="310871"/>
                  </a:lnTo>
                  <a:cubicBezTo>
                    <a:pt x="17933" y="310871"/>
                    <a:pt x="11725" y="308299"/>
                    <a:pt x="7148" y="303722"/>
                  </a:cubicBezTo>
                  <a:cubicBezTo>
                    <a:pt x="2571" y="299145"/>
                    <a:pt x="0" y="292938"/>
                    <a:pt x="0" y="286465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088698" cy="348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44000" y="1261440"/>
            <a:ext cx="7930524" cy="1238108"/>
            <a:chOff x="0" y="0"/>
            <a:chExt cx="2088698" cy="3260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88698" cy="326086"/>
            </a:xfrm>
            <a:custGeom>
              <a:avLst/>
              <a:gdLst/>
              <a:ahLst/>
              <a:cxnLst/>
              <a:rect r="r" b="b" t="t" l="l"/>
              <a:pathLst>
                <a:path h="326086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301681"/>
                  </a:lnTo>
                  <a:cubicBezTo>
                    <a:pt x="2088698" y="308153"/>
                    <a:pt x="2086126" y="314361"/>
                    <a:pt x="2081549" y="318938"/>
                  </a:cubicBezTo>
                  <a:cubicBezTo>
                    <a:pt x="2076972" y="323515"/>
                    <a:pt x="2070765" y="326086"/>
                    <a:pt x="2064292" y="326086"/>
                  </a:cubicBezTo>
                  <a:lnTo>
                    <a:pt x="24405" y="326086"/>
                  </a:lnTo>
                  <a:cubicBezTo>
                    <a:pt x="17933" y="326086"/>
                    <a:pt x="11725" y="323515"/>
                    <a:pt x="7148" y="318938"/>
                  </a:cubicBezTo>
                  <a:cubicBezTo>
                    <a:pt x="2571" y="314361"/>
                    <a:pt x="0" y="308153"/>
                    <a:pt x="0" y="301681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088698" cy="364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466937" y="1526799"/>
            <a:ext cx="92532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66937" y="3246807"/>
            <a:ext cx="92532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144000" y="6063892"/>
            <a:ext cx="7930524" cy="1502324"/>
            <a:chOff x="0" y="0"/>
            <a:chExt cx="2088698" cy="39567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88698" cy="395674"/>
            </a:xfrm>
            <a:custGeom>
              <a:avLst/>
              <a:gdLst/>
              <a:ahLst/>
              <a:cxnLst/>
              <a:rect r="r" b="b" t="t" l="l"/>
              <a:pathLst>
                <a:path h="395674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371268"/>
                  </a:lnTo>
                  <a:cubicBezTo>
                    <a:pt x="2088698" y="377741"/>
                    <a:pt x="2086126" y="383949"/>
                    <a:pt x="2081549" y="388526"/>
                  </a:cubicBezTo>
                  <a:cubicBezTo>
                    <a:pt x="2076972" y="393102"/>
                    <a:pt x="2070765" y="395674"/>
                    <a:pt x="2064292" y="395674"/>
                  </a:cubicBezTo>
                  <a:lnTo>
                    <a:pt x="24405" y="395674"/>
                  </a:lnTo>
                  <a:cubicBezTo>
                    <a:pt x="17933" y="395674"/>
                    <a:pt x="11725" y="393102"/>
                    <a:pt x="7148" y="388526"/>
                  </a:cubicBezTo>
                  <a:cubicBezTo>
                    <a:pt x="2571" y="383949"/>
                    <a:pt x="0" y="377741"/>
                    <a:pt x="0" y="371268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88698" cy="433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466937" y="6425842"/>
            <a:ext cx="92532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66937" y="4661177"/>
            <a:ext cx="77316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31020" y="1555374"/>
            <a:ext cx="596077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Space Mono Bold"/>
              </a:rPr>
              <a:t>Se eliminaron todos los caracteres no ASCII</a:t>
            </a:r>
          </a:p>
          <a:p>
            <a:pPr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Space Mono"/>
              </a:rPr>
              <a:t> el motivo de eliminar estos caracteres no ASCII es que no pertenecen al alfabeto latino.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31020" y="3087012"/>
            <a:ext cx="5960770" cy="974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Space Mono Bold"/>
              </a:rPr>
              <a:t>Todo carácter pasó a estar en minúscula</a:t>
            </a:r>
            <a:r>
              <a:rPr lang="en-US" sz="1400">
                <a:solidFill>
                  <a:srgbClr val="000000"/>
                </a:solidFill>
                <a:latin typeface="Space Mono"/>
              </a:rPr>
              <a:t> 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Space Mono"/>
              </a:rPr>
              <a:t> esto se realizó para evitar problemas al momento de trabajar con palabras y que sean diferentes. </a:t>
            </a:r>
          </a:p>
          <a:p>
            <a:pPr>
              <a:lnSpc>
                <a:spcPts val="196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0392256" y="6273442"/>
            <a:ext cx="5960770" cy="1221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Space Mono Bold"/>
              </a:rPr>
              <a:t>Se remplazó todo número a palabras con number_to_words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Space Mono"/>
              </a:rPr>
              <a:t> como se tienen que pasar todos los valores a numérico para los modelos se remplazan todos los numero a texto para evitar errores. </a:t>
            </a:r>
          </a:p>
          <a:p>
            <a:pPr>
              <a:lnSpc>
                <a:spcPts val="196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0392256" y="4651652"/>
            <a:ext cx="5960770" cy="974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Space Mono Bold"/>
              </a:rPr>
              <a:t>Se elimino toda puntuación (./,/;/ (/))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Space Mono"/>
              </a:rPr>
              <a:t>no aporta mucha información al momento de usar la raíz de la palabra </a:t>
            </a:r>
          </a:p>
          <a:p>
            <a:pPr>
              <a:lnSpc>
                <a:spcPts val="196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076345" y="1066800"/>
            <a:ext cx="8681893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Preparación de datos.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144000" y="8076207"/>
            <a:ext cx="7930524" cy="1502324"/>
            <a:chOff x="0" y="0"/>
            <a:chExt cx="2088698" cy="39567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088698" cy="395674"/>
            </a:xfrm>
            <a:custGeom>
              <a:avLst/>
              <a:gdLst/>
              <a:ahLst/>
              <a:cxnLst/>
              <a:rect r="r" b="b" t="t" l="l"/>
              <a:pathLst>
                <a:path h="395674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371268"/>
                  </a:lnTo>
                  <a:cubicBezTo>
                    <a:pt x="2088698" y="377741"/>
                    <a:pt x="2086126" y="383949"/>
                    <a:pt x="2081549" y="388526"/>
                  </a:cubicBezTo>
                  <a:cubicBezTo>
                    <a:pt x="2076972" y="393102"/>
                    <a:pt x="2070765" y="395674"/>
                    <a:pt x="2064292" y="395674"/>
                  </a:cubicBezTo>
                  <a:lnTo>
                    <a:pt x="24405" y="395674"/>
                  </a:lnTo>
                  <a:cubicBezTo>
                    <a:pt x="17933" y="395674"/>
                    <a:pt x="11725" y="393102"/>
                    <a:pt x="7148" y="388526"/>
                  </a:cubicBezTo>
                  <a:cubicBezTo>
                    <a:pt x="2571" y="383949"/>
                    <a:pt x="0" y="377741"/>
                    <a:pt x="0" y="371268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088698" cy="433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9466937" y="8438157"/>
            <a:ext cx="92532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05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531020" y="8299640"/>
            <a:ext cx="5960770" cy="974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Space Mono Bold"/>
              </a:rPr>
              <a:t>Se realiza un WordCloud el cual nos permite ver un análisis de las palabras más recurrentes dentro de cada categoría.</a:t>
            </a:r>
          </a:p>
          <a:p>
            <a:pPr>
              <a:lnSpc>
                <a:spcPts val="196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3152592" y="3505895"/>
            <a:ext cx="4343401" cy="4343401"/>
          </a:xfrm>
          <a:custGeom>
            <a:avLst/>
            <a:gdLst/>
            <a:ahLst/>
            <a:cxnLst/>
            <a:rect r="r" b="b" t="t" l="l"/>
            <a:pathLst>
              <a:path h="4343401" w="4343401">
                <a:moveTo>
                  <a:pt x="4343401" y="0"/>
                </a:moveTo>
                <a:lnTo>
                  <a:pt x="0" y="0"/>
                </a:lnTo>
                <a:lnTo>
                  <a:pt x="0" y="4343401"/>
                </a:lnTo>
                <a:lnTo>
                  <a:pt x="4343401" y="4343401"/>
                </a:lnTo>
                <a:lnTo>
                  <a:pt x="4343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443042">
            <a:off x="1125054" y="4815860"/>
            <a:ext cx="4335549" cy="2538267"/>
          </a:xfrm>
          <a:custGeom>
            <a:avLst/>
            <a:gdLst/>
            <a:ahLst/>
            <a:cxnLst/>
            <a:rect r="r" b="b" t="t" l="l"/>
            <a:pathLst>
              <a:path h="2538267" w="4335549">
                <a:moveTo>
                  <a:pt x="0" y="0"/>
                </a:moveTo>
                <a:lnTo>
                  <a:pt x="4335549" y="0"/>
                </a:lnTo>
                <a:lnTo>
                  <a:pt x="4335549" y="2538267"/>
                </a:lnTo>
                <a:lnTo>
                  <a:pt x="0" y="2538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144000" y="4442102"/>
            <a:ext cx="7930524" cy="1240790"/>
            <a:chOff x="0" y="0"/>
            <a:chExt cx="2088698" cy="3267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88698" cy="326792"/>
            </a:xfrm>
            <a:custGeom>
              <a:avLst/>
              <a:gdLst/>
              <a:ahLst/>
              <a:cxnLst/>
              <a:rect r="r" b="b" t="t" l="l"/>
              <a:pathLst>
                <a:path h="326792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302387"/>
                  </a:lnTo>
                  <a:cubicBezTo>
                    <a:pt x="2088698" y="308860"/>
                    <a:pt x="2086126" y="315067"/>
                    <a:pt x="2081549" y="319644"/>
                  </a:cubicBezTo>
                  <a:cubicBezTo>
                    <a:pt x="2076972" y="324221"/>
                    <a:pt x="2070765" y="326792"/>
                    <a:pt x="2064292" y="326792"/>
                  </a:cubicBezTo>
                  <a:lnTo>
                    <a:pt x="24405" y="326792"/>
                  </a:lnTo>
                  <a:cubicBezTo>
                    <a:pt x="17933" y="326792"/>
                    <a:pt x="11725" y="324221"/>
                    <a:pt x="7148" y="319644"/>
                  </a:cubicBezTo>
                  <a:cubicBezTo>
                    <a:pt x="2571" y="315067"/>
                    <a:pt x="0" y="308860"/>
                    <a:pt x="0" y="302387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088698" cy="36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144000" y="2880765"/>
            <a:ext cx="7930524" cy="1180337"/>
            <a:chOff x="0" y="0"/>
            <a:chExt cx="2088698" cy="3108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88698" cy="310871"/>
            </a:xfrm>
            <a:custGeom>
              <a:avLst/>
              <a:gdLst/>
              <a:ahLst/>
              <a:cxnLst/>
              <a:rect r="r" b="b" t="t" l="l"/>
              <a:pathLst>
                <a:path h="310871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286465"/>
                  </a:lnTo>
                  <a:cubicBezTo>
                    <a:pt x="2088698" y="292938"/>
                    <a:pt x="2086126" y="299145"/>
                    <a:pt x="2081549" y="303722"/>
                  </a:cubicBezTo>
                  <a:cubicBezTo>
                    <a:pt x="2076972" y="308299"/>
                    <a:pt x="2070765" y="310871"/>
                    <a:pt x="2064292" y="310871"/>
                  </a:cubicBezTo>
                  <a:lnTo>
                    <a:pt x="24405" y="310871"/>
                  </a:lnTo>
                  <a:cubicBezTo>
                    <a:pt x="17933" y="310871"/>
                    <a:pt x="11725" y="308299"/>
                    <a:pt x="7148" y="303722"/>
                  </a:cubicBezTo>
                  <a:cubicBezTo>
                    <a:pt x="2571" y="299145"/>
                    <a:pt x="0" y="292938"/>
                    <a:pt x="0" y="286465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088698" cy="348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44000" y="1261440"/>
            <a:ext cx="7930524" cy="1238108"/>
            <a:chOff x="0" y="0"/>
            <a:chExt cx="2088698" cy="3260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88698" cy="326086"/>
            </a:xfrm>
            <a:custGeom>
              <a:avLst/>
              <a:gdLst/>
              <a:ahLst/>
              <a:cxnLst/>
              <a:rect r="r" b="b" t="t" l="l"/>
              <a:pathLst>
                <a:path h="326086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301681"/>
                  </a:lnTo>
                  <a:cubicBezTo>
                    <a:pt x="2088698" y="308153"/>
                    <a:pt x="2086126" y="314361"/>
                    <a:pt x="2081549" y="318938"/>
                  </a:cubicBezTo>
                  <a:cubicBezTo>
                    <a:pt x="2076972" y="323515"/>
                    <a:pt x="2070765" y="326086"/>
                    <a:pt x="2064292" y="326086"/>
                  </a:cubicBezTo>
                  <a:lnTo>
                    <a:pt x="24405" y="326086"/>
                  </a:lnTo>
                  <a:cubicBezTo>
                    <a:pt x="17933" y="326086"/>
                    <a:pt x="11725" y="323515"/>
                    <a:pt x="7148" y="318938"/>
                  </a:cubicBezTo>
                  <a:cubicBezTo>
                    <a:pt x="2571" y="314361"/>
                    <a:pt x="0" y="308153"/>
                    <a:pt x="0" y="301681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088698" cy="364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466937" y="1526799"/>
            <a:ext cx="92532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66937" y="3161942"/>
            <a:ext cx="92532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07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144000" y="6063892"/>
            <a:ext cx="7930524" cy="1502324"/>
            <a:chOff x="0" y="0"/>
            <a:chExt cx="2088698" cy="39567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88698" cy="395674"/>
            </a:xfrm>
            <a:custGeom>
              <a:avLst/>
              <a:gdLst/>
              <a:ahLst/>
              <a:cxnLst/>
              <a:rect r="r" b="b" t="t" l="l"/>
              <a:pathLst>
                <a:path h="395674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371268"/>
                  </a:lnTo>
                  <a:cubicBezTo>
                    <a:pt x="2088698" y="377741"/>
                    <a:pt x="2086126" y="383949"/>
                    <a:pt x="2081549" y="388526"/>
                  </a:cubicBezTo>
                  <a:cubicBezTo>
                    <a:pt x="2076972" y="393102"/>
                    <a:pt x="2070765" y="395674"/>
                    <a:pt x="2064292" y="395674"/>
                  </a:cubicBezTo>
                  <a:lnTo>
                    <a:pt x="24405" y="395674"/>
                  </a:lnTo>
                  <a:cubicBezTo>
                    <a:pt x="17933" y="395674"/>
                    <a:pt x="11725" y="393102"/>
                    <a:pt x="7148" y="388526"/>
                  </a:cubicBezTo>
                  <a:cubicBezTo>
                    <a:pt x="2571" y="383949"/>
                    <a:pt x="0" y="377741"/>
                    <a:pt x="0" y="371268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88698" cy="433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466937" y="6425842"/>
            <a:ext cx="92532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09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66937" y="4661177"/>
            <a:ext cx="77316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08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31020" y="1392325"/>
            <a:ext cx="5960770" cy="974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Space Mono Bold"/>
              </a:rPr>
              <a:t>Se cambiaron las palabras vacías (comunes) con stopwords con la librería nltk a espacios.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Space Mono"/>
              </a:rPr>
              <a:t>quitar las palabras comunes es importante, ya que estas no aportan nada al texto, ni al análisis.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31020" y="3067962"/>
            <a:ext cx="5960770" cy="82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Space Mono"/>
              </a:rPr>
              <a:t>Con countVectorize y TfidfVectorizer se construyó una matriz que mirara cuantas, si aparece una palabra en especifico.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92256" y="6254392"/>
            <a:ext cx="5960770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Space Mono"/>
              </a:rPr>
              <a:t>Se realiza normalización en el texto:</a:t>
            </a:r>
          </a:p>
          <a:p>
            <a:pPr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Space Mono"/>
              </a:rPr>
              <a:t>Esto permite realizar una eliminación de prefijos y sufijos, además de realizar una lematización de los verbos.</a:t>
            </a:r>
          </a:p>
          <a:p>
            <a:pPr>
              <a:lnSpc>
                <a:spcPts val="196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0392256" y="4632602"/>
            <a:ext cx="596077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Space Mono"/>
              </a:rPr>
              <a:t>Se realizo una tokenización permite dividir frases u oraciones en palabras. </a:t>
            </a:r>
          </a:p>
          <a:p>
            <a:pPr>
              <a:lnSpc>
                <a:spcPts val="196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076345" y="1066800"/>
            <a:ext cx="8681893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Preparación de datos.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89069" y="2109226"/>
            <a:ext cx="6101831" cy="6068549"/>
          </a:xfrm>
          <a:custGeom>
            <a:avLst/>
            <a:gdLst/>
            <a:ahLst/>
            <a:cxnLst/>
            <a:rect r="r" b="b" t="t" l="l"/>
            <a:pathLst>
              <a:path h="6068549" w="6101831">
                <a:moveTo>
                  <a:pt x="0" y="0"/>
                </a:moveTo>
                <a:lnTo>
                  <a:pt x="6101832" y="0"/>
                </a:lnTo>
                <a:lnTo>
                  <a:pt x="6101832" y="6068548"/>
                </a:lnTo>
                <a:lnTo>
                  <a:pt x="0" y="60685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63940" y="1330642"/>
            <a:ext cx="5648119" cy="2207901"/>
          </a:xfrm>
          <a:custGeom>
            <a:avLst/>
            <a:gdLst/>
            <a:ahLst/>
            <a:cxnLst/>
            <a:rect r="r" b="b" t="t" l="l"/>
            <a:pathLst>
              <a:path h="2207901" w="5648119">
                <a:moveTo>
                  <a:pt x="0" y="0"/>
                </a:moveTo>
                <a:lnTo>
                  <a:pt x="5648120" y="0"/>
                </a:lnTo>
                <a:lnTo>
                  <a:pt x="5648120" y="2207902"/>
                </a:lnTo>
                <a:lnTo>
                  <a:pt x="0" y="22079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530010"/>
            <a:ext cx="7930524" cy="2541823"/>
            <a:chOff x="0" y="0"/>
            <a:chExt cx="10574031" cy="338909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574031" cy="3389097"/>
              <a:chOff x="0" y="0"/>
              <a:chExt cx="2088698" cy="66945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088698" cy="669451"/>
              </a:xfrm>
              <a:custGeom>
                <a:avLst/>
                <a:gdLst/>
                <a:ahLst/>
                <a:cxnLst/>
                <a:rect r="r" b="b" t="t" l="l"/>
                <a:pathLst>
                  <a:path h="669451" w="2088698">
                    <a:moveTo>
                      <a:pt x="24405" y="0"/>
                    </a:moveTo>
                    <a:lnTo>
                      <a:pt x="2064292" y="0"/>
                    </a:lnTo>
                    <a:cubicBezTo>
                      <a:pt x="2070765" y="0"/>
                      <a:pt x="2076972" y="2571"/>
                      <a:pt x="2081549" y="7148"/>
                    </a:cubicBezTo>
                    <a:cubicBezTo>
                      <a:pt x="2086126" y="11725"/>
                      <a:pt x="2088698" y="17933"/>
                      <a:pt x="2088698" y="24405"/>
                    </a:cubicBezTo>
                    <a:lnTo>
                      <a:pt x="2088698" y="645046"/>
                    </a:lnTo>
                    <a:cubicBezTo>
                      <a:pt x="2088698" y="651518"/>
                      <a:pt x="2086126" y="657726"/>
                      <a:pt x="2081549" y="662303"/>
                    </a:cubicBezTo>
                    <a:cubicBezTo>
                      <a:pt x="2076972" y="666880"/>
                      <a:pt x="2070765" y="669451"/>
                      <a:pt x="2064292" y="669451"/>
                    </a:cubicBezTo>
                    <a:lnTo>
                      <a:pt x="24405" y="669451"/>
                    </a:lnTo>
                    <a:cubicBezTo>
                      <a:pt x="17933" y="669451"/>
                      <a:pt x="11725" y="666880"/>
                      <a:pt x="7148" y="662303"/>
                    </a:cubicBezTo>
                    <a:cubicBezTo>
                      <a:pt x="2571" y="657726"/>
                      <a:pt x="0" y="651518"/>
                      <a:pt x="0" y="645046"/>
                    </a:cubicBezTo>
                    <a:lnTo>
                      <a:pt x="0" y="24405"/>
                    </a:lnTo>
                    <a:cubicBezTo>
                      <a:pt x="0" y="17933"/>
                      <a:pt x="2571" y="11725"/>
                      <a:pt x="7148" y="7148"/>
                    </a:cubicBezTo>
                    <a:cubicBezTo>
                      <a:pt x="11725" y="2571"/>
                      <a:pt x="17933" y="0"/>
                      <a:pt x="24405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088698" cy="707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388651" y="403860"/>
              <a:ext cx="9796729" cy="24917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Space Mono Bold"/>
                </a:rPr>
                <a:t>SVM (máquinas de vectores de soporte)</a:t>
              </a:r>
            </a:p>
            <a:p>
              <a:pPr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Space Mono"/>
                </a:rPr>
                <a:t>El algoritmo de máquinas de vectores de soporte es un algoritmo de aprendizaje supervisado, el cual se usó para la clasificación binaria y poder separar de la mejor forma posible dos clases diferentes de puntos de datos.</a:t>
              </a:r>
              <a:r>
                <a:rPr lang="en-US" sz="1800">
                  <a:solidFill>
                    <a:srgbClr val="000000"/>
                  </a:solidFill>
                  <a:latin typeface="Space Mono"/>
                </a:rPr>
                <a:t>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4221599"/>
            <a:ext cx="7930524" cy="2308138"/>
            <a:chOff x="0" y="0"/>
            <a:chExt cx="10574031" cy="307751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574031" cy="3077517"/>
              <a:chOff x="0" y="0"/>
              <a:chExt cx="2088698" cy="60790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088698" cy="607905"/>
              </a:xfrm>
              <a:custGeom>
                <a:avLst/>
                <a:gdLst/>
                <a:ahLst/>
                <a:cxnLst/>
                <a:rect r="r" b="b" t="t" l="l"/>
                <a:pathLst>
                  <a:path h="607905" w="2088698">
                    <a:moveTo>
                      <a:pt x="24405" y="0"/>
                    </a:moveTo>
                    <a:lnTo>
                      <a:pt x="2064292" y="0"/>
                    </a:lnTo>
                    <a:cubicBezTo>
                      <a:pt x="2070765" y="0"/>
                      <a:pt x="2076972" y="2571"/>
                      <a:pt x="2081549" y="7148"/>
                    </a:cubicBezTo>
                    <a:cubicBezTo>
                      <a:pt x="2086126" y="11725"/>
                      <a:pt x="2088698" y="17933"/>
                      <a:pt x="2088698" y="24405"/>
                    </a:cubicBezTo>
                    <a:lnTo>
                      <a:pt x="2088698" y="583499"/>
                    </a:lnTo>
                    <a:cubicBezTo>
                      <a:pt x="2088698" y="589972"/>
                      <a:pt x="2086126" y="596180"/>
                      <a:pt x="2081549" y="600756"/>
                    </a:cubicBezTo>
                    <a:cubicBezTo>
                      <a:pt x="2076972" y="605333"/>
                      <a:pt x="2070765" y="607905"/>
                      <a:pt x="2064292" y="607905"/>
                    </a:cubicBezTo>
                    <a:lnTo>
                      <a:pt x="24405" y="607905"/>
                    </a:lnTo>
                    <a:cubicBezTo>
                      <a:pt x="17933" y="607905"/>
                      <a:pt x="11725" y="605333"/>
                      <a:pt x="7148" y="600756"/>
                    </a:cubicBezTo>
                    <a:cubicBezTo>
                      <a:pt x="2571" y="596180"/>
                      <a:pt x="0" y="589972"/>
                      <a:pt x="0" y="583499"/>
                    </a:cubicBezTo>
                    <a:lnTo>
                      <a:pt x="0" y="24405"/>
                    </a:lnTo>
                    <a:cubicBezTo>
                      <a:pt x="0" y="17933"/>
                      <a:pt x="2571" y="11725"/>
                      <a:pt x="7148" y="7148"/>
                    </a:cubicBezTo>
                    <a:cubicBezTo>
                      <a:pt x="11725" y="2571"/>
                      <a:pt x="17933" y="0"/>
                      <a:pt x="24405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2088698" cy="64600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88651" y="320045"/>
              <a:ext cx="9796729" cy="24917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Space Mono Bold"/>
                </a:rPr>
                <a:t>Arboles de decisión</a:t>
              </a:r>
              <a:r>
                <a:rPr lang="en-US" sz="1800">
                  <a:solidFill>
                    <a:srgbClr val="000000"/>
                  </a:solidFill>
                  <a:latin typeface="Space Mono"/>
                </a:rPr>
                <a:t> </a:t>
              </a:r>
            </a:p>
            <a:p>
              <a:pPr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Space Mono"/>
                </a:rPr>
                <a:t>Random Forest Regressor radica en el hecho de que combina múltiples árboles de decisión, lo que mejora la precisión y la capacidad de generalización del modelo.</a:t>
              </a:r>
            </a:p>
            <a:p>
              <a:pPr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6682136"/>
            <a:ext cx="7930524" cy="3251113"/>
            <a:chOff x="0" y="0"/>
            <a:chExt cx="10574031" cy="433481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0574031" cy="4334817"/>
              <a:chOff x="0" y="0"/>
              <a:chExt cx="2088698" cy="85626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088698" cy="856260"/>
              </a:xfrm>
              <a:custGeom>
                <a:avLst/>
                <a:gdLst/>
                <a:ahLst/>
                <a:cxnLst/>
                <a:rect r="r" b="b" t="t" l="l"/>
                <a:pathLst>
                  <a:path h="856260" w="2088698">
                    <a:moveTo>
                      <a:pt x="24405" y="0"/>
                    </a:moveTo>
                    <a:lnTo>
                      <a:pt x="2064292" y="0"/>
                    </a:lnTo>
                    <a:cubicBezTo>
                      <a:pt x="2070765" y="0"/>
                      <a:pt x="2076972" y="2571"/>
                      <a:pt x="2081549" y="7148"/>
                    </a:cubicBezTo>
                    <a:cubicBezTo>
                      <a:pt x="2086126" y="11725"/>
                      <a:pt x="2088698" y="17933"/>
                      <a:pt x="2088698" y="24405"/>
                    </a:cubicBezTo>
                    <a:lnTo>
                      <a:pt x="2088698" y="831855"/>
                    </a:lnTo>
                    <a:cubicBezTo>
                      <a:pt x="2088698" y="838328"/>
                      <a:pt x="2086126" y="844535"/>
                      <a:pt x="2081549" y="849112"/>
                    </a:cubicBezTo>
                    <a:cubicBezTo>
                      <a:pt x="2076972" y="853689"/>
                      <a:pt x="2070765" y="856260"/>
                      <a:pt x="2064292" y="856260"/>
                    </a:cubicBezTo>
                    <a:lnTo>
                      <a:pt x="24405" y="856260"/>
                    </a:lnTo>
                    <a:cubicBezTo>
                      <a:pt x="17933" y="856260"/>
                      <a:pt x="11725" y="853689"/>
                      <a:pt x="7148" y="849112"/>
                    </a:cubicBezTo>
                    <a:cubicBezTo>
                      <a:pt x="2571" y="844535"/>
                      <a:pt x="0" y="838328"/>
                      <a:pt x="0" y="831855"/>
                    </a:cubicBezTo>
                    <a:lnTo>
                      <a:pt x="0" y="24405"/>
                    </a:lnTo>
                    <a:cubicBezTo>
                      <a:pt x="0" y="17933"/>
                      <a:pt x="2571" y="11725"/>
                      <a:pt x="7148" y="7148"/>
                    </a:cubicBezTo>
                    <a:cubicBezTo>
                      <a:pt x="11725" y="2571"/>
                      <a:pt x="17933" y="0"/>
                      <a:pt x="24405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2088698" cy="89436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388651" y="483389"/>
              <a:ext cx="9796729" cy="3329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Space Mono Bold"/>
                </a:rPr>
                <a:t>Naive bayes</a:t>
              </a:r>
            </a:p>
            <a:p>
              <a:pPr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Space Mono"/>
                </a:rPr>
                <a:t>Naive Bayes es un algoritmo de aprendizaje automático utilizado principalmente para problemas de clasificación en aprendizaje supervisado. Este algoritmo se basa en el teorema de Bayes y asume independencia condicional entre los atributos o caracteristicas</a:t>
              </a:r>
            </a:p>
            <a:p>
              <a:pPr>
                <a:lnSpc>
                  <a:spcPts val="252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1066800"/>
            <a:ext cx="7235447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Modelado y evaluación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89069" y="2109226"/>
            <a:ext cx="6101831" cy="6068549"/>
          </a:xfrm>
          <a:custGeom>
            <a:avLst/>
            <a:gdLst/>
            <a:ahLst/>
            <a:cxnLst/>
            <a:rect r="r" b="b" t="t" l="l"/>
            <a:pathLst>
              <a:path h="6068549" w="6101831">
                <a:moveTo>
                  <a:pt x="0" y="0"/>
                </a:moveTo>
                <a:lnTo>
                  <a:pt x="6101832" y="0"/>
                </a:lnTo>
                <a:lnTo>
                  <a:pt x="6101832" y="6068548"/>
                </a:lnTo>
                <a:lnTo>
                  <a:pt x="0" y="60685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63940" y="1330642"/>
            <a:ext cx="5648119" cy="2207901"/>
          </a:xfrm>
          <a:custGeom>
            <a:avLst/>
            <a:gdLst/>
            <a:ahLst/>
            <a:cxnLst/>
            <a:rect r="r" b="b" t="t" l="l"/>
            <a:pathLst>
              <a:path h="2207901" w="5648119">
                <a:moveTo>
                  <a:pt x="0" y="0"/>
                </a:moveTo>
                <a:lnTo>
                  <a:pt x="5648120" y="0"/>
                </a:lnTo>
                <a:lnTo>
                  <a:pt x="5648120" y="2207902"/>
                </a:lnTo>
                <a:lnTo>
                  <a:pt x="0" y="22079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109226"/>
            <a:ext cx="7930524" cy="2541823"/>
            <a:chOff x="0" y="0"/>
            <a:chExt cx="10574031" cy="338909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574031" cy="3389097"/>
              <a:chOff x="0" y="0"/>
              <a:chExt cx="2088698" cy="66945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088698" cy="669451"/>
              </a:xfrm>
              <a:custGeom>
                <a:avLst/>
                <a:gdLst/>
                <a:ahLst/>
                <a:cxnLst/>
                <a:rect r="r" b="b" t="t" l="l"/>
                <a:pathLst>
                  <a:path h="669451" w="2088698">
                    <a:moveTo>
                      <a:pt x="24405" y="0"/>
                    </a:moveTo>
                    <a:lnTo>
                      <a:pt x="2064292" y="0"/>
                    </a:lnTo>
                    <a:cubicBezTo>
                      <a:pt x="2070765" y="0"/>
                      <a:pt x="2076972" y="2571"/>
                      <a:pt x="2081549" y="7148"/>
                    </a:cubicBezTo>
                    <a:cubicBezTo>
                      <a:pt x="2086126" y="11725"/>
                      <a:pt x="2088698" y="17933"/>
                      <a:pt x="2088698" y="24405"/>
                    </a:cubicBezTo>
                    <a:lnTo>
                      <a:pt x="2088698" y="645046"/>
                    </a:lnTo>
                    <a:cubicBezTo>
                      <a:pt x="2088698" y="651518"/>
                      <a:pt x="2086126" y="657726"/>
                      <a:pt x="2081549" y="662303"/>
                    </a:cubicBezTo>
                    <a:cubicBezTo>
                      <a:pt x="2076972" y="666880"/>
                      <a:pt x="2070765" y="669451"/>
                      <a:pt x="2064292" y="669451"/>
                    </a:cubicBezTo>
                    <a:lnTo>
                      <a:pt x="24405" y="669451"/>
                    </a:lnTo>
                    <a:cubicBezTo>
                      <a:pt x="17933" y="669451"/>
                      <a:pt x="11725" y="666880"/>
                      <a:pt x="7148" y="662303"/>
                    </a:cubicBezTo>
                    <a:cubicBezTo>
                      <a:pt x="2571" y="657726"/>
                      <a:pt x="0" y="651518"/>
                      <a:pt x="0" y="645046"/>
                    </a:cubicBezTo>
                    <a:lnTo>
                      <a:pt x="0" y="24405"/>
                    </a:lnTo>
                    <a:cubicBezTo>
                      <a:pt x="0" y="17933"/>
                      <a:pt x="2571" y="11725"/>
                      <a:pt x="7148" y="7148"/>
                    </a:cubicBezTo>
                    <a:cubicBezTo>
                      <a:pt x="11725" y="2571"/>
                      <a:pt x="17933" y="0"/>
                      <a:pt x="24405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088698" cy="707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388651" y="403860"/>
              <a:ext cx="9796729" cy="24917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Space Mono Bold"/>
                </a:rPr>
                <a:t>RandomForestClassifier</a:t>
              </a:r>
            </a:p>
            <a:p>
              <a:pPr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Space Mono"/>
                </a:rPr>
                <a:t>es un algoritmo de aprendizaje supervisado que se utiliza para la clasificación. Se basa en el concepto de ensamblado, donde se combinan múltiples árboles de decisión para obtener una predicción más precisa y robusta.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066800"/>
            <a:ext cx="7235447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Modelado y evaluación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DAGBqNsQGSQ</dc:identifier>
  <dcterms:modified xsi:type="dcterms:W3CDTF">2011-08-01T06:04:30Z</dcterms:modified>
  <cp:revision>1</cp:revision>
  <dc:title>Presentación análisis datos y estadísticas profesional versátil geométrica turquesa</dc:title>
</cp:coreProperties>
</file>