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7"/>
  </p:notesMasterIdLst>
  <p:sldIdLst>
    <p:sldId id="256" r:id="rId2"/>
    <p:sldId id="257" r:id="rId3"/>
    <p:sldId id="273" r:id="rId4"/>
    <p:sldId id="258" r:id="rId5"/>
    <p:sldId id="280" r:id="rId6"/>
    <p:sldId id="281" r:id="rId7"/>
    <p:sldId id="262" r:id="rId8"/>
    <p:sldId id="265" r:id="rId9"/>
    <p:sldId id="277" r:id="rId10"/>
    <p:sldId id="279" r:id="rId11"/>
    <p:sldId id="266" r:id="rId12"/>
    <p:sldId id="278" r:id="rId13"/>
    <p:sldId id="275"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7259" autoAdjust="0"/>
  </p:normalViewPr>
  <p:slideViewPr>
    <p:cSldViewPr snapToGrid="0">
      <p:cViewPr varScale="1">
        <p:scale>
          <a:sx n="79" d="100"/>
          <a:sy n="79" d="100"/>
        </p:scale>
        <p:origin x="984" y="78"/>
      </p:cViewPr>
      <p:guideLst/>
    </p:cSldViewPr>
  </p:slideViewPr>
  <p:outlineViewPr>
    <p:cViewPr>
      <p:scale>
        <a:sx n="33" d="100"/>
        <a:sy n="33" d="100"/>
      </p:scale>
      <p:origin x="0" y="-2232"/>
    </p:cViewPr>
  </p:outlineViewPr>
  <p:notesTextViewPr>
    <p:cViewPr>
      <p:scale>
        <a:sx n="1" d="1"/>
        <a:sy n="1" d="1"/>
      </p:scale>
      <p:origin x="0" y="0"/>
    </p:cViewPr>
  </p:notesTextViewPr>
  <p:notesViewPr>
    <p:cSldViewPr snapToGrid="0">
      <p:cViewPr>
        <p:scale>
          <a:sx n="174" d="100"/>
          <a:sy n="174" d="100"/>
        </p:scale>
        <p:origin x="990" y="-42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AE836-1416-4215-87F4-CA1CAEFB4DC0}"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183A0-C9D6-4BEB-9975-050DAB6DE7AB}" type="slidenum">
              <a:rPr lang="en-US" smtClean="0"/>
              <a:t>‹#›</a:t>
            </a:fld>
            <a:endParaRPr lang="en-US"/>
          </a:p>
        </p:txBody>
      </p:sp>
    </p:spTree>
    <p:extLst>
      <p:ext uri="{BB962C8B-B14F-4D97-AF65-F5344CB8AC3E}">
        <p14:creationId xmlns:p14="http://schemas.microsoft.com/office/powerpoint/2010/main" val="37406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1183A0-C9D6-4BEB-9975-050DAB6DE7AB}" type="slidenum">
              <a:rPr lang="en-US" smtClean="0"/>
              <a:t>1</a:t>
            </a:fld>
            <a:endParaRPr lang="en-US"/>
          </a:p>
        </p:txBody>
      </p:sp>
    </p:spTree>
    <p:extLst>
      <p:ext uri="{BB962C8B-B14F-4D97-AF65-F5344CB8AC3E}">
        <p14:creationId xmlns:p14="http://schemas.microsoft.com/office/powerpoint/2010/main" val="288056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compares percentage of users between races excluding the value for “All Races” for both years.  The P- value here is 7.12, e-09.  This value means, 7.12 X 10 ^-09.  </a:t>
            </a:r>
          </a:p>
        </p:txBody>
      </p:sp>
      <p:sp>
        <p:nvSpPr>
          <p:cNvPr id="4" name="Slide Number Placeholder 3"/>
          <p:cNvSpPr>
            <a:spLocks noGrp="1"/>
          </p:cNvSpPr>
          <p:nvPr>
            <p:ph type="sldNum" sz="quarter" idx="5"/>
          </p:nvPr>
        </p:nvSpPr>
        <p:spPr/>
        <p:txBody>
          <a:bodyPr/>
          <a:lstStyle/>
          <a:p>
            <a:fld id="{C51183A0-C9D6-4BEB-9975-050DAB6DE7AB}" type="slidenum">
              <a:rPr lang="en-US" smtClean="0"/>
              <a:t>10</a:t>
            </a:fld>
            <a:endParaRPr lang="en-US"/>
          </a:p>
        </p:txBody>
      </p:sp>
    </p:spTree>
    <p:extLst>
      <p:ext uri="{BB962C8B-B14F-4D97-AF65-F5344CB8AC3E}">
        <p14:creationId xmlns:p14="http://schemas.microsoft.com/office/powerpoint/2010/main" val="39573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frequency of a users status also was tracked in the survey and contained the values of Ever used, Frequent Use and Current use.  We wanted to see if there was a shift in users of e-cigarettes use patterns versus all types of tobacco usage.  We did not complete any additional testing on these values, however, the overall graph pattern demonstrated a similar pattern as seen previously, with an overall trend downward, an apparent increase in 2015 and a return to decline in 2017. </a:t>
            </a:r>
          </a:p>
        </p:txBody>
      </p:sp>
      <p:sp>
        <p:nvSpPr>
          <p:cNvPr id="4" name="Slide Number Placeholder 3"/>
          <p:cNvSpPr>
            <a:spLocks noGrp="1"/>
          </p:cNvSpPr>
          <p:nvPr>
            <p:ph type="sldNum" sz="quarter" idx="5"/>
          </p:nvPr>
        </p:nvSpPr>
        <p:spPr/>
        <p:txBody>
          <a:bodyPr/>
          <a:lstStyle/>
          <a:p>
            <a:fld id="{C51183A0-C9D6-4BEB-9975-050DAB6DE7AB}" type="slidenum">
              <a:rPr lang="en-US" smtClean="0"/>
              <a:t>11</a:t>
            </a:fld>
            <a:endParaRPr lang="en-US"/>
          </a:p>
        </p:txBody>
      </p:sp>
    </p:spTree>
    <p:extLst>
      <p:ext uri="{BB962C8B-B14F-4D97-AF65-F5344CB8AC3E}">
        <p14:creationId xmlns:p14="http://schemas.microsoft.com/office/powerpoint/2010/main" val="395294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all users grouped by the two years of e-cigarette usage shows a </a:t>
            </a:r>
            <a:r>
              <a:rPr lang="en-US" dirty="0" err="1"/>
              <a:t>Pvalue</a:t>
            </a:r>
            <a:r>
              <a:rPr lang="en-US" dirty="0"/>
              <a:t> of 1.00 e-05.  </a:t>
            </a:r>
          </a:p>
        </p:txBody>
      </p:sp>
      <p:sp>
        <p:nvSpPr>
          <p:cNvPr id="4" name="Slide Number Placeholder 3"/>
          <p:cNvSpPr>
            <a:spLocks noGrp="1"/>
          </p:cNvSpPr>
          <p:nvPr>
            <p:ph type="sldNum" sz="quarter" idx="5"/>
          </p:nvPr>
        </p:nvSpPr>
        <p:spPr/>
        <p:txBody>
          <a:bodyPr/>
          <a:lstStyle/>
          <a:p>
            <a:fld id="{C51183A0-C9D6-4BEB-9975-050DAB6DE7AB}" type="slidenum">
              <a:rPr lang="en-US" smtClean="0"/>
              <a:t>12</a:t>
            </a:fld>
            <a:endParaRPr lang="en-US"/>
          </a:p>
        </p:txBody>
      </p:sp>
    </p:spTree>
    <p:extLst>
      <p:ext uri="{BB962C8B-B14F-4D97-AF65-F5344CB8AC3E}">
        <p14:creationId xmlns:p14="http://schemas.microsoft.com/office/powerpoint/2010/main" val="324928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wondered if the usage type impacted the value of the trend lines we were seeing in our earlier graphing measures, so we created a bar and a line graph of similar values to see what story they would tell.  These proved interesting in that they demonstrated the difficulty in creating statistical meaning from data when the variables shift and change.  The survey starts with only Cigarette use, then adds Cigar and smokeless tobacco and finally e-cigarette usage.  </a:t>
            </a:r>
          </a:p>
        </p:txBody>
      </p:sp>
      <p:sp>
        <p:nvSpPr>
          <p:cNvPr id="4" name="Slide Number Placeholder 3"/>
          <p:cNvSpPr>
            <a:spLocks noGrp="1"/>
          </p:cNvSpPr>
          <p:nvPr>
            <p:ph type="sldNum" sz="quarter" idx="5"/>
          </p:nvPr>
        </p:nvSpPr>
        <p:spPr/>
        <p:txBody>
          <a:bodyPr/>
          <a:lstStyle/>
          <a:p>
            <a:fld id="{C51183A0-C9D6-4BEB-9975-050DAB6DE7AB}" type="slidenum">
              <a:rPr lang="en-US" smtClean="0"/>
              <a:t>13</a:t>
            </a:fld>
            <a:endParaRPr lang="en-US"/>
          </a:p>
        </p:txBody>
      </p:sp>
    </p:spTree>
    <p:extLst>
      <p:ext uri="{BB962C8B-B14F-4D97-AF65-F5344CB8AC3E}">
        <p14:creationId xmlns:p14="http://schemas.microsoft.com/office/powerpoint/2010/main" val="398966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comes from the NYTS or National Youth Tobacco Survey – However this data was available only in a raw excel or SAS counts with the corresponding code book to the survey questions.  This meant this data could not be used in the time frame of our project. However, we wanted to show this graph as it was a part of the original Surgeon Generals report, that the stats from the TED talk were taken from.  Our survey did not have 2018 data available, however, if you take our 2017 for E-cigarette use of  15% to the 20.8% in one year, it becomes clearer the reason for alarm. </a:t>
            </a:r>
          </a:p>
        </p:txBody>
      </p:sp>
      <p:sp>
        <p:nvSpPr>
          <p:cNvPr id="4" name="Slide Number Placeholder 3"/>
          <p:cNvSpPr>
            <a:spLocks noGrp="1"/>
          </p:cNvSpPr>
          <p:nvPr>
            <p:ph type="sldNum" sz="quarter" idx="5"/>
          </p:nvPr>
        </p:nvSpPr>
        <p:spPr/>
        <p:txBody>
          <a:bodyPr/>
          <a:lstStyle/>
          <a:p>
            <a:fld id="{C51183A0-C9D6-4BEB-9975-050DAB6DE7AB}" type="slidenum">
              <a:rPr lang="en-US" smtClean="0"/>
              <a:t>14</a:t>
            </a:fld>
            <a:endParaRPr lang="en-US"/>
          </a:p>
        </p:txBody>
      </p:sp>
    </p:spTree>
    <p:extLst>
      <p:ext uri="{BB962C8B-B14F-4D97-AF65-F5344CB8AC3E}">
        <p14:creationId xmlns:p14="http://schemas.microsoft.com/office/powerpoint/2010/main" val="259419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conclusions for all measures and values demonstrated a clear downward trend line with a small increase in 2015, in which the tracking of e-cigarettes began for our data.  We could not find statistical proof of the 900% increase mentioned in the TED talk from our data.  However, we do believe that if we repeated this study when the 2019 data is released for this survey, the conclusion would most likely change.  It would also be of value, to pull other survey’s from the CDC as well as other health data sources, to compare all the values and track the impact of the introduction of e-cigarettes on the health of teens now as well as the impact of these same individuals as they age.  </a:t>
            </a:r>
          </a:p>
          <a:p>
            <a:r>
              <a:rPr lang="en-US" dirty="0"/>
              <a:t>And one additional point;  when presented with a project with limited time and more resources than can be supported, it is more valuable to just pick a reliable source and see what you find than to keep shifting sources and not be able to draw any conclusions. </a:t>
            </a:r>
          </a:p>
        </p:txBody>
      </p:sp>
      <p:sp>
        <p:nvSpPr>
          <p:cNvPr id="4" name="Slide Number Placeholder 3"/>
          <p:cNvSpPr>
            <a:spLocks noGrp="1"/>
          </p:cNvSpPr>
          <p:nvPr>
            <p:ph type="sldNum" sz="quarter" idx="5"/>
          </p:nvPr>
        </p:nvSpPr>
        <p:spPr/>
        <p:txBody>
          <a:bodyPr/>
          <a:lstStyle/>
          <a:p>
            <a:fld id="{C51183A0-C9D6-4BEB-9975-050DAB6DE7AB}" type="slidenum">
              <a:rPr lang="en-US" smtClean="0"/>
              <a:t>15</a:t>
            </a:fld>
            <a:endParaRPr lang="en-US"/>
          </a:p>
        </p:txBody>
      </p:sp>
    </p:spTree>
    <p:extLst>
      <p:ext uri="{BB962C8B-B14F-4D97-AF65-F5344CB8AC3E}">
        <p14:creationId xmlns:p14="http://schemas.microsoft.com/office/powerpoint/2010/main" val="61004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watching the video and seeing the resources listed with the statistical data from the video, this seemed a great starting point for developing a project topic and hypothesis.  </a:t>
            </a:r>
          </a:p>
          <a:p>
            <a:endParaRPr lang="en-US" dirty="0"/>
          </a:p>
          <a:p>
            <a:r>
              <a:rPr lang="en-US" dirty="0"/>
              <a:t>Biobehavioral scientist, </a:t>
            </a:r>
            <a:r>
              <a:rPr lang="en-US" dirty="0" err="1"/>
              <a:t>Suchrita</a:t>
            </a:r>
            <a:r>
              <a:rPr lang="en-US" dirty="0"/>
              <a:t> Krishnan-Sarin explains, “E-cigarettes and vapes have exploded in popularity in the last decade, especially among youth and young adults -- from 2011 to 2015, e-cigarette use among high school students in the US increased by 900 percent.”  She also explains “what you're actually inhaling when you vape (hint: it's definitely not water vapor)” and explores the disturbing marketing tactics being used to target kids. "Our health, the health of our children and our future generations is far too valuable to let it go up in smoke -- or even in aerosol," she says.</a:t>
            </a:r>
          </a:p>
          <a:p>
            <a:endParaRPr lang="en-US" dirty="0"/>
          </a:p>
          <a:p>
            <a:r>
              <a:rPr lang="en-US" dirty="0"/>
              <a:t>The reason this statistic is alarming is enforced in the next set of stats, from a 2012 US Surgeon General report noting that the percentage of DAILY Adult smokers that started before the age of 18 is 88%. </a:t>
            </a:r>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2</a:t>
            </a:fld>
            <a:endParaRPr lang="en-US"/>
          </a:p>
        </p:txBody>
      </p:sp>
    </p:spTree>
    <p:extLst>
      <p:ext uri="{BB962C8B-B14F-4D97-AF65-F5344CB8AC3E}">
        <p14:creationId xmlns:p14="http://schemas.microsoft.com/office/powerpoint/2010/main" val="111727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was updated in 2018 with the latest information available from various surveys all conducted by the CDC. </a:t>
            </a:r>
          </a:p>
          <a:p>
            <a:endParaRPr lang="en-US" dirty="0"/>
          </a:p>
          <a:p>
            <a:r>
              <a:rPr lang="en-US" dirty="0"/>
              <a:t>E-cigarettes entered the U.S. marketplace around 2007, and since 2014, they have been the most commonly used tobacco product among U.S. youth.</a:t>
            </a:r>
            <a:r>
              <a:rPr lang="en-US" baseline="30000" dirty="0"/>
              <a:t>2</a:t>
            </a:r>
            <a:r>
              <a:rPr lang="en-US" dirty="0"/>
              <a:t> E-cigarette use among U.S. middle and high school students increased 900% during 2011-2015, before declining for the first time during 2015-2017.</a:t>
            </a:r>
            <a:r>
              <a:rPr lang="en-US" baseline="30000" dirty="0"/>
              <a:t>3</a:t>
            </a:r>
            <a:r>
              <a:rPr lang="en-US" dirty="0"/>
              <a:t> However, current e-cigarette use increased 78% among high school students during the past year, from 11.7% in 2017 to 20.8% in 2018.</a:t>
            </a:r>
            <a:r>
              <a:rPr lang="en-US" baseline="30000" dirty="0"/>
              <a:t>4</a:t>
            </a:r>
            <a:r>
              <a:rPr lang="en-US" dirty="0"/>
              <a:t> In 2018, more than 3.6 million U.S. youth, including 1 in 5 high school students and 1 in 20 middle school students, currently use e-cigarettes.</a:t>
            </a:r>
            <a:r>
              <a:rPr lang="en-US" baseline="30000" dirty="0"/>
              <a:t>4</a:t>
            </a:r>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3</a:t>
            </a:fld>
            <a:endParaRPr lang="en-US"/>
          </a:p>
        </p:txBody>
      </p:sp>
    </p:spTree>
    <p:extLst>
      <p:ext uri="{BB962C8B-B14F-4D97-AF65-F5344CB8AC3E}">
        <p14:creationId xmlns:p14="http://schemas.microsoft.com/office/powerpoint/2010/main" val="23865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decided to use is the Youth Risk Behavior Surveillance System, which contained data from 1993 to 2017.  The data included confidence stats in each row of data collected and was available through API as well as a download. </a:t>
            </a:r>
          </a:p>
          <a:p>
            <a:endParaRPr lang="en-US" dirty="0"/>
          </a:p>
          <a:p>
            <a:r>
              <a:rPr lang="en-US" dirty="0"/>
              <a:t>We had confidence in the CDC as a reliable and well documented source for our data.  We did have questions concerning the survey and if we could find enough data to analyze for our  hypothesis.   We realized however, the data range mentioned in the TED talk was 2011 – 2017 which matched out data.  So we jumped in to our project. </a:t>
            </a:r>
          </a:p>
        </p:txBody>
      </p:sp>
      <p:sp>
        <p:nvSpPr>
          <p:cNvPr id="4" name="Slide Number Placeholder 3"/>
          <p:cNvSpPr>
            <a:spLocks noGrp="1"/>
          </p:cNvSpPr>
          <p:nvPr>
            <p:ph type="sldNum" sz="quarter" idx="5"/>
          </p:nvPr>
        </p:nvSpPr>
        <p:spPr/>
        <p:txBody>
          <a:bodyPr/>
          <a:lstStyle/>
          <a:p>
            <a:fld id="{C51183A0-C9D6-4BEB-9975-050DAB6DE7AB}" type="slidenum">
              <a:rPr lang="en-US" smtClean="0"/>
              <a:t>4</a:t>
            </a:fld>
            <a:endParaRPr lang="en-US"/>
          </a:p>
        </p:txBody>
      </p:sp>
    </p:spTree>
    <p:extLst>
      <p:ext uri="{BB962C8B-B14F-4D97-AF65-F5344CB8AC3E}">
        <p14:creationId xmlns:p14="http://schemas.microsoft.com/office/powerpoint/2010/main" val="386531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graphics we created were heat maps, so we could visualize the distribution of the respondents across the US.  The first steps in cleansing the data came when we had to define what area’s to represent.  The survey included, US territories; Guam, Puerto Rico as Washington DC.  We decided to remove the territories but kept DC. </a:t>
            </a:r>
          </a:p>
        </p:txBody>
      </p:sp>
      <p:sp>
        <p:nvSpPr>
          <p:cNvPr id="4" name="Slide Number Placeholder 3"/>
          <p:cNvSpPr>
            <a:spLocks noGrp="1"/>
          </p:cNvSpPr>
          <p:nvPr>
            <p:ph type="sldNum" sz="quarter" idx="5"/>
          </p:nvPr>
        </p:nvSpPr>
        <p:spPr/>
        <p:txBody>
          <a:bodyPr/>
          <a:lstStyle/>
          <a:p>
            <a:fld id="{C51183A0-C9D6-4BEB-9975-050DAB6DE7AB}" type="slidenum">
              <a:rPr lang="en-US" smtClean="0"/>
              <a:t>5</a:t>
            </a:fld>
            <a:endParaRPr lang="en-US"/>
          </a:p>
        </p:txBody>
      </p:sp>
    </p:spTree>
    <p:extLst>
      <p:ext uri="{BB962C8B-B14F-4D97-AF65-F5344CB8AC3E}">
        <p14:creationId xmlns:p14="http://schemas.microsoft.com/office/powerpoint/2010/main" val="14435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graphics we created were heat maps, so we could visualize the distribution of the respondents across the US.  The first steps in cleansing the data came when we had to define what area’s to represent.  The survey included, US territories; Guam, Puerto Rico as Washington DC.  We decided to remove the territories but kept DC. </a:t>
            </a:r>
          </a:p>
        </p:txBody>
      </p:sp>
      <p:sp>
        <p:nvSpPr>
          <p:cNvPr id="4" name="Slide Number Placeholder 3"/>
          <p:cNvSpPr>
            <a:spLocks noGrp="1"/>
          </p:cNvSpPr>
          <p:nvPr>
            <p:ph type="sldNum" sz="quarter" idx="5"/>
          </p:nvPr>
        </p:nvSpPr>
        <p:spPr/>
        <p:txBody>
          <a:bodyPr/>
          <a:lstStyle/>
          <a:p>
            <a:fld id="{C51183A0-C9D6-4BEB-9975-050DAB6DE7AB}" type="slidenum">
              <a:rPr lang="en-US" smtClean="0"/>
              <a:t>6</a:t>
            </a:fld>
            <a:endParaRPr lang="en-US"/>
          </a:p>
        </p:txBody>
      </p:sp>
    </p:spTree>
    <p:extLst>
      <p:ext uri="{BB962C8B-B14F-4D97-AF65-F5344CB8AC3E}">
        <p14:creationId xmlns:p14="http://schemas.microsoft.com/office/powerpoint/2010/main" val="159461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E-Cigarette trend seems to be following the same trend downward as the overall tobacco usage.  This graph demonstrates the area of the US, broken down by gender, first all years and all usage types, then highlighting the years of 2015 through 2017 by E-cigarette users specifically. </a:t>
            </a:r>
          </a:p>
        </p:txBody>
      </p:sp>
      <p:sp>
        <p:nvSpPr>
          <p:cNvPr id="4" name="Slide Number Placeholder 3"/>
          <p:cNvSpPr>
            <a:spLocks noGrp="1"/>
          </p:cNvSpPr>
          <p:nvPr>
            <p:ph type="sldNum" sz="quarter" idx="5"/>
          </p:nvPr>
        </p:nvSpPr>
        <p:spPr/>
        <p:txBody>
          <a:bodyPr/>
          <a:lstStyle/>
          <a:p>
            <a:fld id="{C51183A0-C9D6-4BEB-9975-050DAB6DE7AB}" type="slidenum">
              <a:rPr lang="en-US" smtClean="0"/>
              <a:t>7</a:t>
            </a:fld>
            <a:endParaRPr lang="en-US"/>
          </a:p>
        </p:txBody>
      </p:sp>
    </p:spTree>
    <p:extLst>
      <p:ext uri="{BB962C8B-B14F-4D97-AF65-F5344CB8AC3E}">
        <p14:creationId xmlns:p14="http://schemas.microsoft.com/office/powerpoint/2010/main" val="18115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question we wondered about was if there were significant differences between races.  Race being a value tracked by the survey.  The graph compares e-cigarette users from years, 2015 and 2017 by the race values tracked and demonstrates overall downward trend in all the races values except for Pacific Islanders, which appears that usage goes up. </a:t>
            </a:r>
          </a:p>
        </p:txBody>
      </p:sp>
      <p:sp>
        <p:nvSpPr>
          <p:cNvPr id="4" name="Slide Number Placeholder 3"/>
          <p:cNvSpPr>
            <a:spLocks noGrp="1"/>
          </p:cNvSpPr>
          <p:nvPr>
            <p:ph type="sldNum" sz="quarter" idx="5"/>
          </p:nvPr>
        </p:nvSpPr>
        <p:spPr/>
        <p:txBody>
          <a:bodyPr/>
          <a:lstStyle/>
          <a:p>
            <a:fld id="{C51183A0-C9D6-4BEB-9975-050DAB6DE7AB}" type="slidenum">
              <a:rPr lang="en-US" smtClean="0"/>
              <a:t>8</a:t>
            </a:fld>
            <a:endParaRPr lang="en-US"/>
          </a:p>
        </p:txBody>
      </p:sp>
    </p:spTree>
    <p:extLst>
      <p:ext uri="{BB962C8B-B14F-4D97-AF65-F5344CB8AC3E}">
        <p14:creationId xmlns:p14="http://schemas.microsoft.com/office/powerpoint/2010/main" val="211440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the gender graphing shows a P value of 0.032, which determines that stats regarding gender have statistical significance and are not just chance.   Originally we performed this test and included the overall gender, this proved to be problematic since both genders are a part of the whole.  When the test was repeated without the whole, we found the results we needed to support our graphs. </a:t>
            </a:r>
          </a:p>
        </p:txBody>
      </p:sp>
      <p:sp>
        <p:nvSpPr>
          <p:cNvPr id="4" name="Slide Number Placeholder 3"/>
          <p:cNvSpPr>
            <a:spLocks noGrp="1"/>
          </p:cNvSpPr>
          <p:nvPr>
            <p:ph type="sldNum" sz="quarter" idx="5"/>
          </p:nvPr>
        </p:nvSpPr>
        <p:spPr/>
        <p:txBody>
          <a:bodyPr/>
          <a:lstStyle/>
          <a:p>
            <a:fld id="{C51183A0-C9D6-4BEB-9975-050DAB6DE7AB}" type="slidenum">
              <a:rPr lang="en-US" smtClean="0"/>
              <a:t>9</a:t>
            </a:fld>
            <a:endParaRPr lang="en-US"/>
          </a:p>
        </p:txBody>
      </p:sp>
    </p:spTree>
    <p:extLst>
      <p:ext uri="{BB962C8B-B14F-4D97-AF65-F5344CB8AC3E}">
        <p14:creationId xmlns:p14="http://schemas.microsoft.com/office/powerpoint/2010/main" val="372852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71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41503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4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3168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68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07833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96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4D70-8BC2-4FC8-A639-01EBF05FE3AF}"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4798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9348732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FF7F5F-6538-48AC-A5C3-D1741FB78890}" type="slidenum">
              <a:rPr lang="en-US" smtClean="0"/>
              <a:t>‹#›</a:t>
            </a:fld>
            <a:endParaRPr lang="en-US"/>
          </a:p>
        </p:txBody>
      </p:sp>
    </p:spTree>
    <p:extLst>
      <p:ext uri="{BB962C8B-B14F-4D97-AF65-F5344CB8AC3E}">
        <p14:creationId xmlns:p14="http://schemas.microsoft.com/office/powerpoint/2010/main" val="1516068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9912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844D70-8BC2-4FC8-A639-01EBF05FE3AF}" type="datetimeFigureOut">
              <a:rPr lang="en-US" smtClean="0"/>
              <a:t>6/26/2019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FF7F5F-6538-48AC-A5C3-D1741FB788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4436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dc.gov/yrb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402-57A8-4758-A5BD-D5CD28DDAEEC}"/>
              </a:ext>
            </a:extLst>
          </p:cNvPr>
          <p:cNvSpPr>
            <a:spLocks noGrp="1"/>
          </p:cNvSpPr>
          <p:nvPr>
            <p:ph type="ctrTitle"/>
          </p:nvPr>
        </p:nvSpPr>
        <p:spPr/>
        <p:txBody>
          <a:bodyPr>
            <a:normAutofit/>
          </a:bodyPr>
          <a:lstStyle/>
          <a:p>
            <a:r>
              <a:rPr lang="en-US" b="1" dirty="0"/>
              <a:t>TED TALKS:  </a:t>
            </a:r>
            <a:br>
              <a:rPr lang="en-US" b="1" dirty="0"/>
            </a:br>
            <a:r>
              <a:rPr lang="en-US" b="1" dirty="0"/>
              <a:t>Teen Tobacco &amp; E-Cig Usage Trends</a:t>
            </a:r>
            <a:r>
              <a:rPr lang="en-US" dirty="0"/>
              <a:t> </a:t>
            </a:r>
          </a:p>
        </p:txBody>
      </p:sp>
      <p:sp>
        <p:nvSpPr>
          <p:cNvPr id="3" name="Subtitle 2">
            <a:extLst>
              <a:ext uri="{FF2B5EF4-FFF2-40B4-BE49-F238E27FC236}">
                <a16:creationId xmlns:a16="http://schemas.microsoft.com/office/drawing/2014/main" id="{3DB05823-8C6B-4C02-A08D-07B9BEC1A61C}"/>
              </a:ext>
            </a:extLst>
          </p:cNvPr>
          <p:cNvSpPr>
            <a:spLocks noGrp="1"/>
          </p:cNvSpPr>
          <p:nvPr>
            <p:ph type="subTitle" idx="1"/>
          </p:nvPr>
        </p:nvSpPr>
        <p:spPr>
          <a:xfrm>
            <a:off x="1097280" y="5088667"/>
            <a:ext cx="6059963" cy="1143000"/>
          </a:xfrm>
        </p:spPr>
        <p:txBody>
          <a:bodyPr>
            <a:normAutofit/>
          </a:bodyPr>
          <a:lstStyle/>
          <a:p>
            <a:pPr algn="ctr"/>
            <a:r>
              <a:rPr lang="en-US" dirty="0"/>
              <a:t>By:  </a:t>
            </a:r>
            <a:r>
              <a:rPr lang="en-US" dirty="0" err="1"/>
              <a:t>Kashifa</a:t>
            </a:r>
            <a:r>
              <a:rPr lang="en-US" dirty="0"/>
              <a:t> AHMED, Charles CAMPISI, Carol PIETRO, &amp; Ian VALENTIK</a:t>
            </a:r>
          </a:p>
        </p:txBody>
      </p:sp>
    </p:spTree>
    <p:extLst>
      <p:ext uri="{BB962C8B-B14F-4D97-AF65-F5344CB8AC3E}">
        <p14:creationId xmlns:p14="http://schemas.microsoft.com/office/powerpoint/2010/main" val="22778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612F-DC41-434D-9D87-6E702E50693D}"/>
              </a:ext>
            </a:extLst>
          </p:cNvPr>
          <p:cNvSpPr>
            <a:spLocks noGrp="1"/>
          </p:cNvSpPr>
          <p:nvPr>
            <p:ph type="title"/>
          </p:nvPr>
        </p:nvSpPr>
        <p:spPr/>
        <p:txBody>
          <a:bodyPr/>
          <a:lstStyle/>
          <a:p>
            <a:r>
              <a:rPr lang="en-US" dirty="0"/>
              <a:t>Boxplot for Comparting Variance in Ethnicity</a:t>
            </a:r>
          </a:p>
        </p:txBody>
      </p:sp>
      <p:pic>
        <p:nvPicPr>
          <p:cNvPr id="3074" name="Picture 2">
            <a:extLst>
              <a:ext uri="{FF2B5EF4-FFF2-40B4-BE49-F238E27FC236}">
                <a16:creationId xmlns:a16="http://schemas.microsoft.com/office/drawing/2014/main" id="{F28109E4-E92C-46CF-A2DA-D40FFCF2F0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3476" y="1846263"/>
            <a:ext cx="738537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FD4C63-DB68-4A98-9735-E348B4499CEB}"/>
              </a:ext>
            </a:extLst>
          </p:cNvPr>
          <p:cNvSpPr>
            <a:spLocks noChangeArrowheads="1"/>
          </p:cNvSpPr>
          <p:nvPr/>
        </p:nvSpPr>
        <p:spPr bwMode="auto">
          <a:xfrm>
            <a:off x="216568" y="6023862"/>
            <a:ext cx="618423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(statistic=8.341396710514884,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=7.123927431358914e-09)</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99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1DC-6CD3-4827-BD8C-9FB8D29A7386}"/>
              </a:ext>
            </a:extLst>
          </p:cNvPr>
          <p:cNvSpPr>
            <a:spLocks noGrp="1"/>
          </p:cNvSpPr>
          <p:nvPr>
            <p:ph type="title"/>
          </p:nvPr>
        </p:nvSpPr>
        <p:spPr/>
        <p:txBody>
          <a:bodyPr/>
          <a:lstStyle/>
          <a:p>
            <a:r>
              <a:rPr lang="en-US" dirty="0"/>
              <a:t>User Status: Frequency of Use Status	</a:t>
            </a:r>
          </a:p>
        </p:txBody>
      </p:sp>
      <p:pic>
        <p:nvPicPr>
          <p:cNvPr id="8194" name="Picture 2">
            <a:extLst>
              <a:ext uri="{FF2B5EF4-FFF2-40B4-BE49-F238E27FC236}">
                <a16:creationId xmlns:a16="http://schemas.microsoft.com/office/drawing/2014/main" id="{82CBED7A-95E9-4A61-9F4A-B6E337259A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1847562"/>
            <a:ext cx="4234284" cy="4296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44BAB4-25BF-4835-8E6E-0145B82BED3D}"/>
              </a:ext>
            </a:extLst>
          </p:cNvPr>
          <p:cNvPicPr>
            <a:picLocks noChangeAspect="1"/>
          </p:cNvPicPr>
          <p:nvPr/>
        </p:nvPicPr>
        <p:blipFill>
          <a:blip r:embed="rId4"/>
          <a:stretch>
            <a:fillRect/>
          </a:stretch>
        </p:blipFill>
        <p:spPr>
          <a:xfrm>
            <a:off x="5836778" y="1849506"/>
            <a:ext cx="4691641" cy="4381253"/>
          </a:xfrm>
          <a:prstGeom prst="rect">
            <a:avLst/>
          </a:prstGeom>
        </p:spPr>
      </p:pic>
    </p:spTree>
    <p:extLst>
      <p:ext uri="{BB962C8B-B14F-4D97-AF65-F5344CB8AC3E}">
        <p14:creationId xmlns:p14="http://schemas.microsoft.com/office/powerpoint/2010/main" val="16146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94AC-E072-45D8-8F01-E507FBB9EA35}"/>
              </a:ext>
            </a:extLst>
          </p:cNvPr>
          <p:cNvSpPr>
            <a:spLocks noGrp="1"/>
          </p:cNvSpPr>
          <p:nvPr>
            <p:ph type="title"/>
          </p:nvPr>
        </p:nvSpPr>
        <p:spPr/>
        <p:txBody>
          <a:bodyPr/>
          <a:lstStyle/>
          <a:p>
            <a:r>
              <a:rPr lang="en-US" dirty="0"/>
              <a:t>Boxplot of Percentage of Users Grouped by Year  </a:t>
            </a:r>
          </a:p>
        </p:txBody>
      </p:sp>
      <p:pic>
        <p:nvPicPr>
          <p:cNvPr id="13314" name="Picture 2">
            <a:extLst>
              <a:ext uri="{FF2B5EF4-FFF2-40B4-BE49-F238E27FC236}">
                <a16:creationId xmlns:a16="http://schemas.microsoft.com/office/drawing/2014/main" id="{AC0A3FDA-C574-4630-ABEB-F270B1679E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244" y="1767454"/>
            <a:ext cx="8069071" cy="43951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49A0BCA-770A-4B1D-87CB-FDCD9F1361F9}"/>
              </a:ext>
            </a:extLst>
          </p:cNvPr>
          <p:cNvSpPr>
            <a:spLocks noChangeArrowheads="1"/>
          </p:cNvSpPr>
          <p:nvPr/>
        </p:nvSpPr>
        <p:spPr bwMode="auto">
          <a:xfrm>
            <a:off x="3717362" y="6162581"/>
            <a:ext cx="45407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statistic=19.592862428443475,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=1.0085446000656468e-05</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82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78C8-6393-48BE-BB06-238B3DFB5531}"/>
              </a:ext>
            </a:extLst>
          </p:cNvPr>
          <p:cNvSpPr>
            <a:spLocks noGrp="1"/>
          </p:cNvSpPr>
          <p:nvPr>
            <p:ph type="title"/>
          </p:nvPr>
        </p:nvSpPr>
        <p:spPr/>
        <p:txBody>
          <a:bodyPr/>
          <a:lstStyle/>
          <a:p>
            <a:r>
              <a:rPr lang="en-US" dirty="0"/>
              <a:t>USAGE TYPE: Break Out by Type of Use</a:t>
            </a:r>
          </a:p>
        </p:txBody>
      </p:sp>
      <p:pic>
        <p:nvPicPr>
          <p:cNvPr id="4" name="Picture 3">
            <a:extLst>
              <a:ext uri="{FF2B5EF4-FFF2-40B4-BE49-F238E27FC236}">
                <a16:creationId xmlns:a16="http://schemas.microsoft.com/office/drawing/2014/main" id="{7E409F6C-B818-41DA-8C7C-8EAEC7F92909}"/>
              </a:ext>
            </a:extLst>
          </p:cNvPr>
          <p:cNvPicPr>
            <a:picLocks noChangeAspect="1"/>
          </p:cNvPicPr>
          <p:nvPr/>
        </p:nvPicPr>
        <p:blipFill>
          <a:blip r:embed="rId3"/>
          <a:stretch>
            <a:fillRect/>
          </a:stretch>
        </p:blipFill>
        <p:spPr>
          <a:xfrm>
            <a:off x="6126480" y="1803534"/>
            <a:ext cx="4529721" cy="4444369"/>
          </a:xfrm>
          <a:prstGeom prst="rect">
            <a:avLst/>
          </a:prstGeom>
        </p:spPr>
      </p:pic>
      <p:pic>
        <p:nvPicPr>
          <p:cNvPr id="1026" name="Picture 2">
            <a:extLst>
              <a:ext uri="{FF2B5EF4-FFF2-40B4-BE49-F238E27FC236}">
                <a16:creationId xmlns:a16="http://schemas.microsoft.com/office/drawing/2014/main" id="{5C812A32-7BB8-4433-A16D-5333517593F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7280" y="2014355"/>
            <a:ext cx="4157472" cy="425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8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675C-6C16-425F-8FC7-0C144520D1BE}"/>
              </a:ext>
            </a:extLst>
          </p:cNvPr>
          <p:cNvSpPr>
            <a:spLocks noGrp="1"/>
          </p:cNvSpPr>
          <p:nvPr>
            <p:ph type="title"/>
          </p:nvPr>
        </p:nvSpPr>
        <p:spPr/>
        <p:txBody>
          <a:bodyPr/>
          <a:lstStyle/>
          <a:p>
            <a:r>
              <a:rPr lang="en-US" dirty="0"/>
              <a:t>CDC: A Different Youth Survey</a:t>
            </a:r>
          </a:p>
        </p:txBody>
      </p:sp>
      <p:graphicFrame>
        <p:nvGraphicFramePr>
          <p:cNvPr id="7" name="Content Placeholder 6">
            <a:extLst>
              <a:ext uri="{FF2B5EF4-FFF2-40B4-BE49-F238E27FC236}">
                <a16:creationId xmlns:a16="http://schemas.microsoft.com/office/drawing/2014/main" id="{875DC0D4-FD09-4B6F-BB21-7D901A37AA18}"/>
              </a:ext>
            </a:extLst>
          </p:cNvPr>
          <p:cNvGraphicFramePr>
            <a:graphicFrameLocks noGrp="1"/>
          </p:cNvGraphicFramePr>
          <p:nvPr>
            <p:ph idx="1"/>
            <p:extLst>
              <p:ext uri="{D42A27DB-BD31-4B8C-83A1-F6EECF244321}">
                <p14:modId xmlns:p14="http://schemas.microsoft.com/office/powerpoint/2010/main" val="1908882858"/>
              </p:ext>
            </p:extLst>
          </p:nvPr>
        </p:nvGraphicFramePr>
        <p:xfrm>
          <a:off x="1673225" y="2211705"/>
          <a:ext cx="8905876" cy="3291840"/>
        </p:xfrm>
        <a:graphic>
          <a:graphicData uri="http://schemas.openxmlformats.org/drawingml/2006/table">
            <a:tbl>
              <a:tblPr/>
              <a:tblGrid>
                <a:gridCol w="2226469">
                  <a:extLst>
                    <a:ext uri="{9D8B030D-6E8A-4147-A177-3AD203B41FA5}">
                      <a16:colId xmlns:a16="http://schemas.microsoft.com/office/drawing/2014/main" val="1941660702"/>
                    </a:ext>
                  </a:extLst>
                </a:gridCol>
                <a:gridCol w="2226469">
                  <a:extLst>
                    <a:ext uri="{9D8B030D-6E8A-4147-A177-3AD203B41FA5}">
                      <a16:colId xmlns:a16="http://schemas.microsoft.com/office/drawing/2014/main" val="2676481321"/>
                    </a:ext>
                  </a:extLst>
                </a:gridCol>
                <a:gridCol w="2226469">
                  <a:extLst>
                    <a:ext uri="{9D8B030D-6E8A-4147-A177-3AD203B41FA5}">
                      <a16:colId xmlns:a16="http://schemas.microsoft.com/office/drawing/2014/main" val="830313611"/>
                    </a:ext>
                  </a:extLst>
                </a:gridCol>
                <a:gridCol w="2226469">
                  <a:extLst>
                    <a:ext uri="{9D8B030D-6E8A-4147-A177-3AD203B41FA5}">
                      <a16:colId xmlns:a16="http://schemas.microsoft.com/office/drawing/2014/main" val="3707099632"/>
                    </a:ext>
                  </a:extLst>
                </a:gridCol>
              </a:tblGrid>
              <a:tr h="0">
                <a:tc gridSpan="4">
                  <a:txBody>
                    <a:bodyPr/>
                    <a:lstStyle/>
                    <a:p>
                      <a:r>
                        <a:rPr lang="en-US" dirty="0"/>
                        <a:t>Tobacco Use* Among High School Students in 2018</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2594925"/>
                  </a:ext>
                </a:extLst>
              </a:tr>
              <a:tr h="0">
                <a:tc>
                  <a:txBody>
                    <a:bodyPr/>
                    <a:lstStyle/>
                    <a:p>
                      <a:pPr algn="l" fontAlgn="b"/>
                      <a:r>
                        <a:rPr lang="en-US" b="1">
                          <a:effectLst/>
                        </a:rPr>
                        <a:t>Tobacco Product</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B w="12700" cap="flat" cmpd="sng" algn="ctr">
                      <a:solidFill>
                        <a:srgbClr val="EEEEEE"/>
                      </a:solidFill>
                      <a:prstDash val="solid"/>
                      <a:round/>
                      <a:headEnd type="none" w="med" len="med"/>
                      <a:tailEnd type="none" w="med" len="med"/>
                    </a:lnB>
                    <a:solidFill>
                      <a:srgbClr val="E3F2FE"/>
                    </a:solidFill>
                  </a:tcPr>
                </a:tc>
                <a:tc>
                  <a:txBody>
                    <a:bodyPr/>
                    <a:lstStyle/>
                    <a:p>
                      <a:pPr algn="l" fontAlgn="b"/>
                      <a:r>
                        <a:rPr lang="en-US" b="1">
                          <a:effectLst/>
                        </a:rPr>
                        <a:t>Overall</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Girls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Boys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extLst>
                  <a:ext uri="{0D108BD9-81ED-4DB2-BD59-A6C34878D82A}">
                    <a16:rowId xmlns:a16="http://schemas.microsoft.com/office/drawing/2014/main" val="1133969745"/>
                  </a:ext>
                </a:extLst>
              </a:tr>
              <a:tr h="0">
                <a:tc>
                  <a:txBody>
                    <a:bodyPr/>
                    <a:lstStyle/>
                    <a:p>
                      <a:pPr algn="l" fontAlgn="t"/>
                      <a:r>
                        <a:rPr lang="en-US" b="1">
                          <a:effectLst/>
                        </a:rPr>
                        <a:t>Any tobacco product</a:t>
                      </a:r>
                      <a:r>
                        <a:rPr lang="en-US" b="1" u="none" strike="noStrike" baseline="30000">
                          <a:effectLst/>
                        </a:rPr>
                        <a:t>†</a:t>
                      </a:r>
                      <a:endParaRPr lang="en-US" b="1">
                        <a:effectLst/>
                      </a:endParaRP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27.1%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24.9%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29.1%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55778582"/>
                  </a:ext>
                </a:extLst>
              </a:tr>
              <a:tr h="0">
                <a:tc>
                  <a:txBody>
                    <a:bodyPr/>
                    <a:lstStyle/>
                    <a:p>
                      <a:pPr algn="l" fontAlgn="t"/>
                      <a:r>
                        <a:rPr lang="en-US" b="1">
                          <a:effectLst/>
                        </a:rPr>
                        <a:t>Electronic 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18.8%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22.6%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extLst>
                  <a:ext uri="{0D108BD9-81ED-4DB2-BD59-A6C34878D82A}">
                    <a16:rowId xmlns:a16="http://schemas.microsoft.com/office/drawing/2014/main" val="3568674510"/>
                  </a:ext>
                </a:extLst>
              </a:tr>
              <a:tr h="0">
                <a:tc>
                  <a:txBody>
                    <a:bodyPr/>
                    <a:lstStyle/>
                    <a:p>
                      <a:pPr algn="l" fontAlgn="t"/>
                      <a:r>
                        <a:rPr lang="en-US" b="1">
                          <a:effectLst/>
                        </a:rPr>
                        <a:t>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8.1%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7.3%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236151256"/>
                  </a:ext>
                </a:extLst>
              </a:tr>
              <a:tr h="0">
                <a:tc>
                  <a:txBody>
                    <a:bodyPr/>
                    <a:lstStyle/>
                    <a:p>
                      <a:pPr algn="l" fontAlgn="t"/>
                      <a:r>
                        <a:rPr lang="en-US" b="1">
                          <a:effectLst/>
                        </a:rPr>
                        <a:t>Cigars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7.6%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6.0%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9.0%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74653704"/>
                  </a:ext>
                </a:extLst>
              </a:tr>
              <a:tr h="0">
                <a:tc>
                  <a:txBody>
                    <a:bodyPr/>
                    <a:lstStyle/>
                    <a:p>
                      <a:pPr algn="l" fontAlgn="t"/>
                      <a:r>
                        <a:rPr lang="en-US" b="1">
                          <a:effectLst/>
                        </a:rPr>
                        <a:t>Smokeless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5.9%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3.3%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79692657"/>
                  </a:ext>
                </a:extLst>
              </a:tr>
              <a:tr h="0">
                <a:tc>
                  <a:txBody>
                    <a:bodyPr/>
                    <a:lstStyle/>
                    <a:p>
                      <a:pPr algn="l" fontAlgn="t"/>
                      <a:r>
                        <a:rPr lang="en-US" b="1">
                          <a:effectLst/>
                        </a:rPr>
                        <a:t>Hookahs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81907829"/>
                  </a:ext>
                </a:extLst>
              </a:tr>
              <a:tr h="0">
                <a:tc>
                  <a:txBody>
                    <a:bodyPr/>
                    <a:lstStyle/>
                    <a:p>
                      <a:pPr algn="l" fontAlgn="t"/>
                      <a:r>
                        <a:rPr lang="en-US" b="1">
                          <a:effectLst/>
                        </a:rPr>
                        <a:t>Pipe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1.1%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a:effectLst/>
                        </a:rPr>
                        <a:t>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dirty="0">
                          <a:effectLst/>
                        </a:rPr>
                        <a:t>1.4%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04004079"/>
                  </a:ext>
                </a:extLst>
              </a:tr>
            </a:tbl>
          </a:graphicData>
        </a:graphic>
      </p:graphicFrame>
    </p:spTree>
    <p:extLst>
      <p:ext uri="{BB962C8B-B14F-4D97-AF65-F5344CB8AC3E}">
        <p14:creationId xmlns:p14="http://schemas.microsoft.com/office/powerpoint/2010/main" val="64317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511E-5E24-4F87-9691-5ADEC278A764}"/>
              </a:ext>
            </a:extLst>
          </p:cNvPr>
          <p:cNvSpPr>
            <a:spLocks noGrp="1"/>
          </p:cNvSpPr>
          <p:nvPr>
            <p:ph type="title"/>
          </p:nvPr>
        </p:nvSpPr>
        <p:spPr/>
        <p:txBody>
          <a:bodyPr/>
          <a:lstStyle/>
          <a:p>
            <a:r>
              <a:rPr lang="en-US" dirty="0"/>
              <a:t>Conclusion: Trending Downward	</a:t>
            </a:r>
          </a:p>
        </p:txBody>
      </p:sp>
      <p:sp>
        <p:nvSpPr>
          <p:cNvPr id="3" name="Content Placeholder 2">
            <a:extLst>
              <a:ext uri="{FF2B5EF4-FFF2-40B4-BE49-F238E27FC236}">
                <a16:creationId xmlns:a16="http://schemas.microsoft.com/office/drawing/2014/main" id="{064F0919-99C6-4CC1-8959-60D2E1F2F1D6}"/>
              </a:ext>
            </a:extLst>
          </p:cNvPr>
          <p:cNvSpPr>
            <a:spLocks noGrp="1"/>
          </p:cNvSpPr>
          <p:nvPr>
            <p:ph idx="1"/>
          </p:nvPr>
        </p:nvSpPr>
        <p:spPr/>
        <p:txBody>
          <a:bodyPr/>
          <a:lstStyle/>
          <a:p>
            <a:pPr lvl="1">
              <a:buFont typeface="Arial" panose="020B0604020202020204" pitchFamily="34" charset="0"/>
              <a:buChar char="•"/>
            </a:pPr>
            <a:r>
              <a:rPr lang="en-US" dirty="0"/>
              <a:t>Our dataset shows a statistically significant trend downward in all areas of tobacco use in teens</a:t>
            </a:r>
          </a:p>
          <a:p>
            <a:pPr lvl="1">
              <a:buFont typeface="Arial" panose="020B0604020202020204" pitchFamily="34" charset="0"/>
              <a:buChar char="•"/>
            </a:pPr>
            <a:r>
              <a:rPr lang="en-US" dirty="0"/>
              <a:t>Our data shows a statistically significant impact on usage from 1993 – 2017</a:t>
            </a:r>
          </a:p>
          <a:p>
            <a:pPr marL="201168" lvl="1" indent="0">
              <a:buNone/>
            </a:pPr>
            <a:endParaRPr lang="en-US" dirty="0"/>
          </a:p>
          <a:p>
            <a:pPr lvl="1">
              <a:buFont typeface="Arial" panose="020B0604020202020204" pitchFamily="34" charset="0"/>
              <a:buChar char="•"/>
            </a:pPr>
            <a:r>
              <a:rPr lang="en-US" dirty="0"/>
              <a:t>The data show a statistically significant impact on usage on all individual usage categories (Cigar, Cigarette, Smokeless Tobacco, &amp; E-cigarettes) from 2015 - 2017</a:t>
            </a:r>
          </a:p>
          <a:p>
            <a:pPr lvl="1">
              <a:buFont typeface="Arial" panose="020B0604020202020204" pitchFamily="34" charset="0"/>
              <a:buChar char="•"/>
            </a:pPr>
            <a:endParaRPr lang="en-US" dirty="0"/>
          </a:p>
          <a:p>
            <a:pPr lvl="1">
              <a:buFont typeface="Arial" panose="020B0604020202020204" pitchFamily="34" charset="0"/>
              <a:buChar char="•"/>
            </a:pPr>
            <a:r>
              <a:rPr lang="en-US" dirty="0"/>
              <a:t>We could not find the 900% increase in nicotine use mentioned in the TED Talk across any of the usage categories</a:t>
            </a:r>
          </a:p>
          <a:p>
            <a:pPr lvl="1">
              <a:buFont typeface="Arial" panose="020B0604020202020204" pitchFamily="34" charset="0"/>
              <a:buChar char="•"/>
            </a:pPr>
            <a:endParaRPr lang="en-US" dirty="0"/>
          </a:p>
          <a:p>
            <a:pPr lvl="1">
              <a:buFont typeface="Arial" panose="020B0604020202020204" pitchFamily="34" charset="0"/>
              <a:buChar char="•"/>
            </a:pPr>
            <a:r>
              <a:rPr lang="en-US" dirty="0"/>
              <a:t>We would like to see the 2019 data to determine if we can find reported epidemic rise in nicotine usage</a:t>
            </a:r>
          </a:p>
        </p:txBody>
      </p:sp>
    </p:spTree>
    <p:extLst>
      <p:ext uri="{BB962C8B-B14F-4D97-AF65-F5344CB8AC3E}">
        <p14:creationId xmlns:p14="http://schemas.microsoft.com/office/powerpoint/2010/main" val="8739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F3C3-AE4A-4058-91A3-BB86509E6D13}"/>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370D2BF0-0B48-45A7-8ED7-AE4217172B59}"/>
              </a:ext>
            </a:extLst>
          </p:cNvPr>
          <p:cNvSpPr>
            <a:spLocks noGrp="1"/>
          </p:cNvSpPr>
          <p:nvPr>
            <p:ph idx="1"/>
          </p:nvPr>
        </p:nvSpPr>
        <p:spPr/>
        <p:txBody>
          <a:bodyPr>
            <a:normAutofit/>
          </a:bodyPr>
          <a:lstStyle/>
          <a:p>
            <a:pPr marL="0" indent="0">
              <a:buNone/>
            </a:pPr>
            <a:r>
              <a:rPr lang="en-US" dirty="0"/>
              <a:t>TED Talk</a:t>
            </a:r>
          </a:p>
          <a:p>
            <a:pPr marL="0" indent="0">
              <a:buNone/>
            </a:pPr>
            <a:r>
              <a:rPr lang="en-US" dirty="0"/>
              <a:t>Substantial claims of an massive increase in teen usage of E-Cigarettes/Vaping </a:t>
            </a:r>
          </a:p>
          <a:p>
            <a:pPr marL="0" indent="0">
              <a:buNone/>
            </a:pPr>
            <a:endParaRPr lang="en-US" dirty="0"/>
          </a:p>
        </p:txBody>
      </p:sp>
      <p:pic>
        <p:nvPicPr>
          <p:cNvPr id="14340" name="Picture 4" descr="Image result for vaping pics">
            <a:extLst>
              <a:ext uri="{FF2B5EF4-FFF2-40B4-BE49-F238E27FC236}">
                <a16:creationId xmlns:a16="http://schemas.microsoft.com/office/drawing/2014/main" id="{EA27505A-8AB4-4168-8496-67174542F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698" y="2641840"/>
            <a:ext cx="6147091" cy="353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1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4272-92F6-4991-9E84-31A757F2091F}"/>
              </a:ext>
            </a:extLst>
          </p:cNvPr>
          <p:cNvSpPr>
            <a:spLocks noGrp="1"/>
          </p:cNvSpPr>
          <p:nvPr>
            <p:ph type="title"/>
          </p:nvPr>
        </p:nvSpPr>
        <p:spPr/>
        <p:txBody>
          <a:bodyPr/>
          <a:lstStyle/>
          <a:p>
            <a:r>
              <a:rPr lang="en-US" dirty="0"/>
              <a:t>US Surgeon General: Calls Rise Epidemic</a:t>
            </a:r>
          </a:p>
        </p:txBody>
      </p:sp>
      <p:sp>
        <p:nvSpPr>
          <p:cNvPr id="3" name="Content Placeholder 2">
            <a:extLst>
              <a:ext uri="{FF2B5EF4-FFF2-40B4-BE49-F238E27FC236}">
                <a16:creationId xmlns:a16="http://schemas.microsoft.com/office/drawing/2014/main" id="{12B24514-80E3-4E23-960F-797F88C6B73F}"/>
              </a:ext>
            </a:extLst>
          </p:cNvPr>
          <p:cNvSpPr>
            <a:spLocks noGrp="1"/>
          </p:cNvSpPr>
          <p:nvPr>
            <p:ph idx="1"/>
          </p:nvPr>
        </p:nvSpPr>
        <p:spPr>
          <a:xfrm>
            <a:off x="1097280" y="1845733"/>
            <a:ext cx="10058400" cy="4238543"/>
          </a:xfrm>
        </p:spPr>
        <p:txBody>
          <a:bodyPr>
            <a:normAutofit/>
          </a:bodyPr>
          <a:lstStyle/>
          <a:p>
            <a:pPr algn="ctr"/>
            <a:r>
              <a:rPr lang="en-US" sz="2800" b="1" i="1" dirty="0"/>
              <a:t>“In fact, we have known for a long time that 90 percent of smokers start smoking cigarettes prior to the age of 18. Those who start early are more addicted and have a harder time quitting smoking."</a:t>
            </a:r>
          </a:p>
          <a:p>
            <a:endParaRPr lang="en-US" dirty="0"/>
          </a:p>
          <a:p>
            <a:r>
              <a:rPr lang="en-US" sz="2800" b="1" u="sng" dirty="0"/>
              <a:t>WE WONDERED:</a:t>
            </a:r>
          </a:p>
          <a:p>
            <a:pPr lvl="1">
              <a:buFont typeface="Arial" panose="020B0604020202020204" pitchFamily="34" charset="0"/>
              <a:buChar char="•"/>
            </a:pPr>
            <a:r>
              <a:rPr lang="en-US" sz="2800" dirty="0"/>
              <a:t>Is there a significant increase in teen e-cigarette usage?</a:t>
            </a:r>
          </a:p>
          <a:p>
            <a:pPr lvl="2">
              <a:buFont typeface="Arial" panose="020B0604020202020204" pitchFamily="34" charset="0"/>
              <a:buChar char="•"/>
            </a:pPr>
            <a:r>
              <a:rPr lang="en-US" sz="2400" dirty="0"/>
              <a:t>TED Talk stated a 900% increase in E-cigarette usage since 2011</a:t>
            </a:r>
          </a:p>
          <a:p>
            <a:pPr lvl="1">
              <a:buFont typeface="Arial" panose="020B0604020202020204" pitchFamily="34" charset="0"/>
              <a:buChar char="•"/>
            </a:pPr>
            <a:r>
              <a:rPr lang="en-US" sz="2800" dirty="0"/>
              <a:t>Are their any differences in gender and ethnicity in the percentage of E-cigarette  users?</a:t>
            </a:r>
          </a:p>
        </p:txBody>
      </p:sp>
    </p:spTree>
    <p:extLst>
      <p:ext uri="{BB962C8B-B14F-4D97-AF65-F5344CB8AC3E}">
        <p14:creationId xmlns:p14="http://schemas.microsoft.com/office/powerpoint/2010/main" val="2473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A65-FEF9-4EF9-9FDB-334C894138FF}"/>
              </a:ext>
            </a:extLst>
          </p:cNvPr>
          <p:cNvSpPr>
            <a:spLocks noGrp="1"/>
          </p:cNvSpPr>
          <p:nvPr>
            <p:ph type="title"/>
          </p:nvPr>
        </p:nvSpPr>
        <p:spPr/>
        <p:txBody>
          <a:bodyPr/>
          <a:lstStyle/>
          <a:p>
            <a:r>
              <a:rPr lang="en-US" dirty="0"/>
              <a:t>CDC: Centers for Disease Control	</a:t>
            </a:r>
          </a:p>
        </p:txBody>
      </p:sp>
      <p:sp>
        <p:nvSpPr>
          <p:cNvPr id="3" name="Content Placeholder 2">
            <a:extLst>
              <a:ext uri="{FF2B5EF4-FFF2-40B4-BE49-F238E27FC236}">
                <a16:creationId xmlns:a16="http://schemas.microsoft.com/office/drawing/2014/main" id="{EE7E6F5E-5801-4A3B-AD4A-5CDFD33BB4E2}"/>
              </a:ext>
            </a:extLst>
          </p:cNvPr>
          <p:cNvSpPr>
            <a:spLocks noGrp="1"/>
          </p:cNvSpPr>
          <p:nvPr>
            <p:ph idx="1"/>
          </p:nvPr>
        </p:nvSpPr>
        <p:spPr>
          <a:xfrm>
            <a:off x="562707" y="1845734"/>
            <a:ext cx="11136923" cy="4332328"/>
          </a:xfrm>
        </p:spPr>
        <p:txBody>
          <a:bodyPr>
            <a:normAutofit/>
          </a:bodyPr>
          <a:lstStyle/>
          <a:p>
            <a:pPr lvl="1">
              <a:buFont typeface="Arial" panose="020B0604020202020204" pitchFamily="34" charset="0"/>
              <a:buChar char="•"/>
            </a:pPr>
            <a:r>
              <a:rPr lang="en-US" sz="2800" dirty="0"/>
              <a:t>Youth Risk Behavior Surveillance System (YRBSS) </a:t>
            </a:r>
            <a:r>
              <a:rPr lang="en-US" sz="2800" dirty="0">
                <a:hlinkClick r:id="rId3"/>
              </a:rPr>
              <a:t>http://www.cdc.gov/yrbs</a:t>
            </a:r>
            <a:endParaRPr lang="en-US" sz="2800" dirty="0"/>
          </a:p>
          <a:p>
            <a:pPr lvl="2">
              <a:buFont typeface="Arial" panose="020B0604020202020204" pitchFamily="34" charset="0"/>
              <a:buChar char="•"/>
            </a:pPr>
            <a:r>
              <a:rPr lang="en-US" sz="2400" dirty="0"/>
              <a:t>All public and private school students in grades 9–12 nationwide</a:t>
            </a:r>
          </a:p>
          <a:p>
            <a:pPr lvl="2">
              <a:buFont typeface="Arial" panose="020B0604020202020204" pitchFamily="34" charset="0"/>
              <a:buChar char="•"/>
            </a:pPr>
            <a:r>
              <a:rPr lang="en-US" sz="2400" dirty="0"/>
              <a:t>Initiated in 1991</a:t>
            </a:r>
          </a:p>
          <a:p>
            <a:pPr lvl="2">
              <a:buFont typeface="Arial" panose="020B0604020202020204" pitchFamily="34" charset="0"/>
              <a:buChar char="•"/>
            </a:pPr>
            <a:r>
              <a:rPr lang="en-US" sz="2400" dirty="0"/>
              <a:t>Administered Biennially</a:t>
            </a:r>
          </a:p>
          <a:p>
            <a:pPr lvl="1">
              <a:buFont typeface="Arial" panose="020B0604020202020204" pitchFamily="34" charset="0"/>
              <a:buChar char="•"/>
            </a:pPr>
            <a:r>
              <a:rPr lang="en-US" sz="2800" dirty="0"/>
              <a:t>To provide data on health risk behaviors that contribute to leading causes of mortality, morbidity, and social problems among youth and adults in the United States</a:t>
            </a:r>
          </a:p>
          <a:p>
            <a:pPr lvl="1">
              <a:buFont typeface="Arial" panose="020B0604020202020204" pitchFamily="34" charset="0"/>
              <a:buChar char="•"/>
            </a:pPr>
            <a:r>
              <a:rPr lang="en-US" sz="2800" dirty="0"/>
              <a:t>Cigarette, cigar, and smokeless tobacco use</a:t>
            </a:r>
          </a:p>
          <a:p>
            <a:pPr lvl="2">
              <a:buFont typeface="Arial" panose="020B0604020202020204" pitchFamily="34" charset="0"/>
              <a:buChar char="•"/>
            </a:pPr>
            <a:r>
              <a:rPr lang="en-US" sz="2400" dirty="0"/>
              <a:t>Includes E-Cigarette usage as of 2015</a:t>
            </a:r>
          </a:p>
        </p:txBody>
      </p:sp>
    </p:spTree>
    <p:extLst>
      <p:ext uri="{BB962C8B-B14F-4D97-AF65-F5344CB8AC3E}">
        <p14:creationId xmlns:p14="http://schemas.microsoft.com/office/powerpoint/2010/main" val="41517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201-E9A6-4084-8C8B-78487B0FBE2E}"/>
              </a:ext>
            </a:extLst>
          </p:cNvPr>
          <p:cNvSpPr>
            <a:spLocks noGrp="1"/>
          </p:cNvSpPr>
          <p:nvPr>
            <p:ph type="title"/>
          </p:nvPr>
        </p:nvSpPr>
        <p:spPr/>
        <p:txBody>
          <a:bodyPr>
            <a:normAutofit/>
          </a:bodyPr>
          <a:lstStyle/>
          <a:p>
            <a:pPr algn="ctr"/>
            <a:r>
              <a:rPr lang="en-US" b="1" dirty="0">
                <a:solidFill>
                  <a:schemeClr val="tx1"/>
                </a:solidFill>
              </a:rPr>
              <a:t>HEAT MAPS: </a:t>
            </a:r>
            <a:br>
              <a:rPr lang="en-US" b="1" dirty="0">
                <a:solidFill>
                  <a:schemeClr val="tx1"/>
                </a:solidFill>
              </a:rPr>
            </a:br>
            <a:r>
              <a:rPr lang="en-US" b="1" dirty="0">
                <a:solidFill>
                  <a:schemeClr val="tx1"/>
                </a:solidFill>
              </a:rPr>
              <a:t>2015 vs. 2017 E-Cigarette Use</a:t>
            </a:r>
          </a:p>
        </p:txBody>
      </p:sp>
      <p:sp>
        <p:nvSpPr>
          <p:cNvPr id="5" name="Text Placeholder 4"/>
          <p:cNvSpPr>
            <a:spLocks noGrp="1"/>
          </p:cNvSpPr>
          <p:nvPr>
            <p:ph type="body" idx="1"/>
          </p:nvPr>
        </p:nvSpPr>
        <p:spPr/>
        <p:txBody>
          <a:bodyPr/>
          <a:lstStyle/>
          <a:p>
            <a:pPr algn="ctr"/>
            <a:r>
              <a:rPr lang="en-US" b="1" u="sng" dirty="0">
                <a:solidFill>
                  <a:schemeClr val="tx1"/>
                </a:solidFill>
              </a:rPr>
              <a:t>Lower 48 - 2015</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964875"/>
            <a:ext cx="4938712" cy="2614175"/>
          </a:xfrm>
        </p:spPr>
      </p:pic>
      <p:sp>
        <p:nvSpPr>
          <p:cNvPr id="7" name="Text Placeholder 6"/>
          <p:cNvSpPr>
            <a:spLocks noGrp="1"/>
          </p:cNvSpPr>
          <p:nvPr>
            <p:ph type="body" sz="quarter" idx="3"/>
          </p:nvPr>
        </p:nvSpPr>
        <p:spPr/>
        <p:txBody>
          <a:bodyPr/>
          <a:lstStyle/>
          <a:p>
            <a:pPr algn="ctr"/>
            <a:r>
              <a:rPr lang="en-US" b="1" u="sng" dirty="0">
                <a:solidFill>
                  <a:schemeClr val="tx1"/>
                </a:solidFill>
              </a:rPr>
              <a:t>Lower 48 - 2017</a:t>
            </a:r>
          </a:p>
        </p:txBody>
      </p:sp>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982250"/>
            <a:ext cx="4937125" cy="2579426"/>
          </a:xfrm>
        </p:spPr>
      </p:pic>
    </p:spTree>
    <p:extLst>
      <p:ext uri="{BB962C8B-B14F-4D97-AF65-F5344CB8AC3E}">
        <p14:creationId xmlns:p14="http://schemas.microsoft.com/office/powerpoint/2010/main" val="156493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201-E9A6-4084-8C8B-78487B0FBE2E}"/>
              </a:ext>
            </a:extLst>
          </p:cNvPr>
          <p:cNvSpPr>
            <a:spLocks noGrp="1"/>
          </p:cNvSpPr>
          <p:nvPr>
            <p:ph type="title"/>
          </p:nvPr>
        </p:nvSpPr>
        <p:spPr>
          <a:xfrm>
            <a:off x="902208" y="280419"/>
            <a:ext cx="10058400" cy="1450757"/>
          </a:xfrm>
        </p:spPr>
        <p:txBody>
          <a:bodyPr>
            <a:normAutofit/>
          </a:bodyPr>
          <a:lstStyle/>
          <a:p>
            <a:pPr algn="ctr"/>
            <a:r>
              <a:rPr lang="en-US" b="1" dirty="0">
                <a:solidFill>
                  <a:schemeClr val="tx1"/>
                </a:solidFill>
              </a:rPr>
              <a:t>HEAT MAPS: </a:t>
            </a:r>
            <a:br>
              <a:rPr lang="en-US" b="1" dirty="0">
                <a:solidFill>
                  <a:schemeClr val="tx1"/>
                </a:solidFill>
              </a:rPr>
            </a:br>
            <a:r>
              <a:rPr lang="en-US" b="1" dirty="0">
                <a:solidFill>
                  <a:schemeClr val="tx1"/>
                </a:solidFill>
              </a:rPr>
              <a:t>2015 vs. 2017 E-Cigarette Use</a:t>
            </a:r>
          </a:p>
        </p:txBody>
      </p:sp>
      <p:sp>
        <p:nvSpPr>
          <p:cNvPr id="5" name="Text Placeholder 4"/>
          <p:cNvSpPr>
            <a:spLocks noGrp="1"/>
          </p:cNvSpPr>
          <p:nvPr>
            <p:ph type="body" idx="1"/>
          </p:nvPr>
        </p:nvSpPr>
        <p:spPr/>
        <p:txBody>
          <a:bodyPr/>
          <a:lstStyle/>
          <a:p>
            <a:pPr algn="ctr"/>
            <a:r>
              <a:rPr lang="en-US" b="1" u="sng" dirty="0">
                <a:solidFill>
                  <a:schemeClr val="tx1"/>
                </a:solidFill>
              </a:rPr>
              <a:t>Alaska &amp; Hawaii</a:t>
            </a:r>
          </a:p>
        </p:txBody>
      </p:sp>
      <p:sp>
        <p:nvSpPr>
          <p:cNvPr id="7" name="Text Placeholder 6"/>
          <p:cNvSpPr>
            <a:spLocks noGrp="1"/>
          </p:cNvSpPr>
          <p:nvPr>
            <p:ph type="body" sz="quarter" idx="3"/>
          </p:nvPr>
        </p:nvSpPr>
        <p:spPr/>
        <p:txBody>
          <a:bodyPr/>
          <a:lstStyle/>
          <a:p>
            <a:pPr algn="ctr"/>
            <a:r>
              <a:rPr lang="en-US" b="1" u="sng" dirty="0">
                <a:solidFill>
                  <a:schemeClr val="tx1"/>
                </a:solidFill>
              </a:rPr>
              <a:t>Alaska &amp; Hawaii</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4" y="2870461"/>
            <a:ext cx="2054646" cy="298174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1621" y="2870461"/>
            <a:ext cx="3134162" cy="2981741"/>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299" y="2870461"/>
            <a:ext cx="2626418" cy="297715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001" y="2870461"/>
            <a:ext cx="2914380" cy="2977151"/>
          </a:xfrm>
          <a:prstGeom prst="rect">
            <a:avLst/>
          </a:prstGeom>
        </p:spPr>
      </p:pic>
    </p:spTree>
    <p:extLst>
      <p:ext uri="{BB962C8B-B14F-4D97-AF65-F5344CB8AC3E}">
        <p14:creationId xmlns:p14="http://schemas.microsoft.com/office/powerpoint/2010/main" val="2846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91CB-BE6F-483B-8CC9-8B2F54056806}"/>
              </a:ext>
            </a:extLst>
          </p:cNvPr>
          <p:cNvSpPr>
            <a:spLocks noGrp="1"/>
          </p:cNvSpPr>
          <p:nvPr>
            <p:ph type="title"/>
          </p:nvPr>
        </p:nvSpPr>
        <p:spPr/>
        <p:txBody>
          <a:bodyPr/>
          <a:lstStyle/>
          <a:p>
            <a:r>
              <a:rPr lang="en-US" dirty="0"/>
              <a:t>GENDER: Percentage of Users by Gender </a:t>
            </a:r>
          </a:p>
        </p:txBody>
      </p:sp>
      <p:pic>
        <p:nvPicPr>
          <p:cNvPr id="4098" name="Picture 2">
            <a:extLst>
              <a:ext uri="{FF2B5EF4-FFF2-40B4-BE49-F238E27FC236}">
                <a16:creationId xmlns:a16="http://schemas.microsoft.com/office/drawing/2014/main" id="{378B629B-A254-43EF-A090-0470C9BB7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6208" y="1750681"/>
            <a:ext cx="5932286" cy="43393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01FF8A7-706B-4432-B351-4E060C500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510" y="1740192"/>
            <a:ext cx="4708784" cy="454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9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2EB1-BB67-4A98-AA02-4FB7E557E0A2}"/>
              </a:ext>
            </a:extLst>
          </p:cNvPr>
          <p:cNvSpPr>
            <a:spLocks noGrp="1"/>
          </p:cNvSpPr>
          <p:nvPr>
            <p:ph type="title"/>
          </p:nvPr>
        </p:nvSpPr>
        <p:spPr/>
        <p:txBody>
          <a:bodyPr/>
          <a:lstStyle/>
          <a:p>
            <a:r>
              <a:rPr lang="en-US" dirty="0"/>
              <a:t>ETHNICITY: Does Race Change Usage?</a:t>
            </a:r>
          </a:p>
        </p:txBody>
      </p:sp>
      <p:pic>
        <p:nvPicPr>
          <p:cNvPr id="7170" name="Picture 2">
            <a:extLst>
              <a:ext uri="{FF2B5EF4-FFF2-40B4-BE49-F238E27FC236}">
                <a16:creationId xmlns:a16="http://schemas.microsoft.com/office/drawing/2014/main" id="{C9530112-162D-46D7-A343-5F67AAD936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1543" y="1833613"/>
            <a:ext cx="6109636" cy="447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4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A0C1-F0D2-45EF-B820-0592290E592A}"/>
              </a:ext>
            </a:extLst>
          </p:cNvPr>
          <p:cNvSpPr>
            <a:spLocks noGrp="1"/>
          </p:cNvSpPr>
          <p:nvPr>
            <p:ph type="title"/>
          </p:nvPr>
        </p:nvSpPr>
        <p:spPr>
          <a:xfrm>
            <a:off x="1097280" y="286603"/>
            <a:ext cx="10058400" cy="1450757"/>
          </a:xfrm>
        </p:spPr>
        <p:txBody>
          <a:bodyPr>
            <a:normAutofit/>
          </a:bodyPr>
          <a:lstStyle/>
          <a:p>
            <a:r>
              <a:rPr lang="en-US" dirty="0"/>
              <a:t>Boxplot for Comparing Means for E-Cig All Usage by Gender in USA</a:t>
            </a:r>
          </a:p>
        </p:txBody>
      </p:sp>
      <p:pic>
        <p:nvPicPr>
          <p:cNvPr id="1026" name="Picture 2">
            <a:extLst>
              <a:ext uri="{FF2B5EF4-FFF2-40B4-BE49-F238E27FC236}">
                <a16:creationId xmlns:a16="http://schemas.microsoft.com/office/drawing/2014/main" id="{3996B0CF-F521-4D78-9358-A0F714DAFA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7242" y="1864894"/>
            <a:ext cx="8182556" cy="43221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AF9139-6E08-412F-A4BB-A7CAD2271273}"/>
              </a:ext>
            </a:extLst>
          </p:cNvPr>
          <p:cNvSpPr>
            <a:spLocks noChangeArrowheads="1"/>
          </p:cNvSpPr>
          <p:nvPr/>
        </p:nvSpPr>
        <p:spPr bwMode="auto">
          <a:xfrm>
            <a:off x="206943" y="6110140"/>
            <a:ext cx="591953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(statistic=4.616410762730868,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=0.032083628905618916)</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8972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3098</TotalTime>
  <Words>1708</Words>
  <Application>Microsoft Office PowerPoint</Application>
  <PresentationFormat>Widescreen</PresentationFormat>
  <Paragraphs>119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TED TALKS:   Teen Tobacco &amp; E-Cig Usage Trends </vt:lpstr>
      <vt:lpstr>INSPIRATION</vt:lpstr>
      <vt:lpstr>US Surgeon General: Calls Rise Epidemic</vt:lpstr>
      <vt:lpstr>CDC: Centers for Disease Control </vt:lpstr>
      <vt:lpstr>HEAT MAPS:  2015 vs. 2017 E-Cigarette Use</vt:lpstr>
      <vt:lpstr>HEAT MAPS:  2015 vs. 2017 E-Cigarette Use</vt:lpstr>
      <vt:lpstr>GENDER: Percentage of Users by Gender </vt:lpstr>
      <vt:lpstr>ETHNICITY: Does Race Change Usage?</vt:lpstr>
      <vt:lpstr>Boxplot for Comparing Means for E-Cig All Usage by Gender in USA</vt:lpstr>
      <vt:lpstr>Boxplot for Comparting Variance in Ethnicity</vt:lpstr>
      <vt:lpstr>User Status: Frequency of Use Status </vt:lpstr>
      <vt:lpstr>Boxplot of Percentage of Users Grouped by Year  </vt:lpstr>
      <vt:lpstr>USAGE TYPE: Break Out by Type of Use</vt:lpstr>
      <vt:lpstr>CDC: A Different Youth Survey</vt:lpstr>
      <vt:lpstr>Conclusion: Trending Downward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TALKS:  TEEN Tobacco / Nicotine Usage Trends</dc:title>
  <dc:creator>Carol Pietro</dc:creator>
  <cp:lastModifiedBy>Carol Pietro</cp:lastModifiedBy>
  <cp:revision>47</cp:revision>
  <dcterms:created xsi:type="dcterms:W3CDTF">2019-06-23T20:01:30Z</dcterms:created>
  <dcterms:modified xsi:type="dcterms:W3CDTF">2019-06-26T21:40:08Z</dcterms:modified>
</cp:coreProperties>
</file>