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16"/>
  </p:notesMasterIdLst>
  <p:handoutMasterIdLst>
    <p:handoutMasterId r:id="rId17"/>
  </p:handoutMasterIdLst>
  <p:sldIdLst>
    <p:sldId id="455" r:id="rId3"/>
    <p:sldId id="456" r:id="rId4"/>
    <p:sldId id="459" r:id="rId5"/>
    <p:sldId id="460" r:id="rId6"/>
    <p:sldId id="461" r:id="rId7"/>
    <p:sldId id="462" r:id="rId8"/>
    <p:sldId id="463" r:id="rId9"/>
    <p:sldId id="464" r:id="rId10"/>
    <p:sldId id="465" r:id="rId11"/>
    <p:sldId id="468" r:id="rId12"/>
    <p:sldId id="466" r:id="rId13"/>
    <p:sldId id="457" r:id="rId14"/>
    <p:sldId id="469" r:id="rId15"/>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4" userDrawn="1">
          <p15:clr>
            <a:srgbClr val="A4A3A4"/>
          </p15:clr>
        </p15:guide>
        <p15:guide id="2" pos="2880">
          <p15:clr>
            <a:srgbClr val="A4A3A4"/>
          </p15:clr>
        </p15:guide>
        <p15:guide id="3" orient="horz" pos="3003" userDrawn="1">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Kollmannsberger" initials="SK" lastIdx="44" clrIdx="0">
    <p:extLst>
      <p:ext uri="{19B8F6BF-5375-455C-9EA6-DF929625EA0E}">
        <p15:presenceInfo xmlns:p15="http://schemas.microsoft.com/office/powerpoint/2012/main" userId="2fc774831f44730f" providerId="Windows Live"/>
      </p:ext>
    </p:extLst>
  </p:cmAuthor>
  <p:cmAuthor id="2" name="Leon" initials="L" lastIdx="1" clrIdx="1">
    <p:extLst>
      <p:ext uri="{19B8F6BF-5375-455C-9EA6-DF929625EA0E}">
        <p15:presenceInfo xmlns:p15="http://schemas.microsoft.com/office/powerpoint/2012/main" userId="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98C6EA"/>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86683" autoAdjust="0"/>
  </p:normalViewPr>
  <p:slideViewPr>
    <p:cSldViewPr snapToGrid="0">
      <p:cViewPr varScale="1">
        <p:scale>
          <a:sx n="134" d="100"/>
          <a:sy n="134" d="100"/>
        </p:scale>
        <p:origin x="1170" y="108"/>
      </p:cViewPr>
      <p:guideLst>
        <p:guide orient="horz" pos="2164"/>
        <p:guide pos="2880"/>
        <p:guide orient="horz" pos="3003"/>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30T20:14:40.760" idx="27">
    <p:pos x="4014" y="2655"/>
    <p:text>Achtunk: ll-posed heißt dass eine kleine Veränderung große Auswirkungen hat....
und not unique heit eben nicht eindeutig. Ob das eine das Andere bedingt? kann sein, muss aber nicht so sein!</p:text>
    <p:extLst>
      <p:ext uri="{C676402C-5697-4E1C-873F-D02D1690AC5C}">
        <p15:threadingInfo xmlns:p15="http://schemas.microsoft.com/office/powerpoint/2012/main" timeZoneBias="-60"/>
      </p:ext>
    </p:extLst>
  </p:cm>
  <p:cm authorId="1" dt="2025-01-30T20:21:25.294" idx="28">
    <p:pos x="4014" y="2791"/>
    <p:text>hab das hier gefunden: https://www.nummath.math.uni-mainz.de/inverse-and-ill-posed-problems/</p:text>
    <p:extLst>
      <p:ext uri="{C676402C-5697-4E1C-873F-D02D1690AC5C}">
        <p15:threadingInfo xmlns:p15="http://schemas.microsoft.com/office/powerpoint/2012/main" timeZoneBias="-60">
          <p15:parentCm authorId="1" idx="27"/>
        </p15:threadingInfo>
      </p:ext>
    </p:extLst>
  </p:cm>
  <p:cm authorId="1" dt="2025-01-30T20:22:18.049" idx="29">
    <p:pos x="4014" y="2927"/>
    <p:text>Vorschlag: Ill-posed means that the solution is either not unique or a small variation of the input causes a large variation of the output.</p:text>
    <p:extLst>
      <p:ext uri="{C676402C-5697-4E1C-873F-D02D1690AC5C}">
        <p15:threadingInfo xmlns:p15="http://schemas.microsoft.com/office/powerpoint/2012/main" timeZoneBias="-60">
          <p15:parentCm authorId="1" idx="27"/>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2-03T07:07:45.696" idx="44">
    <p:pos x="3402" y="1782"/>
    <p:text>mir fällt hier gerade auf, dass y1 und y2 nicht unabhängig voneinander sind. Sie müsseten das allerdings sein. Was wäre, wenn man sie mit getrennten neuronalen Netzen diskretisieren würde? Gäbe es einen (signifikanten) Unterschied?</p:text>
    <p:extLst>
      <p:ext uri="{C676402C-5697-4E1C-873F-D02D1690AC5C}">
        <p15:threadingInfo xmlns:p15="http://schemas.microsoft.com/office/powerpoint/2012/main" timeZoneBias="-60"/>
      </p:ext>
    </p:extLst>
  </p:cm>
  <p:cm authorId="2" dt="2025-02-05T11:07:13.878" idx="1">
    <p:pos x="3402" y="1918"/>
    <p:text>gute Idee, weiss ich aber nicht</p:text>
    <p:extLst>
      <p:ext uri="{C676402C-5697-4E1C-873F-D02D1690AC5C}">
        <p15:threadingInfo xmlns:p15="http://schemas.microsoft.com/office/powerpoint/2012/main" timeZoneBias="-60">
          <p15:parentCm authorId="1" idx="44"/>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28/04/2025</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28/04/2025</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rreditorial.com/chatgpt-powerpoint-macro/#:~:text=1%20Press%20Alt%20%2B%20F11%20to%20open%20the,Alt%20%2B%20F8%2C%20choose%20ChangeProofingLanguageToUK%2C%20and%20click%20Ru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generated</a:t>
            </a:r>
            <a:r>
              <a:rPr lang="de-DE" dirty="0"/>
              <a:t> </a:t>
            </a:r>
            <a:r>
              <a:rPr lang="de-DE" dirty="0" err="1"/>
              <a:t>with</a:t>
            </a:r>
            <a:r>
              <a:rPr lang="de-DE" dirty="0"/>
              <a:t> https://www.the-qrcode-generator.com/</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28040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hlinkClick r:id="rId3"/>
              </a:rPr>
              <a:t>Creating a PowerPoint macro with </a:t>
            </a:r>
            <a:r>
              <a:rPr lang="en-US" dirty="0" err="1">
                <a:hlinkClick r:id="rId3"/>
              </a:rPr>
              <a:t>ChatGPT</a:t>
            </a:r>
            <a:r>
              <a:rPr lang="en-US" dirty="0">
                <a:hlinkClick r:id="rId3"/>
              </a:rPr>
              <a:t> – Orr Editorial</a:t>
            </a:r>
            <a:endParaRPr lang="en-US"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75058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9C364-1CEA-49A3-3C42-4DEC97D7D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F67DD-305C-8D27-D5D5-40A9F57A9E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F14BF-537E-CA7F-E131-A79A01548D16}"/>
              </a:ext>
            </a:extLst>
          </p:cNvPr>
          <p:cNvSpPr>
            <a:spLocks noGrp="1"/>
          </p:cNvSpPr>
          <p:nvPr>
            <p:ph type="body" idx="1"/>
          </p:nvPr>
        </p:nvSpPr>
        <p:spPr/>
        <p:txBody>
          <a:bodyPr/>
          <a:lstStyle/>
          <a:p>
            <a:r>
              <a:rPr lang="de-DE" dirty="0" err="1"/>
              <a:t>generated</a:t>
            </a:r>
            <a:r>
              <a:rPr lang="de-DE" dirty="0"/>
              <a:t> </a:t>
            </a:r>
            <a:r>
              <a:rPr lang="de-DE" dirty="0" err="1"/>
              <a:t>with</a:t>
            </a:r>
            <a:r>
              <a:rPr lang="de-DE" dirty="0"/>
              <a:t> https://www.the-qrcode-generator.com/</a:t>
            </a:r>
            <a:endParaRPr lang="en-US" dirty="0"/>
          </a:p>
        </p:txBody>
      </p:sp>
      <p:sp>
        <p:nvSpPr>
          <p:cNvPr id="4" name="Slide Number Placeholder 3">
            <a:extLst>
              <a:ext uri="{FF2B5EF4-FFF2-40B4-BE49-F238E27FC236}">
                <a16:creationId xmlns:a16="http://schemas.microsoft.com/office/drawing/2014/main" id="{574E315D-CF6F-8308-3A05-A1D8B44E35E2}"/>
              </a:ext>
            </a:extLst>
          </p:cNvPr>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520755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2" name="Titel 1">
            <a:extLst>
              <a:ext uri="{FF2B5EF4-FFF2-40B4-BE49-F238E27FC236}">
                <a16:creationId xmlns:a16="http://schemas.microsoft.com/office/drawing/2014/main" id="{BD65140D-76E0-83F9-AB39-3CACFC15A393}"/>
              </a:ext>
            </a:extLst>
          </p:cNvPr>
          <p:cNvSpPr>
            <a:spLocks noGrp="1"/>
          </p:cNvSpPr>
          <p:nvPr>
            <p:ph type="title" hasCustomPrompt="1"/>
          </p:nvPr>
        </p:nvSpPr>
        <p:spPr>
          <a:xfrm>
            <a:off x="319090" y="897858"/>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3" name="Inhaltsplatzhalter 2">
            <a:extLst>
              <a:ext uri="{FF2B5EF4-FFF2-40B4-BE49-F238E27FC236}">
                <a16:creationId xmlns:a16="http://schemas.microsoft.com/office/drawing/2014/main" id="{34929B2B-2E5F-17DB-9EEC-221FFA57025F}"/>
              </a:ext>
            </a:extLst>
          </p:cNvPr>
          <p:cNvSpPr>
            <a:spLocks noGrp="1"/>
          </p:cNvSpPr>
          <p:nvPr>
            <p:ph idx="10" hasCustomPrompt="1"/>
          </p:nvPr>
        </p:nvSpPr>
        <p:spPr>
          <a:xfrm>
            <a:off x="319088" y="1409897"/>
            <a:ext cx="8508999" cy="1648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Leon Herrmann</a:t>
            </a:r>
            <a:br>
              <a:rPr lang="de-DE" noProof="0" dirty="0"/>
            </a:br>
            <a:r>
              <a:rPr lang="de-DE" noProof="0" dirty="0"/>
              <a:t>Stefan Kollmannsberger</a:t>
            </a:r>
          </a:p>
          <a:p>
            <a:pPr lvl="0"/>
            <a:r>
              <a:rPr lang="de-DE" noProof="0" dirty="0"/>
              <a:t>Chair </a:t>
            </a:r>
            <a:r>
              <a:rPr lang="de-DE" noProof="0" dirty="0" err="1"/>
              <a:t>of</a:t>
            </a:r>
            <a:r>
              <a:rPr lang="de-DE" noProof="0" dirty="0"/>
              <a:t> Data Science in </a:t>
            </a:r>
            <a:r>
              <a:rPr lang="de-DE" noProof="0" dirty="0" err="1"/>
              <a:t>Civil</a:t>
            </a:r>
            <a:r>
              <a:rPr lang="de-DE" noProof="0" dirty="0"/>
              <a:t> Engineering</a:t>
            </a:r>
          </a:p>
          <a:p>
            <a:pPr lvl="0"/>
            <a:r>
              <a:rPr lang="de-DE" noProof="0" dirty="0"/>
              <a:t>Bauhaus-Universität Weimar</a:t>
            </a:r>
          </a:p>
          <a:p>
            <a:pPr lvl="0"/>
            <a:r>
              <a:rPr lang="de-DE" noProof="0" dirty="0"/>
              <a:t>Weimar, </a:t>
            </a:r>
            <a:r>
              <a:rPr lang="de-DE" noProof="0" dirty="0" err="1"/>
              <a:t>January</a:t>
            </a:r>
            <a:r>
              <a:rPr lang="de-DE" noProof="0" dirty="0"/>
              <a:t> 2025</a:t>
            </a:r>
          </a:p>
        </p:txBody>
      </p:sp>
      <p:pic>
        <p:nvPicPr>
          <p:cNvPr id="4" name="Grafik 8">
            <a:extLst>
              <a:ext uri="{FF2B5EF4-FFF2-40B4-BE49-F238E27FC236}">
                <a16:creationId xmlns:a16="http://schemas.microsoft.com/office/drawing/2014/main" id="{27B3F6EB-B24D-4BE3-A66A-8E1733F18D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669" y="1409897"/>
            <a:ext cx="3410935" cy="2281729"/>
          </a:xfrm>
          <a:prstGeom prst="rect">
            <a:avLst/>
          </a:prstGeom>
        </p:spPr>
      </p:pic>
      <p:sp>
        <p:nvSpPr>
          <p:cNvPr id="5" name="Fußzeilenplatzhalter 3">
            <a:extLst>
              <a:ext uri="{FF2B5EF4-FFF2-40B4-BE49-F238E27FC236}">
                <a16:creationId xmlns:a16="http://schemas.microsoft.com/office/drawing/2014/main" id="{91A0C4B9-8D9B-2593-A8B7-34D812F4CF8E}"/>
              </a:ext>
            </a:extLst>
          </p:cNvPr>
          <p:cNvSpPr>
            <a:spLocks noGrp="1"/>
          </p:cNvSpPr>
          <p:nvPr>
            <p:ph type="ftr" sz="quarter" idx="3"/>
          </p:nvPr>
        </p:nvSpPr>
        <p:spPr>
          <a:xfrm>
            <a:off x="317066" y="4853446"/>
            <a:ext cx="7829538" cy="288515"/>
          </a:xfrm>
          <a:prstGeom prst="rect">
            <a:avLst/>
          </a:prstGeom>
        </p:spPr>
        <p:txBody>
          <a:bodyPr vert="horz" lIns="0" tIns="45720" rIns="0" bIns="45720" rtlCol="0" anchor="ctr"/>
          <a:lstStyle>
            <a:lvl1pPr algn="l">
              <a:defRPr sz="1100" i="1">
                <a:solidFill>
                  <a:schemeClr val="accent3"/>
                </a:solidFill>
                <a:latin typeface="Calibri" panose="020F0502020204030204" pitchFamily="34" charset="0"/>
                <a:cs typeface="Calibri" panose="020F0502020204030204" pitchFamily="34" charset="0"/>
              </a:defRPr>
            </a:lvl1pPr>
          </a:lstStyle>
          <a:p>
            <a:r>
              <a:rPr lang="de-DE" dirty="0"/>
              <a:t>Leon Herrmann &amp; Stefan Kollmannsberger || Deep Learning in Computational </a:t>
            </a:r>
            <a:r>
              <a:rPr lang="de-DE" dirty="0" err="1"/>
              <a:t>Mechanics</a:t>
            </a:r>
            <a:r>
              <a:rPr lang="de-DE" dirty="0"/>
              <a:t> || Bauhaus-Universität Weimar</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792064"/>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2" name="Titel 1">
            <a:extLst>
              <a:ext uri="{FF2B5EF4-FFF2-40B4-BE49-F238E27FC236}">
                <a16:creationId xmlns:a16="http://schemas.microsoft.com/office/drawing/2014/main" id="{1BF02862-4E3B-7284-1BAC-F7360C38EAAC}"/>
              </a:ext>
            </a:extLst>
          </p:cNvPr>
          <p:cNvSpPr>
            <a:spLocks noGrp="1"/>
          </p:cNvSpPr>
          <p:nvPr>
            <p:ph type="title" hasCustomPrompt="1"/>
          </p:nvPr>
        </p:nvSpPr>
        <p:spPr>
          <a:xfrm>
            <a:off x="311162" y="295691"/>
            <a:ext cx="6923719" cy="39241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3" name="Fußzeilenplatzhalter 3">
            <a:extLst>
              <a:ext uri="{FF2B5EF4-FFF2-40B4-BE49-F238E27FC236}">
                <a16:creationId xmlns:a16="http://schemas.microsoft.com/office/drawing/2014/main" id="{F32AB3F5-5030-A6B8-73EC-ADD617F51C52}"/>
              </a:ext>
            </a:extLst>
          </p:cNvPr>
          <p:cNvSpPr>
            <a:spLocks noGrp="1"/>
          </p:cNvSpPr>
          <p:nvPr>
            <p:ph type="ftr" sz="quarter" idx="3"/>
          </p:nvPr>
        </p:nvSpPr>
        <p:spPr>
          <a:xfrm>
            <a:off x="317066" y="4853446"/>
            <a:ext cx="7829538" cy="288515"/>
          </a:xfrm>
          <a:prstGeom prst="rect">
            <a:avLst/>
          </a:prstGeom>
        </p:spPr>
        <p:txBody>
          <a:bodyPr vert="horz" lIns="0" tIns="45720" rIns="0" bIns="45720" rtlCol="0" anchor="ctr"/>
          <a:lstStyle>
            <a:lvl1pPr algn="l">
              <a:defRPr sz="1100" i="1">
                <a:solidFill>
                  <a:schemeClr val="accent2"/>
                </a:solidFill>
                <a:latin typeface="Calibri" panose="020F0502020204030204" pitchFamily="34" charset="0"/>
                <a:cs typeface="Calibri" panose="020F0502020204030204" pitchFamily="34" charset="0"/>
              </a:defRPr>
            </a:lvl1pPr>
          </a:lstStyle>
          <a:p>
            <a:r>
              <a:rPr lang="de-DE" dirty="0"/>
              <a:t>Leon Herrmann &amp; Stefan Kollmannsberger || Deep Learning in Computational </a:t>
            </a:r>
            <a:r>
              <a:rPr lang="de-DE" dirty="0" err="1"/>
              <a:t>Mechanics</a:t>
            </a:r>
            <a:r>
              <a:rPr lang="de-DE" dirty="0"/>
              <a:t> || Bauhaus-Universität Weimar</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825690"/>
            <a:ext cx="8508999" cy="39670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1162" y="295691"/>
            <a:ext cx="6929897" cy="39241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a:xfrm>
            <a:off x="311161" y="4854985"/>
            <a:ext cx="7677481" cy="273844"/>
          </a:xfrm>
          <a:prstGeom prst="rect">
            <a:avLst/>
          </a:prstGeom>
        </p:spPr>
        <p:txBody>
          <a:bodyPr/>
          <a:lstStyle>
            <a:lvl1pPr>
              <a:defRPr>
                <a:solidFill>
                  <a:schemeClr val="accent2"/>
                </a:solidFill>
              </a:defRPr>
            </a:lvl1pPr>
          </a:lstStyle>
          <a:p>
            <a:r>
              <a:rPr lang="de-DE" dirty="0"/>
              <a:t>Leon Herrmann &amp; Stefan Kollmannsberger || Deep Learning in Computational </a:t>
            </a:r>
            <a:r>
              <a:rPr lang="de-DE" dirty="0" err="1"/>
              <a:t>Mechanics</a:t>
            </a:r>
            <a:r>
              <a:rPr lang="de-DE" dirty="0"/>
              <a:t> || Bauhaus-Universität Weimar</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830734"/>
            <a:ext cx="4180910" cy="39451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6098" y="830733"/>
            <a:ext cx="4180910" cy="39451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a:xfrm>
            <a:off x="311161" y="4854985"/>
            <a:ext cx="7677481" cy="273844"/>
          </a:xfrm>
          <a:prstGeom prst="rect">
            <a:avLst/>
          </a:prstGeom>
        </p:spPr>
        <p:txBody>
          <a:bodyPr/>
          <a:lstStyle/>
          <a:p>
            <a:r>
              <a:rPr lang="de-DE"/>
              <a:t>Leon Herrmann &amp; Stefan Kollmannsberger || Deep Learning in Computational Mechanics || Bauhaus-Universität Weimar</a:t>
            </a:r>
            <a:endParaRPr lang="en-US"/>
          </a:p>
        </p:txBody>
      </p:sp>
      <p:sp>
        <p:nvSpPr>
          <p:cNvPr id="3" name="Titel 1">
            <a:extLst>
              <a:ext uri="{FF2B5EF4-FFF2-40B4-BE49-F238E27FC236}">
                <a16:creationId xmlns:a16="http://schemas.microsoft.com/office/drawing/2014/main" id="{9934D9A1-2F56-E2BD-7FD5-91F02FEDA3EA}"/>
              </a:ext>
            </a:extLst>
          </p:cNvPr>
          <p:cNvSpPr>
            <a:spLocks noGrp="1"/>
          </p:cNvSpPr>
          <p:nvPr>
            <p:ph type="title" hasCustomPrompt="1"/>
          </p:nvPr>
        </p:nvSpPr>
        <p:spPr>
          <a:xfrm>
            <a:off x="311162" y="295691"/>
            <a:ext cx="6929897" cy="39241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i="1" baseline="0">
                <a:solidFill>
                  <a:schemeClr val="bg1">
                    <a:lumMod val="50000"/>
                  </a:schemeClr>
                </a:solidFill>
                <a:latin typeface="Calibri" panose="020F0502020204030204" pitchFamily="34" charset="0"/>
              </a:defRPr>
            </a:lvl1pPr>
          </a:lstStyle>
          <a:p>
            <a:fld id="{CE58CB1E-F828-4F11-99E0-327109AF9DA4}" type="slidenum">
              <a:rPr lang="de-DE" smtClean="0"/>
              <a:pPr/>
              <a:t>‹#›</a:t>
            </a:fld>
            <a:endParaRPr lang="de-DE"/>
          </a:p>
        </p:txBody>
      </p:sp>
      <p:pic>
        <p:nvPicPr>
          <p:cNvPr id="2" name="Picture 2">
            <a:extLst>
              <a:ext uri="{FF2B5EF4-FFF2-40B4-BE49-F238E27FC236}">
                <a16:creationId xmlns:a16="http://schemas.microsoft.com/office/drawing/2014/main" id="{C6F16DC1-48B9-61AF-6619-1AF748CAECE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39000" y="0"/>
            <a:ext cx="19050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ußzeilenplatzhalter 3">
            <a:extLst>
              <a:ext uri="{FF2B5EF4-FFF2-40B4-BE49-F238E27FC236}">
                <a16:creationId xmlns:a16="http://schemas.microsoft.com/office/drawing/2014/main" id="{7FA8FA2C-CE6E-FC7B-6B02-EFDDE09EB8A3}"/>
              </a:ext>
            </a:extLst>
          </p:cNvPr>
          <p:cNvSpPr>
            <a:spLocks noGrp="1"/>
          </p:cNvSpPr>
          <p:nvPr>
            <p:ph type="ftr" sz="quarter" idx="3"/>
          </p:nvPr>
        </p:nvSpPr>
        <p:spPr>
          <a:xfrm>
            <a:off x="317066" y="4853446"/>
            <a:ext cx="7829538" cy="288515"/>
          </a:xfrm>
          <a:prstGeom prst="rect">
            <a:avLst/>
          </a:prstGeom>
        </p:spPr>
        <p:txBody>
          <a:bodyPr vert="horz" lIns="0" tIns="45720" rIns="0" bIns="45720" rtlCol="0" anchor="ctr"/>
          <a:lstStyle>
            <a:lvl1pPr algn="l">
              <a:defRPr sz="1100" i="1">
                <a:solidFill>
                  <a:schemeClr val="accent3"/>
                </a:solidFill>
                <a:latin typeface="Calibri" panose="020F0502020204030204" pitchFamily="34" charset="0"/>
                <a:cs typeface="Calibri" panose="020F0502020204030204" pitchFamily="34" charset="0"/>
              </a:defRPr>
            </a:lvl1pPr>
          </a:lstStyle>
          <a:p>
            <a:r>
              <a:rPr lang="de-DE" dirty="0"/>
              <a:t>Leon Herrmann &amp; Stefan Kollmannsberger || Deep Learning in Computational </a:t>
            </a:r>
            <a:r>
              <a:rPr lang="de-DE" dirty="0" err="1"/>
              <a:t>Mechanics</a:t>
            </a:r>
            <a:r>
              <a:rPr lang="de-DE" dirty="0"/>
              <a:t> || Bauhaus-Universität Weimar</a:t>
            </a:r>
            <a:endParaRPr lang="en-US"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i="1">
                <a:solidFill>
                  <a:schemeClr val="bg1">
                    <a:lumMod val="50000"/>
                  </a:schemeClr>
                </a:solidFill>
                <a:latin typeface="+mn-lt"/>
              </a:defRPr>
            </a:lvl1pPr>
          </a:lstStyle>
          <a:p>
            <a:fld id="{CE58CB1E-F828-4F11-99E0-327109AF9DA4}" type="slidenum">
              <a:rPr lang="de-DE" smtClean="0"/>
              <a:pPr/>
              <a:t>‹#›</a:t>
            </a:fld>
            <a:endParaRPr lang="de-DE"/>
          </a:p>
        </p:txBody>
      </p:sp>
      <p:sp>
        <p:nvSpPr>
          <p:cNvPr id="2" name="Fußzeilenplatzhalter 3">
            <a:extLst>
              <a:ext uri="{FF2B5EF4-FFF2-40B4-BE49-F238E27FC236}">
                <a16:creationId xmlns:a16="http://schemas.microsoft.com/office/drawing/2014/main" id="{09DE0D4D-F232-F9D5-92BE-5085A4786FE7}"/>
              </a:ext>
            </a:extLst>
          </p:cNvPr>
          <p:cNvSpPr>
            <a:spLocks noGrp="1"/>
          </p:cNvSpPr>
          <p:nvPr>
            <p:ph type="ftr" sz="quarter" idx="3"/>
          </p:nvPr>
        </p:nvSpPr>
        <p:spPr>
          <a:xfrm>
            <a:off x="317066" y="4853446"/>
            <a:ext cx="7829538" cy="288515"/>
          </a:xfrm>
          <a:prstGeom prst="rect">
            <a:avLst/>
          </a:prstGeom>
        </p:spPr>
        <p:txBody>
          <a:bodyPr vert="horz" lIns="0" tIns="45720" rIns="0" bIns="45720" rtlCol="0" anchor="ctr"/>
          <a:lstStyle>
            <a:lvl1pPr algn="l">
              <a:defRPr sz="1100" i="1">
                <a:solidFill>
                  <a:schemeClr val="accent2"/>
                </a:solidFill>
                <a:latin typeface="Calibri" panose="020F0502020204030204" pitchFamily="34" charset="0"/>
                <a:cs typeface="Calibri" panose="020F0502020204030204" pitchFamily="34" charset="0"/>
              </a:defRPr>
            </a:lvl1pPr>
          </a:lstStyle>
          <a:p>
            <a:r>
              <a:rPr lang="de-DE" dirty="0"/>
              <a:t>Leon Herrmann &amp; Stefan Kollmannsberger || Deep Learning in Computational </a:t>
            </a:r>
            <a:r>
              <a:rPr lang="de-DE" dirty="0" err="1"/>
              <a:t>Mechanics</a:t>
            </a:r>
            <a:r>
              <a:rPr lang="de-DE" dirty="0"/>
              <a:t> || Bauhaus-Universität Weimar</a:t>
            </a:r>
            <a:endParaRPr lang="en-US" dirty="0"/>
          </a:p>
        </p:txBody>
      </p:sp>
      <p:pic>
        <p:nvPicPr>
          <p:cNvPr id="4" name="Picture 2">
            <a:extLst>
              <a:ext uri="{FF2B5EF4-FFF2-40B4-BE49-F238E27FC236}">
                <a16:creationId xmlns:a16="http://schemas.microsoft.com/office/drawing/2014/main" id="{F0D34451-0B3E-B783-28FD-DB81814312C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239000" y="0"/>
            <a:ext cx="19050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657" r:id="rId3"/>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comments" Target="../comments/commen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A65D-0E61-B622-79FD-60F6350D0F18}"/>
              </a:ext>
            </a:extLst>
          </p:cNvPr>
          <p:cNvSpPr>
            <a:spLocks noGrp="1"/>
          </p:cNvSpPr>
          <p:nvPr>
            <p:ph type="title"/>
          </p:nvPr>
        </p:nvSpPr>
        <p:spPr/>
        <p:txBody>
          <a:bodyPr/>
          <a:lstStyle/>
          <a:p>
            <a:r>
              <a:rPr lang="en-GB"/>
              <a:t>9 Inverse Problems &amp; Deep Learning: Basic Methodology</a:t>
            </a:r>
            <a:endParaRPr lang="en-GB" dirty="0"/>
          </a:p>
        </p:txBody>
      </p:sp>
      <p:sp>
        <p:nvSpPr>
          <p:cNvPr id="3" name="Content Placeholder 2">
            <a:extLst>
              <a:ext uri="{FF2B5EF4-FFF2-40B4-BE49-F238E27FC236}">
                <a16:creationId xmlns:a16="http://schemas.microsoft.com/office/drawing/2014/main" id="{16CB5194-6178-9C62-BE48-3D27B018A807}"/>
              </a:ext>
            </a:extLst>
          </p:cNvPr>
          <p:cNvSpPr>
            <a:spLocks noGrp="1"/>
          </p:cNvSpPr>
          <p:nvPr>
            <p:ph idx="10"/>
          </p:nvPr>
        </p:nvSpPr>
        <p:spPr>
          <a:xfrm>
            <a:off x="319088" y="1409896"/>
            <a:ext cx="8508999" cy="1611909"/>
          </a:xfrm>
        </p:spPr>
        <p:txBody>
          <a:bodyPr/>
          <a:lstStyle/>
          <a:p>
            <a:r>
              <a:rPr lang="en-GB" dirty="0"/>
              <a:t>Leon Herrmann</a:t>
            </a:r>
          </a:p>
          <a:p>
            <a:r>
              <a:rPr lang="en-GB" dirty="0"/>
              <a:t>Stefan </a:t>
            </a:r>
            <a:r>
              <a:rPr lang="en-GB" dirty="0" err="1"/>
              <a:t>Kollmannsberger</a:t>
            </a:r>
            <a:r>
              <a:rPr lang="en-GB" dirty="0"/>
              <a:t> </a:t>
            </a:r>
          </a:p>
          <a:p>
            <a:r>
              <a:rPr lang="en-GB" dirty="0"/>
              <a:t>Chair of Data Engineering in Construction</a:t>
            </a:r>
          </a:p>
          <a:p>
            <a:r>
              <a:rPr lang="en-GB" dirty="0"/>
              <a:t>Bauhaus-Universität Weimar</a:t>
            </a:r>
          </a:p>
        </p:txBody>
      </p:sp>
      <p:sp>
        <p:nvSpPr>
          <p:cNvPr id="4" name="Footer Placeholder 3">
            <a:extLst>
              <a:ext uri="{FF2B5EF4-FFF2-40B4-BE49-F238E27FC236}">
                <a16:creationId xmlns:a16="http://schemas.microsoft.com/office/drawing/2014/main" id="{6943C629-2187-E133-A069-37D522DC08D5}"/>
              </a:ext>
            </a:extLst>
          </p:cNvPr>
          <p:cNvSpPr>
            <a:spLocks noGrp="1"/>
          </p:cNvSpPr>
          <p:nvPr>
            <p:ph type="ftr" sz="quarter" idx="3"/>
          </p:nvPr>
        </p:nvSpPr>
        <p:spPr/>
        <p:txBody>
          <a:bodyPr/>
          <a:lstStyle/>
          <a:p>
            <a:r>
              <a:rPr lang="en-GB" dirty="0"/>
              <a:t>Leon Herrmann &amp; Stefan </a:t>
            </a:r>
            <a:r>
              <a:rPr lang="en-GB" dirty="0" err="1"/>
              <a:t>Kollmannsberger</a:t>
            </a:r>
            <a:r>
              <a:rPr lang="en-GB" dirty="0"/>
              <a:t> || Deep Learning in Computational Mechanics || Bauhaus-Universität Weimar</a:t>
            </a:r>
          </a:p>
        </p:txBody>
      </p:sp>
      <p:sp>
        <p:nvSpPr>
          <p:cNvPr id="5" name="Slide Number Placeholder 4">
            <a:extLst>
              <a:ext uri="{FF2B5EF4-FFF2-40B4-BE49-F238E27FC236}">
                <a16:creationId xmlns:a16="http://schemas.microsoft.com/office/drawing/2014/main" id="{A5E36A21-D526-1C8E-0295-E4EA34098067}"/>
              </a:ext>
            </a:extLst>
          </p:cNvPr>
          <p:cNvSpPr>
            <a:spLocks noGrp="1"/>
          </p:cNvSpPr>
          <p:nvPr>
            <p:ph type="sldNum" sz="quarter" idx="12"/>
          </p:nvPr>
        </p:nvSpPr>
        <p:spPr/>
        <p:txBody>
          <a:bodyPr/>
          <a:lstStyle/>
          <a:p>
            <a:fld id="{CE58CB1E-F828-4F11-99E0-327109AF9DA4}" type="slidenum">
              <a:rPr lang="en-GB" smtClean="0"/>
              <a:pPr/>
              <a:t>1</a:t>
            </a:fld>
            <a:endParaRPr lang="en-GB" dirty="0"/>
          </a:p>
        </p:txBody>
      </p:sp>
      <p:sp>
        <p:nvSpPr>
          <p:cNvPr id="6" name="TextBox 5">
            <a:extLst>
              <a:ext uri="{FF2B5EF4-FFF2-40B4-BE49-F238E27FC236}">
                <a16:creationId xmlns:a16="http://schemas.microsoft.com/office/drawing/2014/main" id="{6D9CD49C-E1E2-8FC7-4C14-E3A35F0C6DD8}"/>
              </a:ext>
            </a:extLst>
          </p:cNvPr>
          <p:cNvSpPr txBox="1"/>
          <p:nvPr/>
        </p:nvSpPr>
        <p:spPr>
          <a:xfrm>
            <a:off x="317066" y="3260414"/>
            <a:ext cx="4323812" cy="409086"/>
          </a:xfrm>
          <a:prstGeom prst="rect">
            <a:avLst/>
          </a:prstGeom>
          <a:noFill/>
        </p:spPr>
        <p:txBody>
          <a:bodyPr wrap="none" lIns="0" tIns="0" rIns="0" bIns="0" rtlCol="0">
            <a:spAutoFit/>
          </a:bodyPr>
          <a:lstStyle/>
          <a:p>
            <a:pPr>
              <a:lnSpc>
                <a:spcPct val="114000"/>
              </a:lnSpc>
            </a:pPr>
            <a:r>
              <a:rPr lang="en-GB" sz="1200" i="1" dirty="0">
                <a:solidFill>
                  <a:schemeClr val="accent3"/>
                </a:solidFill>
                <a:latin typeface="+mn-lt"/>
              </a:rPr>
              <a:t>Deep Learning in Computational Mechanics – an introductory course, </a:t>
            </a:r>
            <a:br>
              <a:rPr lang="en-GB" sz="1200" i="1" dirty="0">
                <a:solidFill>
                  <a:schemeClr val="accent3"/>
                </a:solidFill>
                <a:latin typeface="+mn-lt"/>
              </a:rPr>
            </a:br>
            <a:r>
              <a:rPr lang="en-GB" sz="1200" i="1" dirty="0">
                <a:solidFill>
                  <a:schemeClr val="accent3"/>
                </a:solidFill>
                <a:latin typeface="+mn-lt"/>
              </a:rPr>
              <a:t>Herrmann et al. 2025</a:t>
            </a:r>
          </a:p>
        </p:txBody>
      </p:sp>
      <p:sp>
        <p:nvSpPr>
          <p:cNvPr id="9" name="TextBox 8">
            <a:extLst>
              <a:ext uri="{FF2B5EF4-FFF2-40B4-BE49-F238E27FC236}">
                <a16:creationId xmlns:a16="http://schemas.microsoft.com/office/drawing/2014/main" id="{9ABA9749-D655-BA07-D64E-5C6DC1F97426}"/>
              </a:ext>
            </a:extLst>
          </p:cNvPr>
          <p:cNvSpPr txBox="1"/>
          <p:nvPr/>
        </p:nvSpPr>
        <p:spPr>
          <a:xfrm>
            <a:off x="2083540" y="4677893"/>
            <a:ext cx="571054" cy="231602"/>
          </a:xfrm>
          <a:prstGeom prst="rect">
            <a:avLst/>
          </a:prstGeom>
          <a:noFill/>
        </p:spPr>
        <p:txBody>
          <a:bodyPr wrap="none" lIns="0" tIns="0" rIns="0" bIns="0" rtlCol="0">
            <a:spAutoFit/>
          </a:bodyPr>
          <a:lstStyle/>
          <a:p>
            <a:pPr>
              <a:lnSpc>
                <a:spcPct val="114000"/>
              </a:lnSpc>
            </a:pPr>
            <a:r>
              <a:rPr lang="en-GB" sz="1400">
                <a:latin typeface="+mn-lt"/>
              </a:rPr>
              <a:t>website</a:t>
            </a:r>
            <a:endParaRPr lang="en-GB" sz="1400" dirty="0">
              <a:latin typeface="+mn-lt"/>
            </a:endParaRPr>
          </a:p>
        </p:txBody>
      </p:sp>
      <p:sp>
        <p:nvSpPr>
          <p:cNvPr id="11" name="TextBox 10">
            <a:extLst>
              <a:ext uri="{FF2B5EF4-FFF2-40B4-BE49-F238E27FC236}">
                <a16:creationId xmlns:a16="http://schemas.microsoft.com/office/drawing/2014/main" id="{595983F8-74AB-3ACD-5C64-B100368FD6E5}"/>
              </a:ext>
            </a:extLst>
          </p:cNvPr>
          <p:cNvSpPr txBox="1"/>
          <p:nvPr/>
        </p:nvSpPr>
        <p:spPr>
          <a:xfrm>
            <a:off x="3721316" y="4677893"/>
            <a:ext cx="365485" cy="231602"/>
          </a:xfrm>
          <a:prstGeom prst="rect">
            <a:avLst/>
          </a:prstGeom>
          <a:noFill/>
        </p:spPr>
        <p:txBody>
          <a:bodyPr wrap="none" lIns="0" tIns="0" rIns="0" bIns="0" rtlCol="0">
            <a:spAutoFit/>
          </a:bodyPr>
          <a:lstStyle/>
          <a:p>
            <a:pPr>
              <a:lnSpc>
                <a:spcPct val="114000"/>
              </a:lnSpc>
            </a:pPr>
            <a:r>
              <a:rPr lang="en-GB" sz="1400">
                <a:latin typeface="+mn-lt"/>
              </a:rPr>
              <a:t>book</a:t>
            </a:r>
            <a:endParaRPr lang="en-GB" sz="1400" dirty="0">
              <a:latin typeface="+mn-lt"/>
            </a:endParaRPr>
          </a:p>
        </p:txBody>
      </p:sp>
      <p:pic>
        <p:nvPicPr>
          <p:cNvPr id="7" name="Picture 6">
            <a:extLst>
              <a:ext uri="{FF2B5EF4-FFF2-40B4-BE49-F238E27FC236}">
                <a16:creationId xmlns:a16="http://schemas.microsoft.com/office/drawing/2014/main" id="{C58EDA43-A80D-D81B-F2FB-4942FC6E7833}"/>
              </a:ext>
            </a:extLst>
          </p:cNvPr>
          <p:cNvPicPr>
            <a:picLocks noChangeAspect="1"/>
          </p:cNvPicPr>
          <p:nvPr/>
        </p:nvPicPr>
        <p:blipFill>
          <a:blip r:embed="rId3"/>
          <a:srcRect/>
          <a:stretch/>
        </p:blipFill>
        <p:spPr>
          <a:xfrm>
            <a:off x="1739067" y="3472101"/>
            <a:ext cx="1260000" cy="1260000"/>
          </a:xfrm>
          <a:prstGeom prst="rect">
            <a:avLst/>
          </a:prstGeom>
        </p:spPr>
      </p:pic>
      <p:pic>
        <p:nvPicPr>
          <p:cNvPr id="12" name="Picture 11">
            <a:extLst>
              <a:ext uri="{FF2B5EF4-FFF2-40B4-BE49-F238E27FC236}">
                <a16:creationId xmlns:a16="http://schemas.microsoft.com/office/drawing/2014/main" id="{3B3DB15B-C7E9-EA51-A98F-25BDEEB7ADDF}"/>
              </a:ext>
            </a:extLst>
          </p:cNvPr>
          <p:cNvPicPr>
            <a:picLocks noChangeAspect="1"/>
          </p:cNvPicPr>
          <p:nvPr/>
        </p:nvPicPr>
        <p:blipFill>
          <a:blip r:embed="rId4"/>
          <a:srcRect/>
          <a:stretch/>
        </p:blipFill>
        <p:spPr>
          <a:xfrm>
            <a:off x="3274058" y="3472101"/>
            <a:ext cx="1260000" cy="1260000"/>
          </a:xfrm>
          <a:prstGeom prst="rect">
            <a:avLst/>
          </a:prstGeom>
        </p:spPr>
      </p:pic>
    </p:spTree>
    <p:extLst>
      <p:ext uri="{BB962C8B-B14F-4D97-AF65-F5344CB8AC3E}">
        <p14:creationId xmlns:p14="http://schemas.microsoft.com/office/powerpoint/2010/main" val="128904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804F2E-49E8-7A16-4D0C-E9BAA0D7EC2E}"/>
              </a:ext>
            </a:extLst>
          </p:cNvPr>
          <p:cNvSpPr>
            <a:spLocks noGrp="1"/>
          </p:cNvSpPr>
          <p:nvPr>
            <p:ph idx="1"/>
          </p:nvPr>
        </p:nvSpPr>
        <p:spPr/>
        <p:txBody>
          <a:bodyPr/>
          <a:lstStyle/>
          <a:p>
            <a:pPr marL="285750" indent="-285750">
              <a:buFont typeface="Arial" panose="020B0604020202020204" pitchFamily="34" charset="0"/>
              <a:buChar char="•"/>
            </a:pPr>
            <a:r>
              <a:rPr lang="en-US" noProof="0" dirty="0"/>
              <a:t>E.31 Neural Network Ansatz on Optimization Benchmarks (C)</a:t>
            </a:r>
          </a:p>
          <a:p>
            <a:pPr marL="461963" lvl="1" indent="-285750">
              <a:buFont typeface="Arial" panose="020B0604020202020204" pitchFamily="34" charset="0"/>
              <a:buChar char="•"/>
            </a:pPr>
            <a:r>
              <a:rPr lang="en-US" dirty="0"/>
              <a:t>Compare a neural network ansatz with a linear ansatz on four basic optimization benchmarks (</a:t>
            </a:r>
            <a:r>
              <a:rPr lang="en-US" dirty="0" err="1"/>
              <a:t>Rosenbrock</a:t>
            </a:r>
            <a:r>
              <a:rPr lang="en-US" dirty="0"/>
              <a:t>, </a:t>
            </a:r>
            <a:r>
              <a:rPr lang="en-US" dirty="0" err="1"/>
              <a:t>Rastrigrin</a:t>
            </a:r>
            <a:r>
              <a:rPr lang="en-US" dirty="0"/>
              <a:t>, Ackley, Levy) using different optimizers (gradient descent with momentum, </a:t>
            </a:r>
            <a:r>
              <a:rPr lang="en-US" dirty="0" err="1"/>
              <a:t>AdaGrad</a:t>
            </a:r>
            <a:r>
              <a:rPr lang="en-US" dirty="0"/>
              <a:t>, RMSprop, Adam, and L-BFGS).</a:t>
            </a:r>
            <a:endParaRPr lang="en-US" noProof="0" dirty="0"/>
          </a:p>
        </p:txBody>
      </p:sp>
      <p:sp>
        <p:nvSpPr>
          <p:cNvPr id="3" name="Title 2">
            <a:extLst>
              <a:ext uri="{FF2B5EF4-FFF2-40B4-BE49-F238E27FC236}">
                <a16:creationId xmlns:a16="http://schemas.microsoft.com/office/drawing/2014/main" id="{F04971BC-E8A0-A9D2-2021-FCB6E6BE7D3E}"/>
              </a:ext>
            </a:extLst>
          </p:cNvPr>
          <p:cNvSpPr>
            <a:spLocks noGrp="1"/>
          </p:cNvSpPr>
          <p:nvPr>
            <p:ph type="title"/>
          </p:nvPr>
        </p:nvSpPr>
        <p:spPr/>
        <p:txBody>
          <a:bodyPr/>
          <a:lstStyle/>
          <a:p>
            <a:r>
              <a:rPr lang="en-US" noProof="0" dirty="0">
                <a:solidFill>
                  <a:schemeClr val="bg2"/>
                </a:solidFill>
              </a:rPr>
              <a:t>Exercises</a:t>
            </a:r>
          </a:p>
        </p:txBody>
      </p:sp>
      <p:sp>
        <p:nvSpPr>
          <p:cNvPr id="4" name="Slide Number Placeholder 3">
            <a:extLst>
              <a:ext uri="{FF2B5EF4-FFF2-40B4-BE49-F238E27FC236}">
                <a16:creationId xmlns:a16="http://schemas.microsoft.com/office/drawing/2014/main" id="{56353E74-60B1-B701-FC6E-4C1E901C55BB}"/>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5" name="Footer Placeholder 4">
            <a:extLst>
              <a:ext uri="{FF2B5EF4-FFF2-40B4-BE49-F238E27FC236}">
                <a16:creationId xmlns:a16="http://schemas.microsoft.com/office/drawing/2014/main" id="{AA7C8C45-186A-44A7-1566-8D1A83783419}"/>
              </a:ext>
            </a:extLst>
          </p:cNvPr>
          <p:cNvSpPr>
            <a:spLocks noGrp="1"/>
          </p:cNvSpPr>
          <p:nvPr>
            <p:ph type="ftr" sz="quarter" idx="12"/>
          </p:nvPr>
        </p:nvSpPr>
        <p:spPr/>
        <p:txBody>
          <a:bodyPr/>
          <a:lstStyle/>
          <a:p>
            <a:r>
              <a:rPr lang="de-DE"/>
              <a:t>Leon Herrmann &amp; Stefan Kollmannsberger || Deep Learning in Computational Mechanics || Bauhaus-Universität Weimar</a:t>
            </a:r>
            <a:endParaRPr lang="en-US" dirty="0"/>
          </a:p>
        </p:txBody>
      </p:sp>
    </p:spTree>
    <p:extLst>
      <p:ext uri="{BB962C8B-B14F-4D97-AF65-F5344CB8AC3E}">
        <p14:creationId xmlns:p14="http://schemas.microsoft.com/office/powerpoint/2010/main" val="86294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82F7FD-9D0D-41FB-9908-DFBDF0948FA8}"/>
              </a:ext>
            </a:extLst>
          </p:cNvPr>
          <p:cNvPicPr>
            <a:picLocks noChangeAspect="1"/>
          </p:cNvPicPr>
          <p:nvPr/>
        </p:nvPicPr>
        <p:blipFill>
          <a:blip r:embed="rId2"/>
          <a:stretch>
            <a:fillRect/>
          </a:stretch>
        </p:blipFill>
        <p:spPr>
          <a:xfrm>
            <a:off x="4617053" y="1194165"/>
            <a:ext cx="4526947" cy="294921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DFAFD2-96AF-35CA-7458-9A0EA0861D2F}"/>
                  </a:ext>
                </a:extLst>
              </p:cNvPr>
              <p:cNvSpPr>
                <a:spLocks noGrp="1"/>
              </p:cNvSpPr>
              <p:nvPr>
                <p:ph idx="1"/>
              </p:nvPr>
            </p:nvSpPr>
            <p:spPr/>
            <p:txBody>
              <a:bodyPr/>
              <a:lstStyle/>
              <a:p>
                <a:r>
                  <a:rPr lang="en-GB" dirty="0"/>
                  <a:t>In </a:t>
                </a:r>
                <a:r>
                  <a:rPr lang="en-GB" dirty="0">
                    <a:solidFill>
                      <a:schemeClr val="bg2"/>
                    </a:solidFill>
                  </a:rPr>
                  <a:t>data-driven solvers</a:t>
                </a:r>
                <a:r>
                  <a:rPr lang="en-GB" dirty="0"/>
                  <a:t>, a labelled data-set of a physical problem is known as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𝑿</m:t>
                          </m:r>
                        </m:e>
                      </m:acc>
                      <m:r>
                        <a:rPr lang="en-GB" b="0" i="1" smtClean="0">
                          <a:latin typeface="Cambria Math" panose="02040503050406030204" pitchFamily="18" charset="0"/>
                        </a:rPr>
                        <m:t>, </m:t>
                      </m:r>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𝒚</m:t>
                          </m:r>
                        </m:e>
                      </m:acc>
                      <m:r>
                        <a:rPr lang="en-GB" b="0" i="1" smtClean="0">
                          <a:latin typeface="Cambria Math" panose="02040503050406030204" pitchFamily="18" charset="0"/>
                        </a:rPr>
                        <m:t>)</m:t>
                      </m:r>
                    </m:oMath>
                  </m:oMathPara>
                </a14:m>
                <a:endParaRPr lang="en-GB" dirty="0"/>
              </a:p>
              <a:p>
                <a:pPr marL="285750" indent="-285750">
                  <a:buFont typeface="Arial" panose="020B0604020202020204" pitchFamily="34" charset="0"/>
                  <a:buChar char="•"/>
                </a:pPr>
                <a:r>
                  <a:rPr lang="en-GB" dirty="0"/>
                  <a:t>The neural network predicts the label </a:t>
                </a:r>
                <a14:m>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𝒚</m:t>
                        </m:r>
                      </m:e>
                    </m:acc>
                  </m:oMath>
                </a14:m>
                <a:r>
                  <a:rPr lang="en-GB" dirty="0"/>
                  <a:t> given an input </a:t>
                </a:r>
                <a14:m>
                  <m:oMath xmlns:m="http://schemas.openxmlformats.org/officeDocument/2006/math">
                    <m:r>
                      <a:rPr lang="en-GB" b="1" i="1" smtClean="0">
                        <a:latin typeface="Cambria Math" panose="02040503050406030204" pitchFamily="18" charset="0"/>
                      </a:rPr>
                      <m:t>𝑿</m:t>
                    </m:r>
                  </m:oMath>
                </a14:m>
                <a:endParaRPr lang="en-GB" b="1" dirty="0"/>
              </a:p>
              <a:p>
                <a:pPr marL="285750" indent="-285750">
                  <a:buFont typeface="Arial" panose="020B0604020202020204" pitchFamily="34" charset="0"/>
                  <a:buChar char="•"/>
                </a:pPr>
                <a:r>
                  <a:rPr lang="en-GB" dirty="0"/>
                  <a:t>This process is repeated over the whole dataset</a:t>
                </a:r>
              </a:p>
              <a:p>
                <a:pPr marL="285750" indent="-285750">
                  <a:buFont typeface="Arial" panose="020B0604020202020204" pitchFamily="34" charset="0"/>
                  <a:buChar char="•"/>
                </a:pPr>
                <a:r>
                  <a:rPr lang="en-GB" dirty="0"/>
                  <a:t>The cost function is the error between the predictions</a:t>
                </a:r>
                <a:br>
                  <a:rPr lang="en-GB" dirty="0"/>
                </a:br>
                <a:r>
                  <a:rPr lang="en-GB" dirty="0"/>
                  <a:t>and the labelled data</a:t>
                </a:r>
              </a:p>
              <a:p>
                <a:r>
                  <a:rPr lang="en-GB" b="0" dirty="0"/>
                  <a:t> 	</a:t>
                </a:r>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𝐷</m:t>
                            </m:r>
                          </m:sub>
                        </m:sSub>
                      </m:den>
                    </m:f>
                    <m:nary>
                      <m:naryPr>
                        <m:chr m:val="∑"/>
                        <m:limLoc m:val="subSup"/>
                        <m:ctrlPr>
                          <a:rPr lang="en-GB" b="0" i="1" smtClean="0">
                            <a:latin typeface="Cambria Math" panose="02040503050406030204" pitchFamily="18" charset="0"/>
                          </a:rPr>
                        </m:ctrlPr>
                      </m:naryPr>
                      <m:sub>
                        <m:r>
                          <m:rPr>
                            <m:brk m:alnAt="25"/>
                          </m:rPr>
                          <a:rPr lang="en-GB" b="0" i="1" smtClean="0">
                            <a:latin typeface="Cambria Math" panose="02040503050406030204" pitchFamily="18" charset="0"/>
                          </a:rPr>
                          <m:t>𝑖</m:t>
                        </m:r>
                        <m:r>
                          <a:rPr lang="en-GB" b="0" i="1" smtClean="0">
                            <a:latin typeface="Cambria Math" panose="02040503050406030204" pitchFamily="18" charset="0"/>
                          </a:rPr>
                          <m:t>=1</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𝐷</m:t>
                            </m:r>
                          </m:sub>
                        </m:s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𝒚</m:t>
                                        </m:r>
                                      </m:e>
                                    </m:acc>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1" smtClean="0">
                                            <a:latin typeface="Cambria Math" panose="02040503050406030204" pitchFamily="18" charset="0"/>
                                          </a:rPr>
                                          <m:t>𝒚</m:t>
                                        </m:r>
                                      </m:e>
                                    </m:acc>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2</m:t>
                            </m:r>
                          </m:sup>
                        </m:sSup>
                      </m:e>
                    </m:nary>
                  </m:oMath>
                </a14:m>
                <a:endParaRPr lang="en-GB" dirty="0"/>
              </a:p>
              <a:p>
                <a:endParaRPr lang="en-GB" dirty="0"/>
              </a:p>
              <a:p>
                <a:r>
                  <a:rPr lang="en-GB" dirty="0"/>
                  <a:t>Data driven solvers…</a:t>
                </a:r>
              </a:p>
              <a:p>
                <a:pPr marL="268288" indent="-268288">
                  <a:buFont typeface="Arial" panose="020B0604020202020204" pitchFamily="34" charset="0"/>
                  <a:buChar char="•"/>
                </a:pPr>
                <a:r>
                  <a:rPr lang="en-GB" dirty="0"/>
                  <a:t>require an off-line training phase (“expensive”)</a:t>
                </a:r>
              </a:p>
              <a:p>
                <a:pPr marL="285750" indent="-285750">
                  <a:buFont typeface="Arial" panose="020B0604020202020204" pitchFamily="34" charset="0"/>
                  <a:buChar char="•"/>
                </a:pPr>
                <a:r>
                  <a:rPr lang="en-GB" dirty="0"/>
                  <a:t>learn multiple solutions</a:t>
                </a:r>
              </a:p>
              <a:p>
                <a:pPr marL="285750" indent="-285750">
                  <a:buFont typeface="Arial" panose="020B0604020202020204" pitchFamily="34" charset="0"/>
                  <a:buChar char="•"/>
                </a:pPr>
                <a:r>
                  <a:rPr lang="en-GB" dirty="0"/>
                  <a:t>deliver fast predictions in the on-line phase (“cheap”)</a:t>
                </a:r>
              </a:p>
              <a:p>
                <a:pPr marL="285750" indent="-285750">
                  <a:buFont typeface="Arial" panose="020B0604020202020204" pitchFamily="34" charset="0"/>
                  <a:buChar char="•"/>
                </a:pPr>
                <a:r>
                  <a:rPr lang="en-GB" dirty="0"/>
                  <a:t>require a very large amount of data</a:t>
                </a:r>
              </a:p>
              <a:p>
                <a:pPr marL="285750" indent="-285750">
                  <a:buFont typeface="Arial" panose="020B0604020202020204" pitchFamily="34" charset="0"/>
                  <a:buChar char="•"/>
                </a:pPr>
                <a:r>
                  <a:rPr lang="en-GB" dirty="0"/>
                  <a:t>Do not enforce laws of physics. Physics is “observed and learnt”</a:t>
                </a:r>
              </a:p>
              <a:p>
                <a:endParaRPr lang="en-GB" dirty="0"/>
              </a:p>
            </p:txBody>
          </p:sp>
        </mc:Choice>
        <mc:Fallback xmlns="">
          <p:sp>
            <p:nvSpPr>
              <p:cNvPr id="2" name="Content Placeholder 1">
                <a:extLst>
                  <a:ext uri="{FF2B5EF4-FFF2-40B4-BE49-F238E27FC236}">
                    <a16:creationId xmlns:a16="http://schemas.microsoft.com/office/drawing/2014/main" id="{68DFAFD2-96AF-35CA-7458-9A0EA0861D2F}"/>
                  </a:ext>
                </a:extLst>
              </p:cNvPr>
              <p:cNvSpPr>
                <a:spLocks noGrp="1" noRot="1" noChangeAspect="1" noMove="1" noResize="1" noEditPoints="1" noAdjustHandles="1" noChangeArrowheads="1" noChangeShapeType="1" noTextEdit="1"/>
              </p:cNvSpPr>
              <p:nvPr>
                <p:ph idx="1"/>
              </p:nvPr>
            </p:nvSpPr>
            <p:spPr>
              <a:blipFill>
                <a:blip r:embed="rId3"/>
                <a:stretch>
                  <a:fillRect l="-1289" t="-9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0069B38-8A60-7D0B-9BB2-F198D0C67172}"/>
              </a:ext>
            </a:extLst>
          </p:cNvPr>
          <p:cNvSpPr>
            <a:spLocks noGrp="1"/>
          </p:cNvSpPr>
          <p:nvPr>
            <p:ph type="title"/>
          </p:nvPr>
        </p:nvSpPr>
        <p:spPr/>
        <p:txBody>
          <a:bodyPr/>
          <a:lstStyle/>
          <a:p>
            <a:r>
              <a:rPr lang="en-GB"/>
              <a:t>9.1.3 Data-Driven Solvers</a:t>
            </a:r>
            <a:endParaRPr lang="en-GB" dirty="0"/>
          </a:p>
        </p:txBody>
      </p:sp>
      <p:sp>
        <p:nvSpPr>
          <p:cNvPr id="4" name="Slide Number Placeholder 3">
            <a:extLst>
              <a:ext uri="{FF2B5EF4-FFF2-40B4-BE49-F238E27FC236}">
                <a16:creationId xmlns:a16="http://schemas.microsoft.com/office/drawing/2014/main" id="{5C9AA98F-D940-A1DF-1F58-4FD6F7D6DAAF}"/>
              </a:ext>
            </a:extLst>
          </p:cNvPr>
          <p:cNvSpPr>
            <a:spLocks noGrp="1"/>
          </p:cNvSpPr>
          <p:nvPr>
            <p:ph type="sldNum" sz="quarter" idx="11"/>
          </p:nvPr>
        </p:nvSpPr>
        <p:spPr/>
        <p:txBody>
          <a:bodyPr/>
          <a:lstStyle/>
          <a:p>
            <a:fld id="{CE58CB1E-F828-4F11-99E0-327109AF9DA4}" type="slidenum">
              <a:rPr lang="en-GB" smtClean="0"/>
              <a:pPr/>
              <a:t>11</a:t>
            </a:fld>
            <a:endParaRPr lang="en-GB" dirty="0"/>
          </a:p>
        </p:txBody>
      </p:sp>
      <p:sp>
        <p:nvSpPr>
          <p:cNvPr id="5" name="Footer Placeholder 4">
            <a:extLst>
              <a:ext uri="{FF2B5EF4-FFF2-40B4-BE49-F238E27FC236}">
                <a16:creationId xmlns:a16="http://schemas.microsoft.com/office/drawing/2014/main" id="{6EB0FB90-B71B-7046-DBE8-CBC93A9D42FB}"/>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
        <p:nvSpPr>
          <p:cNvPr id="8" name="TextBox 7">
            <a:extLst>
              <a:ext uri="{FF2B5EF4-FFF2-40B4-BE49-F238E27FC236}">
                <a16:creationId xmlns:a16="http://schemas.microsoft.com/office/drawing/2014/main" id="{72F5C10B-1675-3DA0-0EFB-73EE83653CCC}"/>
              </a:ext>
            </a:extLst>
          </p:cNvPr>
          <p:cNvSpPr txBox="1"/>
          <p:nvPr/>
        </p:nvSpPr>
        <p:spPr>
          <a:xfrm>
            <a:off x="627742" y="4414765"/>
            <a:ext cx="2982023" cy="409086"/>
          </a:xfrm>
          <a:prstGeom prst="rect">
            <a:avLst/>
          </a:prstGeom>
          <a:solidFill>
            <a:schemeClr val="accent6"/>
          </a:solidFill>
        </p:spPr>
        <p:txBody>
          <a:bodyPr wrap="square" lIns="0" tIns="0" rIns="0" bIns="0" rtlCol="0">
            <a:spAutoFit/>
          </a:bodyPr>
          <a:lstStyle/>
          <a:p>
            <a:pPr>
              <a:lnSpc>
                <a:spcPct val="114000"/>
              </a:lnSpc>
            </a:pPr>
            <a:r>
              <a:rPr lang="en-GB" sz="1200" dirty="0">
                <a:latin typeface="+mn-lt"/>
              </a:rPr>
              <a:t>Conceptually identical with the surrogate model for learning strain distributions in Chapter 3</a:t>
            </a:r>
          </a:p>
        </p:txBody>
      </p:sp>
    </p:spTree>
    <p:extLst>
      <p:ext uri="{BB962C8B-B14F-4D97-AF65-F5344CB8AC3E}">
        <p14:creationId xmlns:p14="http://schemas.microsoft.com/office/powerpoint/2010/main" val="176238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974B1-4DD7-EBE4-87C1-D9668F0EA7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79BCC-1CF2-55CA-425C-33F90D071631}"/>
              </a:ext>
            </a:extLst>
          </p:cNvPr>
          <p:cNvSpPr>
            <a:spLocks noGrp="1"/>
          </p:cNvSpPr>
          <p:nvPr>
            <p:ph idx="1"/>
          </p:nvPr>
        </p:nvSpPr>
        <p:spPr/>
        <p:txBody>
          <a:bodyPr/>
          <a:lstStyle/>
          <a:p>
            <a:pPr marL="285750" indent="-285750">
              <a:buFont typeface="Arial" panose="020B0604020202020204" pitchFamily="34" charset="0"/>
              <a:buChar char="•"/>
            </a:pPr>
            <a:r>
              <a:rPr lang="en-GB" dirty="0">
                <a:solidFill>
                  <a:schemeClr val="bg2"/>
                </a:solidFill>
              </a:rPr>
              <a:t>8 Generative Artificial Intelligence</a:t>
            </a:r>
          </a:p>
          <a:p>
            <a:pPr marL="285750" indent="-285750">
              <a:buFont typeface="Arial" panose="020B0604020202020204" pitchFamily="34" charset="0"/>
              <a:buChar char="•"/>
            </a:pPr>
            <a:r>
              <a:rPr lang="en-GB" dirty="0"/>
              <a:t>9 Inverse Problems</a:t>
            </a:r>
          </a:p>
          <a:p>
            <a:pPr marL="285750" indent="-285750">
              <a:buFont typeface="Arial" panose="020B0604020202020204" pitchFamily="34" charset="0"/>
              <a:buChar char="•"/>
            </a:pPr>
            <a:r>
              <a:rPr lang="en-GB" dirty="0"/>
              <a:t>9.1 Basic Methodology</a:t>
            </a:r>
          </a:p>
          <a:p>
            <a:pPr marL="285750" indent="-285750">
              <a:buFont typeface="Arial" panose="020B0604020202020204" pitchFamily="34" charset="0"/>
              <a:buChar char="•"/>
            </a:pPr>
            <a:r>
              <a:rPr lang="en-GB" dirty="0"/>
              <a:t>9.1.1 Physics-Informed Neural Networks</a:t>
            </a:r>
          </a:p>
          <a:p>
            <a:pPr marL="285750" indent="-285750">
              <a:buFont typeface="Arial" panose="020B0604020202020204" pitchFamily="34" charset="0"/>
              <a:buChar char="•"/>
            </a:pPr>
            <a:r>
              <a:rPr lang="en-GB" dirty="0"/>
              <a:t>9.1.2 Iterative Forward Solvers</a:t>
            </a:r>
          </a:p>
          <a:p>
            <a:pPr marL="285750" indent="-285750">
              <a:buFont typeface="Arial" panose="020B0604020202020204" pitchFamily="34" charset="0"/>
              <a:buChar char="•"/>
            </a:pPr>
            <a:r>
              <a:rPr lang="en-GB" dirty="0"/>
              <a:t>9.1.3 Data-Driven Solvers</a:t>
            </a:r>
          </a:p>
          <a:p>
            <a:pPr marL="285750" indent="-285750">
              <a:buFont typeface="Arial" panose="020B0604020202020204" pitchFamily="34" charset="0"/>
              <a:buChar char="•"/>
            </a:pPr>
            <a:r>
              <a:rPr lang="en-GB" dirty="0">
                <a:solidFill>
                  <a:schemeClr val="bg2"/>
                </a:solidFill>
              </a:rPr>
              <a:t>9.2 Ultrasonic </a:t>
            </a:r>
            <a:r>
              <a:rPr lang="en-GB" dirty="0" err="1">
                <a:solidFill>
                  <a:schemeClr val="bg2"/>
                </a:solidFill>
              </a:rPr>
              <a:t>Nondestructive</a:t>
            </a:r>
            <a:r>
              <a:rPr lang="en-GB" dirty="0">
                <a:solidFill>
                  <a:schemeClr val="bg2"/>
                </a:solidFill>
              </a:rPr>
              <a:t> Testing</a:t>
            </a:r>
          </a:p>
          <a:p>
            <a:pPr marL="285750" indent="-285750">
              <a:buFont typeface="Arial" panose="020B0604020202020204" pitchFamily="34" charset="0"/>
              <a:buChar char="•"/>
            </a:pPr>
            <a:r>
              <a:rPr lang="en-GB" dirty="0">
                <a:solidFill>
                  <a:schemeClr val="bg2"/>
                </a:solidFill>
              </a:rPr>
              <a:t>9.2.1 Acoustic Wave Equation</a:t>
            </a:r>
          </a:p>
          <a:p>
            <a:pPr marL="285750" indent="-285750">
              <a:buFont typeface="Arial" panose="020B0604020202020204" pitchFamily="34" charset="0"/>
              <a:buChar char="•"/>
            </a:pPr>
            <a:r>
              <a:rPr lang="en-GB" dirty="0">
                <a:solidFill>
                  <a:schemeClr val="bg2"/>
                </a:solidFill>
              </a:rPr>
              <a:t>9.2.3 Physics-Informed Neural Networks</a:t>
            </a:r>
          </a:p>
          <a:p>
            <a:pPr marL="285750" indent="-285750">
              <a:buFont typeface="Arial" panose="020B0604020202020204" pitchFamily="34" charset="0"/>
              <a:buChar char="•"/>
            </a:pPr>
            <a:r>
              <a:rPr lang="en-GB" dirty="0">
                <a:solidFill>
                  <a:schemeClr val="bg2"/>
                </a:solidFill>
              </a:rPr>
              <a:t>9.2.4 Iterative Forward Solver with Neural Network </a:t>
            </a:r>
            <a:r>
              <a:rPr lang="en-GB" dirty="0" err="1">
                <a:solidFill>
                  <a:schemeClr val="bg2"/>
                </a:solidFill>
              </a:rPr>
              <a:t>Ansaty</a:t>
            </a:r>
            <a:endParaRPr lang="en-GB" dirty="0">
              <a:solidFill>
                <a:schemeClr val="bg2"/>
              </a:solidFill>
            </a:endParaRPr>
          </a:p>
          <a:p>
            <a:pPr marL="285750" indent="-285750">
              <a:buFont typeface="Arial" panose="020B0604020202020204" pitchFamily="34" charset="0"/>
              <a:buChar char="•"/>
            </a:pPr>
            <a:r>
              <a:rPr lang="en-GB" dirty="0">
                <a:solidFill>
                  <a:schemeClr val="bg2"/>
                </a:solidFill>
              </a:rPr>
              <a:t>9.2.5 Data-Driven Solver &amp; Transfer Learning</a:t>
            </a:r>
          </a:p>
          <a:p>
            <a:pPr marL="285750" indent="-285750">
              <a:buFont typeface="Arial" panose="020B0604020202020204" pitchFamily="34" charset="0"/>
              <a:buChar char="•"/>
            </a:pPr>
            <a:r>
              <a:rPr lang="en-GB" dirty="0">
                <a:solidFill>
                  <a:schemeClr val="bg2"/>
                </a:solidFill>
              </a:rPr>
              <a:t>9.3 Topology Optimization</a:t>
            </a:r>
          </a:p>
          <a:p>
            <a:pPr marL="285750" indent="-285750">
              <a:buFont typeface="Arial" panose="020B0604020202020204" pitchFamily="34" charset="0"/>
              <a:buChar char="•"/>
            </a:pPr>
            <a:r>
              <a:rPr lang="en-GB" dirty="0">
                <a:solidFill>
                  <a:schemeClr val="bg2"/>
                </a:solidFill>
              </a:rPr>
              <a:t>9.3.3 Iterative Forward Solver with Neural Network Ansatz (Compliance &amp; Acoustic Optimization)</a:t>
            </a:r>
          </a:p>
        </p:txBody>
      </p:sp>
      <p:sp>
        <p:nvSpPr>
          <p:cNvPr id="3" name="Title 2">
            <a:extLst>
              <a:ext uri="{FF2B5EF4-FFF2-40B4-BE49-F238E27FC236}">
                <a16:creationId xmlns:a16="http://schemas.microsoft.com/office/drawing/2014/main" id="{3B4699B6-86CA-62E1-43B0-E83ABCDF619E}"/>
              </a:ext>
            </a:extLst>
          </p:cNvPr>
          <p:cNvSpPr>
            <a:spLocks noGrp="1"/>
          </p:cNvSpPr>
          <p:nvPr>
            <p:ph type="title"/>
          </p:nvPr>
        </p:nvSpPr>
        <p:spPr/>
        <p:txBody>
          <a:bodyPr/>
          <a:lstStyle/>
          <a:p>
            <a:r>
              <a:rPr lang="en-GB"/>
              <a:t>Contents</a:t>
            </a:r>
            <a:endParaRPr lang="en-GB" dirty="0"/>
          </a:p>
        </p:txBody>
      </p:sp>
      <p:sp>
        <p:nvSpPr>
          <p:cNvPr id="4" name="Slide Number Placeholder 3">
            <a:extLst>
              <a:ext uri="{FF2B5EF4-FFF2-40B4-BE49-F238E27FC236}">
                <a16:creationId xmlns:a16="http://schemas.microsoft.com/office/drawing/2014/main" id="{9BDC2D84-9065-1E43-E705-010C53846E47}"/>
              </a:ext>
            </a:extLst>
          </p:cNvPr>
          <p:cNvSpPr>
            <a:spLocks noGrp="1"/>
          </p:cNvSpPr>
          <p:nvPr>
            <p:ph type="sldNum" sz="quarter" idx="11"/>
          </p:nvPr>
        </p:nvSpPr>
        <p:spPr/>
        <p:txBody>
          <a:bodyPr/>
          <a:lstStyle/>
          <a:p>
            <a:fld id="{CE58CB1E-F828-4F11-99E0-327109AF9DA4}" type="slidenum">
              <a:rPr lang="en-GB" smtClean="0"/>
              <a:pPr/>
              <a:t>12</a:t>
            </a:fld>
            <a:endParaRPr lang="en-GB" dirty="0"/>
          </a:p>
        </p:txBody>
      </p:sp>
      <p:sp>
        <p:nvSpPr>
          <p:cNvPr id="5" name="Footer Placeholder 4">
            <a:extLst>
              <a:ext uri="{FF2B5EF4-FFF2-40B4-BE49-F238E27FC236}">
                <a16:creationId xmlns:a16="http://schemas.microsoft.com/office/drawing/2014/main" id="{66837F6E-725D-8527-09D7-6F2C8A903423}"/>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Tree>
    <p:extLst>
      <p:ext uri="{BB962C8B-B14F-4D97-AF65-F5344CB8AC3E}">
        <p14:creationId xmlns:p14="http://schemas.microsoft.com/office/powerpoint/2010/main" val="97863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D2876-6F98-0D0F-FE08-7DEB6C31E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9758E-829A-F06F-3D98-50DC893B32E0}"/>
              </a:ext>
            </a:extLst>
          </p:cNvPr>
          <p:cNvSpPr>
            <a:spLocks noGrp="1"/>
          </p:cNvSpPr>
          <p:nvPr>
            <p:ph type="title"/>
          </p:nvPr>
        </p:nvSpPr>
        <p:spPr/>
        <p:txBody>
          <a:bodyPr/>
          <a:lstStyle/>
          <a:p>
            <a:r>
              <a:rPr lang="en-GB"/>
              <a:t>9 Inverse Problems &amp; Deep Learning: Basic Methodology</a:t>
            </a:r>
            <a:endParaRPr lang="en-GB" dirty="0"/>
          </a:p>
        </p:txBody>
      </p:sp>
      <p:sp>
        <p:nvSpPr>
          <p:cNvPr id="3" name="Content Placeholder 2">
            <a:extLst>
              <a:ext uri="{FF2B5EF4-FFF2-40B4-BE49-F238E27FC236}">
                <a16:creationId xmlns:a16="http://schemas.microsoft.com/office/drawing/2014/main" id="{51DBA58B-2138-0AA1-173D-F37B9467342F}"/>
              </a:ext>
            </a:extLst>
          </p:cNvPr>
          <p:cNvSpPr>
            <a:spLocks noGrp="1"/>
          </p:cNvSpPr>
          <p:nvPr>
            <p:ph idx="10"/>
          </p:nvPr>
        </p:nvSpPr>
        <p:spPr>
          <a:xfrm>
            <a:off x="319088" y="1409896"/>
            <a:ext cx="8508999" cy="1611909"/>
          </a:xfrm>
        </p:spPr>
        <p:txBody>
          <a:bodyPr/>
          <a:lstStyle/>
          <a:p>
            <a:r>
              <a:rPr lang="en-GB" dirty="0"/>
              <a:t>Leon Herrmann</a:t>
            </a:r>
          </a:p>
          <a:p>
            <a:r>
              <a:rPr lang="en-GB" dirty="0"/>
              <a:t>Stefan </a:t>
            </a:r>
            <a:r>
              <a:rPr lang="en-GB" dirty="0" err="1"/>
              <a:t>Kollmannsberger</a:t>
            </a:r>
            <a:r>
              <a:rPr lang="en-GB" dirty="0"/>
              <a:t> </a:t>
            </a:r>
          </a:p>
          <a:p>
            <a:r>
              <a:rPr lang="en-GB" dirty="0"/>
              <a:t>Chair of Data Engineering in Construction</a:t>
            </a:r>
          </a:p>
          <a:p>
            <a:r>
              <a:rPr lang="en-GB"/>
              <a:t>Bauhaus-Universität Weimar</a:t>
            </a:r>
            <a:endParaRPr lang="en-GB" dirty="0"/>
          </a:p>
        </p:txBody>
      </p:sp>
      <p:sp>
        <p:nvSpPr>
          <p:cNvPr id="4" name="Footer Placeholder 3">
            <a:extLst>
              <a:ext uri="{FF2B5EF4-FFF2-40B4-BE49-F238E27FC236}">
                <a16:creationId xmlns:a16="http://schemas.microsoft.com/office/drawing/2014/main" id="{2CCB6DC6-47E6-A356-0D1B-A70211522042}"/>
              </a:ext>
            </a:extLst>
          </p:cNvPr>
          <p:cNvSpPr>
            <a:spLocks noGrp="1"/>
          </p:cNvSpPr>
          <p:nvPr>
            <p:ph type="ftr" sz="quarter" idx="3"/>
          </p:nvPr>
        </p:nvSpPr>
        <p:spPr/>
        <p:txBody>
          <a:bodyPr/>
          <a:lstStyle/>
          <a:p>
            <a:r>
              <a:rPr lang="en-GB" dirty="0"/>
              <a:t>Leon Herrmann &amp; Stefan </a:t>
            </a:r>
            <a:r>
              <a:rPr lang="en-GB" dirty="0" err="1"/>
              <a:t>Kollmannsberger</a:t>
            </a:r>
            <a:r>
              <a:rPr lang="en-GB" dirty="0"/>
              <a:t> || Deep Learning in Computational Mechanics || Bauhaus-Universität Weimar</a:t>
            </a:r>
          </a:p>
        </p:txBody>
      </p:sp>
      <p:sp>
        <p:nvSpPr>
          <p:cNvPr id="5" name="Slide Number Placeholder 4">
            <a:extLst>
              <a:ext uri="{FF2B5EF4-FFF2-40B4-BE49-F238E27FC236}">
                <a16:creationId xmlns:a16="http://schemas.microsoft.com/office/drawing/2014/main" id="{0D630F16-8C37-8FB4-A45B-C20785B3800E}"/>
              </a:ext>
            </a:extLst>
          </p:cNvPr>
          <p:cNvSpPr>
            <a:spLocks noGrp="1"/>
          </p:cNvSpPr>
          <p:nvPr>
            <p:ph type="sldNum" sz="quarter" idx="12"/>
          </p:nvPr>
        </p:nvSpPr>
        <p:spPr/>
        <p:txBody>
          <a:bodyPr/>
          <a:lstStyle/>
          <a:p>
            <a:fld id="{CE58CB1E-F828-4F11-99E0-327109AF9DA4}" type="slidenum">
              <a:rPr lang="en-GB" smtClean="0"/>
              <a:pPr/>
              <a:t>13</a:t>
            </a:fld>
            <a:endParaRPr lang="en-GB" dirty="0"/>
          </a:p>
        </p:txBody>
      </p:sp>
      <p:sp>
        <p:nvSpPr>
          <p:cNvPr id="6" name="TextBox 5">
            <a:extLst>
              <a:ext uri="{FF2B5EF4-FFF2-40B4-BE49-F238E27FC236}">
                <a16:creationId xmlns:a16="http://schemas.microsoft.com/office/drawing/2014/main" id="{1B76982D-8BB9-D177-8F2B-860590C85483}"/>
              </a:ext>
            </a:extLst>
          </p:cNvPr>
          <p:cNvSpPr txBox="1"/>
          <p:nvPr/>
        </p:nvSpPr>
        <p:spPr>
          <a:xfrm>
            <a:off x="317066" y="3260414"/>
            <a:ext cx="4323812" cy="409086"/>
          </a:xfrm>
          <a:prstGeom prst="rect">
            <a:avLst/>
          </a:prstGeom>
          <a:noFill/>
        </p:spPr>
        <p:txBody>
          <a:bodyPr wrap="none" lIns="0" tIns="0" rIns="0" bIns="0" rtlCol="0">
            <a:spAutoFit/>
          </a:bodyPr>
          <a:lstStyle/>
          <a:p>
            <a:pPr>
              <a:lnSpc>
                <a:spcPct val="114000"/>
              </a:lnSpc>
            </a:pPr>
            <a:r>
              <a:rPr lang="en-GB" sz="1200" i="1" dirty="0">
                <a:solidFill>
                  <a:schemeClr val="accent3"/>
                </a:solidFill>
                <a:latin typeface="+mn-lt"/>
              </a:rPr>
              <a:t>Deep Learning in Computational Mechanics – an introductory course, </a:t>
            </a:r>
            <a:br>
              <a:rPr lang="en-GB" sz="1200" i="1" dirty="0">
                <a:solidFill>
                  <a:schemeClr val="accent3"/>
                </a:solidFill>
                <a:latin typeface="+mn-lt"/>
              </a:rPr>
            </a:br>
            <a:r>
              <a:rPr lang="en-GB" sz="1200" i="1" dirty="0">
                <a:solidFill>
                  <a:schemeClr val="accent3"/>
                </a:solidFill>
                <a:latin typeface="+mn-lt"/>
              </a:rPr>
              <a:t>Herrmann et al. 2025</a:t>
            </a:r>
          </a:p>
        </p:txBody>
      </p:sp>
      <p:sp>
        <p:nvSpPr>
          <p:cNvPr id="9" name="TextBox 8">
            <a:extLst>
              <a:ext uri="{FF2B5EF4-FFF2-40B4-BE49-F238E27FC236}">
                <a16:creationId xmlns:a16="http://schemas.microsoft.com/office/drawing/2014/main" id="{0E44B864-0869-B2F7-6B93-6BBF3A8BFAFF}"/>
              </a:ext>
            </a:extLst>
          </p:cNvPr>
          <p:cNvSpPr txBox="1"/>
          <p:nvPr/>
        </p:nvSpPr>
        <p:spPr>
          <a:xfrm>
            <a:off x="2083540" y="4677893"/>
            <a:ext cx="571054" cy="231602"/>
          </a:xfrm>
          <a:prstGeom prst="rect">
            <a:avLst/>
          </a:prstGeom>
          <a:noFill/>
        </p:spPr>
        <p:txBody>
          <a:bodyPr wrap="none" lIns="0" tIns="0" rIns="0" bIns="0" rtlCol="0">
            <a:spAutoFit/>
          </a:bodyPr>
          <a:lstStyle/>
          <a:p>
            <a:pPr>
              <a:lnSpc>
                <a:spcPct val="114000"/>
              </a:lnSpc>
            </a:pPr>
            <a:r>
              <a:rPr lang="en-GB" sz="1400">
                <a:latin typeface="+mn-lt"/>
              </a:rPr>
              <a:t>website</a:t>
            </a:r>
            <a:endParaRPr lang="en-GB" sz="1400" dirty="0">
              <a:latin typeface="+mn-lt"/>
            </a:endParaRPr>
          </a:p>
        </p:txBody>
      </p:sp>
      <p:sp>
        <p:nvSpPr>
          <p:cNvPr id="11" name="TextBox 10">
            <a:extLst>
              <a:ext uri="{FF2B5EF4-FFF2-40B4-BE49-F238E27FC236}">
                <a16:creationId xmlns:a16="http://schemas.microsoft.com/office/drawing/2014/main" id="{32833C15-C3F6-7F9E-2604-76E8812E179B}"/>
              </a:ext>
            </a:extLst>
          </p:cNvPr>
          <p:cNvSpPr txBox="1"/>
          <p:nvPr/>
        </p:nvSpPr>
        <p:spPr>
          <a:xfrm>
            <a:off x="3721316" y="4677893"/>
            <a:ext cx="365485" cy="231602"/>
          </a:xfrm>
          <a:prstGeom prst="rect">
            <a:avLst/>
          </a:prstGeom>
          <a:noFill/>
        </p:spPr>
        <p:txBody>
          <a:bodyPr wrap="none" lIns="0" tIns="0" rIns="0" bIns="0" rtlCol="0">
            <a:spAutoFit/>
          </a:bodyPr>
          <a:lstStyle/>
          <a:p>
            <a:pPr>
              <a:lnSpc>
                <a:spcPct val="114000"/>
              </a:lnSpc>
            </a:pPr>
            <a:r>
              <a:rPr lang="en-GB" sz="1400">
                <a:latin typeface="+mn-lt"/>
              </a:rPr>
              <a:t>book</a:t>
            </a:r>
            <a:endParaRPr lang="en-GB" sz="1400" dirty="0">
              <a:latin typeface="+mn-lt"/>
            </a:endParaRPr>
          </a:p>
        </p:txBody>
      </p:sp>
      <p:pic>
        <p:nvPicPr>
          <p:cNvPr id="7" name="Picture 6">
            <a:extLst>
              <a:ext uri="{FF2B5EF4-FFF2-40B4-BE49-F238E27FC236}">
                <a16:creationId xmlns:a16="http://schemas.microsoft.com/office/drawing/2014/main" id="{FB3630A0-B9E0-F74C-7E22-8B76B483B393}"/>
              </a:ext>
            </a:extLst>
          </p:cNvPr>
          <p:cNvPicPr>
            <a:picLocks noChangeAspect="1"/>
          </p:cNvPicPr>
          <p:nvPr/>
        </p:nvPicPr>
        <p:blipFill>
          <a:blip r:embed="rId3"/>
          <a:srcRect/>
          <a:stretch/>
        </p:blipFill>
        <p:spPr>
          <a:xfrm>
            <a:off x="1739067" y="3472101"/>
            <a:ext cx="1260000" cy="1260000"/>
          </a:xfrm>
          <a:prstGeom prst="rect">
            <a:avLst/>
          </a:prstGeom>
        </p:spPr>
      </p:pic>
      <p:pic>
        <p:nvPicPr>
          <p:cNvPr id="12" name="Picture 11">
            <a:extLst>
              <a:ext uri="{FF2B5EF4-FFF2-40B4-BE49-F238E27FC236}">
                <a16:creationId xmlns:a16="http://schemas.microsoft.com/office/drawing/2014/main" id="{451DB03E-1CB3-A1BA-F5E0-657D83D2076C}"/>
              </a:ext>
            </a:extLst>
          </p:cNvPr>
          <p:cNvPicPr>
            <a:picLocks noChangeAspect="1"/>
          </p:cNvPicPr>
          <p:nvPr/>
        </p:nvPicPr>
        <p:blipFill>
          <a:blip r:embed="rId4"/>
          <a:srcRect/>
          <a:stretch/>
        </p:blipFill>
        <p:spPr>
          <a:xfrm>
            <a:off x="3274058" y="3472101"/>
            <a:ext cx="1260000" cy="1260000"/>
          </a:xfrm>
          <a:prstGeom prst="rect">
            <a:avLst/>
          </a:prstGeom>
        </p:spPr>
      </p:pic>
    </p:spTree>
    <p:extLst>
      <p:ext uri="{BB962C8B-B14F-4D97-AF65-F5344CB8AC3E}">
        <p14:creationId xmlns:p14="http://schemas.microsoft.com/office/powerpoint/2010/main" val="66053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B8D2E3-62FA-3ED3-4505-52F53D009CF8}"/>
              </a:ext>
            </a:extLst>
          </p:cNvPr>
          <p:cNvSpPr>
            <a:spLocks noGrp="1"/>
          </p:cNvSpPr>
          <p:nvPr>
            <p:ph idx="1"/>
          </p:nvPr>
        </p:nvSpPr>
        <p:spPr/>
        <p:txBody>
          <a:bodyPr/>
          <a:lstStyle/>
          <a:p>
            <a:pPr marL="285750" indent="-285750">
              <a:buFont typeface="Arial" panose="020B0604020202020204" pitchFamily="34" charset="0"/>
              <a:buChar char="•"/>
            </a:pPr>
            <a:r>
              <a:rPr lang="en-GB" dirty="0">
                <a:solidFill>
                  <a:schemeClr val="bg2"/>
                </a:solidFill>
              </a:rPr>
              <a:t>8 Generative Artificial Intelligence</a:t>
            </a:r>
          </a:p>
          <a:p>
            <a:pPr marL="285750" indent="-285750">
              <a:buFont typeface="Arial" panose="020B0604020202020204" pitchFamily="34" charset="0"/>
              <a:buChar char="•"/>
            </a:pPr>
            <a:r>
              <a:rPr lang="en-GB" dirty="0"/>
              <a:t>9 Inverse Problems</a:t>
            </a:r>
          </a:p>
          <a:p>
            <a:pPr marL="285750" indent="-285750">
              <a:buFont typeface="Arial" panose="020B0604020202020204" pitchFamily="34" charset="0"/>
              <a:buChar char="•"/>
            </a:pPr>
            <a:r>
              <a:rPr lang="en-GB" dirty="0"/>
              <a:t>9.1 Basic Methodology</a:t>
            </a:r>
          </a:p>
          <a:p>
            <a:pPr marL="285750" indent="-285750">
              <a:buFont typeface="Arial" panose="020B0604020202020204" pitchFamily="34" charset="0"/>
              <a:buChar char="•"/>
            </a:pPr>
            <a:r>
              <a:rPr lang="en-GB" dirty="0"/>
              <a:t>9.1.1 Physics-Informed Neural Networks</a:t>
            </a:r>
          </a:p>
          <a:p>
            <a:pPr marL="285750" indent="-285750">
              <a:buFont typeface="Arial" panose="020B0604020202020204" pitchFamily="34" charset="0"/>
              <a:buChar char="•"/>
            </a:pPr>
            <a:r>
              <a:rPr lang="en-GB" dirty="0"/>
              <a:t>9.1.2 Iterative Forward Solvers</a:t>
            </a:r>
          </a:p>
          <a:p>
            <a:pPr marL="285750" indent="-285750">
              <a:buFont typeface="Arial" panose="020B0604020202020204" pitchFamily="34" charset="0"/>
              <a:buChar char="•"/>
            </a:pPr>
            <a:r>
              <a:rPr lang="en-GB" dirty="0"/>
              <a:t>9.1.3 Data-Driven Solvers</a:t>
            </a:r>
          </a:p>
          <a:p>
            <a:pPr marL="285750" indent="-285750">
              <a:buFont typeface="Arial" panose="020B0604020202020204" pitchFamily="34" charset="0"/>
              <a:buChar char="•"/>
            </a:pPr>
            <a:r>
              <a:rPr lang="en-GB" dirty="0">
                <a:solidFill>
                  <a:schemeClr val="bg2"/>
                </a:solidFill>
              </a:rPr>
              <a:t>9.2 Ultrasonic </a:t>
            </a:r>
            <a:r>
              <a:rPr lang="en-GB" dirty="0" err="1">
                <a:solidFill>
                  <a:schemeClr val="bg2"/>
                </a:solidFill>
              </a:rPr>
              <a:t>Nondestructive</a:t>
            </a:r>
            <a:r>
              <a:rPr lang="en-GB" dirty="0">
                <a:solidFill>
                  <a:schemeClr val="bg2"/>
                </a:solidFill>
              </a:rPr>
              <a:t> Testing</a:t>
            </a:r>
          </a:p>
          <a:p>
            <a:pPr marL="285750" indent="-285750">
              <a:buFont typeface="Arial" panose="020B0604020202020204" pitchFamily="34" charset="0"/>
              <a:buChar char="•"/>
            </a:pPr>
            <a:r>
              <a:rPr lang="en-GB" dirty="0">
                <a:solidFill>
                  <a:schemeClr val="bg2"/>
                </a:solidFill>
              </a:rPr>
              <a:t>9.2.1 Acoustic Wave Equation</a:t>
            </a:r>
          </a:p>
          <a:p>
            <a:pPr marL="285750" indent="-285750">
              <a:buFont typeface="Arial" panose="020B0604020202020204" pitchFamily="34" charset="0"/>
              <a:buChar char="•"/>
            </a:pPr>
            <a:r>
              <a:rPr lang="en-GB" dirty="0">
                <a:solidFill>
                  <a:schemeClr val="bg2"/>
                </a:solidFill>
              </a:rPr>
              <a:t>9.2.3 Physics-Informed Neural Networks</a:t>
            </a:r>
          </a:p>
          <a:p>
            <a:pPr marL="285750" indent="-285750">
              <a:buFont typeface="Arial" panose="020B0604020202020204" pitchFamily="34" charset="0"/>
              <a:buChar char="•"/>
            </a:pPr>
            <a:r>
              <a:rPr lang="en-GB" dirty="0">
                <a:solidFill>
                  <a:schemeClr val="bg2"/>
                </a:solidFill>
              </a:rPr>
              <a:t>9.2.4 Iterative Forward Solver with Neural Network Ansatz</a:t>
            </a:r>
          </a:p>
          <a:p>
            <a:pPr marL="285750" indent="-285750">
              <a:buFont typeface="Arial" panose="020B0604020202020204" pitchFamily="34" charset="0"/>
              <a:buChar char="•"/>
            </a:pPr>
            <a:r>
              <a:rPr lang="en-GB" dirty="0">
                <a:solidFill>
                  <a:schemeClr val="bg2"/>
                </a:solidFill>
              </a:rPr>
              <a:t>9.2.5 Data-Driven Solver &amp; Transfer Learning</a:t>
            </a:r>
          </a:p>
          <a:p>
            <a:pPr marL="285750" indent="-285750">
              <a:buFont typeface="Arial" panose="020B0604020202020204" pitchFamily="34" charset="0"/>
              <a:buChar char="•"/>
            </a:pPr>
            <a:r>
              <a:rPr lang="en-GB" dirty="0">
                <a:solidFill>
                  <a:schemeClr val="bg2"/>
                </a:solidFill>
              </a:rPr>
              <a:t>9.3 Topology Optimization</a:t>
            </a:r>
          </a:p>
          <a:p>
            <a:pPr marL="285750" indent="-285750">
              <a:buFont typeface="Arial" panose="020B0604020202020204" pitchFamily="34" charset="0"/>
              <a:buChar char="•"/>
            </a:pPr>
            <a:r>
              <a:rPr lang="en-GB" dirty="0">
                <a:solidFill>
                  <a:schemeClr val="bg2"/>
                </a:solidFill>
              </a:rPr>
              <a:t>9.3.3 Iterative Forward Solver with Neural Network Ansatz (Compliance &amp; Acoustic Optimization)</a:t>
            </a:r>
          </a:p>
        </p:txBody>
      </p:sp>
      <p:sp>
        <p:nvSpPr>
          <p:cNvPr id="3" name="Title 2">
            <a:extLst>
              <a:ext uri="{FF2B5EF4-FFF2-40B4-BE49-F238E27FC236}">
                <a16:creationId xmlns:a16="http://schemas.microsoft.com/office/drawing/2014/main" id="{DFBF6F85-170B-A30E-33B7-C2E6A5DD75DD}"/>
              </a:ext>
            </a:extLst>
          </p:cNvPr>
          <p:cNvSpPr>
            <a:spLocks noGrp="1"/>
          </p:cNvSpPr>
          <p:nvPr>
            <p:ph type="title"/>
          </p:nvPr>
        </p:nvSpPr>
        <p:spPr/>
        <p:txBody>
          <a:bodyPr/>
          <a:lstStyle/>
          <a:p>
            <a:r>
              <a:rPr lang="en-GB"/>
              <a:t>Contents</a:t>
            </a:r>
            <a:endParaRPr lang="en-GB" dirty="0"/>
          </a:p>
        </p:txBody>
      </p:sp>
      <p:sp>
        <p:nvSpPr>
          <p:cNvPr id="4" name="Slide Number Placeholder 3">
            <a:extLst>
              <a:ext uri="{FF2B5EF4-FFF2-40B4-BE49-F238E27FC236}">
                <a16:creationId xmlns:a16="http://schemas.microsoft.com/office/drawing/2014/main" id="{67DAA654-E2B3-96C9-445E-07E4B5ABC450}"/>
              </a:ext>
            </a:extLst>
          </p:cNvPr>
          <p:cNvSpPr>
            <a:spLocks noGrp="1"/>
          </p:cNvSpPr>
          <p:nvPr>
            <p:ph type="sldNum" sz="quarter" idx="11"/>
          </p:nvPr>
        </p:nvSpPr>
        <p:spPr/>
        <p:txBody>
          <a:bodyPr/>
          <a:lstStyle/>
          <a:p>
            <a:fld id="{CE58CB1E-F828-4F11-99E0-327109AF9DA4}" type="slidenum">
              <a:rPr lang="en-GB" smtClean="0"/>
              <a:pPr/>
              <a:t>2</a:t>
            </a:fld>
            <a:endParaRPr lang="en-GB" dirty="0"/>
          </a:p>
        </p:txBody>
      </p:sp>
      <p:sp>
        <p:nvSpPr>
          <p:cNvPr id="5" name="Footer Placeholder 4">
            <a:extLst>
              <a:ext uri="{FF2B5EF4-FFF2-40B4-BE49-F238E27FC236}">
                <a16:creationId xmlns:a16="http://schemas.microsoft.com/office/drawing/2014/main" id="{530B75BC-0336-09DB-12FD-989D41FC2141}"/>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Tree>
    <p:extLst>
      <p:ext uri="{BB962C8B-B14F-4D97-AF65-F5344CB8AC3E}">
        <p14:creationId xmlns:p14="http://schemas.microsoft.com/office/powerpoint/2010/main" val="86413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C35BBA-E1F4-AD43-93DE-63B377C1F13C}"/>
                  </a:ext>
                </a:extLst>
              </p:cNvPr>
              <p:cNvSpPr>
                <a:spLocks noGrp="1"/>
              </p:cNvSpPr>
              <p:nvPr>
                <p:ph idx="1"/>
              </p:nvPr>
            </p:nvSpPr>
            <p:spPr/>
            <p:txBody>
              <a:bodyPr/>
              <a:lstStyle/>
              <a:p>
                <a:r>
                  <a:rPr lang="en-GB" dirty="0"/>
                  <a:t>Given a parametrized non-linear partial differential equations of the form</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e>
                            <m:sup>
                              <m:r>
                                <a:rPr lang="en-GB" b="0" i="1" smtClean="0">
                                  <a:latin typeface="Cambria Math" panose="02040503050406030204" pitchFamily="18" charset="0"/>
                                </a:rPr>
                                <m:t>𝑎</m:t>
                              </m:r>
                            </m:sup>
                          </m:sSup>
                          <m:r>
                            <a:rPr lang="en-GB" b="0" i="1" smtClean="0">
                              <a:latin typeface="Cambria Math" panose="02040503050406030204" pitchFamily="18" charset="0"/>
                            </a:rPr>
                            <m:t>𝑢</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e>
                            <m:sup>
                              <m:r>
                                <a:rPr lang="en-GB" b="0" i="1" smtClean="0">
                                  <a:latin typeface="Cambria Math" panose="02040503050406030204" pitchFamily="18" charset="0"/>
                                </a:rPr>
                                <m:t>𝑎</m:t>
                              </m:r>
                            </m:sup>
                          </m:sSup>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𝒩</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𝑢</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e>
                      </m:d>
                      <m:r>
                        <a:rPr lang="en-GB" b="0" i="1" smtClean="0">
                          <a:latin typeface="Cambria Math" panose="02040503050406030204" pitchFamily="18" charset="0"/>
                          <a:ea typeface="Cambria Math" panose="02040503050406030204" pitchFamily="18" charset="0"/>
                        </a:rPr>
                        <m:t>=0,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Ω</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𝒯</m:t>
                      </m:r>
                    </m:oMath>
                  </m:oMathPara>
                </a14:m>
                <a:endParaRPr lang="en-GB" dirty="0"/>
              </a:p>
              <a:p>
                <a:r>
                  <a:rPr lang="en-GB" dirty="0">
                    <a:solidFill>
                      <a:schemeClr val="bg2"/>
                    </a:solidFill>
                  </a:rPr>
                  <a:t>Inverse problems consider the identification of the differential equation given a (partial) solution </a:t>
                </a:r>
                <a14:m>
                  <m:oMath xmlns:m="http://schemas.openxmlformats.org/officeDocument/2006/math">
                    <m:r>
                      <a:rPr lang="en-GB" b="0" i="1" smtClean="0">
                        <a:solidFill>
                          <a:schemeClr val="bg2"/>
                        </a:solidFill>
                        <a:latin typeface="Cambria Math" panose="02040503050406030204" pitchFamily="18" charset="0"/>
                      </a:rPr>
                      <m:t>𝑢</m:t>
                    </m:r>
                  </m:oMath>
                </a14:m>
                <a:endParaRPr lang="en-GB" dirty="0">
                  <a:solidFill>
                    <a:schemeClr val="bg2"/>
                  </a:solidFill>
                </a:endParaRPr>
              </a:p>
              <a:p>
                <a:pPr marL="461963" lvl="1" indent="-285750">
                  <a:buFont typeface="Arial" panose="020B0604020202020204" pitchFamily="34" charset="0"/>
                  <a:buChar char="•"/>
                </a:pPr>
                <a:r>
                  <a:rPr lang="en-GB" dirty="0"/>
                  <a:t>in the form of the non-linear differential operator </a:t>
                </a:r>
                <a14:m>
                  <m:oMath xmlns:m="http://schemas.openxmlformats.org/officeDocument/2006/math">
                    <m:r>
                      <a:rPr lang="en-GB" b="0" i="1" smtClean="0">
                        <a:latin typeface="Cambria Math" panose="02040503050406030204" pitchFamily="18" charset="0"/>
                        <a:ea typeface="Cambria Math" panose="02040503050406030204" pitchFamily="18" charset="0"/>
                      </a:rPr>
                      <m:t>𝒩</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𝑢</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e>
                    </m:d>
                  </m:oMath>
                </a14:m>
                <a:endParaRPr lang="en-GB" dirty="0"/>
              </a:p>
              <a:p>
                <a:pPr marL="461963" lvl="1" indent="-285750">
                  <a:buFont typeface="Arial" panose="020B0604020202020204" pitchFamily="34" charset="0"/>
                  <a:buChar char="•"/>
                </a:pPr>
                <a:r>
                  <a:rPr lang="en-GB" dirty="0"/>
                  <a:t>or the coefficients </a:t>
                </a:r>
                <a14:m>
                  <m:oMath xmlns:m="http://schemas.openxmlformats.org/officeDocument/2006/math">
                    <m:r>
                      <a:rPr lang="en-GB" b="0" i="1" smtClean="0">
                        <a:latin typeface="Cambria Math" panose="02040503050406030204" pitchFamily="18" charset="0"/>
                      </a:rPr>
                      <m:t>𝜆</m:t>
                    </m:r>
                  </m:oMath>
                </a14:m>
                <a:endParaRPr lang="en-GB" dirty="0"/>
              </a:p>
              <a:p>
                <a:pPr marL="461963" lvl="1"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rPr>
                      <m:t>𝑎</m:t>
                    </m:r>
                  </m:oMath>
                </a14:m>
                <a:r>
                  <a:rPr lang="en-GB" dirty="0"/>
                  <a:t> order of derivative in time </a:t>
                </a:r>
                <a14:m>
                  <m:oMath xmlns:m="http://schemas.openxmlformats.org/officeDocument/2006/math">
                    <m:r>
                      <a:rPr lang="en-GB" b="0" i="1" smtClean="0">
                        <a:latin typeface="Cambria Math" panose="02040503050406030204" pitchFamily="18" charset="0"/>
                      </a:rPr>
                      <m:t>𝑡</m:t>
                    </m:r>
                  </m:oMath>
                </a14:m>
                <a:endParaRPr lang="en-GB" dirty="0"/>
              </a:p>
              <a:p>
                <a:pPr marL="285750" indent="-285750">
                  <a:buFont typeface="Arial" panose="020B0604020202020204" pitchFamily="34" charset="0"/>
                  <a:buChar char="•"/>
                </a:pPr>
                <a:endParaRPr lang="en-GB" dirty="0"/>
              </a:p>
              <a:p>
                <a:r>
                  <a:rPr lang="en-GB" dirty="0"/>
                  <a:t>Examples of inverse problems</a:t>
                </a:r>
              </a:p>
              <a:p>
                <a:pPr marL="461963" lvl="1" indent="-285750">
                  <a:buFont typeface="Arial" panose="020B0604020202020204" pitchFamily="34" charset="0"/>
                  <a:buChar char="•"/>
                </a:pPr>
                <a:r>
                  <a:rPr lang="en-GB" dirty="0"/>
                  <a:t>X-ray computed tomography: geometry reconstruction using the attenuation of the x-rays</a:t>
                </a:r>
              </a:p>
              <a:p>
                <a:pPr marL="461963" lvl="1" indent="-285750">
                  <a:buFont typeface="Arial" panose="020B0604020202020204" pitchFamily="34" charset="0"/>
                  <a:buChar char="•"/>
                </a:pPr>
                <a:r>
                  <a:rPr lang="en-GB" dirty="0"/>
                  <a:t>Calculation of the earth’s density from measurements of the variation in the gravity field</a:t>
                </a:r>
              </a:p>
              <a:p>
                <a:pPr marL="461963" lvl="1" indent="-285750">
                  <a:buFont typeface="Arial" panose="020B0604020202020204" pitchFamily="34" charset="0"/>
                  <a:buChar char="•"/>
                </a:pPr>
                <a:r>
                  <a:rPr lang="en-GB" dirty="0"/>
                  <a:t>Flaw identification through the disturbance of ultrasonic pulses</a:t>
                </a:r>
              </a:p>
              <a:p>
                <a:pPr marL="461963" lvl="1" indent="-285750">
                  <a:buFont typeface="Arial" panose="020B0604020202020204" pitchFamily="34" charset="0"/>
                  <a:buChar char="•"/>
                </a:pPr>
                <a:r>
                  <a:rPr lang="en-GB" dirty="0"/>
                  <a:t>Topology optimization</a:t>
                </a:r>
              </a:p>
              <a:p>
                <a:pPr lvl="1" indent="0">
                  <a:buNone/>
                </a:pPr>
                <a:endParaRPr lang="en-GB" dirty="0"/>
              </a:p>
              <a:p>
                <a:r>
                  <a:rPr lang="en-GB" dirty="0"/>
                  <a:t>Inverse problems are often </a:t>
                </a:r>
                <a:r>
                  <a:rPr lang="en-GB" dirty="0">
                    <a:solidFill>
                      <a:schemeClr val="bg2"/>
                    </a:solidFill>
                  </a:rPr>
                  <a:t>ill-posed</a:t>
                </a:r>
                <a:r>
                  <a:rPr lang="en-GB" dirty="0"/>
                  <a:t>. Ill-posed means that the solution is either not unique or a small variation of the input causes a large variation of the output. </a:t>
                </a:r>
              </a:p>
              <a:p>
                <a:r>
                  <a:rPr lang="en-GB" dirty="0">
                    <a:solidFill>
                      <a:schemeClr val="bg2"/>
                    </a:solidFill>
                  </a:rPr>
                  <a:t>Non-unique solution</a:t>
                </a:r>
                <a:r>
                  <a:rPr lang="en-GB" dirty="0"/>
                  <a:t>: If the answer is 42 then it could have been composed of 41+1 or 40+2 or….</a:t>
                </a:r>
              </a:p>
              <a:p>
                <a:pPr marL="285750" indent="-285750">
                  <a:buFont typeface="Arial" panose="020B0604020202020204" pitchFamily="34" charset="0"/>
                  <a:buChar char="•"/>
                </a:pPr>
                <a:endParaRPr lang="en-GB" dirty="0"/>
              </a:p>
              <a:p>
                <a:endParaRPr lang="en-GB" dirty="0"/>
              </a:p>
            </p:txBody>
          </p:sp>
        </mc:Choice>
        <mc:Fallback xmlns="">
          <p:sp>
            <p:nvSpPr>
              <p:cNvPr id="2" name="Content Placeholder 1">
                <a:extLst>
                  <a:ext uri="{FF2B5EF4-FFF2-40B4-BE49-F238E27FC236}">
                    <a16:creationId xmlns:a16="http://schemas.microsoft.com/office/drawing/2014/main" id="{46C35BBA-E1F4-AD43-93DE-63B377C1F13C}"/>
                  </a:ext>
                </a:extLst>
              </p:cNvPr>
              <p:cNvSpPr>
                <a:spLocks noGrp="1" noRot="1" noChangeAspect="1" noMove="1" noResize="1" noEditPoints="1" noAdjustHandles="1" noChangeArrowheads="1" noChangeShapeType="1" noTextEdit="1"/>
              </p:cNvSpPr>
              <p:nvPr>
                <p:ph idx="1"/>
              </p:nvPr>
            </p:nvSpPr>
            <p:spPr>
              <a:blipFill>
                <a:blip r:embed="rId2"/>
                <a:stretch>
                  <a:fillRect l="-1289" t="-922" r="-716" b="-61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4195DBF-4A5E-3BD1-4ED3-1C78427874D4}"/>
              </a:ext>
            </a:extLst>
          </p:cNvPr>
          <p:cNvSpPr>
            <a:spLocks noGrp="1"/>
          </p:cNvSpPr>
          <p:nvPr>
            <p:ph type="title"/>
          </p:nvPr>
        </p:nvSpPr>
        <p:spPr/>
        <p:txBody>
          <a:bodyPr/>
          <a:lstStyle/>
          <a:p>
            <a:r>
              <a:rPr lang="en-GB"/>
              <a:t>9 Inverse Problems</a:t>
            </a:r>
            <a:endParaRPr lang="en-GB" dirty="0"/>
          </a:p>
        </p:txBody>
      </p:sp>
      <p:sp>
        <p:nvSpPr>
          <p:cNvPr id="4" name="Slide Number Placeholder 3">
            <a:extLst>
              <a:ext uri="{FF2B5EF4-FFF2-40B4-BE49-F238E27FC236}">
                <a16:creationId xmlns:a16="http://schemas.microsoft.com/office/drawing/2014/main" id="{D7F873D4-1C82-459B-C52D-659071028B77}"/>
              </a:ext>
            </a:extLst>
          </p:cNvPr>
          <p:cNvSpPr>
            <a:spLocks noGrp="1"/>
          </p:cNvSpPr>
          <p:nvPr>
            <p:ph type="sldNum" sz="quarter" idx="11"/>
          </p:nvPr>
        </p:nvSpPr>
        <p:spPr/>
        <p:txBody>
          <a:bodyPr/>
          <a:lstStyle/>
          <a:p>
            <a:fld id="{CE58CB1E-F828-4F11-99E0-327109AF9DA4}" type="slidenum">
              <a:rPr lang="en-GB" smtClean="0"/>
              <a:pPr/>
              <a:t>3</a:t>
            </a:fld>
            <a:endParaRPr lang="en-GB" dirty="0"/>
          </a:p>
        </p:txBody>
      </p:sp>
      <p:sp>
        <p:nvSpPr>
          <p:cNvPr id="5" name="Footer Placeholder 4">
            <a:extLst>
              <a:ext uri="{FF2B5EF4-FFF2-40B4-BE49-F238E27FC236}">
                <a16:creationId xmlns:a16="http://schemas.microsoft.com/office/drawing/2014/main" id="{7338B541-64CC-049B-F963-E52F572982FA}"/>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Tree>
    <p:extLst>
      <p:ext uri="{BB962C8B-B14F-4D97-AF65-F5344CB8AC3E}">
        <p14:creationId xmlns:p14="http://schemas.microsoft.com/office/powerpoint/2010/main" val="252266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C02D7C-A126-DF8A-F264-899030DAD572}"/>
              </a:ext>
            </a:extLst>
          </p:cNvPr>
          <p:cNvSpPr>
            <a:spLocks noGrp="1"/>
          </p:cNvSpPr>
          <p:nvPr>
            <p:ph idx="1"/>
          </p:nvPr>
        </p:nvSpPr>
        <p:spPr/>
        <p:txBody>
          <a:bodyPr/>
          <a:lstStyle/>
          <a:p>
            <a:pPr marL="285750" indent="-285750">
              <a:buFont typeface="Arial" panose="020B0604020202020204" pitchFamily="34" charset="0"/>
              <a:buChar char="•"/>
            </a:pPr>
            <a:r>
              <a:rPr lang="en-GB" dirty="0"/>
              <a:t>Three main methodologies in deep learning</a:t>
            </a:r>
          </a:p>
          <a:p>
            <a:pPr marL="285750" indent="-285750">
              <a:buFont typeface="Arial" panose="020B0604020202020204" pitchFamily="34" charset="0"/>
              <a:buChar char="•"/>
            </a:pPr>
            <a:endParaRPr lang="en-GB" dirty="0"/>
          </a:p>
          <a:p>
            <a:pPr lvl="1" indent="0">
              <a:buNone/>
            </a:pPr>
            <a:r>
              <a:rPr lang="en-GB" dirty="0">
                <a:solidFill>
                  <a:schemeClr val="bg2"/>
                </a:solidFill>
              </a:rPr>
              <a:t>Physics-Informed Neural Networks </a:t>
            </a:r>
            <a:r>
              <a:rPr lang="en-GB" dirty="0"/>
              <a:t>(e.g. the elastic bar discussed in Chapter 5)</a:t>
            </a:r>
          </a:p>
          <a:p>
            <a:pPr marL="646113" lvl="2" indent="-285750">
              <a:buFont typeface="Arial" panose="020B0604020202020204" pitchFamily="34" charset="0"/>
              <a:buChar char="•"/>
            </a:pPr>
            <a:r>
              <a:rPr lang="en-GB" dirty="0"/>
              <a:t>Minimization of the residual of the partial differential equation</a:t>
            </a:r>
          </a:p>
          <a:p>
            <a:pPr marL="646113" lvl="2" indent="-285750">
              <a:buFont typeface="Arial" panose="020B0604020202020204" pitchFamily="34" charset="0"/>
              <a:buChar char="•"/>
            </a:pPr>
            <a:r>
              <a:rPr lang="en-GB" dirty="0"/>
              <a:t>Sub-method of physics-informed learning (see Chapter 10)</a:t>
            </a:r>
          </a:p>
          <a:p>
            <a:pPr lvl="1" indent="0">
              <a:buNone/>
            </a:pPr>
            <a:r>
              <a:rPr lang="en-GB" dirty="0">
                <a:solidFill>
                  <a:schemeClr val="bg2"/>
                </a:solidFill>
              </a:rPr>
              <a:t>Iterative Forward Solvers </a:t>
            </a:r>
          </a:p>
          <a:p>
            <a:pPr marL="646113" lvl="2" indent="-285750">
              <a:buFont typeface="Arial" panose="020B0604020202020204" pitchFamily="34" charset="0"/>
              <a:buChar char="•"/>
            </a:pPr>
            <a:r>
              <a:rPr lang="en-GB" dirty="0"/>
              <a:t>Minimization of the residual between measurement data and the solution to the differential equation in an alternating fashion</a:t>
            </a:r>
          </a:p>
          <a:p>
            <a:pPr marL="646113" lvl="2" indent="-285750">
              <a:buFont typeface="Arial" panose="020B0604020202020204" pitchFamily="34" charset="0"/>
              <a:buChar char="•"/>
            </a:pPr>
            <a:r>
              <a:rPr lang="en-GB" dirty="0"/>
              <a:t>Enforcement of physical laws by use of classical methods for the solution of differential equations</a:t>
            </a:r>
          </a:p>
          <a:p>
            <a:pPr lvl="1" indent="0">
              <a:buNone/>
            </a:pPr>
            <a:r>
              <a:rPr lang="en-GB" dirty="0">
                <a:solidFill>
                  <a:schemeClr val="bg2"/>
                </a:solidFill>
              </a:rPr>
              <a:t>Data-driven solvers</a:t>
            </a:r>
          </a:p>
          <a:p>
            <a:pPr marL="646113" lvl="2" indent="-285750">
              <a:buFont typeface="Arial" panose="020B0604020202020204" pitchFamily="34" charset="0"/>
              <a:buChar char="•"/>
            </a:pPr>
            <a:r>
              <a:rPr lang="en-GB" dirty="0"/>
              <a:t>Minimization of the residual between predictions and labelled data</a:t>
            </a:r>
          </a:p>
          <a:p>
            <a:pPr marL="646113" lvl="2" indent="-285750">
              <a:buFont typeface="Arial" panose="020B0604020202020204" pitchFamily="34" charset="0"/>
              <a:buChar char="•"/>
            </a:pPr>
            <a:r>
              <a:rPr lang="en-GB" dirty="0"/>
              <a:t>Physics is ”learnt” by NN</a:t>
            </a:r>
          </a:p>
          <a:p>
            <a:pPr marL="646113" lvl="2" indent="-285750">
              <a:buFont typeface="Arial" panose="020B0604020202020204" pitchFamily="34" charset="0"/>
              <a:buChar char="•"/>
            </a:pPr>
            <a:endParaRPr lang="en-GB" dirty="0"/>
          </a:p>
          <a:p>
            <a:r>
              <a:rPr lang="en-GB" dirty="0"/>
              <a:t>Degree of enforcement of the underlying physics decreases from top to bottom</a:t>
            </a:r>
          </a:p>
          <a:p>
            <a:endParaRPr lang="en-GB" dirty="0"/>
          </a:p>
        </p:txBody>
      </p:sp>
      <p:sp>
        <p:nvSpPr>
          <p:cNvPr id="3" name="Title 2">
            <a:extLst>
              <a:ext uri="{FF2B5EF4-FFF2-40B4-BE49-F238E27FC236}">
                <a16:creationId xmlns:a16="http://schemas.microsoft.com/office/drawing/2014/main" id="{6651AEBF-06FC-F406-BB0B-B99A5029641C}"/>
              </a:ext>
            </a:extLst>
          </p:cNvPr>
          <p:cNvSpPr>
            <a:spLocks noGrp="1"/>
          </p:cNvSpPr>
          <p:nvPr>
            <p:ph type="title"/>
          </p:nvPr>
        </p:nvSpPr>
        <p:spPr/>
        <p:txBody>
          <a:bodyPr/>
          <a:lstStyle/>
          <a:p>
            <a:r>
              <a:rPr lang="en-GB"/>
              <a:t>9.1 Basic Methodology</a:t>
            </a:r>
            <a:endParaRPr lang="en-GB" dirty="0"/>
          </a:p>
        </p:txBody>
      </p:sp>
      <p:sp>
        <p:nvSpPr>
          <p:cNvPr id="4" name="Slide Number Placeholder 3">
            <a:extLst>
              <a:ext uri="{FF2B5EF4-FFF2-40B4-BE49-F238E27FC236}">
                <a16:creationId xmlns:a16="http://schemas.microsoft.com/office/drawing/2014/main" id="{AC6B56FA-2DDC-8B55-2828-51853039557D}"/>
              </a:ext>
            </a:extLst>
          </p:cNvPr>
          <p:cNvSpPr>
            <a:spLocks noGrp="1"/>
          </p:cNvSpPr>
          <p:nvPr>
            <p:ph type="sldNum" sz="quarter" idx="11"/>
          </p:nvPr>
        </p:nvSpPr>
        <p:spPr/>
        <p:txBody>
          <a:bodyPr/>
          <a:lstStyle/>
          <a:p>
            <a:fld id="{CE58CB1E-F828-4F11-99E0-327109AF9DA4}" type="slidenum">
              <a:rPr lang="en-GB" smtClean="0"/>
              <a:pPr/>
              <a:t>4</a:t>
            </a:fld>
            <a:endParaRPr lang="en-GB" dirty="0"/>
          </a:p>
        </p:txBody>
      </p:sp>
      <p:sp>
        <p:nvSpPr>
          <p:cNvPr id="5" name="Footer Placeholder 4">
            <a:extLst>
              <a:ext uri="{FF2B5EF4-FFF2-40B4-BE49-F238E27FC236}">
                <a16:creationId xmlns:a16="http://schemas.microsoft.com/office/drawing/2014/main" id="{5E551190-C737-2D2B-C8AB-5B92C19D1B6E}"/>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Tree>
    <p:extLst>
      <p:ext uri="{BB962C8B-B14F-4D97-AF65-F5344CB8AC3E}">
        <p14:creationId xmlns:p14="http://schemas.microsoft.com/office/powerpoint/2010/main" val="118411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2C22993-CAF1-3D11-420E-C9A701F7DE2F}"/>
                  </a:ext>
                </a:extLst>
              </p:cNvPr>
              <p:cNvSpPr>
                <a:spLocks noGrp="1"/>
              </p:cNvSpPr>
              <p:nvPr>
                <p:ph idx="1"/>
              </p:nvPr>
            </p:nvSpPr>
            <p:spPr/>
            <p:txBody>
              <a:bodyPr/>
              <a:lstStyle/>
              <a:p>
                <a:r>
                  <a:rPr lang="en-GB" dirty="0"/>
                  <a:t>In general the network provides a prediction </a:t>
                </a:r>
                <a14:m>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𝑿</m:t>
                        </m:r>
                      </m:e>
                    </m:acc>
                  </m:oMath>
                </a14:m>
                <a:r>
                  <a:rPr lang="en-GB" dirty="0"/>
                  <a:t> given an input </a:t>
                </a:r>
                <a14:m>
                  <m:oMath xmlns:m="http://schemas.openxmlformats.org/officeDocument/2006/math">
                    <m:r>
                      <a:rPr lang="en-GB" b="1" i="1" smtClean="0">
                        <a:latin typeface="Cambria Math" panose="02040503050406030204" pitchFamily="18" charset="0"/>
                      </a:rPr>
                      <m:t>𝑿</m:t>
                    </m:r>
                  </m:oMath>
                </a14:m>
                <a:endParaRPr lang="en-GB" b="1" dirty="0"/>
              </a:p>
              <a:p>
                <a:r>
                  <a:rPr lang="en-GB" dirty="0">
                    <a:solidFill>
                      <a:schemeClr val="bg2"/>
                    </a:solidFill>
                  </a:rPr>
                  <a:t>Inputs</a:t>
                </a:r>
                <a:r>
                  <a:rPr lang="en-GB" dirty="0"/>
                  <a:t> can be, e.g.</a:t>
                </a:r>
              </a:p>
              <a:p>
                <a:pPr marL="461963" lvl="1" indent="-285750">
                  <a:buFont typeface="Arial" panose="020B0604020202020204" pitchFamily="34" charset="0"/>
                  <a:buChar char="•"/>
                </a:pPr>
                <a:r>
                  <a:rPr lang="en-GB" dirty="0"/>
                  <a:t>coordinates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oMath>
                </a14:m>
                <a:endParaRPr lang="en-GB" b="0" dirty="0"/>
              </a:p>
              <a:p>
                <a:pPr marL="461963" lvl="1" indent="-285750">
                  <a:buFont typeface="Arial" panose="020B0604020202020204" pitchFamily="34" charset="0"/>
                  <a:buChar char="•"/>
                </a:pPr>
                <a:r>
                  <a:rPr lang="en-GB" dirty="0"/>
                  <a:t>solutions of PDEs </a:t>
                </a:r>
                <a14:m>
                  <m:oMath xmlns:m="http://schemas.openxmlformats.org/officeDocument/2006/math">
                    <m:r>
                      <a:rPr lang="en-GB" b="0" i="1" smtClean="0">
                        <a:latin typeface="Cambria Math" panose="02040503050406030204" pitchFamily="18" charset="0"/>
                      </a:rPr>
                      <m:t>𝑢</m:t>
                    </m:r>
                  </m:oMath>
                </a14:m>
                <a:endParaRPr lang="en-GB" b="0" dirty="0"/>
              </a:p>
              <a:p>
                <a:pPr marL="461963" lvl="1" indent="-285750">
                  <a:buFont typeface="Arial" panose="020B0604020202020204" pitchFamily="34" charset="0"/>
                  <a:buChar char="•"/>
                </a:pPr>
                <a:r>
                  <a:rPr lang="en-GB" dirty="0"/>
                  <a:t>solutions of PDEs at previous time-steps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endParaRPr lang="en-GB" b="0" dirty="0"/>
              </a:p>
              <a:p>
                <a:pPr marL="461963" lvl="1" indent="-285750">
                  <a:buFont typeface="Arial" panose="020B0604020202020204" pitchFamily="34" charset="0"/>
                  <a:buChar char="•"/>
                </a:pPr>
                <a:r>
                  <a:rPr lang="en-GB" dirty="0"/>
                  <a:t>physical parameters </a:t>
                </a:r>
                <a14:m>
                  <m:oMath xmlns:m="http://schemas.openxmlformats.org/officeDocument/2006/math">
                    <m:r>
                      <a:rPr lang="en-GB" b="0" i="1" smtClean="0">
                        <a:latin typeface="Cambria Math" panose="02040503050406030204" pitchFamily="18" charset="0"/>
                      </a:rPr>
                      <m:t>𝜆</m:t>
                    </m:r>
                  </m:oMath>
                </a14:m>
                <a:endParaRPr lang="en-GB" dirty="0"/>
              </a:p>
              <a:p>
                <a:endParaRPr lang="en-GB" dirty="0">
                  <a:solidFill>
                    <a:schemeClr val="bg2"/>
                  </a:solidFill>
                </a:endParaRPr>
              </a:p>
              <a:p>
                <a:r>
                  <a:rPr lang="en-GB" dirty="0">
                    <a:solidFill>
                      <a:schemeClr val="bg2"/>
                    </a:solidFill>
                  </a:rPr>
                  <a:t>Predictions</a:t>
                </a:r>
                <a:r>
                  <a:rPr lang="en-GB" dirty="0"/>
                  <a:t> can be</a:t>
                </a:r>
              </a:p>
              <a:p>
                <a:pPr marL="461963" lvl="1" indent="-285750">
                  <a:buFont typeface="Arial" panose="020B0604020202020204" pitchFamily="34" charset="0"/>
                  <a:buChar char="•"/>
                </a:pPr>
                <a:r>
                  <a:rPr lang="en-GB" dirty="0"/>
                  <a:t>solutions </a:t>
                </a:r>
                <a14:m>
                  <m:oMath xmlns:m="http://schemas.openxmlformats.org/officeDocument/2006/math">
                    <m:r>
                      <a:rPr lang="en-GB" b="0" i="1" smtClean="0">
                        <a:latin typeface="Cambria Math" panose="02040503050406030204" pitchFamily="18" charset="0"/>
                      </a:rPr>
                      <m:t>𝑢</m:t>
                    </m:r>
                  </m:oMath>
                </a14:m>
                <a:endParaRPr lang="en-GB" dirty="0"/>
              </a:p>
              <a:p>
                <a:pPr marL="461963" lvl="1" indent="-285750">
                  <a:buFont typeface="Arial" panose="020B0604020202020204" pitchFamily="34" charset="0"/>
                  <a:buChar char="•"/>
                </a:pPr>
                <a:r>
                  <a:rPr lang="en-GB" dirty="0"/>
                  <a:t>inverse quantities </a:t>
                </a:r>
                <a14:m>
                  <m:oMath xmlns:m="http://schemas.openxmlformats.org/officeDocument/2006/math">
                    <m:r>
                      <m:rPr>
                        <m:sty m:val="p"/>
                      </m:rPr>
                      <a:rPr lang="en-GB" b="0" i="1" smtClean="0">
                        <a:latin typeface="Cambria Math" panose="02040503050406030204" pitchFamily="18" charset="0"/>
                      </a:rPr>
                      <m:t>λ</m:t>
                    </m:r>
                  </m:oMath>
                </a14:m>
                <a:endParaRPr lang="en-GB" b="0" dirty="0"/>
              </a:p>
              <a:p>
                <a:pPr marL="461963" lvl="1" indent="-285750">
                  <a:buFont typeface="Arial" panose="020B0604020202020204" pitchFamily="34" charset="0"/>
                  <a:buChar char="•"/>
                </a:pPr>
                <a:r>
                  <a:rPr lang="en-GB" dirty="0"/>
                  <a:t>the non-linear differential operators </a:t>
                </a:r>
                <a14:m>
                  <m:oMath xmlns:m="http://schemas.openxmlformats.org/officeDocument/2006/math">
                    <m:r>
                      <a:rPr lang="en-GB" i="1" smtClean="0">
                        <a:latin typeface="Cambria Math" panose="02040503050406030204" pitchFamily="18" charset="0"/>
                        <a:ea typeface="Cambria Math" panose="02040503050406030204" pitchFamily="18" charset="0"/>
                      </a:rPr>
                      <m:t>𝒩</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𝑢</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e>
                    </m:d>
                  </m:oMath>
                </a14:m>
                <a:r>
                  <a:rPr lang="en-GB" b="0" dirty="0">
                    <a:ea typeface="Cambria Math" panose="02040503050406030204" pitchFamily="18" charset="0"/>
                  </a:rPr>
                  <a:t>.</a:t>
                </a:r>
              </a:p>
              <a:p>
                <a:pPr lvl="1" indent="0">
                  <a:buNone/>
                </a:pPr>
                <a:endParaRPr lang="en-GB" dirty="0"/>
              </a:p>
              <a:p>
                <a:r>
                  <a:rPr lang="en-GB" dirty="0"/>
                  <a:t>The </a:t>
                </a:r>
                <a:r>
                  <a:rPr lang="en-GB" dirty="0">
                    <a:solidFill>
                      <a:schemeClr val="bg2"/>
                    </a:solidFill>
                  </a:rPr>
                  <a:t>cost function </a:t>
                </a:r>
                <a:r>
                  <a:rPr lang="en-GB" dirty="0"/>
                  <a:t>is composed of  </a:t>
                </a:r>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ℒ</m:t>
                          </m:r>
                        </m:e>
                        <m:sub>
                          <m:r>
                            <a:rPr lang="en-GB" b="0" i="1" smtClean="0">
                              <a:latin typeface="Cambria Math" panose="02040503050406030204" pitchFamily="18" charset="0"/>
                            </a:rPr>
                            <m:t>𝑀</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nary>
                        <m:naryPr>
                          <m:chr m:val="∑"/>
                          <m:limLoc m:val="subSup"/>
                          <m:ctrlPr>
                            <a:rPr lang="en-GB" b="0" i="1" smtClean="0">
                              <a:latin typeface="Cambria Math" panose="02040503050406030204" pitchFamily="18" charset="0"/>
                            </a:rPr>
                          </m:ctrlPr>
                        </m:naryPr>
                        <m:sub>
                          <m:r>
                            <m:rPr>
                              <m:brk m:alnAt="25"/>
                            </m:rPr>
                            <a:rPr lang="en-GB" b="0" i="1" smtClean="0">
                              <a:latin typeface="Cambria Math" panose="02040503050406030204" pitchFamily="18" charset="0"/>
                            </a:rPr>
                            <m:t>𝑖</m:t>
                          </m:r>
                          <m:r>
                            <a:rPr lang="en-GB" b="0" i="1" smtClean="0">
                              <a:latin typeface="Cambria Math" panose="02040503050406030204" pitchFamily="18" charset="0"/>
                            </a:rPr>
                            <m:t>=1</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𝑀</m:t>
                              </m:r>
                            </m:sub>
                          </m:s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2</m:t>
                              </m:r>
                            </m:sup>
                          </m:sSup>
                        </m:e>
                      </m:nary>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ℒ</m:t>
                          </m:r>
                        </m:e>
                        <m:sub>
                          <m:r>
                            <a:rPr lang="en-GB" b="0" i="1" smtClean="0">
                              <a:latin typeface="Cambria Math" panose="02040503050406030204" pitchFamily="18" charset="0"/>
                            </a:rPr>
                            <m:t>𝑅</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𝑅</m:t>
                              </m:r>
                            </m:sub>
                          </m:sSub>
                        </m:den>
                      </m:f>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r>
                            <a:rPr lang="en-GB" i="1">
                              <a:latin typeface="Cambria Math" panose="02040503050406030204" pitchFamily="18" charset="0"/>
                            </a:rPr>
                            <m:t>=1</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𝑅</m:t>
                              </m:r>
                            </m:sub>
                          </m:sSub>
                        </m:sup>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i="1">
                                                  <a:latin typeface="Cambria Math" panose="02040503050406030204" pitchFamily="18" charset="0"/>
                                                </a:rPr>
                                                <m:t>𝑢</m:t>
                                              </m:r>
                                            </m:e>
                                          </m:acc>
                                        </m:e>
                                        <m:sub>
                                          <m:r>
                                            <a:rPr lang="en-GB" b="0" i="1" smtClean="0">
                                              <a:latin typeface="Cambria Math" panose="02040503050406030204" pitchFamily="18" charset="0"/>
                                            </a:rPr>
                                            <m:t>𝑖</m:t>
                                          </m:r>
                                        </m:sub>
                                      </m:sSub>
                                    </m:num>
                                    <m:den>
                                      <m:r>
                                        <a:rPr lang="en-GB" i="1">
                                          <a:latin typeface="Cambria Math" panose="02040503050406030204" pitchFamily="18" charset="0"/>
                                        </a:rPr>
                                        <m:t>𝜕</m:t>
                                      </m:r>
                                      <m:r>
                                        <a:rPr lang="en-GB" i="1">
                                          <a:latin typeface="Cambria Math" panose="02040503050406030204" pitchFamily="18" charset="0"/>
                                        </a:rPr>
                                        <m:t>𝑡</m:t>
                                      </m:r>
                                    </m:den>
                                  </m:f>
                                  <m:r>
                                    <a:rPr lang="en-GB" i="1">
                                      <a:latin typeface="Cambria Math" panose="02040503050406030204" pitchFamily="18" charset="0"/>
                                    </a:rPr>
                                    <m:t>+</m:t>
                                  </m:r>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𝒩</m:t>
                                      </m:r>
                                    </m:e>
                                  </m:acc>
                                  <m:d>
                                    <m:dPr>
                                      <m:begChr m:val="["/>
                                      <m:endChr m:val="]"/>
                                      <m:ctrlPr>
                                        <a:rPr lang="en-GB" i="1">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𝑢</m:t>
                                              </m:r>
                                            </m:e>
                                          </m:acc>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𝜆</m:t>
                                              </m:r>
                                            </m:e>
                                          </m:acc>
                                        </m:e>
                                        <m:sub>
                                          <m:r>
                                            <a:rPr lang="en-GB" i="1">
                                              <a:latin typeface="Cambria Math" panose="02040503050406030204" pitchFamily="18" charset="0"/>
                                              <a:ea typeface="Cambria Math" panose="02040503050406030204" pitchFamily="18" charset="0"/>
                                            </a:rPr>
                                            <m:t>𝑖</m:t>
                                          </m:r>
                                        </m:sub>
                                      </m:sSub>
                                    </m:e>
                                  </m:d>
                                </m:e>
                              </m:d>
                            </m:e>
                            <m:sup>
                              <m:r>
                                <a:rPr lang="en-GB" i="1">
                                  <a:latin typeface="Cambria Math" panose="02040503050406030204" pitchFamily="18" charset="0"/>
                                  <a:ea typeface="Cambria Math" panose="02040503050406030204" pitchFamily="18" charset="0"/>
                                </a:rPr>
                                <m:t>2</m:t>
                              </m:r>
                            </m:sup>
                          </m:sSup>
                        </m:e>
                      </m:nary>
                    </m:oMath>
                  </m:oMathPara>
                </a14:m>
                <a:br>
                  <a:rPr lang="en-GB" b="0" i="1" dirty="0">
                    <a:latin typeface="Cambria Math" panose="02040503050406030204" pitchFamily="18" charset="0"/>
                  </a:rPr>
                </a:br>
                <a:endParaRPr lang="en-GB" dirty="0"/>
              </a:p>
              <a:p>
                <a:endParaRPr lang="en-GB" dirty="0"/>
              </a:p>
              <a:p>
                <a:endParaRPr lang="en-GB" dirty="0"/>
              </a:p>
            </p:txBody>
          </p:sp>
        </mc:Choice>
        <mc:Fallback xmlns="">
          <p:sp>
            <p:nvSpPr>
              <p:cNvPr id="2" name="Content Placeholder 1">
                <a:extLst>
                  <a:ext uri="{FF2B5EF4-FFF2-40B4-BE49-F238E27FC236}">
                    <a16:creationId xmlns:a16="http://schemas.microsoft.com/office/drawing/2014/main" id="{D2C22993-CAF1-3D11-420E-C9A701F7DE2F}"/>
                  </a:ext>
                </a:extLst>
              </p:cNvPr>
              <p:cNvSpPr>
                <a:spLocks noGrp="1" noRot="1" noChangeAspect="1" noMove="1" noResize="1" noEditPoints="1" noAdjustHandles="1" noChangeArrowheads="1" noChangeShapeType="1" noTextEdit="1"/>
              </p:cNvSpPr>
              <p:nvPr>
                <p:ph idx="1"/>
              </p:nvPr>
            </p:nvSpPr>
            <p:spPr>
              <a:blipFill>
                <a:blip r:embed="rId2"/>
                <a:stretch>
                  <a:fillRect l="-1289" t="-9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23F2EA1-5126-DC84-5297-584079FC44D1}"/>
              </a:ext>
            </a:extLst>
          </p:cNvPr>
          <p:cNvSpPr>
            <a:spLocks noGrp="1"/>
          </p:cNvSpPr>
          <p:nvPr>
            <p:ph type="title"/>
          </p:nvPr>
        </p:nvSpPr>
        <p:spPr/>
        <p:txBody>
          <a:bodyPr/>
          <a:lstStyle/>
          <a:p>
            <a:r>
              <a:rPr lang="en-GB"/>
              <a:t>9.1.1 Physics-Informed Neural Networks</a:t>
            </a:r>
            <a:endParaRPr lang="en-GB" dirty="0"/>
          </a:p>
        </p:txBody>
      </p:sp>
      <p:sp>
        <p:nvSpPr>
          <p:cNvPr id="4" name="Slide Number Placeholder 3">
            <a:extLst>
              <a:ext uri="{FF2B5EF4-FFF2-40B4-BE49-F238E27FC236}">
                <a16:creationId xmlns:a16="http://schemas.microsoft.com/office/drawing/2014/main" id="{3EFF10DB-5989-1C0B-E339-8625F0F71C2F}"/>
              </a:ext>
            </a:extLst>
          </p:cNvPr>
          <p:cNvSpPr>
            <a:spLocks noGrp="1"/>
          </p:cNvSpPr>
          <p:nvPr>
            <p:ph type="sldNum" sz="quarter" idx="11"/>
          </p:nvPr>
        </p:nvSpPr>
        <p:spPr/>
        <p:txBody>
          <a:bodyPr/>
          <a:lstStyle/>
          <a:p>
            <a:fld id="{CE58CB1E-F828-4F11-99E0-327109AF9DA4}" type="slidenum">
              <a:rPr lang="en-GB" smtClean="0"/>
              <a:pPr/>
              <a:t>5</a:t>
            </a:fld>
            <a:endParaRPr lang="en-GB" dirty="0"/>
          </a:p>
        </p:txBody>
      </p:sp>
      <p:sp>
        <p:nvSpPr>
          <p:cNvPr id="5" name="Footer Placeholder 4">
            <a:extLst>
              <a:ext uri="{FF2B5EF4-FFF2-40B4-BE49-F238E27FC236}">
                <a16:creationId xmlns:a16="http://schemas.microsoft.com/office/drawing/2014/main" id="{F84DB67D-C20F-E99E-DDBA-304593060C6F}"/>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pic>
        <p:nvPicPr>
          <p:cNvPr id="7" name="Picture 6">
            <a:extLst>
              <a:ext uri="{FF2B5EF4-FFF2-40B4-BE49-F238E27FC236}">
                <a16:creationId xmlns:a16="http://schemas.microsoft.com/office/drawing/2014/main" id="{4023E8BF-FA98-E87B-9543-722037EF01C0}"/>
              </a:ext>
            </a:extLst>
          </p:cNvPr>
          <p:cNvPicPr>
            <a:picLocks noChangeAspect="1"/>
          </p:cNvPicPr>
          <p:nvPr/>
        </p:nvPicPr>
        <p:blipFill>
          <a:blip r:embed="rId3"/>
          <a:stretch>
            <a:fillRect/>
          </a:stretch>
        </p:blipFill>
        <p:spPr>
          <a:xfrm>
            <a:off x="4572000" y="1156259"/>
            <a:ext cx="4572000" cy="2505374"/>
          </a:xfrm>
          <a:prstGeom prst="rect">
            <a:avLst/>
          </a:prstGeom>
        </p:spPr>
      </p:pic>
    </p:spTree>
    <p:extLst>
      <p:ext uri="{BB962C8B-B14F-4D97-AF65-F5344CB8AC3E}">
        <p14:creationId xmlns:p14="http://schemas.microsoft.com/office/powerpoint/2010/main" val="208201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6F3788-CFA6-4589-8447-6598A4631FA2}"/>
                  </a:ext>
                </a:extLst>
              </p:cNvPr>
              <p:cNvSpPr>
                <a:spLocks noGrp="1"/>
              </p:cNvSpPr>
              <p:nvPr>
                <p:ph idx="1"/>
              </p:nvPr>
            </p:nvSpPr>
            <p:spPr/>
            <p:txBody>
              <a:bodyPr/>
              <a:lstStyle/>
              <a:p>
                <a:pPr marL="285750" indent="-285750">
                  <a:buFont typeface="Arial" panose="020B0604020202020204" pitchFamily="34" charset="0"/>
                  <a:buChar char="•"/>
                </a:pPr>
                <a:r>
                  <a:rPr lang="en-GB" dirty="0"/>
                  <a:t>In general the network provides a prediction </a:t>
                </a:r>
                <a14:m>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𝑿</m:t>
                        </m:r>
                      </m:e>
                    </m:acc>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GB" dirty="0"/>
                  <a:t> without the solution to the PDE given an input </a:t>
                </a:r>
                <a14:m>
                  <m:oMath xmlns:m="http://schemas.openxmlformats.org/officeDocument/2006/math">
                    <m:r>
                      <a:rPr lang="en-GB" b="1" i="1" smtClean="0">
                        <a:latin typeface="Cambria Math" panose="02040503050406030204" pitchFamily="18" charset="0"/>
                      </a:rPr>
                      <m:t>𝑿</m:t>
                    </m:r>
                  </m:oMath>
                </a14:m>
                <a:endParaRPr lang="en-GB" b="1" dirty="0"/>
              </a:p>
              <a:p>
                <a:pPr marL="285750" indent="-285750">
                  <a:buFont typeface="Arial" panose="020B0604020202020204" pitchFamily="34" charset="0"/>
                  <a:buChar char="•"/>
                </a:pPr>
                <a:r>
                  <a:rPr lang="en-GB" dirty="0"/>
                  <a:t>The prediction </a:t>
                </a:r>
                <a14:m>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𝑿</m:t>
                        </m:r>
                      </m:e>
                    </m:acc>
                    <m:r>
                      <a:rPr lang="en-GB" b="0" i="1" smtClean="0">
                        <a:latin typeface="Cambria Math" panose="02040503050406030204" pitchFamily="18" charset="0"/>
                      </a:rPr>
                      <m:t>\</m:t>
                    </m:r>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GB" dirty="0"/>
                  <a:t> is the used to solve the forward</a:t>
                </a:r>
                <a:br>
                  <a:rPr lang="en-GB" dirty="0"/>
                </a:br>
                <a:r>
                  <a:rPr lang="en-GB" dirty="0"/>
                  <a:t>problem with a conventional approach yielding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oMath>
                </a14:m>
                <a:endParaRPr lang="en-GB" b="0" dirty="0"/>
              </a:p>
              <a:p>
                <a:pPr marL="285750" indent="-285750">
                  <a:buFont typeface="Arial" panose="020B0604020202020204" pitchFamily="34" charset="0"/>
                  <a:buChar char="•"/>
                </a:pPr>
                <a:r>
                  <a:rPr lang="en-GB" dirty="0"/>
                  <a:t>The predicted solution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oMath>
                </a14:m>
                <a:r>
                  <a:rPr lang="en-GB" dirty="0"/>
                  <a:t> is used to compute the</a:t>
                </a:r>
                <a:br>
                  <a:rPr lang="en-GB" dirty="0"/>
                </a:br>
                <a:r>
                  <a:rPr lang="en-GB" dirty="0"/>
                  <a:t>measurement loss as cost function</a:t>
                </a:r>
              </a:p>
              <a:p>
                <a:r>
                  <a:rPr lang="en-GB" b="0" dirty="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𝐶</m:t>
                        </m:r>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ℒ</m:t>
                        </m:r>
                      </m:e>
                      <m:sub>
                        <m:r>
                          <a:rPr lang="en-GB" i="1">
                            <a:latin typeface="Cambria Math" panose="02040503050406030204" pitchFamily="18" charset="0"/>
                          </a:rPr>
                          <m:t>𝑀</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r>
                          <a:rPr lang="en-GB" i="1">
                            <a:latin typeface="Cambria Math" panose="02040503050406030204" pitchFamily="18" charset="0"/>
                          </a:rPr>
                          <m:t>=1</m:t>
                        </m:r>
                      </m:sub>
                      <m:sup>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𝑀</m:t>
                            </m:r>
                          </m:sub>
                        </m:sSub>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𝑢</m:t>
                                        </m:r>
                                      </m:e>
                                    </m:acc>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𝑢</m:t>
                                        </m:r>
                                      </m:e>
                                    </m:acc>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a14:m>
                <a:endParaRPr lang="en-GB" dirty="0"/>
              </a:p>
              <a:p>
                <a:pPr marL="285750" indent="-285750">
                  <a:buFont typeface="Arial" panose="020B0604020202020204" pitchFamily="34" charset="0"/>
                  <a:buChar char="•"/>
                </a:pPr>
                <a:r>
                  <a:rPr lang="en-GB" dirty="0"/>
                  <a:t>The physics are indirectly enforced by the forward solver</a:t>
                </a:r>
              </a:p>
              <a:p>
                <a:pPr marL="285750" indent="-285750">
                  <a:buFont typeface="Arial" panose="020B0604020202020204" pitchFamily="34" charset="0"/>
                  <a:buChar char="•"/>
                </a:pPr>
                <a:r>
                  <a:rPr lang="en-GB" dirty="0"/>
                  <a:t>Only finds a single solution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a:p>
                <a:endParaRPr lang="en-GB" dirty="0"/>
              </a:p>
            </p:txBody>
          </p:sp>
        </mc:Choice>
        <mc:Fallback xmlns="">
          <p:sp>
            <p:nvSpPr>
              <p:cNvPr id="2" name="Content Placeholder 1">
                <a:extLst>
                  <a:ext uri="{FF2B5EF4-FFF2-40B4-BE49-F238E27FC236}">
                    <a16:creationId xmlns:a16="http://schemas.microsoft.com/office/drawing/2014/main" id="{B16F3788-CFA6-4589-8447-6598A4631FA2}"/>
                  </a:ext>
                </a:extLst>
              </p:cNvPr>
              <p:cNvSpPr>
                <a:spLocks noGrp="1" noRot="1" noChangeAspect="1" noMove="1" noResize="1" noEditPoints="1" noAdjustHandles="1" noChangeArrowheads="1" noChangeShapeType="1" noTextEdit="1"/>
              </p:cNvSpPr>
              <p:nvPr>
                <p:ph idx="1"/>
              </p:nvPr>
            </p:nvSpPr>
            <p:spPr>
              <a:blipFill>
                <a:blip r:embed="rId2"/>
                <a:stretch>
                  <a:fillRect l="-1146" t="-9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EED12A4-BF05-29AD-C727-1ED6611FD280}"/>
              </a:ext>
            </a:extLst>
          </p:cNvPr>
          <p:cNvSpPr>
            <a:spLocks noGrp="1"/>
          </p:cNvSpPr>
          <p:nvPr>
            <p:ph type="title"/>
          </p:nvPr>
        </p:nvSpPr>
        <p:spPr/>
        <p:txBody>
          <a:bodyPr/>
          <a:lstStyle/>
          <a:p>
            <a:r>
              <a:rPr lang="en-GB"/>
              <a:t>9.1.2 Iterative Forward Solvers</a:t>
            </a:r>
            <a:endParaRPr lang="en-GB" dirty="0"/>
          </a:p>
        </p:txBody>
      </p:sp>
      <p:sp>
        <p:nvSpPr>
          <p:cNvPr id="4" name="Slide Number Placeholder 3">
            <a:extLst>
              <a:ext uri="{FF2B5EF4-FFF2-40B4-BE49-F238E27FC236}">
                <a16:creationId xmlns:a16="http://schemas.microsoft.com/office/drawing/2014/main" id="{102F9CBD-96DC-8F40-D037-F84F07CFB5B1}"/>
              </a:ext>
            </a:extLst>
          </p:cNvPr>
          <p:cNvSpPr>
            <a:spLocks noGrp="1"/>
          </p:cNvSpPr>
          <p:nvPr>
            <p:ph type="sldNum" sz="quarter" idx="11"/>
          </p:nvPr>
        </p:nvSpPr>
        <p:spPr/>
        <p:txBody>
          <a:bodyPr/>
          <a:lstStyle/>
          <a:p>
            <a:fld id="{CE58CB1E-F828-4F11-99E0-327109AF9DA4}" type="slidenum">
              <a:rPr lang="en-GB" smtClean="0"/>
              <a:pPr/>
              <a:t>6</a:t>
            </a:fld>
            <a:endParaRPr lang="en-GB" dirty="0"/>
          </a:p>
        </p:txBody>
      </p:sp>
      <p:sp>
        <p:nvSpPr>
          <p:cNvPr id="5" name="Footer Placeholder 4">
            <a:extLst>
              <a:ext uri="{FF2B5EF4-FFF2-40B4-BE49-F238E27FC236}">
                <a16:creationId xmlns:a16="http://schemas.microsoft.com/office/drawing/2014/main" id="{21885377-BFD7-9ED9-B147-E630AC95324C}"/>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pic>
        <p:nvPicPr>
          <p:cNvPr id="9" name="Picture 8">
            <a:extLst>
              <a:ext uri="{FF2B5EF4-FFF2-40B4-BE49-F238E27FC236}">
                <a16:creationId xmlns:a16="http://schemas.microsoft.com/office/drawing/2014/main" id="{ACF6F37A-00C3-748A-85B1-E2D6AB296933}"/>
              </a:ext>
            </a:extLst>
          </p:cNvPr>
          <p:cNvPicPr>
            <a:picLocks noChangeAspect="1"/>
          </p:cNvPicPr>
          <p:nvPr/>
        </p:nvPicPr>
        <p:blipFill>
          <a:blip r:embed="rId3"/>
          <a:stretch>
            <a:fillRect/>
          </a:stretch>
        </p:blipFill>
        <p:spPr>
          <a:xfrm>
            <a:off x="5234366" y="1178718"/>
            <a:ext cx="3909634" cy="3521869"/>
          </a:xfrm>
          <a:prstGeom prst="rect">
            <a:avLst/>
          </a:prstGeom>
        </p:spPr>
      </p:pic>
      <p:pic>
        <p:nvPicPr>
          <p:cNvPr id="11" name="Picture 10">
            <a:extLst>
              <a:ext uri="{FF2B5EF4-FFF2-40B4-BE49-F238E27FC236}">
                <a16:creationId xmlns:a16="http://schemas.microsoft.com/office/drawing/2014/main" id="{AAB6CABC-BD9D-C261-828D-575BCD89A996}"/>
              </a:ext>
            </a:extLst>
          </p:cNvPr>
          <p:cNvPicPr>
            <a:picLocks noChangeAspect="1"/>
          </p:cNvPicPr>
          <p:nvPr/>
        </p:nvPicPr>
        <p:blipFill>
          <a:blip r:embed="rId4"/>
          <a:stretch>
            <a:fillRect/>
          </a:stretch>
        </p:blipFill>
        <p:spPr>
          <a:xfrm>
            <a:off x="456582" y="3605551"/>
            <a:ext cx="3693319" cy="132475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8F42E3-5F97-CF10-3C35-7CA7A8C490BA}"/>
                  </a:ext>
                </a:extLst>
              </p:cNvPr>
              <p:cNvSpPr txBox="1"/>
              <p:nvPr/>
            </p:nvSpPr>
            <p:spPr>
              <a:xfrm>
                <a:off x="622890" y="2935950"/>
                <a:ext cx="4611475" cy="619593"/>
              </a:xfrm>
              <a:prstGeom prst="rect">
                <a:avLst/>
              </a:prstGeom>
              <a:solidFill>
                <a:schemeClr val="accent6"/>
              </a:solidFill>
            </p:spPr>
            <p:txBody>
              <a:bodyPr wrap="square" lIns="0" tIns="0" rIns="0" bIns="0" rtlCol="0">
                <a:spAutoFit/>
              </a:bodyPr>
              <a:lstStyle/>
              <a:p>
                <a:pPr>
                  <a:lnSpc>
                    <a:spcPct val="114000"/>
                  </a:lnSpc>
                </a:pPr>
                <a:r>
                  <a:rPr lang="en-GB" sz="1200" dirty="0">
                    <a:latin typeface="+mn-lt"/>
                  </a:rPr>
                  <a:t>Without a </a:t>
                </a:r>
                <a:r>
                  <a:rPr lang="en-GB" sz="1200" dirty="0" err="1">
                    <a:latin typeface="+mn-lt"/>
                  </a:rPr>
                  <a:t>neural</a:t>
                </a:r>
                <a:r>
                  <a:rPr lang="en-GB" sz="1200" dirty="0">
                    <a:latin typeface="+mn-lt"/>
                  </a:rPr>
                  <a:t> network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𝑓</m:t>
                        </m:r>
                      </m:e>
                      <m:sub>
                        <m:r>
                          <a:rPr lang="en-GB" sz="1200" b="0" i="1" smtClean="0">
                            <a:latin typeface="Cambria Math" panose="02040503050406030204" pitchFamily="18" charset="0"/>
                          </a:rPr>
                          <m:t>𝑁𝑁</m:t>
                        </m:r>
                      </m:sub>
                    </m:sSub>
                    <m:d>
                      <m:dPr>
                        <m:ctrlPr>
                          <a:rPr lang="en-GB" sz="1200" b="0" i="1" smtClean="0">
                            <a:latin typeface="Cambria Math" panose="02040503050406030204" pitchFamily="18" charset="0"/>
                          </a:rPr>
                        </m:ctrlPr>
                      </m:dPr>
                      <m:e>
                        <m:r>
                          <a:rPr lang="en-GB" sz="1200" b="1" i="0" smtClean="0">
                            <a:latin typeface="Cambria Math" panose="02040503050406030204" pitchFamily="18" charset="0"/>
                          </a:rPr>
                          <m:t>𝚯</m:t>
                        </m:r>
                      </m:e>
                    </m:d>
                  </m:oMath>
                </a14:m>
                <a:r>
                  <a:rPr lang="en-GB" sz="1200" dirty="0">
                    <a:latin typeface="+mn-lt"/>
                  </a:rPr>
                  <a:t> the scheme is equivalent to standard gradient-based optimization: </a:t>
                </a:r>
                <a14:m>
                  <m:oMath xmlns:m="http://schemas.openxmlformats.org/officeDocument/2006/math">
                    <m:r>
                      <a:rPr lang="de-DE" sz="1200" b="0" i="1" u="sng" smtClean="0">
                        <a:latin typeface="Cambria Math" panose="02040503050406030204" pitchFamily="18" charset="0"/>
                      </a:rPr>
                      <m:t>𝜆</m:t>
                    </m:r>
                    <m:r>
                      <a:rPr lang="de-DE" sz="1200" b="0" i="1" u="sng" smtClean="0">
                        <a:latin typeface="Cambria Math" panose="02040503050406030204" pitchFamily="18" charset="0"/>
                      </a:rPr>
                      <m:t>=</m:t>
                    </m:r>
                    <m:acc>
                      <m:accPr>
                        <m:chr m:val="̂"/>
                        <m:ctrlPr>
                          <a:rPr lang="de-DE" sz="1200" b="0" i="1" u="sng" smtClean="0">
                            <a:latin typeface="Cambria Math" panose="02040503050406030204" pitchFamily="18" charset="0"/>
                          </a:rPr>
                        </m:ctrlPr>
                      </m:accPr>
                      <m:e>
                        <m:r>
                          <a:rPr lang="de-DE" sz="1200" b="1" i="1" u="sng" smtClean="0">
                            <a:latin typeface="Cambria Math" panose="02040503050406030204" pitchFamily="18" charset="0"/>
                          </a:rPr>
                          <m:t>𝑿</m:t>
                        </m:r>
                      </m:e>
                    </m:acc>
                    <m:r>
                      <a:rPr lang="de-DE" sz="1200" b="0" i="1" u="sng" smtClean="0">
                        <a:latin typeface="Cambria Math" panose="02040503050406030204" pitchFamily="18" charset="0"/>
                      </a:rPr>
                      <m:t>\</m:t>
                    </m:r>
                    <m:acc>
                      <m:accPr>
                        <m:chr m:val="̂"/>
                        <m:ctrlPr>
                          <a:rPr lang="de-DE" sz="1200" b="0" i="1" u="sng" smtClean="0">
                            <a:latin typeface="Cambria Math" panose="02040503050406030204" pitchFamily="18" charset="0"/>
                          </a:rPr>
                        </m:ctrlPr>
                      </m:accPr>
                      <m:e>
                        <m:r>
                          <m:rPr>
                            <m:sty m:val="p"/>
                          </m:rPr>
                          <a:rPr lang="de-DE" sz="1200" b="0" i="1" u="sng" smtClean="0">
                            <a:latin typeface="Cambria Math" panose="02040503050406030204" pitchFamily="18" charset="0"/>
                          </a:rPr>
                          <m:t>u</m:t>
                        </m:r>
                      </m:e>
                    </m:acc>
                  </m:oMath>
                </a14:m>
                <a:r>
                  <a:rPr lang="en-GB" sz="1200" u="sng" dirty="0">
                    <a:latin typeface="+mn-lt"/>
                  </a:rPr>
                  <a:t>, </a:t>
                </a:r>
                <a14:m>
                  <m:oMath xmlns:m="http://schemas.openxmlformats.org/officeDocument/2006/math">
                    <m:r>
                      <a:rPr lang="de-DE" sz="1200" b="0" i="1" u="sng" smtClean="0">
                        <a:latin typeface="Cambria Math" panose="02040503050406030204" pitchFamily="18" charset="0"/>
                      </a:rPr>
                      <m:t>𝑆</m:t>
                    </m:r>
                    <m:r>
                      <a:rPr lang="de-DE" sz="1200" b="0" i="1" u="sng" smtClean="0">
                        <a:latin typeface="Cambria Math" panose="02040503050406030204" pitchFamily="18" charset="0"/>
                      </a:rPr>
                      <m:t>(</m:t>
                    </m:r>
                    <m:r>
                      <a:rPr lang="de-DE" sz="1200" b="0" i="1" u="sng" smtClean="0">
                        <a:latin typeface="Cambria Math" panose="02040503050406030204" pitchFamily="18" charset="0"/>
                      </a:rPr>
                      <m:t>𝜆</m:t>
                    </m:r>
                    <m:r>
                      <a:rPr lang="de-DE" sz="1200" b="0" i="1" u="sng" smtClean="0">
                        <a:latin typeface="Cambria Math" panose="02040503050406030204" pitchFamily="18" charset="0"/>
                      </a:rPr>
                      <m:t>)</m:t>
                    </m:r>
                  </m:oMath>
                </a14:m>
                <a:r>
                  <a:rPr lang="en-GB" sz="1200" u="sng" dirty="0">
                    <a:latin typeface="+mn-lt"/>
                  </a:rPr>
                  <a:t> is the forward solver</a:t>
                </a:r>
              </a:p>
              <a:p>
                <a:pPr>
                  <a:lnSpc>
                    <a:spcPct val="114000"/>
                  </a:lnSpc>
                </a:pPr>
                <a:r>
                  <a:rPr lang="en-GB" sz="1200" dirty="0">
                    <a:latin typeface="+mn-lt"/>
                  </a:rPr>
                  <a:t>But what is the point of the neural network?</a:t>
                </a:r>
              </a:p>
            </p:txBody>
          </p:sp>
        </mc:Choice>
        <mc:Fallback xmlns="">
          <p:sp>
            <p:nvSpPr>
              <p:cNvPr id="12" name="TextBox 11">
                <a:extLst>
                  <a:ext uri="{FF2B5EF4-FFF2-40B4-BE49-F238E27FC236}">
                    <a16:creationId xmlns:a16="http://schemas.microsoft.com/office/drawing/2014/main" id="{BB8F42E3-5F97-CF10-3C35-7CA7A8C490BA}"/>
                  </a:ext>
                </a:extLst>
              </p:cNvPr>
              <p:cNvSpPr txBox="1">
                <a:spLocks noRot="1" noChangeAspect="1" noMove="1" noResize="1" noEditPoints="1" noAdjustHandles="1" noChangeArrowheads="1" noChangeShapeType="1" noTextEdit="1"/>
              </p:cNvSpPr>
              <p:nvPr/>
            </p:nvSpPr>
            <p:spPr>
              <a:xfrm>
                <a:off x="622890" y="2935950"/>
                <a:ext cx="4611475" cy="619593"/>
              </a:xfrm>
              <a:prstGeom prst="rect">
                <a:avLst/>
              </a:prstGeom>
              <a:blipFill>
                <a:blip r:embed="rId5"/>
                <a:stretch>
                  <a:fillRect l="-1982" t="-4950" b="-15842"/>
                </a:stretch>
              </a:blipFill>
            </p:spPr>
            <p:txBody>
              <a:bodyPr/>
              <a:lstStyle/>
              <a:p>
                <a:r>
                  <a:rPr lang="en-US">
                    <a:noFill/>
                  </a:rPr>
                  <a:t> </a:t>
                </a:r>
              </a:p>
            </p:txBody>
          </p:sp>
        </mc:Fallback>
      </mc:AlternateContent>
    </p:spTree>
    <p:extLst>
      <p:ext uri="{BB962C8B-B14F-4D97-AF65-F5344CB8AC3E}">
        <p14:creationId xmlns:p14="http://schemas.microsoft.com/office/powerpoint/2010/main" val="65663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87B357-8685-8071-B0B9-FB7EC4F4BB23}"/>
              </a:ext>
            </a:extLst>
          </p:cNvPr>
          <p:cNvPicPr>
            <a:picLocks noChangeAspect="1"/>
          </p:cNvPicPr>
          <p:nvPr/>
        </p:nvPicPr>
        <p:blipFill>
          <a:blip r:embed="rId3"/>
          <a:srcRect l="55934"/>
          <a:stretch/>
        </p:blipFill>
        <p:spPr>
          <a:xfrm>
            <a:off x="6665671" y="2856984"/>
            <a:ext cx="2471185" cy="2190435"/>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7745257-414A-D63C-A24B-9A2F8C749675}"/>
                  </a:ext>
                </a:extLst>
              </p:cNvPr>
              <p:cNvSpPr>
                <a:spLocks noGrp="1"/>
              </p:cNvSpPr>
              <p:nvPr>
                <p:ph idx="1"/>
              </p:nvPr>
            </p:nvSpPr>
            <p:spPr/>
            <p:txBody>
              <a:bodyPr/>
              <a:lstStyle/>
              <a:p>
                <a:r>
                  <a:rPr lang="en-GB" b="1" dirty="0"/>
                  <a:t>Standard gradient-based optimizer</a:t>
                </a:r>
              </a:p>
              <a:p>
                <a:pPr marL="285750" indent="-285750">
                  <a:buFont typeface="Arial" panose="020B0604020202020204" pitchFamily="34" charset="0"/>
                  <a:buChar char="•"/>
                </a:pPr>
                <a:r>
                  <a:rPr lang="en-GB" dirty="0">
                    <a:solidFill>
                      <a:schemeClr val="bg2"/>
                    </a:solidFill>
                  </a:rPr>
                  <a:t>Parametrization</a:t>
                </a:r>
                <a:r>
                  <a:rPr lang="en-GB" dirty="0"/>
                  <a:t> of </a:t>
                </a:r>
                <a14:m>
                  <m:oMath xmlns:m="http://schemas.openxmlformats.org/officeDocument/2006/math">
                    <m:r>
                      <a:rPr lang="en-GB" b="0" i="1" smtClean="0">
                        <a:latin typeface="Cambria Math" panose="02040503050406030204" pitchFamily="18" charset="0"/>
                      </a:rPr>
                      <m:t>𝜆</m:t>
                    </m:r>
                  </m:oMath>
                </a14:m>
                <a:r>
                  <a:rPr lang="en-GB" dirty="0"/>
                  <a:t> with classical ansatz functions (e.g., FEM)</a:t>
                </a:r>
              </a:p>
              <a:p>
                <a:pPr marL="271463" indent="-271463"/>
                <a14:m>
                  <m:oMathPara xmlns:m="http://schemas.openxmlformats.org/officeDocument/2006/math">
                    <m:oMathParaPr>
                      <m:jc m:val="left"/>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𝜆</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e>
                      </m:nary>
                    </m:oMath>
                  </m:oMathPara>
                </a14:m>
                <a:endParaRPr lang="en-GB" b="0" dirty="0"/>
              </a:p>
              <a:p>
                <a:pPr marL="285750" indent="-285750">
                  <a:buFont typeface="Arial" panose="020B0604020202020204" pitchFamily="34" charset="0"/>
                  <a:buChar char="•"/>
                </a:pPr>
                <a:r>
                  <a:rPr lang="en-GB" dirty="0"/>
                  <a:t>Where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𝑖</m:t>
                        </m:r>
                      </m:sub>
                    </m:sSub>
                  </m:oMath>
                </a14:m>
                <a:r>
                  <a:rPr lang="en-GB" dirty="0"/>
                  <a:t> are the </a:t>
                </a:r>
                <a:r>
                  <a:rPr lang="en-GB" dirty="0">
                    <a:solidFill>
                      <a:schemeClr val="bg2"/>
                    </a:solidFill>
                  </a:rPr>
                  <a:t>coefficients</a:t>
                </a:r>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the </a:t>
                </a:r>
                <a:r>
                  <a:rPr lang="en-GB" dirty="0">
                    <a:solidFill>
                      <a:schemeClr val="bg2"/>
                    </a:solidFill>
                  </a:rPr>
                  <a:t>shape functions</a:t>
                </a:r>
              </a:p>
              <a:p>
                <a:pPr marL="285750" indent="-285750">
                  <a:buFont typeface="Arial" panose="020B0604020202020204" pitchFamily="34" charset="0"/>
                  <a:buChar char="•"/>
                </a:pPr>
                <a:r>
                  <a:rPr lang="en-GB" dirty="0"/>
                  <a:t>Given a set of coefficients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𝑖</m:t>
                        </m:r>
                      </m:sub>
                    </m:sSub>
                  </m:oMath>
                </a14:m>
                <a:r>
                  <a:rPr lang="en-GB" dirty="0"/>
                  <a:t> the </a:t>
                </a:r>
                <a:r>
                  <a:rPr lang="en-GB" dirty="0">
                    <a:solidFill>
                      <a:schemeClr val="bg2"/>
                    </a:solidFill>
                  </a:rPr>
                  <a:t>forward solution </a:t>
                </a:r>
                <a14:m>
                  <m:oMath xmlns:m="http://schemas.openxmlformats.org/officeDocument/2006/math">
                    <m:r>
                      <a:rPr lang="en-GB" b="0" i="1" smtClean="0">
                        <a:latin typeface="Cambria Math" panose="02040503050406030204" pitchFamily="18" charset="0"/>
                      </a:rPr>
                      <m:t>𝑢</m:t>
                    </m:r>
                  </m:oMath>
                </a14:m>
                <a:r>
                  <a:rPr lang="en-GB" dirty="0"/>
                  <a:t> is computed with the forward solver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m:t>
                    </m:r>
                  </m:oMath>
                </a14:m>
                <a:endParaRPr lang="en-GB" dirty="0"/>
              </a:p>
              <a:p>
                <a:pPr marL="285750" indent="-285750">
                  <a:buFont typeface="Arial" panose="020B0604020202020204" pitchFamily="34" charset="0"/>
                  <a:buChar char="•"/>
                </a:pPr>
                <a:r>
                  <a:rPr lang="en-GB" dirty="0"/>
                  <a:t>The quality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𝑖</m:t>
                        </m:r>
                      </m:sub>
                    </m:sSub>
                  </m:oMath>
                </a14:m>
                <a:r>
                  <a:rPr lang="en-GB" dirty="0"/>
                  <a:t> is assessed by the </a:t>
                </a:r>
                <a:r>
                  <a:rPr lang="en-GB" dirty="0">
                    <a:solidFill>
                      <a:schemeClr val="bg2"/>
                    </a:solidFill>
                  </a:rPr>
                  <a:t>cost function </a:t>
                </a:r>
                <a14:m>
                  <m:oMath xmlns:m="http://schemas.openxmlformats.org/officeDocument/2006/math">
                    <m:r>
                      <a:rPr lang="en-GB" b="0" i="1" smtClean="0">
                        <a:latin typeface="Cambria Math" panose="02040503050406030204" pitchFamily="18" charset="0"/>
                      </a:rPr>
                      <m:t>𝐶</m:t>
                    </m:r>
                    <m:d>
                      <m:dPr>
                        <m:ctrlPr>
                          <a:rPr lang="en-GB" b="0" i="1" smtClean="0">
                            <a:latin typeface="Cambria Math" panose="02040503050406030204" pitchFamily="18" charset="0"/>
                          </a:rPr>
                        </m:ctrlPr>
                      </m:dPr>
                      <m:e>
                        <m:r>
                          <a:rPr lang="en-GB" b="0" i="1" smtClean="0">
                            <a:latin typeface="Cambria Math" panose="02040503050406030204" pitchFamily="18" charset="0"/>
                          </a:rPr>
                          <m:t>𝑢</m:t>
                        </m:r>
                      </m:e>
                    </m:d>
                  </m:oMath>
                </a14:m>
                <a:endParaRPr lang="en-GB" dirty="0"/>
              </a:p>
              <a:p>
                <a:pPr marL="285750" indent="-285750">
                  <a:buFont typeface="Arial" panose="020B0604020202020204" pitchFamily="34" charset="0"/>
                  <a:buChar char="•"/>
                </a:pPr>
                <a:r>
                  <a:rPr lang="en-GB" dirty="0"/>
                  <a:t>The derivative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m:t>
                        </m:r>
                      </m:e>
                      <m:sub>
                        <m:r>
                          <a:rPr lang="en-GB" b="0" i="1" smtClean="0">
                            <a:latin typeface="Cambria Math" panose="02040503050406030204" pitchFamily="18" charset="0"/>
                          </a:rPr>
                          <m:t>𝜆</m:t>
                        </m:r>
                      </m:sub>
                    </m:sSub>
                    <m:r>
                      <a:rPr lang="en-GB" b="0" i="1" smtClean="0">
                        <a:latin typeface="Cambria Math" panose="02040503050406030204" pitchFamily="18" charset="0"/>
                      </a:rPr>
                      <m:t>𝐶</m:t>
                    </m:r>
                  </m:oMath>
                </a14:m>
                <a:r>
                  <a:rPr lang="en-GB" dirty="0"/>
                  <a:t> is used to </a:t>
                </a:r>
                <a:r>
                  <a:rPr lang="en-GB" dirty="0">
                    <a:solidFill>
                      <a:schemeClr val="bg2"/>
                    </a:solidFill>
                  </a:rPr>
                  <a:t>update</a:t>
                </a:r>
                <a:r>
                  <a:rPr lang="en-GB" dirty="0"/>
                  <a:t> the set of coefficients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𝑖</m:t>
                        </m:r>
                      </m:sub>
                    </m:sSub>
                  </m:oMath>
                </a14:m>
                <a:endParaRPr lang="en-GB" dirty="0"/>
              </a:p>
              <a:p>
                <a:pPr/>
                <a14:m>
                  <m:oMathPara xmlns:m="http://schemas.openxmlformats.org/officeDocument/2006/math">
                    <m:oMathParaPr>
                      <m:jc m:val="center"/>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𝜆</m:t>
                          </m:r>
                        </m:e>
                        <m:sub>
                          <m:r>
                            <a:rPr lang="en-GB" b="0" i="1" smtClean="0">
                              <a:latin typeface="Cambria Math" panose="02040503050406030204" pitchFamily="18" charset="0"/>
                            </a:rPr>
                            <m:t>𝑖</m:t>
                          </m:r>
                        </m:sub>
                        <m:sup>
                          <m:r>
                            <a:rPr lang="en-GB" b="0" i="1" smtClean="0">
                              <a:latin typeface="Cambria Math" panose="02040503050406030204" pitchFamily="18" charset="0"/>
                            </a:rPr>
                            <m:t>𝑛</m:t>
                          </m:r>
                          <m:r>
                            <a:rPr lang="en-GB" b="0" i="1" smtClean="0">
                              <a:latin typeface="Cambria Math" panose="02040503050406030204" pitchFamily="18" charset="0"/>
                            </a:rPr>
                            <m:t>+1</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𝜆</m:t>
                          </m:r>
                        </m:e>
                        <m:sub>
                          <m:r>
                            <a:rPr lang="en-GB" b="0" i="1" smtClean="0">
                              <a:latin typeface="Cambria Math" panose="02040503050406030204" pitchFamily="18" charset="0"/>
                            </a:rPr>
                            <m:t>𝑖</m:t>
                          </m:r>
                        </m:sub>
                        <m:sup>
                          <m:r>
                            <a:rPr lang="en-GB" b="0" i="1" smtClean="0">
                              <a:latin typeface="Cambria Math" panose="02040503050406030204" pitchFamily="18" charset="0"/>
                            </a:rPr>
                            <m:t>𝑛</m:t>
                          </m:r>
                        </m:sup>
                      </m:sSubSup>
                      <m:r>
                        <a:rPr lang="en-GB" b="0" i="1" smtClean="0">
                          <a:latin typeface="Cambria Math" panose="02040503050406030204" pitchFamily="18" charset="0"/>
                        </a:rPr>
                        <m:t>−</m:t>
                      </m:r>
                      <m:r>
                        <a:rPr lang="en-GB" b="0" i="1" smtClean="0">
                          <a:latin typeface="Cambria Math" panose="02040503050406030204" pitchFamily="18" charset="0"/>
                        </a:rPr>
                        <m:t>𝛼</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m:t>
                          </m:r>
                        </m:e>
                        <m:sub>
                          <m:r>
                            <a:rPr lang="en-GB" b="0" i="1" smtClean="0">
                              <a:latin typeface="Cambria Math" panose="02040503050406030204" pitchFamily="18" charset="0"/>
                            </a:rPr>
                            <m:t>𝜆</m:t>
                          </m:r>
                        </m:sub>
                      </m:sSub>
                      <m:r>
                        <a:rPr lang="en-GB" b="0" i="1" smtClean="0">
                          <a:latin typeface="Cambria Math" panose="02040503050406030204" pitchFamily="18" charset="0"/>
                        </a:rPr>
                        <m:t>𝐶</m:t>
                      </m:r>
                    </m:oMath>
                  </m:oMathPara>
                </a14:m>
                <a:endParaRPr lang="en-GB" dirty="0"/>
              </a:p>
              <a:p>
                <a:r>
                  <a:rPr lang="en-GB" b="1" dirty="0"/>
                  <a:t>Iterative Forward Solver with Neural Network Ansatz</a:t>
                </a:r>
              </a:p>
              <a:p>
                <a:pPr marL="285750" indent="-285750">
                  <a:buFont typeface="Arial" panose="020B0604020202020204" pitchFamily="34" charset="0"/>
                  <a:buChar char="•"/>
                </a:pPr>
                <a:r>
                  <a:rPr lang="en-GB" dirty="0"/>
                  <a:t>Instead of relying on a classical parametrization of </a:t>
                </a:r>
                <a14:m>
                  <m:oMath xmlns:m="http://schemas.openxmlformats.org/officeDocument/2006/math">
                    <m:r>
                      <a:rPr lang="en-GB" b="0" i="1" smtClean="0">
                        <a:latin typeface="Cambria Math" panose="02040503050406030204" pitchFamily="18" charset="0"/>
                      </a:rPr>
                      <m:t>𝜆</m:t>
                    </m:r>
                  </m:oMath>
                </a14:m>
                <a:r>
                  <a:rPr lang="en-GB" dirty="0"/>
                  <a:t>, a neural network is employed</a:t>
                </a:r>
              </a:p>
              <a:p>
                <a:pPr/>
                <a14:m>
                  <m:oMathPara xmlns:m="http://schemas.openxmlformats.org/officeDocument/2006/math">
                    <m:oMathParaPr>
                      <m:jc m:val="center"/>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𝜆</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𝑁𝑁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1" i="0" smtClean="0">
                              <a:latin typeface="Cambria Math" panose="02040503050406030204" pitchFamily="18" charset="0"/>
                            </a:rPr>
                            <m:t>𝚯</m:t>
                          </m:r>
                        </m:e>
                      </m:d>
                    </m:oMath>
                  </m:oMathPara>
                </a14:m>
                <a:endParaRPr lang="en-GB" dirty="0"/>
              </a:p>
              <a:p>
                <a:pPr marL="285750" indent="-285750">
                  <a:buFont typeface="Arial" panose="020B0604020202020204" pitchFamily="34" charset="0"/>
                  <a:buChar char="•"/>
                </a:pPr>
                <a:r>
                  <a:rPr lang="en-GB" dirty="0"/>
                  <a:t>The </a:t>
                </a:r>
                <a:r>
                  <a:rPr lang="en-GB" dirty="0">
                    <a:solidFill>
                      <a:schemeClr val="bg2"/>
                    </a:solidFill>
                  </a:rPr>
                  <a:t>coefficients</a:t>
                </a:r>
                <a:r>
                  <a:rPr lang="en-GB" dirty="0"/>
                  <a:t> are thus the neural network parameters </a:t>
                </a:r>
                <a14:m>
                  <m:oMath xmlns:m="http://schemas.openxmlformats.org/officeDocument/2006/math">
                    <m:r>
                      <a:rPr lang="en-GB" b="1" i="0" smtClean="0">
                        <a:latin typeface="Cambria Math" panose="02040503050406030204" pitchFamily="18" charset="0"/>
                      </a:rPr>
                      <m:t>𝚯</m:t>
                    </m:r>
                  </m:oMath>
                </a14:m>
                <a:endParaRPr lang="en-GB" b="1" dirty="0"/>
              </a:p>
            </p:txBody>
          </p:sp>
        </mc:Choice>
        <mc:Fallback xmlns="">
          <p:sp>
            <p:nvSpPr>
              <p:cNvPr id="2" name="Content Placeholder 1">
                <a:extLst>
                  <a:ext uri="{FF2B5EF4-FFF2-40B4-BE49-F238E27FC236}">
                    <a16:creationId xmlns:a16="http://schemas.microsoft.com/office/drawing/2014/main" id="{87745257-414A-D63C-A24B-9A2F8C749675}"/>
                  </a:ext>
                </a:extLst>
              </p:cNvPr>
              <p:cNvSpPr>
                <a:spLocks noGrp="1" noRot="1" noChangeAspect="1" noMove="1" noResize="1" noEditPoints="1" noAdjustHandles="1" noChangeArrowheads="1" noChangeShapeType="1" noTextEdit="1"/>
              </p:cNvSpPr>
              <p:nvPr>
                <p:ph idx="1"/>
              </p:nvPr>
            </p:nvSpPr>
            <p:spPr>
              <a:blipFill>
                <a:blip r:embed="rId4"/>
                <a:stretch>
                  <a:fillRect l="-1289" t="-9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B8E7DE-6D6F-D3A8-BF8D-4F0C8E36CC51}"/>
              </a:ext>
            </a:extLst>
          </p:cNvPr>
          <p:cNvSpPr>
            <a:spLocks noGrp="1"/>
          </p:cNvSpPr>
          <p:nvPr>
            <p:ph type="title"/>
          </p:nvPr>
        </p:nvSpPr>
        <p:spPr/>
        <p:txBody>
          <a:bodyPr/>
          <a:lstStyle/>
          <a:p>
            <a:r>
              <a:rPr lang="en-GB"/>
              <a:t>9.1.2.1 Neural Network Ansatz in Iterative Solvers</a:t>
            </a:r>
            <a:endParaRPr lang="en-GB" dirty="0"/>
          </a:p>
        </p:txBody>
      </p:sp>
      <p:sp>
        <p:nvSpPr>
          <p:cNvPr id="4" name="Slide Number Placeholder 3">
            <a:extLst>
              <a:ext uri="{FF2B5EF4-FFF2-40B4-BE49-F238E27FC236}">
                <a16:creationId xmlns:a16="http://schemas.microsoft.com/office/drawing/2014/main" id="{8F0A85BB-1B21-5E1C-A76A-7CA990489420}"/>
              </a:ext>
            </a:extLst>
          </p:cNvPr>
          <p:cNvSpPr>
            <a:spLocks noGrp="1"/>
          </p:cNvSpPr>
          <p:nvPr>
            <p:ph type="sldNum" sz="quarter" idx="11"/>
          </p:nvPr>
        </p:nvSpPr>
        <p:spPr/>
        <p:txBody>
          <a:bodyPr/>
          <a:lstStyle/>
          <a:p>
            <a:fld id="{CE58CB1E-F828-4F11-99E0-327109AF9DA4}" type="slidenum">
              <a:rPr lang="en-GB" smtClean="0"/>
              <a:pPr/>
              <a:t>7</a:t>
            </a:fld>
            <a:endParaRPr lang="en-GB" dirty="0"/>
          </a:p>
        </p:txBody>
      </p:sp>
      <p:sp>
        <p:nvSpPr>
          <p:cNvPr id="5" name="Footer Placeholder 4">
            <a:extLst>
              <a:ext uri="{FF2B5EF4-FFF2-40B4-BE49-F238E27FC236}">
                <a16:creationId xmlns:a16="http://schemas.microsoft.com/office/drawing/2014/main" id="{88D5CB1B-487B-A9A9-085E-9BDF6A5BEBF7}"/>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pic>
        <p:nvPicPr>
          <p:cNvPr id="6" name="Picture 5">
            <a:extLst>
              <a:ext uri="{FF2B5EF4-FFF2-40B4-BE49-F238E27FC236}">
                <a16:creationId xmlns:a16="http://schemas.microsoft.com/office/drawing/2014/main" id="{960EB14F-F67A-7F66-544A-C4B5B9655FD1}"/>
              </a:ext>
            </a:extLst>
          </p:cNvPr>
          <p:cNvPicPr>
            <a:picLocks noChangeAspect="1"/>
          </p:cNvPicPr>
          <p:nvPr/>
        </p:nvPicPr>
        <p:blipFill>
          <a:blip r:embed="rId5"/>
          <a:stretch>
            <a:fillRect/>
          </a:stretch>
        </p:blipFill>
        <p:spPr>
          <a:xfrm>
            <a:off x="5131591" y="825690"/>
            <a:ext cx="3693319" cy="13247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94C701-9057-FE71-6143-BA582D982629}"/>
                  </a:ext>
                </a:extLst>
              </p:cNvPr>
              <p:cNvSpPr txBox="1"/>
              <p:nvPr/>
            </p:nvSpPr>
            <p:spPr>
              <a:xfrm>
                <a:off x="481706" y="4165978"/>
                <a:ext cx="5697638" cy="619593"/>
              </a:xfrm>
              <a:prstGeom prst="rect">
                <a:avLst/>
              </a:prstGeom>
              <a:solidFill>
                <a:schemeClr val="accent6"/>
              </a:solidFill>
            </p:spPr>
            <p:txBody>
              <a:bodyPr wrap="square" lIns="0" tIns="0" rIns="0" bIns="0" rtlCol="0">
                <a:spAutoFit/>
              </a:bodyPr>
              <a:lstStyle/>
              <a:p>
                <a:pPr>
                  <a:lnSpc>
                    <a:spcPct val="114000"/>
                  </a:lnSpc>
                </a:pPr>
                <a:r>
                  <a:rPr lang="en-GB" sz="1200" dirty="0">
                    <a:latin typeface="+mn-lt"/>
                  </a:rPr>
                  <a:t>As optimizing the neural network retrieves the parameters </a:t>
                </a:r>
                <a14:m>
                  <m:oMath xmlns:m="http://schemas.openxmlformats.org/officeDocument/2006/math">
                    <m:r>
                      <a:rPr lang="en-GB" sz="1200" b="1" i="0" smtClean="0">
                        <a:latin typeface="Cambria Math" panose="02040503050406030204" pitchFamily="18" charset="0"/>
                      </a:rPr>
                      <m:t>𝚯</m:t>
                    </m:r>
                  </m:oMath>
                </a14:m>
                <a:r>
                  <a:rPr lang="en-GB" sz="1200" dirty="0">
                    <a:latin typeface="+mn-lt"/>
                  </a:rPr>
                  <a:t> for </a:t>
                </a:r>
                <a:r>
                  <a:rPr lang="en-GB" sz="1200" u="sng" dirty="0">
                    <a:latin typeface="+mn-lt"/>
                  </a:rPr>
                  <a:t>a single solution and cannot be applied to a different problem</a:t>
                </a:r>
                <a:r>
                  <a:rPr lang="en-GB" sz="1200" dirty="0">
                    <a:latin typeface="+mn-lt"/>
                  </a:rPr>
                  <a:t>, the procedure is </a:t>
                </a:r>
                <a:r>
                  <a:rPr lang="en-GB" sz="1200" b="1" dirty="0">
                    <a:latin typeface="+mn-lt"/>
                  </a:rPr>
                  <a:t>not machine learning</a:t>
                </a:r>
                <a:r>
                  <a:rPr lang="en-GB" sz="1200" dirty="0">
                    <a:latin typeface="+mn-lt"/>
                  </a:rPr>
                  <a:t>. However, as a neural network is still being optimized, it can still be considered </a:t>
                </a:r>
                <a:r>
                  <a:rPr lang="en-GB" sz="1200" b="1" dirty="0">
                    <a:latin typeface="+mn-lt"/>
                  </a:rPr>
                  <a:t>deep learning</a:t>
                </a:r>
                <a:r>
                  <a:rPr lang="en-GB" sz="1200" dirty="0">
                    <a:latin typeface="+mn-lt"/>
                  </a:rPr>
                  <a:t>.</a:t>
                </a:r>
              </a:p>
            </p:txBody>
          </p:sp>
        </mc:Choice>
        <mc:Fallback xmlns="">
          <p:sp>
            <p:nvSpPr>
              <p:cNvPr id="7" name="TextBox 6">
                <a:extLst>
                  <a:ext uri="{FF2B5EF4-FFF2-40B4-BE49-F238E27FC236}">
                    <a16:creationId xmlns:a16="http://schemas.microsoft.com/office/drawing/2014/main" id="{BA94C701-9057-FE71-6143-BA582D982629}"/>
                  </a:ext>
                </a:extLst>
              </p:cNvPr>
              <p:cNvSpPr txBox="1">
                <a:spLocks noRot="1" noChangeAspect="1" noMove="1" noResize="1" noEditPoints="1" noAdjustHandles="1" noChangeArrowheads="1" noChangeShapeType="1" noTextEdit="1"/>
              </p:cNvSpPr>
              <p:nvPr/>
            </p:nvSpPr>
            <p:spPr>
              <a:xfrm>
                <a:off x="481706" y="4165978"/>
                <a:ext cx="5697638" cy="619593"/>
              </a:xfrm>
              <a:prstGeom prst="rect">
                <a:avLst/>
              </a:prstGeom>
              <a:blipFill>
                <a:blip r:embed="rId6"/>
                <a:stretch>
                  <a:fillRect l="-1604" t="-4902" r="-1070" b="-14706"/>
                </a:stretch>
              </a:blipFill>
            </p:spPr>
            <p:txBody>
              <a:bodyPr/>
              <a:lstStyle/>
              <a:p>
                <a:r>
                  <a:rPr lang="en-US">
                    <a:noFill/>
                  </a:rPr>
                  <a:t> </a:t>
                </a:r>
              </a:p>
            </p:txBody>
          </p:sp>
        </mc:Fallback>
      </mc:AlternateContent>
    </p:spTree>
    <p:extLst>
      <p:ext uri="{BB962C8B-B14F-4D97-AF65-F5344CB8AC3E}">
        <p14:creationId xmlns:p14="http://schemas.microsoft.com/office/powerpoint/2010/main" val="320300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B64004-9DA3-9FAA-02B9-7EA190646922}"/>
                  </a:ext>
                </a:extLst>
              </p:cNvPr>
              <p:cNvSpPr>
                <a:spLocks noGrp="1"/>
              </p:cNvSpPr>
              <p:nvPr>
                <p:ph idx="1"/>
              </p:nvPr>
            </p:nvSpPr>
            <p:spPr/>
            <p:txBody>
              <a:bodyPr/>
              <a:lstStyle/>
              <a:p>
                <a:r>
                  <a:rPr lang="en-US" dirty="0"/>
                  <a:t>Consider the </a:t>
                </a:r>
                <a:r>
                  <a:rPr lang="en-US" dirty="0" err="1"/>
                  <a:t>Rosenbrock</a:t>
                </a:r>
                <a:r>
                  <a:rPr lang="en-US" dirty="0"/>
                  <a:t> function as toy example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+100</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d>
                        </m:e>
                        <m:sup>
                          <m:r>
                            <a:rPr lang="en-US" b="0" i="1" smtClean="0">
                              <a:latin typeface="Cambria Math" panose="02040503050406030204" pitchFamily="18" charset="0"/>
                            </a:rPr>
                            <m:t>2</m:t>
                          </m:r>
                        </m:sup>
                      </m:sSup>
                    </m:oMath>
                  </m:oMathPara>
                </a14:m>
                <a:endParaRPr lang="en-US" dirty="0"/>
              </a:p>
              <a:p>
                <a:r>
                  <a:rPr lang="en-US" dirty="0"/>
                  <a:t>Goal is to find the optimum from an initial guess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1</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2</m:t>
                        </m:r>
                      </m:sub>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bSup>
                  </m:oMath>
                </a14:m>
                <a:endParaRPr lang="en-US" dirty="0"/>
              </a:p>
              <a:p>
                <a:r>
                  <a:rPr lang="en-US" b="1" dirty="0"/>
                  <a:t>Standard gradient-based optimizer </a:t>
                </a:r>
                <a:r>
                  <a:rPr lang="en-US" dirty="0"/>
                  <a:t>optimizes </a:t>
                </a:r>
                <a:r>
                  <a:rPr lang="en-US" dirty="0">
                    <a:solidFill>
                      <a:schemeClr val="bg2"/>
                    </a:solidFill>
                  </a:rPr>
                  <a:t>design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b="1" dirty="0"/>
                  <a:t> </a:t>
                </a:r>
                <a:r>
                  <a:rPr lang="en-US" dirty="0"/>
                  <a:t>directly</a:t>
                </a:r>
              </a:p>
              <a:p>
                <a:pPr marL="285750" indent="-285750">
                  <a:buFont typeface="Arial" panose="020B0604020202020204" pitchFamily="34" charset="0"/>
                  <a:buChar char="•"/>
                </a:pPr>
                <a:r>
                  <a:rPr lang="en-US" dirty="0"/>
                  <a:t>as optimization is performed directly, we call this </a:t>
                </a:r>
                <a:r>
                  <a:rPr lang="en-US" dirty="0">
                    <a:solidFill>
                      <a:schemeClr val="bg2"/>
                    </a:solidFill>
                  </a:rPr>
                  <a:t>linear ansatz</a:t>
                </a:r>
              </a:p>
              <a:p>
                <a:endParaRPr lang="en-US" b="1" dirty="0"/>
              </a:p>
              <a:p>
                <a:r>
                  <a:rPr lang="en-US" b="1" dirty="0"/>
                  <a:t>Iterative Forward Solver with Neural Network Ansatz </a:t>
                </a:r>
                <a:r>
                  <a:rPr lang="en-US" dirty="0"/>
                  <a:t>parametrizes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b="1" dirty="0"/>
                  <a:t> </a:t>
                </a:r>
                <a:r>
                  <a:rPr lang="en-US" dirty="0"/>
                  <a:t>with </a:t>
                </a:r>
                <a:br>
                  <a:rPr lang="en-US" dirty="0"/>
                </a:br>
                <a:r>
                  <a:rPr lang="en-US" dirty="0"/>
                  <a:t>a neural network</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𝜆</m:t>
                          </m:r>
                        </m:e>
                      </m:acc>
                      <m:r>
                        <a:rPr lang="en-US" b="0" i="1" smtClean="0">
                          <a:latin typeface="Cambria Math" panose="02040503050406030204" pitchFamily="18" charset="0"/>
                        </a:rPr>
                        <m:t>=</m:t>
                      </m:r>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2</m:t>
                                  </m:r>
                                </m:sub>
                              </m:sSub>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𝑁𝑁</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𝝃</m:t>
                          </m:r>
                          <m:r>
                            <a:rPr lang="en-US" b="0" i="1" smtClean="0">
                              <a:latin typeface="Cambria Math" panose="02040503050406030204" pitchFamily="18" charset="0"/>
                            </a:rPr>
                            <m:t>;</m:t>
                          </m:r>
                          <m:r>
                            <a:rPr lang="en-US" b="1" i="0" smtClean="0">
                              <a:latin typeface="Cambria Math" panose="02040503050406030204" pitchFamily="18" charset="0"/>
                            </a:rPr>
                            <m:t>𝚯</m:t>
                          </m:r>
                        </m:e>
                      </m:d>
                    </m:oMath>
                  </m:oMathPara>
                </a14:m>
                <a:endParaRPr lang="en-US" dirty="0"/>
              </a:p>
              <a:p>
                <a:r>
                  <a:rPr lang="en-US" dirty="0"/>
                  <a:t>Such that the parameters </a:t>
                </a:r>
                <a14:m>
                  <m:oMath xmlns:m="http://schemas.openxmlformats.org/officeDocument/2006/math">
                    <m:r>
                      <a:rPr lang="en-US" b="1" i="0" smtClean="0">
                        <a:latin typeface="Cambria Math" panose="02040503050406030204" pitchFamily="18" charset="0"/>
                      </a:rPr>
                      <m:t>𝚯</m:t>
                    </m:r>
                  </m:oMath>
                </a14:m>
                <a:r>
                  <a:rPr lang="en-US" dirty="0"/>
                  <a:t> become the </a:t>
                </a:r>
                <a:r>
                  <a:rPr lang="en-US" dirty="0">
                    <a:solidFill>
                      <a:schemeClr val="bg2"/>
                    </a:solidFill>
                  </a:rPr>
                  <a:t>design variables </a:t>
                </a:r>
                <a:r>
                  <a:rPr lang="en-US" dirty="0"/>
                  <a:t>(instead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a14:m>
                <a:r>
                  <a:rPr lang="en-US" dirty="0"/>
                  <a:t>)</a:t>
                </a:r>
              </a:p>
              <a:p>
                <a:pPr marL="285750" indent="-285750">
                  <a:buFont typeface="Arial" panose="020B0604020202020204" pitchFamily="34" charset="0"/>
                  <a:buChar char="•"/>
                </a:pPr>
                <a:r>
                  <a:rPr lang="en-US" dirty="0"/>
                  <a:t>Enables an </a:t>
                </a:r>
                <a:r>
                  <a:rPr lang="en-US" dirty="0">
                    <a:solidFill>
                      <a:schemeClr val="bg2"/>
                    </a:solidFill>
                  </a:rPr>
                  <a:t>overparameterization</a:t>
                </a:r>
                <a:r>
                  <a:rPr lang="en-US" dirty="0"/>
                  <a:t> (as number of parameters can be larger than 2)</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rPr>
                      <m:t>𝝃</m:t>
                    </m:r>
                  </m:oMath>
                </a14:m>
                <a:r>
                  <a:rPr lang="en-US" dirty="0"/>
                  <a:t> is kept constant throughout the optimization (it is an artifact of the neural network architecture, which requires an input)</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rPr>
                      <m:t>𝝃</m:t>
                    </m:r>
                  </m:oMath>
                </a14:m>
                <a:r>
                  <a:rPr lang="en-US" dirty="0"/>
                  <a:t> is typically set via random noise</a:t>
                </a:r>
              </a:p>
            </p:txBody>
          </p:sp>
        </mc:Choice>
        <mc:Fallback xmlns="">
          <p:sp>
            <p:nvSpPr>
              <p:cNvPr id="2" name="Content Placeholder 1">
                <a:extLst>
                  <a:ext uri="{FF2B5EF4-FFF2-40B4-BE49-F238E27FC236}">
                    <a16:creationId xmlns:a16="http://schemas.microsoft.com/office/drawing/2014/main" id="{DFB64004-9DA3-9FAA-02B9-7EA190646922}"/>
                  </a:ext>
                </a:extLst>
              </p:cNvPr>
              <p:cNvSpPr>
                <a:spLocks noGrp="1" noRot="1" noChangeAspect="1" noMove="1" noResize="1" noEditPoints="1" noAdjustHandles="1" noChangeArrowheads="1" noChangeShapeType="1" noTextEdit="1"/>
              </p:cNvSpPr>
              <p:nvPr>
                <p:ph idx="1"/>
              </p:nvPr>
            </p:nvSpPr>
            <p:spPr>
              <a:blipFill>
                <a:blip r:embed="rId2"/>
                <a:stretch>
                  <a:fillRect l="-1289" t="-922"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0855CCE-CBBA-5EFA-8F9B-E2DB65FDB5C7}"/>
              </a:ext>
            </a:extLst>
          </p:cNvPr>
          <p:cNvSpPr>
            <a:spLocks noGrp="1"/>
          </p:cNvSpPr>
          <p:nvPr>
            <p:ph type="title"/>
          </p:nvPr>
        </p:nvSpPr>
        <p:spPr/>
        <p:txBody>
          <a:bodyPr/>
          <a:lstStyle/>
          <a:p>
            <a:r>
              <a:rPr lang="en-GB"/>
              <a:t>9.1.2.2 Motivation for a Neural Network Ansatz</a:t>
            </a:r>
            <a:endParaRPr lang="en-GB" dirty="0"/>
          </a:p>
        </p:txBody>
      </p:sp>
      <p:sp>
        <p:nvSpPr>
          <p:cNvPr id="4" name="Slide Number Placeholder 3">
            <a:extLst>
              <a:ext uri="{FF2B5EF4-FFF2-40B4-BE49-F238E27FC236}">
                <a16:creationId xmlns:a16="http://schemas.microsoft.com/office/drawing/2014/main" id="{C3EB70AD-A699-3DAA-FDAD-F21E42E92AB4}"/>
              </a:ext>
            </a:extLst>
          </p:cNvPr>
          <p:cNvSpPr>
            <a:spLocks noGrp="1"/>
          </p:cNvSpPr>
          <p:nvPr>
            <p:ph type="sldNum" sz="quarter" idx="11"/>
          </p:nvPr>
        </p:nvSpPr>
        <p:spPr/>
        <p:txBody>
          <a:bodyPr/>
          <a:lstStyle/>
          <a:p>
            <a:fld id="{CE58CB1E-F828-4F11-99E0-327109AF9DA4}" type="slidenum">
              <a:rPr lang="en-GB" smtClean="0"/>
              <a:pPr/>
              <a:t>8</a:t>
            </a:fld>
            <a:endParaRPr lang="en-GB" dirty="0"/>
          </a:p>
        </p:txBody>
      </p:sp>
      <p:sp>
        <p:nvSpPr>
          <p:cNvPr id="5" name="Footer Placeholder 4">
            <a:extLst>
              <a:ext uri="{FF2B5EF4-FFF2-40B4-BE49-F238E27FC236}">
                <a16:creationId xmlns:a16="http://schemas.microsoft.com/office/drawing/2014/main" id="{79DDCAA4-7BE7-BB77-9683-75096523F434}"/>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
        <p:nvSpPr>
          <p:cNvPr id="6" name="TextBox 5">
            <a:extLst>
              <a:ext uri="{FF2B5EF4-FFF2-40B4-BE49-F238E27FC236}">
                <a16:creationId xmlns:a16="http://schemas.microsoft.com/office/drawing/2014/main" id="{88A20432-6E11-3AA4-D9B5-AB00248B6E1A}"/>
              </a:ext>
            </a:extLst>
          </p:cNvPr>
          <p:cNvSpPr txBox="1"/>
          <p:nvPr/>
        </p:nvSpPr>
        <p:spPr>
          <a:xfrm>
            <a:off x="2512459" y="617391"/>
            <a:ext cx="6314549" cy="198581"/>
          </a:xfrm>
          <a:prstGeom prst="rect">
            <a:avLst/>
          </a:prstGeom>
          <a:noFill/>
        </p:spPr>
        <p:txBody>
          <a:bodyPr wrap="none" lIns="0" tIns="0" rIns="0" bIns="0" rtlCol="0">
            <a:spAutoFit/>
          </a:bodyPr>
          <a:lstStyle/>
          <a:p>
            <a:pPr>
              <a:lnSpc>
                <a:spcPct val="114000"/>
              </a:lnSpc>
            </a:pPr>
            <a:r>
              <a:rPr lang="en-GB" sz="1200" i="1" dirty="0">
                <a:solidFill>
                  <a:schemeClr val="accent2"/>
                </a:solidFill>
                <a:latin typeface="+mn-lt"/>
              </a:rPr>
              <a:t>On neural networks for generating better local optima in topology optimization, Herrmann et al. 2024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9089DE-E714-A7AB-8BBA-2945D10A12D0}"/>
                  </a:ext>
                </a:extLst>
              </p:cNvPr>
              <p:cNvSpPr txBox="1"/>
              <p:nvPr/>
            </p:nvSpPr>
            <p:spPr>
              <a:xfrm>
                <a:off x="6496743" y="3271241"/>
                <a:ext cx="2082901" cy="198068"/>
              </a:xfrm>
              <a:prstGeom prst="rect">
                <a:avLst/>
              </a:prstGeom>
              <a:solidFill>
                <a:schemeClr val="accent6"/>
              </a:solidFill>
            </p:spPr>
            <p:txBody>
              <a:bodyPr wrap="square" lIns="0" tIns="0" rIns="0" bIns="0" rtlCol="0">
                <a:spAutoFit/>
              </a:bodyPr>
              <a:lstStyle/>
              <a:p>
                <a:pPr>
                  <a:lnSpc>
                    <a:spcPct val="114000"/>
                  </a:lnSpc>
                </a:pPr>
                <a:r>
                  <a:rPr lang="en-GB" sz="1200" dirty="0">
                    <a:latin typeface="+mn-lt"/>
                  </a:rPr>
                  <a:t>With optimum at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=1, </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2</m:t>
                        </m:r>
                      </m:sub>
                    </m:sSub>
                    <m:r>
                      <a:rPr lang="en-GB" sz="1200" b="0" i="1" smtClean="0">
                        <a:latin typeface="Cambria Math" panose="02040503050406030204" pitchFamily="18" charset="0"/>
                      </a:rPr>
                      <m:t>=1 </m:t>
                    </m:r>
                  </m:oMath>
                </a14:m>
                <a:endParaRPr lang="en-GB" sz="1200" dirty="0">
                  <a:latin typeface="+mn-lt"/>
                </a:endParaRPr>
              </a:p>
            </p:txBody>
          </p:sp>
        </mc:Choice>
        <mc:Fallback xmlns="">
          <p:sp>
            <p:nvSpPr>
              <p:cNvPr id="7" name="TextBox 6">
                <a:extLst>
                  <a:ext uri="{FF2B5EF4-FFF2-40B4-BE49-F238E27FC236}">
                    <a16:creationId xmlns:a16="http://schemas.microsoft.com/office/drawing/2014/main" id="{2F9089DE-E714-A7AB-8BBA-2945D10A12D0}"/>
                  </a:ext>
                </a:extLst>
              </p:cNvPr>
              <p:cNvSpPr txBox="1">
                <a:spLocks noRot="1" noChangeAspect="1" noMove="1" noResize="1" noEditPoints="1" noAdjustHandles="1" noChangeArrowheads="1" noChangeShapeType="1" noTextEdit="1"/>
              </p:cNvSpPr>
              <p:nvPr/>
            </p:nvSpPr>
            <p:spPr>
              <a:xfrm>
                <a:off x="6496743" y="3271241"/>
                <a:ext cx="2082901" cy="198068"/>
              </a:xfrm>
              <a:prstGeom prst="rect">
                <a:avLst/>
              </a:prstGeom>
              <a:blipFill>
                <a:blip r:embed="rId3"/>
                <a:stretch>
                  <a:fillRect l="-4692" t="-15625" b="-50000"/>
                </a:stretch>
              </a:blipFill>
            </p:spPr>
            <p:txBody>
              <a:bodyPr/>
              <a:lstStyle/>
              <a:p>
                <a:r>
                  <a:rPr lang="en-US">
                    <a:noFill/>
                  </a:rPr>
                  <a:t> </a:t>
                </a:r>
              </a:p>
            </p:txBody>
          </p:sp>
        </mc:Fallback>
      </mc:AlternateContent>
      <p:pic>
        <p:nvPicPr>
          <p:cNvPr id="9" name="Picture 8" descr="A colorful graph of a function&#10;&#10;Description automatically generated with medium confidence">
            <a:extLst>
              <a:ext uri="{FF2B5EF4-FFF2-40B4-BE49-F238E27FC236}">
                <a16:creationId xmlns:a16="http://schemas.microsoft.com/office/drawing/2014/main" id="{DFDFECA4-6B7C-89F7-FD81-97C28246C11D}"/>
              </a:ext>
            </a:extLst>
          </p:cNvPr>
          <p:cNvPicPr>
            <a:picLocks noChangeAspect="1"/>
          </p:cNvPicPr>
          <p:nvPr/>
        </p:nvPicPr>
        <p:blipFill>
          <a:blip r:embed="rId4"/>
          <a:stretch>
            <a:fillRect/>
          </a:stretch>
        </p:blipFill>
        <p:spPr>
          <a:xfrm>
            <a:off x="6305868" y="825690"/>
            <a:ext cx="2166620" cy="2383283"/>
          </a:xfrm>
          <a:prstGeom prst="rect">
            <a:avLst/>
          </a:prstGeom>
        </p:spPr>
      </p:pic>
    </p:spTree>
    <p:extLst>
      <p:ext uri="{BB962C8B-B14F-4D97-AF65-F5344CB8AC3E}">
        <p14:creationId xmlns:p14="http://schemas.microsoft.com/office/powerpoint/2010/main" val="195031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36A92E-EC56-E16D-EBB4-56D1920CCD94}"/>
              </a:ext>
            </a:extLst>
          </p:cNvPr>
          <p:cNvPicPr>
            <a:picLocks noChangeAspect="1"/>
          </p:cNvPicPr>
          <p:nvPr/>
        </p:nvPicPr>
        <p:blipFill>
          <a:blip r:embed="rId2"/>
          <a:stretch>
            <a:fillRect/>
          </a:stretch>
        </p:blipFill>
        <p:spPr>
          <a:xfrm>
            <a:off x="500058" y="1005500"/>
            <a:ext cx="6272213" cy="3421662"/>
          </a:xfrm>
          <a:prstGeom prst="rect">
            <a:avLst/>
          </a:prstGeom>
        </p:spPr>
      </p:pic>
      <p:sp>
        <p:nvSpPr>
          <p:cNvPr id="2" name="Content Placeholder 1">
            <a:extLst>
              <a:ext uri="{FF2B5EF4-FFF2-40B4-BE49-F238E27FC236}">
                <a16:creationId xmlns:a16="http://schemas.microsoft.com/office/drawing/2014/main" id="{5CA84A73-BD29-8076-A912-1C27E40B3203}"/>
              </a:ext>
            </a:extLst>
          </p:cNvPr>
          <p:cNvSpPr>
            <a:spLocks noGrp="1"/>
          </p:cNvSpPr>
          <p:nvPr>
            <p:ph idx="1"/>
          </p:nvPr>
        </p:nvSpPr>
        <p:spPr>
          <a:xfrm>
            <a:off x="319090" y="825691"/>
            <a:ext cx="8508999" cy="569515"/>
          </a:xfrm>
        </p:spPr>
        <p:txBody>
          <a:bodyPr/>
          <a:lstStyle/>
          <a:p>
            <a:r>
              <a:rPr lang="en-GB" b="1"/>
              <a:t>Linear ansatz </a:t>
            </a:r>
            <a:r>
              <a:rPr lang="en-GB"/>
              <a:t>versus </a:t>
            </a:r>
            <a:r>
              <a:rPr lang="en-GB" b="1"/>
              <a:t>neural network ansatz </a:t>
            </a:r>
            <a:r>
              <a:rPr lang="en-GB"/>
              <a:t>on the Rosenbrock function (after 300 epochs)</a:t>
            </a:r>
            <a:endParaRPr lang="en-GB" dirty="0"/>
          </a:p>
        </p:txBody>
      </p:sp>
      <p:sp>
        <p:nvSpPr>
          <p:cNvPr id="3" name="Title 2">
            <a:extLst>
              <a:ext uri="{FF2B5EF4-FFF2-40B4-BE49-F238E27FC236}">
                <a16:creationId xmlns:a16="http://schemas.microsoft.com/office/drawing/2014/main" id="{2295262D-F68B-DABE-0428-F441A89FD0BE}"/>
              </a:ext>
            </a:extLst>
          </p:cNvPr>
          <p:cNvSpPr>
            <a:spLocks noGrp="1"/>
          </p:cNvSpPr>
          <p:nvPr>
            <p:ph type="title"/>
          </p:nvPr>
        </p:nvSpPr>
        <p:spPr/>
        <p:txBody>
          <a:bodyPr/>
          <a:lstStyle/>
          <a:p>
            <a:r>
              <a:rPr lang="en-GB"/>
              <a:t>9.1.2.2 Motivation for a Neural Network Ansatz</a:t>
            </a:r>
            <a:endParaRPr lang="en-GB" dirty="0"/>
          </a:p>
        </p:txBody>
      </p:sp>
      <p:sp>
        <p:nvSpPr>
          <p:cNvPr id="4" name="Slide Number Placeholder 3">
            <a:extLst>
              <a:ext uri="{FF2B5EF4-FFF2-40B4-BE49-F238E27FC236}">
                <a16:creationId xmlns:a16="http://schemas.microsoft.com/office/drawing/2014/main" id="{B4EDA4E3-8CAB-AD18-1796-C84D50B25C5D}"/>
              </a:ext>
            </a:extLst>
          </p:cNvPr>
          <p:cNvSpPr>
            <a:spLocks noGrp="1"/>
          </p:cNvSpPr>
          <p:nvPr>
            <p:ph type="sldNum" sz="quarter" idx="11"/>
          </p:nvPr>
        </p:nvSpPr>
        <p:spPr/>
        <p:txBody>
          <a:bodyPr/>
          <a:lstStyle/>
          <a:p>
            <a:fld id="{CE58CB1E-F828-4F11-99E0-327109AF9DA4}" type="slidenum">
              <a:rPr lang="en-GB" smtClean="0"/>
              <a:pPr/>
              <a:t>9</a:t>
            </a:fld>
            <a:endParaRPr lang="en-GB" dirty="0"/>
          </a:p>
        </p:txBody>
      </p:sp>
      <p:sp>
        <p:nvSpPr>
          <p:cNvPr id="5" name="Footer Placeholder 4">
            <a:extLst>
              <a:ext uri="{FF2B5EF4-FFF2-40B4-BE49-F238E27FC236}">
                <a16:creationId xmlns:a16="http://schemas.microsoft.com/office/drawing/2014/main" id="{1860BA9A-2A4B-EE3B-CEB0-F9AFB33B56D6}"/>
              </a:ext>
            </a:extLst>
          </p:cNvPr>
          <p:cNvSpPr>
            <a:spLocks noGrp="1"/>
          </p:cNvSpPr>
          <p:nvPr>
            <p:ph type="ftr" sz="quarter" idx="12"/>
          </p:nvPr>
        </p:nvSpPr>
        <p:spPr/>
        <p:txBody>
          <a:bodyPr/>
          <a:lstStyle/>
          <a:p>
            <a:r>
              <a:rPr lang="en-GB"/>
              <a:t>Leon Herrmann &amp; Stefan Kollmannsberger || Deep Learning in Computational Mechanics || Bauhaus-Universität Weimar</a:t>
            </a:r>
            <a:endParaRPr lang="en-GB" dirty="0"/>
          </a:p>
        </p:txBody>
      </p:sp>
      <p:sp>
        <p:nvSpPr>
          <p:cNvPr id="8" name="TextBox 7">
            <a:extLst>
              <a:ext uri="{FF2B5EF4-FFF2-40B4-BE49-F238E27FC236}">
                <a16:creationId xmlns:a16="http://schemas.microsoft.com/office/drawing/2014/main" id="{0CADC90C-E00B-7E1A-D500-2777492684C5}"/>
              </a:ext>
            </a:extLst>
          </p:cNvPr>
          <p:cNvSpPr txBox="1"/>
          <p:nvPr/>
        </p:nvSpPr>
        <p:spPr>
          <a:xfrm>
            <a:off x="7005348" y="2156700"/>
            <a:ext cx="1821660" cy="830099"/>
          </a:xfrm>
          <a:prstGeom prst="rect">
            <a:avLst/>
          </a:prstGeom>
          <a:solidFill>
            <a:schemeClr val="accent6"/>
          </a:solidFill>
        </p:spPr>
        <p:txBody>
          <a:bodyPr wrap="square" lIns="0" tIns="0" rIns="0" bIns="0" rtlCol="0">
            <a:spAutoFit/>
          </a:bodyPr>
          <a:lstStyle/>
          <a:p>
            <a:pPr>
              <a:lnSpc>
                <a:spcPct val="114000"/>
              </a:lnSpc>
            </a:pPr>
            <a:r>
              <a:rPr lang="en-GB" sz="1200" dirty="0">
                <a:latin typeface="+mn-lt"/>
              </a:rPr>
              <a:t>Further improvements are possible by reintegrating machine learning via transfer learning (see 9.2.5.1)</a:t>
            </a:r>
          </a:p>
        </p:txBody>
      </p:sp>
      <p:sp>
        <p:nvSpPr>
          <p:cNvPr id="11" name="Textfeld 10">
            <a:extLst>
              <a:ext uri="{FF2B5EF4-FFF2-40B4-BE49-F238E27FC236}">
                <a16:creationId xmlns:a16="http://schemas.microsoft.com/office/drawing/2014/main" id="{5906FA81-E53E-4347-9217-12A22C5FD617}"/>
              </a:ext>
            </a:extLst>
          </p:cNvPr>
          <p:cNvSpPr txBox="1"/>
          <p:nvPr/>
        </p:nvSpPr>
        <p:spPr>
          <a:xfrm>
            <a:off x="311161" y="4278294"/>
            <a:ext cx="8515847" cy="569515"/>
          </a:xfrm>
          <a:prstGeom prst="rect">
            <a:avLst/>
          </a:prstGeom>
          <a:noFill/>
        </p:spPr>
        <p:txBody>
          <a:bodyPr wrap="square">
            <a:spAutoFit/>
          </a:bodyPr>
          <a:lstStyle/>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For most initializations, the neural network is better</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Advantage is only possible when using the </a:t>
            </a:r>
            <a:r>
              <a:rPr kumimoji="0" lang="en-GB" sz="1400" b="0" i="0" u="none" strike="noStrike" kern="1200" cap="none" spc="0" normalizeH="0" baseline="0" noProof="0" dirty="0">
                <a:ln>
                  <a:noFill/>
                </a:ln>
                <a:solidFill>
                  <a:schemeClr val="bg2"/>
                </a:solidFill>
                <a:effectLst/>
                <a:uLnTx/>
                <a:uFillTx/>
                <a:latin typeface="Calibri"/>
                <a:ea typeface="+mn-ea"/>
                <a:cs typeface="+mn-cs"/>
              </a:rPr>
              <a:t>Adam optimizer </a:t>
            </a:r>
            <a:r>
              <a:rPr kumimoji="0" lang="en-GB" sz="1400" b="0" i="0" u="none" strike="noStrike" kern="1200" cap="none" spc="0" normalizeH="0" baseline="0" noProof="0" dirty="0">
                <a:ln>
                  <a:noFill/>
                </a:ln>
                <a:solidFill>
                  <a:prstClr val="black"/>
                </a:solidFill>
                <a:effectLst/>
                <a:uLnTx/>
                <a:uFillTx/>
                <a:latin typeface="Calibri"/>
                <a:ea typeface="+mn-ea"/>
                <a:cs typeface="+mn-cs"/>
              </a:rPr>
              <a:t>for both parametrizations </a:t>
            </a:r>
          </a:p>
        </p:txBody>
      </p:sp>
    </p:spTree>
    <p:extLst>
      <p:ext uri="{BB962C8B-B14F-4D97-AF65-F5344CB8AC3E}">
        <p14:creationId xmlns:p14="http://schemas.microsoft.com/office/powerpoint/2010/main" val="2876239616"/>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Custom 5">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TUM_Praesentation_16_9_PARTNER_p_v1</Template>
  <TotalTime>0</TotalTime>
  <Words>1460</Words>
  <Application>Microsoft Office PowerPoint</Application>
  <PresentationFormat>On-screen Show (16:9)</PresentationFormat>
  <Paragraphs>185</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Cambria Math</vt:lpstr>
      <vt:lpstr>Courier New</vt:lpstr>
      <vt:lpstr>Symbol</vt:lpstr>
      <vt:lpstr>Wingdings</vt:lpstr>
      <vt:lpstr>Titel 1</vt:lpstr>
      <vt:lpstr>Inhalt</vt:lpstr>
      <vt:lpstr>9 Inverse Problems &amp; Deep Learning: Basic Methodology</vt:lpstr>
      <vt:lpstr>Contents</vt:lpstr>
      <vt:lpstr>9 Inverse Problems</vt:lpstr>
      <vt:lpstr>9.1 Basic Methodology</vt:lpstr>
      <vt:lpstr>9.1.1 Physics-Informed Neural Networks</vt:lpstr>
      <vt:lpstr>9.1.2 Iterative Forward Solvers</vt:lpstr>
      <vt:lpstr>9.1.2.1 Neural Network Ansatz in Iterative Solvers</vt:lpstr>
      <vt:lpstr>9.1.2.2 Motivation for a Neural Network Ansatz</vt:lpstr>
      <vt:lpstr>9.1.2.2 Motivation for a Neural Network Ansatz</vt:lpstr>
      <vt:lpstr>Exercises</vt:lpstr>
      <vt:lpstr>9.1.3 Data-Driven Solvers</vt:lpstr>
      <vt:lpstr>Contents</vt:lpstr>
      <vt:lpstr>9 Inverse Problems &amp; Deep Learning: Basic Methodology</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Kollmannsberger</dc:creator>
  <cp:lastModifiedBy>Leon Herrmann</cp:lastModifiedBy>
  <cp:revision>537</cp:revision>
  <cp:lastPrinted>2015-07-30T14:04:45Z</cp:lastPrinted>
  <dcterms:created xsi:type="dcterms:W3CDTF">2021-07-15T11:14:40Z</dcterms:created>
  <dcterms:modified xsi:type="dcterms:W3CDTF">2025-04-28T08:37:01Z</dcterms:modified>
</cp:coreProperties>
</file>