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2" r:id="rId18"/>
    <p:sldId id="471" r:id="rId1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ollmannsberger" initials="SK" lastIdx="22" clrIdx="0">
    <p:extLst>
      <p:ext uri="{19B8F6BF-5375-455C-9EA6-DF929625EA0E}">
        <p15:presenceInfo xmlns:p15="http://schemas.microsoft.com/office/powerpoint/2012/main" userId="2fc774831f4473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4D981-56A6-497F-A59B-1312196E320A}" v="4" dt="2025-10-24T10:19:51.42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6683" autoAdjust="0"/>
  </p:normalViewPr>
  <p:slideViewPr>
    <p:cSldViewPr snapToGrid="0">
      <p:cViewPr varScale="1">
        <p:scale>
          <a:sx n="172" d="100"/>
          <a:sy n="172" d="100"/>
        </p:scale>
        <p:origin x="3990" y="126"/>
      </p:cViewPr>
      <p:guideLst>
        <p:guide orient="horz" pos="2164"/>
        <p:guide pos="2880"/>
        <p:guide orient="horz" pos="30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Kollmannsberger" userId="2fc774831f44730f" providerId="LiveId" clId="{8BA96237-2DDF-4C1D-835D-A20BC3D66A10}"/>
    <pc:docChg chg="modSld">
      <pc:chgData name="Stefan Kollmannsberger" userId="2fc774831f44730f" providerId="LiveId" clId="{8BA96237-2DDF-4C1D-835D-A20BC3D66A10}" dt="2025-10-24T10:19:51.427" v="3" actId="20577"/>
      <pc:docMkLst>
        <pc:docMk/>
      </pc:docMkLst>
      <pc:sldChg chg="modSp modAnim">
        <pc:chgData name="Stefan Kollmannsberger" userId="2fc774831f44730f" providerId="LiveId" clId="{8BA96237-2DDF-4C1D-835D-A20BC3D66A10}" dt="2025-10-24T10:19:31.836" v="1" actId="20577"/>
        <pc:sldMkLst>
          <pc:docMk/>
          <pc:sldMk cId="3538339096" sldId="465"/>
        </pc:sldMkLst>
        <pc:spChg chg="mod">
          <ac:chgData name="Stefan Kollmannsberger" userId="2fc774831f44730f" providerId="LiveId" clId="{8BA96237-2DDF-4C1D-835D-A20BC3D66A10}" dt="2025-10-24T10:19:31.836" v="1" actId="20577"/>
          <ac:spMkLst>
            <pc:docMk/>
            <pc:sldMk cId="3538339096" sldId="465"/>
            <ac:spMk id="2" creationId="{4595591B-0B17-47FC-DE6A-60DB3E71C2E7}"/>
          </ac:spMkLst>
        </pc:spChg>
      </pc:sldChg>
      <pc:sldChg chg="modSp">
        <pc:chgData name="Stefan Kollmannsberger" userId="2fc774831f44730f" providerId="LiveId" clId="{8BA96237-2DDF-4C1D-835D-A20BC3D66A10}" dt="2025-10-24T10:19:51.427" v="3" actId="20577"/>
        <pc:sldMkLst>
          <pc:docMk/>
          <pc:sldMk cId="3343102935" sldId="467"/>
        </pc:sldMkLst>
        <pc:spChg chg="mod">
          <ac:chgData name="Stefan Kollmannsberger" userId="2fc774831f44730f" providerId="LiveId" clId="{8BA96237-2DDF-4C1D-835D-A20BC3D66A10}" dt="2025-10-24T10:19:48.515" v="2" actId="20577"/>
          <ac:spMkLst>
            <pc:docMk/>
            <pc:sldMk cId="3343102935" sldId="467"/>
            <ac:spMk id="10" creationId="{2EE0FF59-2E86-D3C4-4454-7494B21B4346}"/>
          </ac:spMkLst>
        </pc:spChg>
        <pc:spChg chg="mod">
          <ac:chgData name="Stefan Kollmannsberger" userId="2fc774831f44730f" providerId="LiveId" clId="{8BA96237-2DDF-4C1D-835D-A20BC3D66A10}" dt="2025-10-24T10:19:51.427" v="3" actId="20577"/>
          <ac:spMkLst>
            <pc:docMk/>
            <pc:sldMk cId="3343102935" sldId="467"/>
            <ac:spMk id="11" creationId="{E9F91897-987C-F757-1277-A76D8107BA8E}"/>
          </ac:spMkLst>
        </pc:spChg>
      </pc:sldChg>
    </pc:docChg>
  </pc:docChgLst>
  <pc:docChgLst>
    <pc:chgData name="Kollmannsberger, Stefan" userId="33bc9b04-ebde-45a7-8cb5-2c13f1aad7eb" providerId="ADAL" clId="{101CA44A-33ED-44ED-B039-616EC25DF3F7}"/>
    <pc:docChg chg="undo redo custSel addSld delSld modSld sldOrd modMainMaster">
      <pc:chgData name="Kollmannsberger, Stefan" userId="33bc9b04-ebde-45a7-8cb5-2c13f1aad7eb" providerId="ADAL" clId="{101CA44A-33ED-44ED-B039-616EC25DF3F7}" dt="2022-05-02T13:35:49.895" v="8965" actId="313"/>
      <pc:docMkLst>
        <pc:docMk/>
      </pc:docMkLst>
      <pc:sldChg chg="addSp modSp mod modAnim chgLayout">
        <pc:chgData name="Kollmannsberger, Stefan" userId="33bc9b04-ebde-45a7-8cb5-2c13f1aad7eb" providerId="ADAL" clId="{101CA44A-33ED-44ED-B039-616EC25DF3F7}" dt="2022-05-02T13:09:49.237" v="8627"/>
        <pc:sldMkLst>
          <pc:docMk/>
          <pc:sldMk cId="2141348576" sldId="428"/>
        </pc:sldMkLst>
      </pc:sldChg>
      <pc:sldChg chg="modSp mod modAnim chgLayout">
        <pc:chgData name="Kollmannsberger, Stefan" userId="33bc9b04-ebde-45a7-8cb5-2c13f1aad7eb" providerId="ADAL" clId="{101CA44A-33ED-44ED-B039-616EC25DF3F7}" dt="2022-05-02T13:10:54.630" v="8630"/>
        <pc:sldMkLst>
          <pc:docMk/>
          <pc:sldMk cId="2246344052" sldId="452"/>
        </pc:sldMkLst>
      </pc:sldChg>
      <pc:sldChg chg="addSp modSp mod modAnim chgLayout">
        <pc:chgData name="Kollmannsberger, Stefan" userId="33bc9b04-ebde-45a7-8cb5-2c13f1aad7eb" providerId="ADAL" clId="{101CA44A-33ED-44ED-B039-616EC25DF3F7}" dt="2022-05-02T13:12:19.812" v="8641"/>
        <pc:sldMkLst>
          <pc:docMk/>
          <pc:sldMk cId="313371543" sldId="453"/>
        </pc:sldMkLst>
      </pc:sldChg>
      <pc:sldChg chg="addSp delSp modSp mod modAnim chgLayout">
        <pc:chgData name="Kollmannsberger, Stefan" userId="33bc9b04-ebde-45a7-8cb5-2c13f1aad7eb" providerId="ADAL" clId="{101CA44A-33ED-44ED-B039-616EC25DF3F7}" dt="2022-05-02T13:18:02.594" v="8729"/>
        <pc:sldMkLst>
          <pc:docMk/>
          <pc:sldMk cId="2344004794" sldId="454"/>
        </pc:sldMkLst>
      </pc:sldChg>
      <pc:sldChg chg="addSp delSp modSp mod modAnim chgLayout modNotesTx">
        <pc:chgData name="Kollmannsberger, Stefan" userId="33bc9b04-ebde-45a7-8cb5-2c13f1aad7eb" providerId="ADAL" clId="{101CA44A-33ED-44ED-B039-616EC25DF3F7}" dt="2022-05-02T13:27:23.696" v="8901" actId="313"/>
        <pc:sldMkLst>
          <pc:docMk/>
          <pc:sldMk cId="267222439" sldId="455"/>
        </pc:sldMkLst>
      </pc:sldChg>
      <pc:sldChg chg="addSp delSp modSp mod modAnim chgLayout">
        <pc:chgData name="Kollmannsberger, Stefan" userId="33bc9b04-ebde-45a7-8cb5-2c13f1aad7eb" providerId="ADAL" clId="{101CA44A-33ED-44ED-B039-616EC25DF3F7}" dt="2022-05-02T13:27:49.795" v="8902"/>
        <pc:sldMkLst>
          <pc:docMk/>
          <pc:sldMk cId="657115825" sldId="456"/>
        </pc:sldMkLst>
      </pc:sldChg>
      <pc:sldChg chg="addSp delSp modSp add mod ord modAnim chgLayout">
        <pc:chgData name="Kollmannsberger, Stefan" userId="33bc9b04-ebde-45a7-8cb5-2c13f1aad7eb" providerId="ADAL" clId="{101CA44A-33ED-44ED-B039-616EC25DF3F7}" dt="2022-05-02T13:15:23.635" v="8661"/>
        <pc:sldMkLst>
          <pc:docMk/>
          <pc:sldMk cId="402797165" sldId="457"/>
        </pc:sldMkLst>
      </pc:sldChg>
      <pc:sldChg chg="addSp delSp modSp add mod chgLayout modNotesTx">
        <pc:chgData name="Kollmannsberger, Stefan" userId="33bc9b04-ebde-45a7-8cb5-2c13f1aad7eb" providerId="ADAL" clId="{101CA44A-33ED-44ED-B039-616EC25DF3F7}" dt="2022-05-02T13:17:22.575" v="8725"/>
        <pc:sldMkLst>
          <pc:docMk/>
          <pc:sldMk cId="4058277212" sldId="458"/>
        </pc:sldMkLst>
      </pc:sldChg>
      <pc:sldChg chg="addSp delSp modSp add mod chgLayout modNotesTx">
        <pc:chgData name="Kollmannsberger, Stefan" userId="33bc9b04-ebde-45a7-8cb5-2c13f1aad7eb" providerId="ADAL" clId="{101CA44A-33ED-44ED-B039-616EC25DF3F7}" dt="2022-04-12T10:35:13.129" v="606" actId="20577"/>
        <pc:sldMkLst>
          <pc:docMk/>
          <pc:sldMk cId="1962228168" sldId="459"/>
        </pc:sldMkLst>
      </pc:sldChg>
      <pc:sldChg chg="addSp delSp modSp add mod">
        <pc:chgData name="Kollmannsberger, Stefan" userId="33bc9b04-ebde-45a7-8cb5-2c13f1aad7eb" providerId="ADAL" clId="{101CA44A-33ED-44ED-B039-616EC25DF3F7}" dt="2022-05-02T13:17:54.659" v="8728"/>
        <pc:sldMkLst>
          <pc:docMk/>
          <pc:sldMk cId="1367436238" sldId="460"/>
        </pc:sldMkLst>
      </pc:sldChg>
      <pc:sldChg chg="add del">
        <pc:chgData name="Kollmannsberger, Stefan" userId="33bc9b04-ebde-45a7-8cb5-2c13f1aad7eb" providerId="ADAL" clId="{101CA44A-33ED-44ED-B039-616EC25DF3F7}" dt="2022-04-12T12:51:51.606" v="2495" actId="2890"/>
        <pc:sldMkLst>
          <pc:docMk/>
          <pc:sldMk cId="3124720249" sldId="461"/>
        </pc:sldMkLst>
      </pc:sldChg>
      <pc:sldChg chg="delSp modSp add del mod">
        <pc:chgData name="Kollmannsberger, Stefan" userId="33bc9b04-ebde-45a7-8cb5-2c13f1aad7eb" providerId="ADAL" clId="{101CA44A-33ED-44ED-B039-616EC25DF3F7}" dt="2022-04-12T10:41:50.050" v="1093" actId="47"/>
        <pc:sldMkLst>
          <pc:docMk/>
          <pc:sldMk cId="3444261836" sldId="461"/>
        </pc:sldMkLst>
      </pc:sldChg>
      <pc:sldChg chg="addSp delSp modSp add mod modAnim">
        <pc:chgData name="Kollmannsberger, Stefan" userId="33bc9b04-ebde-45a7-8cb5-2c13f1aad7eb" providerId="ADAL" clId="{101CA44A-33ED-44ED-B039-616EC25DF3F7}" dt="2022-05-02T13:07:08.822" v="8597"/>
        <pc:sldMkLst>
          <pc:docMk/>
          <pc:sldMk cId="4167901986" sldId="461"/>
        </pc:sldMkLst>
      </pc:sldChg>
      <pc:sldChg chg="addSp delSp modSp add mod ord modAnim">
        <pc:chgData name="Kollmannsberger, Stefan" userId="33bc9b04-ebde-45a7-8cb5-2c13f1aad7eb" providerId="ADAL" clId="{101CA44A-33ED-44ED-B039-616EC25DF3F7}" dt="2022-05-02T13:26:12.059" v="8894" actId="20577"/>
        <pc:sldMkLst>
          <pc:docMk/>
          <pc:sldMk cId="3984339890" sldId="462"/>
        </pc:sldMkLst>
      </pc:sldChg>
      <pc:sldChg chg="addSp delSp modSp new mod modAnim">
        <pc:chgData name="Kollmannsberger, Stefan" userId="33bc9b04-ebde-45a7-8cb5-2c13f1aad7eb" providerId="ADAL" clId="{101CA44A-33ED-44ED-B039-616EC25DF3F7}" dt="2022-05-02T13:19:15.002" v="8734"/>
        <pc:sldMkLst>
          <pc:docMk/>
          <pc:sldMk cId="258752027" sldId="463"/>
        </pc:sldMkLst>
      </pc:sldChg>
      <pc:sldChg chg="addSp delSp modSp new mod ord">
        <pc:chgData name="Kollmannsberger, Stefan" userId="33bc9b04-ebde-45a7-8cb5-2c13f1aad7eb" providerId="ADAL" clId="{101CA44A-33ED-44ED-B039-616EC25DF3F7}" dt="2022-04-30T13:54:07.024" v="5149"/>
        <pc:sldMkLst>
          <pc:docMk/>
          <pc:sldMk cId="4044912545" sldId="464"/>
        </pc:sldMkLst>
      </pc:sldChg>
      <pc:sldChg chg="modSp new del mod ord">
        <pc:chgData name="Kollmannsberger, Stefan" userId="33bc9b04-ebde-45a7-8cb5-2c13f1aad7eb" providerId="ADAL" clId="{101CA44A-33ED-44ED-B039-616EC25DF3F7}" dt="2022-05-02T13:35:29.555" v="8962" actId="47"/>
        <pc:sldMkLst>
          <pc:docMk/>
          <pc:sldMk cId="782359219" sldId="465"/>
        </pc:sldMkLst>
      </pc:sldChg>
      <pc:sldChg chg="add del">
        <pc:chgData name="Kollmannsberger, Stefan" userId="33bc9b04-ebde-45a7-8cb5-2c13f1aad7eb" providerId="ADAL" clId="{101CA44A-33ED-44ED-B039-616EC25DF3F7}" dt="2022-04-30T13:51:47.150" v="5112" actId="47"/>
        <pc:sldMkLst>
          <pc:docMk/>
          <pc:sldMk cId="2503423538" sldId="465"/>
        </pc:sldMkLst>
      </pc:sldChg>
      <pc:sldChg chg="addSp delSp modSp add mod">
        <pc:chgData name="Kollmannsberger, Stefan" userId="33bc9b04-ebde-45a7-8cb5-2c13f1aad7eb" providerId="ADAL" clId="{101CA44A-33ED-44ED-B039-616EC25DF3F7}" dt="2022-04-30T14:37:45.978" v="6811" actId="255"/>
        <pc:sldMkLst>
          <pc:docMk/>
          <pc:sldMk cId="316594514" sldId="466"/>
        </pc:sldMkLst>
      </pc:sldChg>
      <pc:sldChg chg="modSp add mod">
        <pc:chgData name="Kollmannsberger, Stefan" userId="33bc9b04-ebde-45a7-8cb5-2c13f1aad7eb" providerId="ADAL" clId="{101CA44A-33ED-44ED-B039-616EC25DF3F7}" dt="2022-04-30T14:37:54.491" v="6812" actId="255"/>
        <pc:sldMkLst>
          <pc:docMk/>
          <pc:sldMk cId="336659923" sldId="467"/>
        </pc:sldMkLst>
      </pc:sldChg>
      <pc:sldChg chg="addSp modSp add mod">
        <pc:chgData name="Kollmannsberger, Stefan" userId="33bc9b04-ebde-45a7-8cb5-2c13f1aad7eb" providerId="ADAL" clId="{101CA44A-33ED-44ED-B039-616EC25DF3F7}" dt="2022-04-30T14:38:13.513" v="6820" actId="1036"/>
        <pc:sldMkLst>
          <pc:docMk/>
          <pc:sldMk cId="602189038" sldId="468"/>
        </pc:sldMkLst>
      </pc:sldChg>
      <pc:sldChg chg="addSp modSp add mod">
        <pc:chgData name="Kollmannsberger, Stefan" userId="33bc9b04-ebde-45a7-8cb5-2c13f1aad7eb" providerId="ADAL" clId="{101CA44A-33ED-44ED-B039-616EC25DF3F7}" dt="2022-04-30T14:38:25.986" v="6822" actId="20577"/>
        <pc:sldMkLst>
          <pc:docMk/>
          <pc:sldMk cId="1609026192" sldId="469"/>
        </pc:sldMkLst>
      </pc:sldChg>
      <pc:sldChg chg="addSp modSp add mod modNotesTx">
        <pc:chgData name="Kollmannsberger, Stefan" userId="33bc9b04-ebde-45a7-8cb5-2c13f1aad7eb" providerId="ADAL" clId="{101CA44A-33ED-44ED-B039-616EC25DF3F7}" dt="2022-04-30T14:43:13.361" v="7365" actId="20577"/>
        <pc:sldMkLst>
          <pc:docMk/>
          <pc:sldMk cId="329748033" sldId="470"/>
        </pc:sldMkLst>
      </pc:sldChg>
      <pc:sldChg chg="addSp modSp new mod">
        <pc:chgData name="Kollmannsberger, Stefan" userId="33bc9b04-ebde-45a7-8cb5-2c13f1aad7eb" providerId="ADAL" clId="{101CA44A-33ED-44ED-B039-616EC25DF3F7}" dt="2022-04-30T15:00:59.422" v="7597" actId="14100"/>
        <pc:sldMkLst>
          <pc:docMk/>
          <pc:sldMk cId="425137606" sldId="471"/>
        </pc:sldMkLst>
      </pc:sldChg>
      <pc:sldChg chg="addSp delSp modSp add mod modNotesTx">
        <pc:chgData name="Kollmannsberger, Stefan" userId="33bc9b04-ebde-45a7-8cb5-2c13f1aad7eb" providerId="ADAL" clId="{101CA44A-33ED-44ED-B039-616EC25DF3F7}" dt="2022-04-30T15:08:02.744" v="7710" actId="20577"/>
        <pc:sldMkLst>
          <pc:docMk/>
          <pc:sldMk cId="2774932163" sldId="472"/>
        </pc:sldMkLst>
      </pc:sldChg>
      <pc:sldChg chg="addSp delSp modSp add mod">
        <pc:chgData name="Kollmannsberger, Stefan" userId="33bc9b04-ebde-45a7-8cb5-2c13f1aad7eb" providerId="ADAL" clId="{101CA44A-33ED-44ED-B039-616EC25DF3F7}" dt="2022-05-02T13:28:58.478" v="8904" actId="313"/>
        <pc:sldMkLst>
          <pc:docMk/>
          <pc:sldMk cId="3993411997" sldId="473"/>
        </pc:sldMkLst>
      </pc:sldChg>
      <pc:sldChg chg="delSp modSp add mod modAnim">
        <pc:chgData name="Kollmannsberger, Stefan" userId="33bc9b04-ebde-45a7-8cb5-2c13f1aad7eb" providerId="ADAL" clId="{101CA44A-33ED-44ED-B039-616EC25DF3F7}" dt="2022-05-02T13:35:49.895" v="8965" actId="313"/>
        <pc:sldMkLst>
          <pc:docMk/>
          <pc:sldMk cId="3439942829" sldId="474"/>
        </pc:sldMkLst>
      </pc:sldChg>
      <pc:sldChg chg="addSp delSp modSp add mod modAnim modNotesTx">
        <pc:chgData name="Kollmannsberger, Stefan" userId="33bc9b04-ebde-45a7-8cb5-2c13f1aad7eb" providerId="ADAL" clId="{101CA44A-33ED-44ED-B039-616EC25DF3F7}" dt="2022-05-02T13:35:01.814" v="8934"/>
        <pc:sldMkLst>
          <pc:docMk/>
          <pc:sldMk cId="392544169" sldId="475"/>
        </pc:sldMkLst>
      </pc:sldChg>
      <pc:sldChg chg="addSp delSp modSp add mod">
        <pc:chgData name="Kollmannsberger, Stefan" userId="33bc9b04-ebde-45a7-8cb5-2c13f1aad7eb" providerId="ADAL" clId="{101CA44A-33ED-44ED-B039-616EC25DF3F7}" dt="2022-05-02T13:17:06.491" v="8722" actId="20577"/>
        <pc:sldMkLst>
          <pc:docMk/>
          <pc:sldMk cId="2922592589" sldId="476"/>
        </pc:sldMkLst>
      </pc:sldChg>
      <pc:sldChg chg="new del">
        <pc:chgData name="Kollmannsberger, Stefan" userId="33bc9b04-ebde-45a7-8cb5-2c13f1aad7eb" providerId="ADAL" clId="{101CA44A-33ED-44ED-B039-616EC25DF3F7}" dt="2022-04-30T15:34:03.094" v="8203" actId="47"/>
        <pc:sldMkLst>
          <pc:docMk/>
          <pc:sldMk cId="4267218910" sldId="476"/>
        </pc:sldMkLst>
      </pc:sldChg>
      <pc:sldChg chg="add">
        <pc:chgData name="Kollmannsberger, Stefan" userId="33bc9b04-ebde-45a7-8cb5-2c13f1aad7eb" providerId="ADAL" clId="{101CA44A-33ED-44ED-B039-616EC25DF3F7}" dt="2022-05-02T13:35:42.568" v="8963"/>
        <pc:sldMkLst>
          <pc:docMk/>
          <pc:sldMk cId="2087571781" sldId="477"/>
        </pc:sldMkLst>
      </pc:sldChg>
      <pc:sldMasterChg chg="modSldLayout">
        <pc:chgData name="Kollmannsberger, Stefan" userId="33bc9b04-ebde-45a7-8cb5-2c13f1aad7eb" providerId="ADAL" clId="{101CA44A-33ED-44ED-B039-616EC25DF3F7}" dt="2022-04-12T08:44:11.452" v="294" actId="14100"/>
        <pc:sldMasterMkLst>
          <pc:docMk/>
          <pc:sldMasterMk cId="0" sldId="2147483648"/>
        </pc:sldMasterMkLst>
        <pc:sldLayoutChg chg="modSp mod">
          <pc:chgData name="Kollmannsberger, Stefan" userId="33bc9b04-ebde-45a7-8cb5-2c13f1aad7eb" providerId="ADAL" clId="{101CA44A-33ED-44ED-B039-616EC25DF3F7}" dt="2022-04-12T08:44:11.452" v="294" actId="14100"/>
          <pc:sldLayoutMkLst>
            <pc:docMk/>
            <pc:sldMasterMk cId="0" sldId="2147483648"/>
            <pc:sldLayoutMk cId="2183948741" sldId="214748365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24/10/2025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24/10/2025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https://www.the-qrcode-generator.com/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0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5140D-76E0-83F9-AB39-3CACFC15A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897858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9B2B-2E5F-17DB-9EEC-221FFA57025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088" y="1409897"/>
            <a:ext cx="8508999" cy="16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Leon Herrmann</a:t>
            </a:r>
            <a:br>
              <a:rPr lang="de-DE" noProof="0" dirty="0"/>
            </a:br>
            <a:r>
              <a:rPr lang="de-DE" noProof="0" dirty="0"/>
              <a:t>Stefan Kollmannsberger</a:t>
            </a:r>
          </a:p>
          <a:p>
            <a:pPr lvl="0"/>
            <a:r>
              <a:rPr lang="de-DE" noProof="0" dirty="0"/>
              <a:t>Chair </a:t>
            </a:r>
            <a:r>
              <a:rPr lang="de-DE" noProof="0" dirty="0" err="1"/>
              <a:t>of</a:t>
            </a:r>
            <a:r>
              <a:rPr lang="de-DE" noProof="0" dirty="0"/>
              <a:t> Data Science in </a:t>
            </a:r>
            <a:r>
              <a:rPr lang="de-DE" noProof="0" dirty="0" err="1"/>
              <a:t>Civil</a:t>
            </a:r>
            <a:r>
              <a:rPr lang="de-DE" noProof="0" dirty="0"/>
              <a:t> Engineering</a:t>
            </a:r>
          </a:p>
          <a:p>
            <a:pPr lvl="0"/>
            <a:r>
              <a:rPr lang="de-DE" noProof="0" dirty="0"/>
              <a:t>Bauhaus-Universität Weimar</a:t>
            </a:r>
          </a:p>
          <a:p>
            <a:pPr lvl="0"/>
            <a:r>
              <a:rPr lang="de-DE" noProof="0" dirty="0"/>
              <a:t>Weimar, </a:t>
            </a:r>
            <a:r>
              <a:rPr lang="de-DE" noProof="0" dirty="0" err="1"/>
              <a:t>January</a:t>
            </a:r>
            <a:r>
              <a:rPr lang="de-DE" noProof="0" dirty="0"/>
              <a:t> 2025</a:t>
            </a:r>
          </a:p>
        </p:txBody>
      </p:sp>
      <p:pic>
        <p:nvPicPr>
          <p:cNvPr id="4" name="Grafik 8">
            <a:extLst>
              <a:ext uri="{FF2B5EF4-FFF2-40B4-BE49-F238E27FC236}">
                <a16:creationId xmlns:a16="http://schemas.microsoft.com/office/drawing/2014/main" id="{27B3F6EB-B24D-4BE3-A66A-8E1733F18D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69" y="1409897"/>
            <a:ext cx="3410935" cy="2281729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1A0C4B9-8D9B-2593-A8B7-34D812F4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792064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F02862-4E3B-7284-1BAC-F7360C38E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3719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F32AB3F5-5030-A6B8-73EC-ADD617F5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825690"/>
            <a:ext cx="8508999" cy="39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989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830734"/>
            <a:ext cx="4180910" cy="394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6098" y="830733"/>
            <a:ext cx="4180910" cy="394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3BFF3-9173-8680-CC61-B356B03E1AC3}"/>
              </a:ext>
            </a:extLst>
          </p:cNvPr>
          <p:cNvSpPr txBox="1">
            <a:spLocks/>
          </p:cNvSpPr>
          <p:nvPr userDrawn="1"/>
        </p:nvSpPr>
        <p:spPr>
          <a:xfrm>
            <a:off x="311163" y="295691"/>
            <a:ext cx="6936075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F16DC1-48B9-61AF-6619-1AF748CAEC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7FA8FA2C-CE6E-FC7B-6B02-EFDDE09E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09DE0D4D-F232-F9D5-92BE-5085A478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D34451-0B3E-B783-28FD-DB81814312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57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65D-0E61-B622-79FD-60F6350D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Fundamental </a:t>
            </a:r>
            <a:r>
              <a:rPr lang="de-DE" dirty="0" err="1"/>
              <a:t>Concepts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Learning: </a:t>
            </a:r>
            <a:r>
              <a:rPr lang="de-DE" err="1"/>
              <a:t>Introduction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5194-6178-9C62-BE48-3D27B018A80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/>
              <a:t>Bauhaus-Universität Weimar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C629-2187-E133-A069-37D522DC0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6A21-D526-1C8E-0295-E4EA340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CD49C-E1E2-8FC7-4C14-E3A35F0C6DD8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A9749-D655-BA07-D64E-5C6DC1F97426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983F8-74AB-3ACD-5C64-B100368FD6E5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15548-6847-125C-52A3-A564E74D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C3C4F-5736-53DD-F025-60276B74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810721-DEA5-9CD5-C3F3-28C52F48C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Prediction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d </a:t>
                </a:r>
                <a:r>
                  <a:rPr lang="de-DE" dirty="0" err="1"/>
                  <a:t>for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ar-A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example</a:t>
                </a:r>
                <a:r>
                  <a:rPr lang="de-DE" dirty="0"/>
                  <a:t>/sample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feature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each</a:t>
                </a:r>
                <a:r>
                  <a:rPr lang="de-DE" dirty="0"/>
                  <a:t> feature </a:t>
                </a:r>
                <a:r>
                  <a:rPr lang="de-DE" dirty="0" err="1"/>
                  <a:t>has</a:t>
                </a:r>
                <a:r>
                  <a:rPr lang="de-DE" dirty="0"/>
                  <a:t> an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shared</a:t>
                </a:r>
                <a:r>
                  <a:rPr lang="de-DE" dirty="0"/>
                  <a:t> </a:t>
                </a:r>
                <a:r>
                  <a:rPr lang="de-DE" dirty="0" err="1"/>
                  <a:t>across</a:t>
                </a:r>
                <a:r>
                  <a:rPr lang="de-DE" dirty="0"/>
                  <a:t> all </a:t>
                </a:r>
                <a:r>
                  <a:rPr lang="de-DE" dirty="0" err="1"/>
                  <a:t>samples</a:t>
                </a:r>
                <a:endParaRPr lang="de-DE" dirty="0"/>
              </a:p>
              <a:p>
                <a:r>
                  <a:rPr lang="de-DE" b="1" dirty="0" err="1"/>
                  <a:t>Remember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 </a:t>
                </a:r>
                <a:r>
                  <a:rPr lang="de-DE" dirty="0" err="1"/>
                  <a:t>matrix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ar-AE" dirty="0"/>
              </a:p>
              <a:p>
                <a:r>
                  <a:rPr lang="en-US" dirty="0"/>
                  <a:t>Where each example vector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810721-DEA5-9CD5-C3F3-28C52F48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697B64-1398-B4AA-317A-1C594F0B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2.5 Linear Regression – Performance Measurement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55FF3-2961-722E-50E4-F15CC5461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D8F8-0B2E-F68E-75BE-086D09E5E1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3E4D9-2454-888F-DAC5-698DA2BFE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680" y="2447943"/>
            <a:ext cx="6765131" cy="19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95591B-0B17-47FC-DE6A-60DB3E71C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Prediction</a:t>
                </a:r>
                <a:r>
                  <a:rPr lang="de-DE" dirty="0"/>
                  <a:t> in semi-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notation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 err="1"/>
                  <a:t>Squared</a:t>
                </a:r>
                <a:r>
                  <a:rPr lang="de-DE" b="1" dirty="0"/>
                  <a:t> </a:t>
                </a:r>
                <a:r>
                  <a:rPr lang="de-DE" b="1" dirty="0" err="1"/>
                  <a:t>error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(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1" dirty="0" err="1"/>
                  <a:t>ground</a:t>
                </a:r>
                <a:r>
                  <a:rPr lang="de-DE" b="1" dirty="0"/>
                  <a:t> </a:t>
                </a:r>
                <a:r>
                  <a:rPr lang="de-DE" b="1" dirty="0" err="1"/>
                  <a:t>truth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r>
                  <a:rPr lang="de-DE" b="1" dirty="0"/>
                  <a:t>Mean </a:t>
                </a:r>
                <a:r>
                  <a:rPr lang="de-DE" b="1" dirty="0" err="1"/>
                  <a:t>squared</a:t>
                </a:r>
                <a:r>
                  <a:rPr lang="de-DE" b="1" dirty="0"/>
                  <a:t> </a:t>
                </a:r>
                <a:r>
                  <a:rPr lang="de-DE" b="1" dirty="0" err="1"/>
                  <a:t>error</a:t>
                </a:r>
                <a:r>
                  <a:rPr lang="de-DE" b="1" dirty="0"/>
                  <a:t> (MSE)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dataset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samples</a:t>
                </a:r>
                <a:r>
                  <a:rPr lang="de-DE" dirty="0"/>
                  <a:t> (</a:t>
                </a:r>
                <a:r>
                  <a:rPr lang="de-DE" dirty="0" err="1"/>
                  <a:t>including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 </a:t>
                </a:r>
                <a:r>
                  <a:rPr lang="de-DE" dirty="0" err="1"/>
                  <a:t>vectors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r>
                  <a:rPr lang="de-DE" b="1" dirty="0" err="1"/>
                  <a:t>Cost</a:t>
                </a:r>
                <a:r>
                  <a:rPr lang="de-DE" b="1" dirty="0"/>
                  <a:t> </a:t>
                </a:r>
                <a:r>
                  <a:rPr lang="de-DE" b="1" dirty="0" err="1"/>
                  <a:t>function</a:t>
                </a:r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 err="1"/>
                  <a:t>Optimization</a:t>
                </a:r>
                <a:r>
                  <a:rPr lang="de-DE" b="1" dirty="0"/>
                  <a:t> </a:t>
                </a:r>
                <a:r>
                  <a:rPr lang="de-DE" b="1" dirty="0" err="1"/>
                  <a:t>problem</a:t>
                </a:r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95591B-0B17-47FC-DE6A-60DB3E71C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8AB1BFA-DA5F-3BDB-C6D0-2644EB42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2.5 Linear Regression – Performance Measurement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FC498-116C-6C27-B468-6404A6D45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03FF-51E6-CAC8-0405-67BAA33BB1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4773D-1D1E-EB7C-6ECD-85C53E4127FE}"/>
              </a:ext>
            </a:extLst>
          </p:cNvPr>
          <p:cNvSpPr txBox="1"/>
          <p:nvPr/>
        </p:nvSpPr>
        <p:spPr>
          <a:xfrm>
            <a:off x="5032916" y="3993752"/>
            <a:ext cx="3946777" cy="830099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In </a:t>
            </a:r>
            <a:r>
              <a:rPr lang="de-DE" sz="1200" dirty="0" err="1">
                <a:latin typeface="+mn-lt"/>
              </a:rPr>
              <a:t>machine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learning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optimization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referred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as</a:t>
            </a:r>
            <a:r>
              <a:rPr lang="de-DE" sz="1200" dirty="0">
                <a:latin typeface="+mn-lt"/>
              </a:rPr>
              <a:t> </a:t>
            </a:r>
            <a:r>
              <a:rPr lang="de-DE" sz="1200" b="1" dirty="0" err="1">
                <a:latin typeface="+mn-lt"/>
              </a:rPr>
              <a:t>learning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when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model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applied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previously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unseen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problems</a:t>
            </a:r>
            <a:r>
              <a:rPr lang="de-DE" sz="1200" dirty="0">
                <a:latin typeface="+mn-lt"/>
              </a:rPr>
              <a:t> (i.e., </a:t>
            </a:r>
            <a:r>
              <a:rPr lang="de-DE" sz="1200" dirty="0" err="1">
                <a:latin typeface="+mn-lt"/>
              </a:rPr>
              <a:t>datapoints</a:t>
            </a:r>
            <a:r>
              <a:rPr lang="de-DE" sz="1200" dirty="0">
                <a:latin typeface="+mn-lt"/>
              </a:rPr>
              <a:t>). This stands in </a:t>
            </a:r>
            <a:r>
              <a:rPr lang="de-DE" sz="1200" dirty="0" err="1">
                <a:latin typeface="+mn-lt"/>
              </a:rPr>
              <a:t>contrast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structural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optimization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which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one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specific</a:t>
            </a:r>
            <a:r>
              <a:rPr lang="de-DE" sz="1200" dirty="0">
                <a:latin typeface="+mn-lt"/>
              </a:rPr>
              <a:t> design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obtained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through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optimization</a:t>
            </a:r>
            <a:r>
              <a:rPr lang="de-DE" sz="1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3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8D9A44-D684-0777-3CEA-B55351213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Data </a:t>
                </a:r>
                <a:r>
                  <a:rPr lang="en-US" dirty="0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Training </a:t>
                </a:r>
                <a:r>
                  <a:rPr lang="de-DE" b="1" dirty="0" err="1"/>
                  <a:t>set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~80%) </m:t>
                    </m:r>
                  </m:oMath>
                </a14:m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train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(i.e., 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correct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and </a:t>
                </a:r>
                <a:r>
                  <a:rPr lang="de-DE" dirty="0" err="1"/>
                  <a:t>bias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Validation </a:t>
                </a:r>
                <a:r>
                  <a:rPr lang="de-DE" b="1" dirty="0" err="1"/>
                  <a:t>set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~10%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validate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training</a:t>
                </a:r>
                <a:r>
                  <a:rPr lang="de-DE" dirty="0"/>
                  <a:t> (i.e., </a:t>
                </a:r>
                <a:r>
                  <a:rPr lang="de-DE" dirty="0" err="1"/>
                  <a:t>evaluate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training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successful</a:t>
                </a:r>
                <a:r>
                  <a:rPr lang="de-DE" dirty="0"/>
                  <a:t>, e.g.,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detect</a:t>
                </a:r>
                <a:r>
                  <a:rPr lang="de-DE" dirty="0"/>
                  <a:t>/</a:t>
                </a:r>
                <a:r>
                  <a:rPr lang="de-DE" dirty="0" err="1"/>
                  <a:t>avoid</a:t>
                </a:r>
                <a:r>
                  <a:rPr lang="de-DE" dirty="0"/>
                  <a:t> </a:t>
                </a:r>
                <a:r>
                  <a:rPr lang="de-DE" b="1" dirty="0" err="1"/>
                  <a:t>overfitting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correct</a:t>
                </a:r>
                <a:r>
                  <a:rPr lang="de-DE" dirty="0"/>
                  <a:t> (</a:t>
                </a:r>
                <a:r>
                  <a:rPr lang="de-DE" dirty="0" err="1"/>
                  <a:t>machine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) </a:t>
                </a:r>
                <a:r>
                  <a:rPr lang="de-DE" b="1" dirty="0" err="1"/>
                  <a:t>hyperparameters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Testing</a:t>
                </a:r>
                <a:r>
                  <a:rPr lang="de-DE" b="1" dirty="0"/>
                  <a:t> </a:t>
                </a:r>
                <a:r>
                  <a:rPr lang="de-DE" b="1" dirty="0" err="1"/>
                  <a:t>set</a:t>
                </a:r>
                <a:r>
                  <a:rPr lang="de-DE" b="1" dirty="0"/>
                  <a:t> 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~10%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/</a:t>
                </a:r>
                <a:r>
                  <a:rPr lang="de-DE" dirty="0" err="1"/>
                  <a:t>assess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validity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final </a:t>
                </a:r>
                <a:r>
                  <a:rPr lang="de-DE" dirty="0" err="1"/>
                  <a:t>model</a:t>
                </a:r>
                <a:r>
                  <a:rPr lang="de-DE" dirty="0"/>
                  <a:t> (i.e., </a:t>
                </a:r>
                <a:r>
                  <a:rPr lang="de-DE" dirty="0" err="1"/>
                  <a:t>weights</a:t>
                </a:r>
                <a:r>
                  <a:rPr lang="de-DE" dirty="0"/>
                  <a:t>, </a:t>
                </a:r>
                <a:r>
                  <a:rPr lang="de-DE" dirty="0" err="1"/>
                  <a:t>bias</a:t>
                </a:r>
                <a:r>
                  <a:rPr lang="de-DE" dirty="0"/>
                  <a:t>, and </a:t>
                </a:r>
                <a:r>
                  <a:rPr lang="de-DE" dirty="0" err="1"/>
                  <a:t>hyperparameters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At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nothing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allowed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(</a:t>
                </a:r>
                <a:r>
                  <a:rPr lang="de-DE" dirty="0" err="1"/>
                  <a:t>otherwise</a:t>
                </a:r>
                <a:r>
                  <a:rPr lang="de-DE" dirty="0"/>
                  <a:t> </a:t>
                </a:r>
                <a:r>
                  <a:rPr lang="de-DE" dirty="0" err="1"/>
                  <a:t>testing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becomes</a:t>
                </a:r>
                <a:r>
                  <a:rPr lang="de-DE" dirty="0"/>
                  <a:t> </a:t>
                </a:r>
                <a:r>
                  <a:rPr lang="de-DE" dirty="0" err="1"/>
                  <a:t>validation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AI double-</a:t>
                </a:r>
                <a:r>
                  <a:rPr lang="de-DE" dirty="0" err="1"/>
                  <a:t>blinded</a:t>
                </a:r>
                <a:r>
                  <a:rPr lang="de-DE" dirty="0"/>
                  <a:t> </a:t>
                </a:r>
                <a:r>
                  <a:rPr lang="de-DE" dirty="0" err="1"/>
                  <a:t>challenges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common</a:t>
                </a:r>
                <a:r>
                  <a:rPr lang="de-DE" dirty="0"/>
                  <a:t> (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released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after </a:t>
                </a:r>
                <a:r>
                  <a:rPr lang="de-DE" dirty="0" err="1"/>
                  <a:t>handing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jury</a:t>
                </a:r>
                <a:r>
                  <a:rPr lang="de-DE" dirty="0"/>
                  <a:t>)</a:t>
                </a: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8D9A44-D684-0777-3CEA-B55351213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BE9549A-847B-D453-4916-98EEF76B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2.5 Linear Regression – Data Split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2621-3A3F-F1EE-B4CA-AA711D167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96D8-99C2-304C-6DCD-B08B248CF4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75C359-CCC9-B4B8-6E0D-DC57E6D07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Fitting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datapoints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 polynomial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hyperparameter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polynomial </a:t>
                </a:r>
                <a:r>
                  <a:rPr lang="de-DE" dirty="0" err="1"/>
                  <a:t>degree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validation set shows that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leads to the lowest validation error for the trained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test set shows that some overfitting happened during hyperparameter tuning (this information is not available during/for model development)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best model would rely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75C359-CCC9-B4B8-6E0D-DC57E6D07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DABF48-9856-3DD0-058A-495457D4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Linear Regression – Data Split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CFA7-8F5B-8EB9-3B57-F0B1E8938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416E-2AB2-44F8-5AFB-588AB8CCB9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A48F0-AA28-2011-C870-973198E0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" y="1350169"/>
            <a:ext cx="2494271" cy="2355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70828-C6CC-261D-6A59-C20D5C8D1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1" y="1343025"/>
            <a:ext cx="4616268" cy="22448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E0FF59-2E86-D3C4-4454-7494B21B4346}"/>
                  </a:ext>
                </a:extLst>
              </p:cNvPr>
              <p:cNvSpPr txBox="1"/>
              <p:nvPr/>
            </p:nvSpPr>
            <p:spPr>
              <a:xfrm>
                <a:off x="4334274" y="3520542"/>
                <a:ext cx="475451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DE" sz="1400" dirty="0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E0FF59-2E86-D3C4-4454-7494B21B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74" y="3520542"/>
                <a:ext cx="475451" cy="245580"/>
              </a:xfrm>
              <a:prstGeom prst="rect">
                <a:avLst/>
              </a:prstGeom>
              <a:blipFill>
                <a:blip r:embed="rId5"/>
                <a:stretch>
                  <a:fillRect l="-7692" r="-7692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F91897-987C-F757-1277-A76D8107BA8E}"/>
                  </a:ext>
                </a:extLst>
              </p:cNvPr>
              <p:cNvSpPr txBox="1"/>
              <p:nvPr/>
            </p:nvSpPr>
            <p:spPr>
              <a:xfrm>
                <a:off x="6774934" y="3520996"/>
                <a:ext cx="475451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DE" sz="1400" dirty="0">
                  <a:latin typeface="+mn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F91897-987C-F757-1277-A76D8107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34" y="3520996"/>
                <a:ext cx="475451" cy="245580"/>
              </a:xfrm>
              <a:prstGeom prst="rect">
                <a:avLst/>
              </a:prstGeom>
              <a:blipFill>
                <a:blip r:embed="rId6"/>
                <a:stretch>
                  <a:fillRect l="-7692" r="-7692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1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F165F-7189-2552-EA7B-6F0D5198E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more concise notation let us denote all learnable parameters in a vector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This allows to write the model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 yielding the minimization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minimization is solved by setting the first derivative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 to zero (using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Such a closed form solution is only possible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(or rather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) is </a:t>
                </a:r>
                <a:br>
                  <a:rPr lang="en-US" dirty="0"/>
                </a:br>
                <a:r>
                  <a:rPr lang="en-US" b="1" dirty="0"/>
                  <a:t>linear</a:t>
                </a:r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F165F-7189-2552-EA7B-6F0D5198E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823DC8-BCA7-9606-1B1E-4EAA2FB2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Linear Regression –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3F85-DB7A-168D-53F5-3830C9F48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393-B7D5-821C-C661-2F4B6165E1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CD203-CC0C-2B77-42A9-5D928915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57" y="2514730"/>
            <a:ext cx="2687553" cy="241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6517A-9C75-00BD-9148-F48BA4839EE9}"/>
                  </a:ext>
                </a:extLst>
              </p:cNvPr>
              <p:cNvSpPr txBox="1"/>
              <p:nvPr/>
            </p:nvSpPr>
            <p:spPr>
              <a:xfrm>
                <a:off x="7027472" y="1546464"/>
                <a:ext cx="2048317" cy="4085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All </a:t>
                </a:r>
                <a:r>
                  <a:rPr lang="de-DE" sz="1200" dirty="0" err="1">
                    <a:latin typeface="+mn-lt"/>
                  </a:rPr>
                  <a:t>predictions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are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collected</a:t>
                </a:r>
                <a:r>
                  <a:rPr lang="de-DE" sz="1200" dirty="0">
                    <a:latin typeface="+mn-lt"/>
                  </a:rPr>
                  <a:t> in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vector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de-DE" sz="1200" dirty="0">
                    <a:latin typeface="+mn-lt"/>
                  </a:rPr>
                  <a:t>.</a:t>
                </a:r>
                <a:endParaRPr lang="en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6517A-9C75-00BD-9148-F48BA483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72" y="1546464"/>
                <a:ext cx="2048317" cy="408573"/>
              </a:xfrm>
              <a:prstGeom prst="rect">
                <a:avLst/>
              </a:prstGeom>
              <a:blipFill>
                <a:blip r:embed="rId4"/>
                <a:stretch>
                  <a:fillRect l="-4762" t="-7463" r="-5060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7BD97-4F71-32E1-7C15-AE0755AB935D}"/>
                  </a:ext>
                </a:extLst>
              </p:cNvPr>
              <p:cNvSpPr txBox="1"/>
              <p:nvPr/>
            </p:nvSpPr>
            <p:spPr>
              <a:xfrm>
                <a:off x="7023717" y="1050837"/>
                <a:ext cx="2052073" cy="4085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Note </a:t>
                </a:r>
                <a:r>
                  <a:rPr lang="de-DE" sz="1200" dirty="0" err="1">
                    <a:latin typeface="+mn-lt"/>
                  </a:rPr>
                  <a:t>that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requires</a:t>
                </a:r>
                <a:r>
                  <a:rPr lang="de-DE" sz="1200" dirty="0">
                    <a:latin typeface="+mn-lt"/>
                  </a:rPr>
                  <a:t> a </a:t>
                </a:r>
                <a:r>
                  <a:rPr lang="de-DE" sz="1200" dirty="0" err="1">
                    <a:latin typeface="+mn-lt"/>
                  </a:rPr>
                  <a:t>column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of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ones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for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bias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7BD97-4F71-32E1-7C15-AE0755AB9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7" y="1050837"/>
                <a:ext cx="2052073" cy="408573"/>
              </a:xfrm>
              <a:prstGeom prst="rect">
                <a:avLst/>
              </a:prstGeom>
              <a:blipFill>
                <a:blip r:embed="rId5"/>
                <a:stretch>
                  <a:fillRect l="-4451" t="-7463" r="-4154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E3C8-A070-B7E7-EF9C-7057933E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FFA54E-D5CC-AF6E-34A2-388DB669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24" y="570479"/>
            <a:ext cx="3122576" cy="2579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5F1AC1-3140-53C4-0706-B01E1A98A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Given the following values, solve the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1,2,2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r>
                  <a:rPr lang="en-US" dirty="0"/>
                  <a:t>Example matrix (including column of ones for bias)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 weight and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0.5, 0.667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5F1AC1-3140-53C4-0706-B01E1A98A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ECEB1FE-722C-6F51-C2D0-189FC6C8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Linear Regression –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F8CB-C4AC-D10F-123D-845AEB664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85E5-EB56-F436-749A-212827D7B5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8E96-37C7-BA2C-EB8C-6D1A63A19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9CEEC-D5BC-7793-C605-052B3D0A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1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Meets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Artificial</a:t>
            </a:r>
            <a:r>
              <a:rPr lang="da-DK" dirty="0">
                <a:solidFill>
                  <a:schemeClr val="bg2"/>
                </a:solidFill>
              </a:rPr>
              <a:t> Intelligence (&amp; </a:t>
            </a:r>
            <a:r>
              <a:rPr lang="da-DK" dirty="0" err="1">
                <a:solidFill>
                  <a:schemeClr val="bg2"/>
                </a:solidFill>
              </a:rPr>
              <a:t>Introduction</a:t>
            </a:r>
            <a:r>
              <a:rPr lang="da-DK" dirty="0">
                <a:solidFill>
                  <a:schemeClr val="bg2"/>
                </a:solidFill>
              </a:rPr>
              <a:t> to </a:t>
            </a:r>
            <a:r>
              <a:rPr lang="da-DK" dirty="0" err="1">
                <a:solidFill>
                  <a:schemeClr val="bg2"/>
                </a:solidFill>
              </a:rPr>
              <a:t>PyTorch</a:t>
            </a:r>
            <a:r>
              <a:rPr lang="da-DK" dirty="0">
                <a:solidFill>
                  <a:schemeClr val="bg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2.1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2.2 Data </a:t>
            </a:r>
            <a:r>
              <a:rPr lang="da-DK" dirty="0" err="1"/>
              <a:t>Structure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2.3 Types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2.4 Machine Learning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2.5 </a:t>
            </a:r>
            <a:r>
              <a:rPr lang="da-DK" dirty="0" err="1"/>
              <a:t>Linear</a:t>
            </a:r>
            <a:r>
              <a:rPr lang="da-DK" dirty="0"/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</a:t>
            </a:r>
            <a:r>
              <a:rPr lang="da-DK" dirty="0" err="1">
                <a:solidFill>
                  <a:schemeClr val="bg2"/>
                </a:solidFill>
              </a:rPr>
              <a:t>Stochastic</a:t>
            </a:r>
            <a:r>
              <a:rPr lang="da-DK" dirty="0">
                <a:solidFill>
                  <a:schemeClr val="bg2"/>
                </a:solidFill>
              </a:rPr>
              <a:t>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 </a:t>
            </a:r>
            <a:r>
              <a:rPr lang="da-DK" dirty="0" err="1">
                <a:solidFill>
                  <a:schemeClr val="bg2"/>
                </a:solidFill>
              </a:rPr>
              <a:t>Optimization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Techniques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2.6 Overfitting versus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2.7 </a:t>
            </a:r>
            <a:r>
              <a:rPr lang="da-DK" dirty="0" err="1">
                <a:solidFill>
                  <a:schemeClr val="bg2"/>
                </a:solidFill>
              </a:rPr>
              <a:t>Regularization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72BFE-C1B7-4477-8DE8-502605CE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B929A-0660-647D-4C8E-D8BE52C870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A215-4EB3-93E6-3D9C-0A0DBD3C64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BA68B-EFA0-BB75-36F0-1F8EC85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2006-065C-3DE2-F76D-07B96194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Fundamental </a:t>
            </a:r>
            <a:r>
              <a:rPr lang="de-DE" dirty="0" err="1"/>
              <a:t>Concepts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Learning: </a:t>
            </a:r>
            <a:r>
              <a:rPr lang="de-DE" err="1"/>
              <a:t>Introduction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1788-F139-863B-600A-F31A549510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/>
              <a:t>Bauhaus-Universität Weimar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AD163-9D0F-70AC-D8E4-AB8EB0FF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4B86D-DE61-673B-38CD-EB290F2D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4D688-2416-72D0-D53C-04B398AF093C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40829-58BE-F401-7CAA-207F02723D32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A056F-90D6-7A6D-5BB2-9AB8633CFD70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53592-083B-626D-4409-484D0EBE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EFD0C-FF53-A9A2-7AB2-03E850C7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B8D2E3-62FA-3ED3-4505-52F53D0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1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Meets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Artificial</a:t>
            </a:r>
            <a:r>
              <a:rPr lang="da-DK" dirty="0">
                <a:solidFill>
                  <a:schemeClr val="bg2"/>
                </a:solidFill>
              </a:rPr>
              <a:t> Intelligence (&amp; </a:t>
            </a:r>
            <a:r>
              <a:rPr lang="da-DK" dirty="0" err="1">
                <a:solidFill>
                  <a:schemeClr val="bg2"/>
                </a:solidFill>
              </a:rPr>
              <a:t>Introduction</a:t>
            </a:r>
            <a:r>
              <a:rPr lang="da-DK" dirty="0">
                <a:solidFill>
                  <a:schemeClr val="bg2"/>
                </a:solidFill>
              </a:rPr>
              <a:t> to </a:t>
            </a:r>
            <a:r>
              <a:rPr lang="da-DK" dirty="0" err="1">
                <a:solidFill>
                  <a:schemeClr val="bg2"/>
                </a:solidFill>
              </a:rPr>
              <a:t>PyTorch</a:t>
            </a:r>
            <a:r>
              <a:rPr lang="da-DK" dirty="0">
                <a:solidFill>
                  <a:schemeClr val="bg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2.1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2.2 Data </a:t>
            </a:r>
            <a:r>
              <a:rPr lang="da-DK" dirty="0" err="1"/>
              <a:t>Structure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2.3 Types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2.4 Machine Learning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2.5 </a:t>
            </a:r>
            <a:r>
              <a:rPr lang="da-DK" dirty="0" err="1"/>
              <a:t>Linear</a:t>
            </a:r>
            <a:r>
              <a:rPr lang="da-DK" dirty="0"/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</a:t>
            </a:r>
            <a:r>
              <a:rPr lang="da-DK" dirty="0" err="1">
                <a:solidFill>
                  <a:schemeClr val="bg2"/>
                </a:solidFill>
              </a:rPr>
              <a:t>Stochastic</a:t>
            </a:r>
            <a:r>
              <a:rPr lang="da-DK" dirty="0">
                <a:solidFill>
                  <a:schemeClr val="bg2"/>
                </a:solidFill>
              </a:rPr>
              <a:t>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 </a:t>
            </a:r>
            <a:r>
              <a:rPr lang="da-DK" dirty="0" err="1">
                <a:solidFill>
                  <a:schemeClr val="bg2"/>
                </a:solidFill>
              </a:rPr>
              <a:t>Optimization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Techniques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2.6 Overfitting versus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2.7 </a:t>
            </a:r>
            <a:r>
              <a:rPr lang="da-DK" dirty="0" err="1">
                <a:solidFill>
                  <a:schemeClr val="bg2"/>
                </a:solidFill>
              </a:rPr>
              <a:t>Regularization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BF6F85-170B-A30E-33B7-C2E6A5DD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A654-E2B3-96C9-445E-07E4B5ABC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75BC-0336-09DB-12FD-989D41FC21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C12E1-0214-0ADC-156C-D0D09B40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Most </a:t>
            </a:r>
            <a:r>
              <a:rPr lang="da-DK" dirty="0" err="1"/>
              <a:t>machine</a:t>
            </a:r>
            <a:r>
              <a:rPr lang="da-DK" dirty="0"/>
              <a:t> learning </a:t>
            </a:r>
            <a:r>
              <a:rPr lang="da-DK" dirty="0" err="1"/>
              <a:t>algorithms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composed</a:t>
            </a:r>
            <a:r>
              <a:rPr lang="da-DK" dirty="0"/>
              <a:t>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Parametrized</a:t>
            </a:r>
            <a:r>
              <a:rPr lang="da-DK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Cost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Optimization</a:t>
            </a:r>
            <a:r>
              <a:rPr lang="da-DK" dirty="0"/>
              <a:t> procedure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DF9E0-9863-7011-2767-18565BAA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2.1 Definition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996C-18A0-146D-B932-EBAE9E5D7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C014-99D7-74BD-4672-F9A5E94B62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715C0-D851-0603-FB79-72DD469D306D}"/>
              </a:ext>
            </a:extLst>
          </p:cNvPr>
          <p:cNvSpPr txBox="1"/>
          <p:nvPr/>
        </p:nvSpPr>
        <p:spPr>
          <a:xfrm>
            <a:off x="319090" y="825690"/>
            <a:ext cx="8505820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”a computer program is said to learn from experience E with respect to some class of tasks T and performance measure P, if its performance at tasks T, as measured by P, improves with experience E”</a:t>
            </a:r>
            <a:endParaRPr lang="en-DE" sz="15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85F33-BF9F-AD34-2CC7-06F7935B9D07}"/>
              </a:ext>
            </a:extLst>
          </p:cNvPr>
          <p:cNvSpPr txBox="1"/>
          <p:nvPr/>
        </p:nvSpPr>
        <p:spPr>
          <a:xfrm>
            <a:off x="6774934" y="1349623"/>
            <a:ext cx="2048510" cy="198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Machine Learning, Mitchell 1997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57FCD-EB54-CAB4-0E31-87FD2944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03" y="1938694"/>
            <a:ext cx="5964541" cy="26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9A6F86-EDF0-47F1-4BFC-2F8469DC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err="1"/>
                  <a:t>Specific</a:t>
                </a:r>
                <a:r>
                  <a:rPr lang="da-DK" dirty="0"/>
                  <a:t> dataset (</a:t>
                </a:r>
                <a:r>
                  <a:rPr lang="da-DK" dirty="0" err="1"/>
                  <a:t>sometimes</a:t>
                </a:r>
                <a:r>
                  <a:rPr lang="da-DK" dirty="0"/>
                  <a:t> </a:t>
                </a:r>
                <a:r>
                  <a:rPr lang="da-DK" dirty="0" err="1"/>
                  <a:t>called</a:t>
                </a:r>
                <a:r>
                  <a:rPr lang="da-DK" dirty="0"/>
                  <a:t> design matrix)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r>
                  <a:rPr lang="da-DK" dirty="0" err="1"/>
                  <a:t>Examples</a:t>
                </a: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/>
                  <a:t>Can </a:t>
                </a:r>
                <a:r>
                  <a:rPr lang="da-DK" dirty="0" err="1"/>
                  <a:t>be</a:t>
                </a:r>
                <a:r>
                  <a:rPr lang="da-DK" dirty="0"/>
                  <a:t> </a:t>
                </a:r>
                <a:r>
                  <a:rPr lang="da-DK" dirty="0" err="1"/>
                  <a:t>different</a:t>
                </a:r>
                <a:r>
                  <a:rPr lang="da-DK" dirty="0"/>
                  <a:t> images, </a:t>
                </a:r>
                <a:r>
                  <a:rPr lang="da-DK" dirty="0" err="1"/>
                  <a:t>where</a:t>
                </a:r>
                <a:r>
                  <a:rPr lang="da-DK" dirty="0"/>
                  <a:t> </a:t>
                </a:r>
                <a:r>
                  <a:rPr lang="da-DK" dirty="0" err="1"/>
                  <a:t>its</a:t>
                </a:r>
                <a:r>
                  <a:rPr lang="da-DK" dirty="0"/>
                  <a:t> features </a:t>
                </a:r>
                <a:r>
                  <a:rPr lang="da-DK" dirty="0" err="1"/>
                  <a:t>are</a:t>
                </a:r>
                <a:r>
                  <a:rPr lang="da-DK" dirty="0"/>
                  <a:t> </a:t>
                </a:r>
                <a:r>
                  <a:rPr lang="da-DK" dirty="0" err="1"/>
                  <a:t>its</a:t>
                </a:r>
                <a:r>
                  <a:rPr lang="da-DK" dirty="0"/>
                  <a:t> pixel </a:t>
                </a:r>
                <a:r>
                  <a:rPr lang="da-DK" dirty="0" err="1"/>
                  <a:t>values</a:t>
                </a:r>
                <a:r>
                  <a:rPr lang="da-DK" dirty="0"/>
                  <a:t>,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a-DK" dirty="0"/>
                  <a:t> </a:t>
                </a:r>
                <a:r>
                  <a:rPr lang="da-DK" dirty="0" err="1"/>
                  <a:t>channels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Can </a:t>
                </a:r>
                <a:r>
                  <a:rPr lang="de-DE" dirty="0" err="1"/>
                  <a:t>be</a:t>
                </a:r>
                <a:r>
                  <a:rPr lang="de-DE" dirty="0"/>
                  <a:t> different </a:t>
                </a:r>
                <a:r>
                  <a:rPr lang="de-DE" dirty="0" err="1"/>
                  <a:t>houses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ist </a:t>
                </a:r>
                <a:r>
                  <a:rPr lang="de-DE" dirty="0" err="1"/>
                  <a:t>properties</a:t>
                </a:r>
                <a:r>
                  <a:rPr lang="de-DE" dirty="0"/>
                  <a:t> such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area</a:t>
                </a:r>
                <a:r>
                  <a:rPr lang="de-DE" dirty="0"/>
                  <a:t>,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rooms</a:t>
                </a:r>
                <a:r>
                  <a:rPr lang="de-DE" dirty="0"/>
                  <a:t>, </a:t>
                </a:r>
                <a:r>
                  <a:rPr lang="de-DE" dirty="0" err="1"/>
                  <a:t>age</a:t>
                </a:r>
                <a:endParaRPr lang="de-DE" dirty="0"/>
              </a:p>
              <a:p>
                <a:r>
                  <a:rPr lang="de-DE" dirty="0"/>
                  <a:t>Notation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Design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Design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(1 sample/</a:t>
                </a:r>
                <a:r>
                  <a:rPr lang="de-DE" dirty="0" err="1"/>
                  <a:t>example</a:t>
                </a:r>
                <a:r>
                  <a:rPr lang="de-DE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9A6F86-EDF0-47F1-4BFC-2F8469DC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19694BE-3F1C-CFF0-847F-E4A0F161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2.2 Data </a:t>
            </a:r>
            <a:r>
              <a:rPr lang="da-DK" err="1"/>
              <a:t>Structure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9917-AA78-FEA2-6BFB-144403474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1690-5B9D-11F2-3BA1-D62D6CF005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89DC1-C69A-C785-6460-ACD3159BC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680" y="1104909"/>
            <a:ext cx="6765131" cy="19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06AE79-2F98-BA2B-D4DB-53127C059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 err="1"/>
                  <a:t>Supervised</a:t>
                </a:r>
                <a:r>
                  <a:rPr lang="de-DE" b="1" dirty="0"/>
                  <a:t>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learns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bg2"/>
                    </a:solidFill>
                  </a:rPr>
                  <a:t>labeled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dataset</a:t>
                </a:r>
                <a:r>
                  <a:rPr lang="de-DE" dirty="0"/>
                  <a:t>.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sample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an </a:t>
                </a:r>
                <a:r>
                  <a:rPr lang="de-DE" dirty="0" err="1"/>
                  <a:t>accompanying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target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A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learns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distinguish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dogs</a:t>
                </a:r>
                <a:r>
                  <a:rPr lang="de-DE" dirty="0"/>
                  <a:t> and </a:t>
                </a:r>
                <a:r>
                  <a:rPr lang="de-DE" dirty="0" err="1"/>
                  <a:t>cats</a:t>
                </a:r>
                <a:r>
                  <a:rPr lang="de-DE" dirty="0"/>
                  <a:t> via </a:t>
                </a:r>
                <a:r>
                  <a:rPr lang="de-DE" dirty="0" err="1"/>
                  <a:t>annotated</a:t>
                </a:r>
                <a:r>
                  <a:rPr lang="de-DE" dirty="0"/>
                  <a:t> </a:t>
                </a:r>
                <a:r>
                  <a:rPr lang="de-DE" dirty="0" err="1"/>
                  <a:t>images</a:t>
                </a:r>
                <a:endParaRPr lang="de-DE" dirty="0"/>
              </a:p>
              <a:p>
                <a:r>
                  <a:rPr lang="de-DE" b="1" dirty="0" err="1"/>
                  <a:t>Unsupervised</a:t>
                </a:r>
                <a:r>
                  <a:rPr lang="de-DE" b="1" dirty="0"/>
                  <a:t>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finds</a:t>
                </a:r>
                <a:r>
                  <a:rPr lang="de-DE" dirty="0"/>
                  <a:t> a </a:t>
                </a:r>
                <a:r>
                  <a:rPr lang="de-DE" dirty="0" err="1"/>
                  <a:t>structure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pattern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/>
                  <a:t>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. This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typically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form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:r>
                  <a:rPr lang="de-DE" dirty="0" err="1"/>
                  <a:t>Anomaly</a:t>
                </a:r>
                <a:r>
                  <a:rPr lang="de-DE" dirty="0"/>
                  <a:t> </a:t>
                </a:r>
                <a:r>
                  <a:rPr lang="de-DE" dirty="0" err="1"/>
                  <a:t>detection</a:t>
                </a:r>
                <a:r>
                  <a:rPr lang="de-DE" dirty="0"/>
                  <a:t>, i.e.,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identification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irregularities</a:t>
                </a:r>
                <a:r>
                  <a:rPr lang="de-DE" dirty="0"/>
                  <a:t> in </a:t>
                </a:r>
                <a:r>
                  <a:rPr lang="de-DE" dirty="0" err="1"/>
                  <a:t>otherwise</a:t>
                </a:r>
                <a:r>
                  <a:rPr lang="de-DE" dirty="0"/>
                  <a:t> </a:t>
                </a:r>
                <a:r>
                  <a:rPr lang="de-DE" dirty="0" err="1"/>
                  <a:t>regular</a:t>
                </a:r>
                <a:r>
                  <a:rPr lang="de-DE" dirty="0"/>
                  <a:t> </a:t>
                </a:r>
                <a:r>
                  <a:rPr lang="de-DE" dirty="0" err="1"/>
                  <a:t>patterns</a:t>
                </a:r>
                <a:r>
                  <a:rPr lang="de-DE" dirty="0"/>
                  <a:t>.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detection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tumors</a:t>
                </a:r>
                <a:r>
                  <a:rPr lang="de-DE" dirty="0"/>
                  <a:t> in </a:t>
                </a:r>
                <a:r>
                  <a:rPr lang="de-DE" dirty="0" err="1"/>
                  <a:t>medical</a:t>
                </a:r>
                <a:r>
                  <a:rPr lang="de-DE" dirty="0"/>
                  <a:t> </a:t>
                </a:r>
                <a:r>
                  <a:rPr lang="de-DE" dirty="0" err="1"/>
                  <a:t>imaging</a:t>
                </a:r>
                <a:endParaRPr lang="de-DE" dirty="0"/>
              </a:p>
              <a:p>
                <a:r>
                  <a:rPr lang="de-DE" b="1" dirty="0"/>
                  <a:t>Semi-</a:t>
                </a:r>
                <a:r>
                  <a:rPr lang="de-DE" b="1" dirty="0" err="1"/>
                  <a:t>supervised</a:t>
                </a:r>
                <a:r>
                  <a:rPr lang="de-DE" b="1" dirty="0"/>
                  <a:t>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Combination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supervised</a:t>
                </a:r>
                <a:r>
                  <a:rPr lang="de-DE" dirty="0"/>
                  <a:t> and </a:t>
                </a:r>
                <a:r>
                  <a:rPr lang="de-DE" dirty="0" err="1"/>
                  <a:t>unsupervised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, i.e.,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partly</a:t>
                </a:r>
                <a:r>
                  <a:rPr lang="de-DE" dirty="0"/>
                  <a:t> </a:t>
                </a:r>
                <a:r>
                  <a:rPr lang="de-DE" dirty="0" err="1"/>
                  <a:t>labeled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improve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unsupervised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The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tumor</a:t>
                </a:r>
                <a:r>
                  <a:rPr lang="de-DE" dirty="0"/>
                  <a:t> </a:t>
                </a:r>
                <a:r>
                  <a:rPr lang="de-DE" dirty="0" err="1"/>
                  <a:t>identification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improved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labeled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.</a:t>
                </a:r>
              </a:p>
              <a:p>
                <a:r>
                  <a:rPr lang="de-DE" b="1" dirty="0"/>
                  <a:t>Reinforcement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Interaction </a:t>
                </a:r>
                <a:r>
                  <a:rPr lang="de-DE" dirty="0" err="1"/>
                  <a:t>between</a:t>
                </a:r>
                <a:r>
                  <a:rPr lang="de-DE" dirty="0"/>
                  <a:t> an </a:t>
                </a:r>
                <a:r>
                  <a:rPr lang="de-DE" dirty="0" err="1"/>
                  <a:t>algorithm</a:t>
                </a:r>
                <a:r>
                  <a:rPr lang="de-DE" dirty="0"/>
                  <a:t> and an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environment</a:t>
                </a:r>
                <a:r>
                  <a:rPr lang="de-DE" dirty="0"/>
                  <a:t>, </a:t>
                </a:r>
                <a:r>
                  <a:rPr lang="de-DE" dirty="0" err="1"/>
                  <a:t>improving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maximize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/>
                  <a:t>an </a:t>
                </a:r>
                <a:r>
                  <a:rPr lang="de-DE" dirty="0" err="1"/>
                  <a:t>expected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reward</a:t>
                </a:r>
                <a:r>
                  <a:rPr lang="de-DE" dirty="0"/>
                  <a:t>. Common in game-like </a:t>
                </a:r>
                <a:r>
                  <a:rPr lang="de-DE" dirty="0" err="1"/>
                  <a:t>environments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The stock </a:t>
                </a:r>
                <a:r>
                  <a:rPr lang="de-DE" dirty="0" err="1"/>
                  <a:t>market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actions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higher</a:t>
                </a:r>
                <a:r>
                  <a:rPr lang="de-DE" dirty="0"/>
                  <a:t> </a:t>
                </a:r>
                <a:r>
                  <a:rPr lang="de-DE" dirty="0" err="1"/>
                  <a:t>rewards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06AE79-2F98-BA2B-D4DB-53127C059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1A5868-5713-CA21-4238-EC173313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2.3 </a:t>
            </a:r>
            <a:r>
              <a:rPr lang="de-DE" err="1"/>
              <a:t>Types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Learning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9522B-5155-1420-128D-B0DA41C8F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0E-4236-CFE2-4F5C-006735D66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FED27-5D35-C18F-C09F-335D5E47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300" y="27999"/>
            <a:ext cx="3720163" cy="10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7B16F2-9685-79E1-7695-D93CEBBD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via a (</a:t>
            </a:r>
            <a:r>
              <a:rPr lang="de-DE" u="sng" dirty="0">
                <a:solidFill>
                  <a:schemeClr val="bg2"/>
                </a:solidFill>
              </a:rPr>
              <a:t>real-</a:t>
            </a:r>
            <a:r>
              <a:rPr lang="de-DE" u="sng" dirty="0" err="1">
                <a:solidFill>
                  <a:schemeClr val="bg2"/>
                </a:solidFill>
              </a:rPr>
              <a:t>valued</a:t>
            </a:r>
            <a:r>
              <a:rPr lang="de-DE" dirty="0"/>
              <a:t>)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house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like </a:t>
            </a:r>
            <a:r>
              <a:rPr lang="de-DE" dirty="0" err="1"/>
              <a:t>area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r>
              <a:rPr lang="de-DE" b="1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via a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a (</a:t>
            </a:r>
            <a:r>
              <a:rPr lang="de-DE" u="sng" dirty="0" err="1">
                <a:solidFill>
                  <a:schemeClr val="bg2"/>
                </a:solidFill>
              </a:rPr>
              <a:t>discrete</a:t>
            </a:r>
            <a:r>
              <a:rPr lang="de-DE" dirty="0"/>
              <a:t>) </a:t>
            </a:r>
            <a:r>
              <a:rPr lang="de-DE" dirty="0" err="1"/>
              <a:t>category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in </a:t>
            </a:r>
            <a:r>
              <a:rPr lang="de-DE" dirty="0" err="1"/>
              <a:t>cats</a:t>
            </a:r>
            <a:r>
              <a:rPr lang="de-DE" dirty="0"/>
              <a:t> and </a:t>
            </a:r>
            <a:r>
              <a:rPr lang="de-DE" dirty="0" err="1"/>
              <a:t>dogs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438A1-D772-0724-3C7B-B0B80C3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2.4 </a:t>
            </a:r>
            <a:r>
              <a:rPr lang="de-DE" err="1"/>
              <a:t>Machine</a:t>
            </a:r>
            <a:r>
              <a:rPr lang="de-DE"/>
              <a:t> Learning Tasks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A003F-1048-C9B5-2F71-E45606FC58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CDA8-0EDC-2E27-4195-FCA5EAE4BC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31DEB-5108-B93E-6307-A269656AA20B}"/>
              </a:ext>
            </a:extLst>
          </p:cNvPr>
          <p:cNvCxnSpPr>
            <a:cxnSpLocks/>
          </p:cNvCxnSpPr>
          <p:nvPr/>
        </p:nvCxnSpPr>
        <p:spPr>
          <a:xfrm>
            <a:off x="7041030" y="1193006"/>
            <a:ext cx="0" cy="771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2330EA-A404-2507-9299-81938F93D0B5}"/>
              </a:ext>
            </a:extLst>
          </p:cNvPr>
          <p:cNvSpPr txBox="1"/>
          <p:nvPr/>
        </p:nvSpPr>
        <p:spPr>
          <a:xfrm>
            <a:off x="7269985" y="1268971"/>
            <a:ext cx="1260794" cy="619593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Classification </a:t>
            </a:r>
            <a:r>
              <a:rPr lang="de-DE" sz="1200" dirty="0" err="1">
                <a:latin typeface="+mn-lt"/>
              </a:rPr>
              <a:t>can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be</a:t>
            </a:r>
            <a:br>
              <a:rPr lang="de-DE" sz="1200" dirty="0">
                <a:latin typeface="+mn-lt"/>
              </a:rPr>
            </a:br>
            <a:r>
              <a:rPr lang="de-DE" sz="1200" dirty="0" err="1">
                <a:latin typeface="+mn-lt"/>
              </a:rPr>
              <a:t>regarded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discrete</a:t>
            </a:r>
            <a:endParaRPr lang="de-DE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regression</a:t>
            </a:r>
            <a:r>
              <a:rPr lang="de-DE" sz="1200" dirty="0">
                <a:latin typeface="+mn-lt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292DE-DC2C-1394-59D3-A1E80466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12"/>
          <a:stretch/>
        </p:blipFill>
        <p:spPr>
          <a:xfrm>
            <a:off x="1674192" y="2302587"/>
            <a:ext cx="2754933" cy="22779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1E45AD-473D-0F5C-3EED-D464CEB82D6A}"/>
              </a:ext>
            </a:extLst>
          </p:cNvPr>
          <p:cNvSpPr txBox="1"/>
          <p:nvPr/>
        </p:nvSpPr>
        <p:spPr>
          <a:xfrm>
            <a:off x="2648102" y="4526991"/>
            <a:ext cx="79117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Regression</a:t>
            </a:r>
            <a:endParaRPr lang="en-DE" sz="14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9A34F-A0B4-4F88-B04A-196C293DE13D}"/>
              </a:ext>
            </a:extLst>
          </p:cNvPr>
          <p:cNvSpPr txBox="1"/>
          <p:nvPr/>
        </p:nvSpPr>
        <p:spPr>
          <a:xfrm>
            <a:off x="5382767" y="4526991"/>
            <a:ext cx="953851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>
                <a:latin typeface="+mn-lt"/>
              </a:rPr>
              <a:t>Classification</a:t>
            </a:r>
            <a:endParaRPr lang="en-DE" sz="1400" err="1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8A5D7-8F51-03EA-7F03-0AFAB36E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88"/>
          <a:stretch/>
        </p:blipFill>
        <p:spPr>
          <a:xfrm>
            <a:off x="4429125" y="2302587"/>
            <a:ext cx="2811934" cy="22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B31CF-D1F2-5BCE-7BFC-BD6867278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3F2F3A-E58C-AD25-FBF0-1F52850F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Discovers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unsupervised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b="1" dirty="0"/>
              <a:t>Generative </a:t>
            </a:r>
            <a:r>
              <a:rPr lang="de-DE" b="1" dirty="0" err="1"/>
              <a:t>modeling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Generate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resemble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reproducing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Generate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rim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rims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64D53E-0DAD-04A0-9A55-8F1B997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2.4 </a:t>
            </a:r>
            <a:r>
              <a:rPr lang="de-DE" err="1"/>
              <a:t>Machine</a:t>
            </a:r>
            <a:r>
              <a:rPr lang="de-DE"/>
              <a:t> Learning Tasks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FE1E-A4C1-075B-D8C1-FA2ED1BD24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815F-F6AC-ACC7-D03E-767C160565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F4672-A92A-E921-0CB7-E9A76035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61"/>
          <a:stretch/>
        </p:blipFill>
        <p:spPr>
          <a:xfrm>
            <a:off x="1674192" y="2340565"/>
            <a:ext cx="2797796" cy="2231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F8130-CDEB-0085-DEEE-46BCC7B704AE}"/>
              </a:ext>
            </a:extLst>
          </p:cNvPr>
          <p:cNvSpPr txBox="1"/>
          <p:nvPr/>
        </p:nvSpPr>
        <p:spPr>
          <a:xfrm>
            <a:off x="2713938" y="4526991"/>
            <a:ext cx="733471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>
                <a:latin typeface="+mn-lt"/>
              </a:rPr>
              <a:t>Clustering</a:t>
            </a:r>
            <a:endParaRPr lang="en-DE" sz="1400" err="1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D8ED3-49BC-20C4-8176-0CF721499CB6}"/>
              </a:ext>
            </a:extLst>
          </p:cNvPr>
          <p:cNvSpPr txBox="1"/>
          <p:nvPr/>
        </p:nvSpPr>
        <p:spPr>
          <a:xfrm>
            <a:off x="5090159" y="4526991"/>
            <a:ext cx="152862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>
                <a:latin typeface="+mn-lt"/>
              </a:rPr>
              <a:t>Generative </a:t>
            </a:r>
            <a:r>
              <a:rPr lang="de-DE" sz="1400" err="1">
                <a:latin typeface="+mn-lt"/>
              </a:rPr>
              <a:t>modeling</a:t>
            </a:r>
            <a:endParaRPr lang="en-DE" sz="1400" err="1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1C5C54-E83C-12E3-5270-F16350B6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11"/>
          <a:stretch/>
        </p:blipFill>
        <p:spPr>
          <a:xfrm>
            <a:off x="4487154" y="2340565"/>
            <a:ext cx="2778241" cy="22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084B6-ABAB-D03B-2921-92E85F63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 </a:t>
            </a:r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9E7DB9-A55F-AF53-930D-9B5CBC0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</a:t>
            </a:r>
            <a:r>
              <a:rPr lang="de-DE" err="1"/>
              <a:t>Algorithms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3187-11F9-AF63-A4F3-FE744B8E4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A89-4654-30EA-6E23-AE781B5842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1AE99-D4D6-E739-49DC-1CB38780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32849"/>
              </p:ext>
            </p:extLst>
          </p:nvPr>
        </p:nvGraphicFramePr>
        <p:xfrm>
          <a:off x="1271149" y="851305"/>
          <a:ext cx="7625831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8455">
                  <a:extLst>
                    <a:ext uri="{9D8B030D-6E8A-4147-A177-3AD203B41FA5}">
                      <a16:colId xmlns:a16="http://schemas.microsoft.com/office/drawing/2014/main" val="3696337167"/>
                    </a:ext>
                  </a:extLst>
                </a:gridCol>
                <a:gridCol w="3226003">
                  <a:extLst>
                    <a:ext uri="{9D8B030D-6E8A-4147-A177-3AD203B41FA5}">
                      <a16:colId xmlns:a16="http://schemas.microsoft.com/office/drawing/2014/main" val="3477484097"/>
                    </a:ext>
                  </a:extLst>
                </a:gridCol>
                <a:gridCol w="3211373">
                  <a:extLst>
                    <a:ext uri="{9D8B030D-6E8A-4147-A177-3AD203B41FA5}">
                      <a16:colId xmlns:a16="http://schemas.microsoft.com/office/drawing/2014/main" val="379833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err="1"/>
                        <a:t>Classifications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Algorithms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Tasks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307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 err="1"/>
                        <a:t>Supervised</a:t>
                      </a:r>
                      <a:endParaRPr lang="en-DE" sz="12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Decision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trees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936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Random </a:t>
                      </a:r>
                      <a:r>
                        <a:rPr lang="de-DE" sz="1200" err="1"/>
                        <a:t>forest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Classficiation</a:t>
                      </a:r>
                      <a:r>
                        <a:rPr lang="de-DE" sz="1200"/>
                        <a:t>, </a:t>
                      </a:r>
                      <a:r>
                        <a:rPr lang="de-DE" sz="1200" err="1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267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Support </a:t>
                      </a:r>
                      <a:r>
                        <a:rPr lang="de-DE" sz="1200" err="1"/>
                        <a:t>vector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machines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Classification, </a:t>
                      </a:r>
                      <a:r>
                        <a:rPr lang="de-DE" sz="1200" err="1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693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K-</a:t>
                      </a:r>
                      <a:r>
                        <a:rPr lang="de-DE" sz="1200" err="1"/>
                        <a:t>nearest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neighbours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4110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Bayesian</a:t>
                      </a:r>
                      <a:r>
                        <a:rPr lang="de-DE" sz="1200"/>
                        <a:t>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993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Gaussian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process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9955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Multi-</a:t>
                      </a:r>
                      <a:r>
                        <a:rPr lang="de-DE" sz="1200" err="1"/>
                        <a:t>gene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genetic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programming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542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Hidden semi-Markov </a:t>
                      </a:r>
                      <a:r>
                        <a:rPr lang="de-DE" sz="1200" err="1"/>
                        <a:t>model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70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Multi-</a:t>
                      </a:r>
                      <a:r>
                        <a:rPr lang="de-DE" sz="1200" err="1"/>
                        <a:t>layer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perceptron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Classification, </a:t>
                      </a:r>
                      <a:r>
                        <a:rPr lang="de-DE" sz="1200" err="1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207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Convolutional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neural</a:t>
                      </a:r>
                      <a:r>
                        <a:rPr lang="de-DE" sz="1200"/>
                        <a:t>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87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Recurrent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neural</a:t>
                      </a:r>
                      <a:r>
                        <a:rPr lang="de-DE" sz="1200"/>
                        <a:t>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Time </a:t>
                      </a:r>
                      <a:r>
                        <a:rPr lang="de-DE" sz="1200" err="1"/>
                        <a:t>series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prediction</a:t>
                      </a:r>
                      <a:r>
                        <a:rPr lang="de-DE" sz="1200"/>
                        <a:t> (</a:t>
                      </a:r>
                      <a:r>
                        <a:rPr lang="de-DE" sz="1200" err="1"/>
                        <a:t>regression</a:t>
                      </a:r>
                      <a:r>
                        <a:rPr lang="de-DE" sz="1200"/>
                        <a:t>)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232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Adaptive network-</a:t>
                      </a:r>
                      <a:r>
                        <a:rPr lang="de-DE" sz="1200" err="1"/>
                        <a:t>based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fuzzy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inference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system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463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Transformers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Regression, </a:t>
                      </a:r>
                      <a:r>
                        <a:rPr lang="de-DE" sz="1200" err="1"/>
                        <a:t>classification</a:t>
                      </a:r>
                      <a:r>
                        <a:rPr lang="de-DE" sz="1200"/>
                        <a:t>, generative </a:t>
                      </a:r>
                      <a:r>
                        <a:rPr lang="de-DE" sz="1200" err="1"/>
                        <a:t>modeling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332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 err="1"/>
                        <a:t>Unsupervised</a:t>
                      </a:r>
                      <a:endParaRPr lang="en-DE" sz="12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Self-</a:t>
                      </a:r>
                      <a:r>
                        <a:rPr lang="de-DE" sz="1200" err="1"/>
                        <a:t>organizing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map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Clustering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261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Deep belief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1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K-</a:t>
                      </a:r>
                      <a:r>
                        <a:rPr lang="de-DE" sz="1200" err="1"/>
                        <a:t>means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clustering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Clustering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014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err="1"/>
                        <a:t>Reduced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order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modeling</a:t>
                      </a:r>
                      <a:r>
                        <a:rPr lang="de-DE" sz="1200"/>
                        <a:t> (POD)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err="1"/>
                        <a:t>Dimensionality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reduction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7719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Autoencoder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modeling</a:t>
                      </a:r>
                      <a:r>
                        <a:rPr lang="de-DE" sz="1200"/>
                        <a:t>, </a:t>
                      </a:r>
                      <a:r>
                        <a:rPr lang="de-DE" sz="1200" err="1"/>
                        <a:t>dimensionality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reduction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825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adversarial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networks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modeling</a:t>
                      </a:r>
                      <a:r>
                        <a:rPr lang="de-DE" sz="1200"/>
                        <a:t>, (</a:t>
                      </a:r>
                      <a:r>
                        <a:rPr lang="de-DE" sz="1200" err="1"/>
                        <a:t>classification</a:t>
                      </a:r>
                      <a:r>
                        <a:rPr lang="de-DE" sz="1200"/>
                        <a:t>)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04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Diffusion </a:t>
                      </a:r>
                      <a:r>
                        <a:rPr lang="de-DE" sz="1200" err="1"/>
                        <a:t>model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modeling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302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/>
                        <a:t>Semi-</a:t>
                      </a:r>
                      <a:r>
                        <a:rPr lang="de-DE" sz="1200" b="1" err="1"/>
                        <a:t>supervised</a:t>
                      </a:r>
                      <a:endParaRPr lang="en-DE" sz="12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Gaussian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mixture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model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Clustering</a:t>
                      </a:r>
                      <a:endParaRPr lang="en-DE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838089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AC3E588-CBCC-BE38-A7A6-EBE507AD9AE6}"/>
              </a:ext>
            </a:extLst>
          </p:cNvPr>
          <p:cNvSpPr/>
          <p:nvPr/>
        </p:nvSpPr>
        <p:spPr>
          <a:xfrm>
            <a:off x="2348180" y="1389887"/>
            <a:ext cx="2099460" cy="38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33BB3-1785-7B35-9D61-A2742DFF3784}"/>
              </a:ext>
            </a:extLst>
          </p:cNvPr>
          <p:cNvSpPr/>
          <p:nvPr/>
        </p:nvSpPr>
        <p:spPr>
          <a:xfrm>
            <a:off x="2348179" y="2480017"/>
            <a:ext cx="2099461" cy="570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FDC2E-FC40-5A43-321D-29177B6E6557}"/>
              </a:ext>
            </a:extLst>
          </p:cNvPr>
          <p:cNvSpPr/>
          <p:nvPr/>
        </p:nvSpPr>
        <p:spPr>
          <a:xfrm>
            <a:off x="2348180" y="3760245"/>
            <a:ext cx="2099462" cy="3874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BC4F1-EFE5-73C1-65DB-D79DA4A4A20B}"/>
              </a:ext>
            </a:extLst>
          </p:cNvPr>
          <p:cNvSpPr/>
          <p:nvPr/>
        </p:nvSpPr>
        <p:spPr>
          <a:xfrm>
            <a:off x="2348179" y="4147716"/>
            <a:ext cx="2099462" cy="52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38C1-B704-4A51-335F-4C5EF6130630}"/>
              </a:ext>
            </a:extLst>
          </p:cNvPr>
          <p:cNvSpPr txBox="1"/>
          <p:nvPr/>
        </p:nvSpPr>
        <p:spPr>
          <a:xfrm>
            <a:off x="767080" y="1464281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7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1B25A-8743-0328-B08A-0EA5ED53F0C3}"/>
              </a:ext>
            </a:extLst>
          </p:cNvPr>
          <p:cNvSpPr txBox="1"/>
          <p:nvPr/>
        </p:nvSpPr>
        <p:spPr>
          <a:xfrm>
            <a:off x="767079" y="2649426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3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8FEDC-2A08-DAE6-17E4-2DAF87D8728E}"/>
              </a:ext>
            </a:extLst>
          </p:cNvPr>
          <p:cNvSpPr txBox="1"/>
          <p:nvPr/>
        </p:nvSpPr>
        <p:spPr>
          <a:xfrm>
            <a:off x="761384" y="3838180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7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91C53-C3D6-6120-D40B-E13218CC715A}"/>
              </a:ext>
            </a:extLst>
          </p:cNvPr>
          <p:cNvSpPr txBox="1"/>
          <p:nvPr/>
        </p:nvSpPr>
        <p:spPr>
          <a:xfrm>
            <a:off x="761384" y="4292195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8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3B875-98DD-5336-FBD2-0C1E63E4606C}"/>
              </a:ext>
            </a:extLst>
          </p:cNvPr>
          <p:cNvSpPr/>
          <p:nvPr/>
        </p:nvSpPr>
        <p:spPr>
          <a:xfrm>
            <a:off x="2348179" y="3224204"/>
            <a:ext cx="2099462" cy="1747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5D859-83E2-A462-59AD-47F6F1C79A00}"/>
              </a:ext>
            </a:extLst>
          </p:cNvPr>
          <p:cNvSpPr txBox="1"/>
          <p:nvPr/>
        </p:nvSpPr>
        <p:spPr>
          <a:xfrm>
            <a:off x="761383" y="3161671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8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04D96-3D59-7C12-92D9-1395F9E3D52C}"/>
              </a:ext>
            </a:extLst>
          </p:cNvPr>
          <p:cNvSpPr txBox="1"/>
          <p:nvPr/>
        </p:nvSpPr>
        <p:spPr>
          <a:xfrm>
            <a:off x="2851671" y="633942"/>
            <a:ext cx="6045309" cy="198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Machine Learning in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Additive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Manufacturing: State-of-the-Art and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Perspectives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Wang et al. 2020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28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C3884C-91EF-D8D5-90C8-D5611D42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10" y="1948225"/>
            <a:ext cx="5629275" cy="2673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6B73F9-5FA9-D68F-4026-8C4D81975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825691"/>
                <a:ext cx="8508999" cy="255330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Target: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Ground </a:t>
                </a:r>
                <a:r>
                  <a:rPr lang="de-DE" dirty="0" err="1"/>
                  <a:t>truth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b="0" dirty="0"/>
                  <a:t> (</a:t>
                </a:r>
                <a:r>
                  <a:rPr lang="de-DE" b="0" dirty="0" err="1"/>
                  <a:t>associated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de-DE" b="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Bias: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6B73F9-5FA9-D68F-4026-8C4D81975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825691"/>
                <a:ext cx="8508999" cy="2553304"/>
              </a:xfrm>
              <a:blipFill>
                <a:blip r:embed="rId3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9EFCBB-4674-B3E1-965F-0E25B886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2.5 Linear Regression – </a:t>
            </a:r>
            <a:r>
              <a:rPr lang="de-DE" err="1"/>
              <a:t>Prediction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5DE7-8081-82C1-9920-A2C8D0793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FCA1-0589-B943-E1EB-460F0DE6F0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57B9E-A0F0-0E59-67BF-656B0B2E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870"/>
          <a:stretch/>
        </p:blipFill>
        <p:spPr>
          <a:xfrm>
            <a:off x="6034258" y="602375"/>
            <a:ext cx="2790652" cy="2277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2C0A3-5790-F8D0-6388-A6B98C08BF89}"/>
              </a:ext>
            </a:extLst>
          </p:cNvPr>
          <p:cNvSpPr txBox="1"/>
          <p:nvPr/>
        </p:nvSpPr>
        <p:spPr>
          <a:xfrm>
            <a:off x="3811336" y="3863509"/>
            <a:ext cx="3337206" cy="619593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b="1" dirty="0" err="1">
                <a:latin typeface="+mn-lt"/>
              </a:rPr>
              <a:t>Remember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Exercise</a:t>
            </a:r>
            <a:r>
              <a:rPr lang="de-DE" sz="1200" dirty="0">
                <a:latin typeface="+mn-lt"/>
              </a:rPr>
              <a:t> 3 (stress </a:t>
            </a:r>
            <a:r>
              <a:rPr lang="de-DE" sz="1200" dirty="0" err="1">
                <a:latin typeface="+mn-lt"/>
              </a:rPr>
              <a:t>field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from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perceptrons</a:t>
            </a:r>
            <a:r>
              <a:rPr lang="de-DE" sz="1200" dirty="0">
                <a:latin typeface="+mn-lt"/>
              </a:rPr>
              <a:t>): 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employed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perceptron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expresses</a:t>
            </a:r>
            <a:r>
              <a:rPr lang="de-DE" sz="1200" dirty="0">
                <a:latin typeface="+mn-lt"/>
              </a:rPr>
              <a:t> a </a:t>
            </a:r>
            <a:r>
              <a:rPr lang="de-DE" sz="1200" dirty="0" err="1">
                <a:latin typeface="+mn-lt"/>
              </a:rPr>
              <a:t>similar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parametrization</a:t>
            </a:r>
            <a:r>
              <a:rPr lang="de-DE" sz="1200" dirty="0">
                <a:latin typeface="+mn-lt"/>
              </a:rPr>
              <a:t> </a:t>
            </a:r>
            <a:endParaRPr lang="en-DE" sz="12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6B25F8-0ADC-CA34-11C7-701C7A7F8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515" y="3354705"/>
            <a:ext cx="1450093" cy="16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TUM_Praesentation_16_9_PARTNER_p_v1</Template>
  <TotalTime>0</TotalTime>
  <Words>1675</Words>
  <Application>Microsoft Office PowerPoint</Application>
  <PresentationFormat>Bildschirmpräsentation (16:9)</PresentationFormat>
  <Paragraphs>277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Inhalt</vt:lpstr>
      <vt:lpstr>2 Fundamental Concepts of Machine Learning: Introduction</vt:lpstr>
      <vt:lpstr>Contents</vt:lpstr>
      <vt:lpstr>2.1 Definition</vt:lpstr>
      <vt:lpstr>2.2 Data Structure</vt:lpstr>
      <vt:lpstr>2.3 Types of Learning</vt:lpstr>
      <vt:lpstr>2.4 Machine Learning Tasks</vt:lpstr>
      <vt:lpstr>2.4 Machine Learning Tasks</vt:lpstr>
      <vt:lpstr>Machine Learning Algorithms</vt:lpstr>
      <vt:lpstr>2.5 Linear Regression – Prediction</vt:lpstr>
      <vt:lpstr>2.5 Linear Regression – Performance Measurement</vt:lpstr>
      <vt:lpstr>2.5 Linear Regression – Performance Measurement</vt:lpstr>
      <vt:lpstr>2.5 Linear Regression – Data Split</vt:lpstr>
      <vt:lpstr>2.5 Linear Regression – Data Split</vt:lpstr>
      <vt:lpstr>2.5 Linear Regression – Optimization</vt:lpstr>
      <vt:lpstr>2.5 Linear Regression – Example</vt:lpstr>
      <vt:lpstr>Contents</vt:lpstr>
      <vt:lpstr>2 Fundamental Concepts of Machine Learning: Introduction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Kollmannsberger</dc:creator>
  <cp:lastModifiedBy>Stefan Kollmannsberger</cp:lastModifiedBy>
  <cp:revision>441</cp:revision>
  <cp:lastPrinted>2015-07-30T14:04:45Z</cp:lastPrinted>
  <dcterms:created xsi:type="dcterms:W3CDTF">2021-07-15T11:14:40Z</dcterms:created>
  <dcterms:modified xsi:type="dcterms:W3CDTF">2025-10-24T10:20:03Z</dcterms:modified>
</cp:coreProperties>
</file>