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58" r:id="rId6"/>
    <p:sldId id="260" r:id="rId7"/>
    <p:sldId id="261" r:id="rId8"/>
    <p:sldId id="257" r:id="rId9"/>
    <p:sldId id="259" r:id="rId10"/>
    <p:sldId id="283" r:id="rId11"/>
    <p:sldId id="262" r:id="rId12"/>
    <p:sldId id="284" r:id="rId13"/>
    <p:sldId id="274" r:id="rId14"/>
    <p:sldId id="263" r:id="rId15"/>
    <p:sldId id="285" r:id="rId16"/>
    <p:sldId id="286" r:id="rId17"/>
    <p:sldId id="266" r:id="rId18"/>
    <p:sldId id="264" r:id="rId19"/>
    <p:sldId id="265" r:id="rId20"/>
    <p:sldId id="267" r:id="rId21"/>
    <p:sldId id="288" r:id="rId22"/>
    <p:sldId id="280" r:id="rId23"/>
    <p:sldId id="281" r:id="rId24"/>
    <p:sldId id="282" r:id="rId25"/>
    <p:sldId id="268" r:id="rId26"/>
    <p:sldId id="269" r:id="rId27"/>
    <p:sldId id="270" r:id="rId28"/>
    <p:sldId id="289" r:id="rId29"/>
    <p:sldId id="271" r:id="rId30"/>
    <p:sldId id="290" r:id="rId31"/>
    <p:sldId id="291" r:id="rId32"/>
    <p:sldId id="292" r:id="rId33"/>
    <p:sldId id="293" r:id="rId34"/>
    <p:sldId id="278" r:id="rId35"/>
    <p:sldId id="279" r:id="rId36"/>
    <p:sldId id="287" r:id="rId37"/>
    <p:sldId id="272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us Lin" initials="AL" lastIdx="1" clrIdx="0">
    <p:extLst>
      <p:ext uri="{19B8F6BF-5375-455C-9EA6-DF929625EA0E}">
        <p15:presenceInfo xmlns:p15="http://schemas.microsoft.com/office/powerpoint/2012/main" userId="56895ad2a822e9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22T21:45:17.47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D9B2-2265-4073-B8F2-20CB18F76C44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A1D8-5CFA-4C45-A179-4A7CA5F74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47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D9B2-2265-4073-B8F2-20CB18F76C44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A1D8-5CFA-4C45-A179-4A7CA5F74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3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D9B2-2265-4073-B8F2-20CB18F76C44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A1D8-5CFA-4C45-A179-4A7CA5F74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60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D9B2-2265-4073-B8F2-20CB18F76C44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A1D8-5CFA-4C45-A179-4A7CA5F74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60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D9B2-2265-4073-B8F2-20CB18F76C44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A1D8-5CFA-4C45-A179-4A7CA5F74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27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D9B2-2265-4073-B8F2-20CB18F76C44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A1D8-5CFA-4C45-A179-4A7CA5F74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74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D9B2-2265-4073-B8F2-20CB18F76C44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A1D8-5CFA-4C45-A179-4A7CA5F74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9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D9B2-2265-4073-B8F2-20CB18F76C44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A1D8-5CFA-4C45-A179-4A7CA5F74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96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D9B2-2265-4073-B8F2-20CB18F76C44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A1D8-5CFA-4C45-A179-4A7CA5F74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97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D9B2-2265-4073-B8F2-20CB18F76C44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A1D8-5CFA-4C45-A179-4A7CA5F74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34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D9B2-2265-4073-B8F2-20CB18F76C44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A1D8-5CFA-4C45-A179-4A7CA5F74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86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0D9B2-2265-4073-B8F2-20CB18F76C44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1A1D8-5CFA-4C45-A179-4A7CA5F74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4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 入門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4884"/>
            <a:ext cx="9144000" cy="1655762"/>
          </a:xfrm>
        </p:spPr>
        <p:txBody>
          <a:bodyPr/>
          <a:lstStyle/>
          <a:p>
            <a:r>
              <a:rPr lang="en-US" altLang="zh-TW" dirty="0" smtClean="0"/>
              <a:t>2018 </a:t>
            </a:r>
            <a:r>
              <a:rPr lang="zh-TW" altLang="en-US" dirty="0" smtClean="0"/>
              <a:t>交通大學電機資訊領袖營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19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印出變數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print('The value of a is %d'  % a)</a:t>
            </a:r>
          </a:p>
          <a:p>
            <a:pPr marL="0" indent="0">
              <a:buNone/>
            </a:pPr>
            <a:r>
              <a:rPr lang="en-US" altLang="zh-TW" dirty="0"/>
              <a:t>print('The value of a is %d, and the sum of a and b is %f' % (</a:t>
            </a:r>
            <a:r>
              <a:rPr lang="en-US" altLang="zh-TW" dirty="0" err="1"/>
              <a:t>a,a+b</a:t>
            </a:r>
            <a:r>
              <a:rPr lang="en-US" altLang="zh-TW" dirty="0"/>
              <a:t>))</a:t>
            </a:r>
          </a:p>
          <a:p>
            <a:r>
              <a:rPr lang="en-US" altLang="zh-TW" dirty="0" smtClean="0"/>
              <a:t>%d: </a:t>
            </a:r>
            <a:r>
              <a:rPr lang="zh-TW" altLang="en-US" dirty="0" smtClean="0"/>
              <a:t>變數為整數</a:t>
            </a:r>
            <a:endParaRPr lang="en-US" altLang="zh-TW" dirty="0" smtClean="0"/>
          </a:p>
          <a:p>
            <a:r>
              <a:rPr lang="en-US" altLang="zh-TW" dirty="0" smtClean="0"/>
              <a:t>%f:</a:t>
            </a:r>
            <a:r>
              <a:rPr lang="zh-TW" altLang="en-US" dirty="0" smtClean="0"/>
              <a:t> 變數為</a:t>
            </a:r>
            <a:r>
              <a:rPr lang="zh-TW" altLang="en-US" dirty="0"/>
              <a:t>浮</a:t>
            </a:r>
            <a:r>
              <a:rPr lang="zh-TW" altLang="en-US" dirty="0" smtClean="0"/>
              <a:t>點數 </a:t>
            </a:r>
            <a:r>
              <a:rPr lang="en-US" altLang="zh-TW" dirty="0" smtClean="0"/>
              <a:t>(</a:t>
            </a:r>
            <a:r>
              <a:rPr lang="zh-TW" altLang="en-US" dirty="0" smtClean="0"/>
              <a:t>小數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注意第二行的輸出，</a:t>
            </a:r>
            <a:r>
              <a:rPr lang="en-US" altLang="zh-TW" dirty="0" smtClean="0"/>
              <a:t>%f</a:t>
            </a:r>
            <a:r>
              <a:rPr lang="zh-TW" altLang="en-US" dirty="0" smtClean="0"/>
              <a:t>的結果</a:t>
            </a:r>
            <a:endParaRPr lang="en-US" altLang="zh-TW" dirty="0" smtClean="0"/>
          </a:p>
          <a:p>
            <a:pPr lvl="1"/>
            <a:r>
              <a:rPr lang="zh-TW" altLang="en-US" dirty="0"/>
              <a:t>位</a:t>
            </a:r>
            <a:r>
              <a:rPr lang="zh-TW" altLang="en-US" dirty="0" smtClean="0"/>
              <a:t>數變多了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可以用</a:t>
            </a:r>
            <a:r>
              <a:rPr lang="zh-TW" altLang="en-US" dirty="0"/>
              <a:t> </a:t>
            </a:r>
            <a:r>
              <a:rPr lang="en-US" altLang="zh-TW" dirty="0" smtClean="0"/>
              <a:t>%.2f </a:t>
            </a:r>
            <a:r>
              <a:rPr lang="zh-TW" altLang="en-US" dirty="0" smtClean="0"/>
              <a:t>控制位數</a:t>
            </a:r>
            <a:endParaRPr lang="en-US" altLang="zh-TW" dirty="0" smtClean="0"/>
          </a:p>
          <a:p>
            <a:r>
              <a:rPr lang="en-US" altLang="zh-TW" dirty="0" smtClean="0"/>
              <a:t>%.2f</a:t>
            </a:r>
          </a:p>
          <a:p>
            <a:pPr lvl="1"/>
            <a:r>
              <a:rPr lang="zh-TW" altLang="en-US" dirty="0" smtClean="0"/>
              <a:t>「</a:t>
            </a:r>
            <a:r>
              <a:rPr lang="en-US" altLang="zh-TW" dirty="0" smtClean="0"/>
              <a:t>.</a:t>
            </a:r>
            <a:r>
              <a:rPr lang="zh-TW" altLang="en-US" dirty="0" smtClean="0"/>
              <a:t>」後面的數字代表小數點後的位數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724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接收使用者輸入的 </a:t>
            </a:r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a</a:t>
            </a:r>
            <a:r>
              <a:rPr lang="en-US" altLang="zh-TW" dirty="0" smtClean="0"/>
              <a:t> = input()</a:t>
            </a:r>
          </a:p>
          <a:p>
            <a:pPr marL="0" indent="0">
              <a:buNone/>
            </a:pPr>
            <a:r>
              <a:rPr lang="en-US" altLang="zh-TW" dirty="0" smtClean="0"/>
              <a:t>print</a:t>
            </a:r>
            <a:r>
              <a:rPr lang="en-US" altLang="zh-TW" dirty="0"/>
              <a:t>('a </a:t>
            </a:r>
            <a:r>
              <a:rPr lang="en-US" altLang="zh-TW" dirty="0" smtClean="0"/>
              <a:t>= </a:t>
            </a:r>
            <a:r>
              <a:rPr lang="en-US" altLang="zh-TW" dirty="0"/>
              <a:t>', </a:t>
            </a:r>
            <a:r>
              <a:rPr lang="en-US" altLang="zh-TW" dirty="0" smtClean="0"/>
              <a:t>a) </a:t>
            </a:r>
          </a:p>
          <a:p>
            <a:pPr marL="0" indent="0">
              <a:buNone/>
            </a:pPr>
            <a:r>
              <a:rPr lang="en-US" altLang="zh-TW" dirty="0"/>
              <a:t>b</a:t>
            </a:r>
            <a:r>
              <a:rPr lang="en-US" altLang="zh-TW" dirty="0" smtClean="0"/>
              <a:t> = input</a:t>
            </a:r>
            <a:r>
              <a:rPr lang="en-US" altLang="zh-TW" dirty="0"/>
              <a:t>('Please </a:t>
            </a:r>
            <a:r>
              <a:rPr lang="en-US" altLang="zh-TW" dirty="0" smtClean="0"/>
              <a:t>input your name: </a:t>
            </a:r>
            <a:r>
              <a:rPr lang="en-US" altLang="zh-TW" dirty="0"/>
              <a:t>')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print</a:t>
            </a:r>
            <a:r>
              <a:rPr lang="en-US" altLang="zh-TW" dirty="0"/>
              <a:t>('Your </a:t>
            </a:r>
            <a:r>
              <a:rPr lang="en-US" altLang="zh-TW" dirty="0" smtClean="0"/>
              <a:t>name </a:t>
            </a:r>
            <a:r>
              <a:rPr lang="en-US" altLang="zh-TW" dirty="0"/>
              <a:t>is' </a:t>
            </a:r>
            <a:r>
              <a:rPr lang="en-US" altLang="zh-TW" dirty="0" smtClean="0"/>
              <a:t>, b)</a:t>
            </a:r>
          </a:p>
          <a:p>
            <a:r>
              <a:rPr lang="zh-TW" altLang="en-US" dirty="0" smtClean="0"/>
              <a:t>試試看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/>
              <a:t>a</a:t>
            </a:r>
            <a:r>
              <a:rPr lang="en-US" altLang="zh-TW" dirty="0" smtClean="0"/>
              <a:t> = input</a:t>
            </a:r>
            <a:r>
              <a:rPr lang="en-US" altLang="zh-TW" dirty="0"/>
              <a:t>('Input </a:t>
            </a:r>
            <a:r>
              <a:rPr lang="en-US" altLang="zh-TW" dirty="0" smtClean="0"/>
              <a:t>a value: </a:t>
            </a:r>
            <a:r>
              <a:rPr lang="en-US" altLang="zh-TW" dirty="0"/>
              <a:t>')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/>
              <a:t>b</a:t>
            </a:r>
            <a:r>
              <a:rPr lang="en-US" altLang="zh-TW" dirty="0" smtClean="0"/>
              <a:t> = input</a:t>
            </a:r>
            <a:r>
              <a:rPr lang="en-US" altLang="zh-TW" dirty="0"/>
              <a:t>('Input </a:t>
            </a:r>
            <a:r>
              <a:rPr lang="en-US" altLang="zh-TW" dirty="0" smtClean="0"/>
              <a:t>another value: </a:t>
            </a:r>
            <a:r>
              <a:rPr lang="en-US" altLang="zh-TW" dirty="0"/>
              <a:t>')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print(</a:t>
            </a:r>
            <a:r>
              <a:rPr lang="en-US" altLang="zh-TW" dirty="0" err="1" smtClean="0"/>
              <a:t>a+b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結果跟預期一樣嗎</a:t>
            </a:r>
            <a:r>
              <a:rPr lang="en-US" altLang="zh-TW" dirty="0" smtClean="0"/>
              <a:t>?</a:t>
            </a:r>
            <a:r>
              <a:rPr lang="zh-TW" altLang="en-US" dirty="0" smtClean="0"/>
              <a:t>為什麼</a:t>
            </a:r>
            <a:r>
              <a:rPr lang="en-US" altLang="zh-TW" dirty="0" smtClean="0"/>
              <a:t>?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57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接收使用者輸入的 </a:t>
            </a:r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a = input('Input a value: ')</a:t>
            </a:r>
          </a:p>
          <a:p>
            <a:pPr marL="0" indent="0">
              <a:buNone/>
            </a:pPr>
            <a:r>
              <a:rPr lang="en-US" altLang="zh-TW" dirty="0"/>
              <a:t>b = input('Input another value: ')</a:t>
            </a:r>
          </a:p>
          <a:p>
            <a:pPr marL="0" indent="0">
              <a:buNone/>
            </a:pPr>
            <a:r>
              <a:rPr lang="en-US" altLang="zh-TW" dirty="0"/>
              <a:t>print(</a:t>
            </a:r>
            <a:r>
              <a:rPr lang="en-US" altLang="zh-TW" dirty="0" err="1"/>
              <a:t>a+b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i</a:t>
            </a:r>
            <a:r>
              <a:rPr lang="en-US" altLang="zh-TW" dirty="0" smtClean="0"/>
              <a:t>nput()</a:t>
            </a:r>
            <a:r>
              <a:rPr lang="zh-TW" altLang="en-US" dirty="0" smtClean="0"/>
              <a:t> 輸出的型別是「字串」</a:t>
            </a:r>
            <a:endParaRPr lang="en-US" altLang="zh-TW" dirty="0" smtClean="0"/>
          </a:p>
          <a:p>
            <a:pPr lvl="1"/>
            <a:r>
              <a:rPr lang="zh-TW" altLang="en-US" dirty="0"/>
              <a:t>字</a:t>
            </a:r>
            <a:r>
              <a:rPr lang="zh-TW" altLang="en-US" dirty="0" smtClean="0"/>
              <a:t>串的相加</a:t>
            </a:r>
            <a:r>
              <a:rPr lang="en-US" altLang="zh-TW" dirty="0" smtClean="0"/>
              <a:t>:</a:t>
            </a:r>
            <a:r>
              <a:rPr lang="zh-TW" altLang="en-US" dirty="0" smtClean="0"/>
              <a:t> 接在一起</a:t>
            </a:r>
            <a:endParaRPr lang="en-US" altLang="zh-TW" dirty="0" smtClean="0"/>
          </a:p>
          <a:p>
            <a:r>
              <a:rPr lang="zh-TW" altLang="en-US" dirty="0" smtClean="0"/>
              <a:t>將 </a:t>
            </a:r>
            <a:r>
              <a:rPr lang="en-US" altLang="zh-TW" dirty="0" smtClean="0"/>
              <a:t>a,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zh-TW" altLang="en-US" dirty="0" smtClean="0"/>
              <a:t>的型別轉成整數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(a)</a:t>
            </a:r>
          </a:p>
          <a:p>
            <a:pPr marL="0" indent="0">
              <a:buNone/>
            </a:pPr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(b)</a:t>
            </a:r>
          </a:p>
          <a:p>
            <a:pPr marL="0" indent="0">
              <a:buNone/>
            </a:pPr>
            <a:r>
              <a:rPr lang="en-US" altLang="zh-TW" dirty="0"/>
              <a:t>p</a:t>
            </a:r>
            <a:r>
              <a:rPr lang="en-US" altLang="zh-TW" dirty="0" smtClean="0"/>
              <a:t>rint(</a:t>
            </a:r>
            <a:r>
              <a:rPr lang="en-US" altLang="zh-TW" dirty="0" err="1" smtClean="0"/>
              <a:t>a+b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6137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將 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 存成檔案執行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Shell (</a:t>
            </a:r>
            <a:r>
              <a:rPr lang="zh-TW" altLang="en-US" dirty="0" smtClean="0"/>
              <a:t>之前所使用的視窗</a:t>
            </a:r>
            <a:r>
              <a:rPr lang="en-US" altLang="zh-TW" dirty="0" smtClean="0"/>
              <a:t>)</a:t>
            </a:r>
            <a:r>
              <a:rPr lang="zh-TW" altLang="en-US" dirty="0" smtClean="0"/>
              <a:t> 只能一次執行一行</a:t>
            </a:r>
            <a:endParaRPr lang="en-US" altLang="zh-TW" dirty="0" smtClean="0"/>
          </a:p>
          <a:p>
            <a:r>
              <a:rPr lang="zh-TW" altLang="en-US" dirty="0" smtClean="0"/>
              <a:t>將多行</a:t>
            </a:r>
            <a:r>
              <a:rPr lang="zh-TW" altLang="en-US" dirty="0"/>
              <a:t>程式</a:t>
            </a:r>
            <a:r>
              <a:rPr lang="zh-TW" altLang="en-US" dirty="0" smtClean="0"/>
              <a:t>碼寫成一個檔案</a:t>
            </a:r>
            <a:endParaRPr lang="en-US" altLang="zh-TW" dirty="0" smtClean="0"/>
          </a:p>
          <a:p>
            <a:r>
              <a:rPr lang="zh-TW" altLang="en-US" dirty="0" smtClean="0"/>
              <a:t>左</a:t>
            </a:r>
            <a:r>
              <a:rPr lang="zh-TW" altLang="en-US" dirty="0" smtClean="0"/>
              <a:t>上角 </a:t>
            </a:r>
            <a:r>
              <a:rPr lang="en-US" altLang="zh-TW" dirty="0" smtClean="0"/>
              <a:t>File</a:t>
            </a:r>
            <a:r>
              <a:rPr lang="zh-TW" altLang="en-US" dirty="0" smtClean="0"/>
              <a:t>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New</a:t>
            </a:r>
            <a:r>
              <a:rPr lang="zh-TW" altLang="en-US" dirty="0" smtClean="0"/>
              <a:t> </a:t>
            </a:r>
            <a:r>
              <a:rPr lang="en-US" altLang="zh-TW" dirty="0" smtClean="0"/>
              <a:t>File</a:t>
            </a:r>
          </a:p>
          <a:p>
            <a:r>
              <a:rPr lang="zh-TW" altLang="en-US" dirty="0" smtClean="0"/>
              <a:t>將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寫在檔案中</a:t>
            </a:r>
            <a:endParaRPr lang="en-US" altLang="zh-TW" dirty="0" smtClean="0"/>
          </a:p>
          <a:p>
            <a:r>
              <a:rPr lang="zh-TW" altLang="en-US" dirty="0"/>
              <a:t>執</a:t>
            </a:r>
            <a:r>
              <a:rPr lang="zh-TW" altLang="en-US" dirty="0" smtClean="0"/>
              <a:t>行時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Run -&gt; Run Module</a:t>
            </a:r>
          </a:p>
          <a:p>
            <a:endParaRPr lang="zh-TW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4806" y="1825625"/>
            <a:ext cx="43163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05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練習時間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寫一個程式，並且完成以下要求</a:t>
            </a:r>
            <a:r>
              <a:rPr lang="en-US" altLang="zh-TW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1. </a:t>
            </a:r>
            <a:r>
              <a:rPr lang="zh-TW" altLang="en-US" dirty="0" smtClean="0"/>
              <a:t>詢問使用者的名字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2. </a:t>
            </a:r>
            <a:r>
              <a:rPr lang="zh-TW" altLang="en-US" dirty="0" smtClean="0"/>
              <a:t>印出使用者的名字 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3</a:t>
            </a:r>
            <a:r>
              <a:rPr lang="en-US" altLang="zh-TW" dirty="0" smtClean="0"/>
              <a:t>. </a:t>
            </a:r>
            <a:r>
              <a:rPr lang="zh-TW" altLang="en-US" dirty="0" smtClean="0"/>
              <a:t>要求使用者輸入兩個數字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4. </a:t>
            </a:r>
            <a:r>
              <a:rPr lang="zh-TW" altLang="en-US" dirty="0" smtClean="0"/>
              <a:t>印出兩個數字的四種運算 </a:t>
            </a:r>
            <a:r>
              <a:rPr lang="en-US" altLang="zh-TW" dirty="0" smtClean="0"/>
              <a:t>(</a:t>
            </a:r>
            <a:r>
              <a:rPr lang="zh-TW" altLang="en-US" dirty="0" smtClean="0"/>
              <a:t>相加、相減、相乘、相除</a:t>
            </a:r>
            <a:r>
              <a:rPr lang="en-US" altLang="zh-TW" dirty="0" smtClean="0"/>
              <a:t>)</a:t>
            </a:r>
            <a:r>
              <a:rPr lang="zh-TW" altLang="en-US" dirty="0" smtClean="0"/>
              <a:t>在同一行並且以逗號分開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901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練習時</a:t>
            </a:r>
            <a:r>
              <a:rPr lang="zh-TW" altLang="en-US" dirty="0"/>
              <a:t>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範例結果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藍色字為</a:t>
            </a:r>
            <a:r>
              <a:rPr lang="zh-TW" altLang="en-US" dirty="0"/>
              <a:t>程式</a:t>
            </a:r>
            <a:r>
              <a:rPr lang="zh-TW" altLang="en-US" dirty="0" smtClean="0"/>
              <a:t>輸出，黑色字為使用者輸入</a:t>
            </a:r>
            <a:endParaRPr lang="en-US" altLang="zh-TW" dirty="0" smtClean="0"/>
          </a:p>
          <a:p>
            <a:r>
              <a:rPr lang="zh-TW" altLang="en-US" dirty="0" smtClean="0"/>
              <a:t>提示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使用</a:t>
            </a:r>
            <a:r>
              <a:rPr lang="zh-TW" altLang="en-US" dirty="0"/>
              <a:t> </a:t>
            </a:r>
            <a:r>
              <a:rPr lang="en-US" altLang="zh-TW" dirty="0" smtClean="0"/>
              <a:t>%d</a:t>
            </a:r>
            <a:r>
              <a:rPr lang="zh-TW" altLang="en-US" dirty="0" smtClean="0"/>
              <a:t>跟</a:t>
            </a:r>
            <a:r>
              <a:rPr lang="en-US" altLang="zh-TW" dirty="0" smtClean="0"/>
              <a:t>%f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31" y="2399408"/>
            <a:ext cx="3431002" cy="129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63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程式的邏輯運算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邏輯</a:t>
            </a:r>
            <a:r>
              <a:rPr lang="zh-TW" altLang="en-US" dirty="0" smtClean="0"/>
              <a:t>運算就是判斷</a:t>
            </a:r>
            <a:endParaRPr lang="en-US" altLang="zh-TW" dirty="0" smtClean="0"/>
          </a:p>
          <a:p>
            <a:pPr lvl="1"/>
            <a:r>
              <a:rPr lang="en-US" altLang="zh-TW" dirty="0"/>
              <a:t>a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的值是不是 </a:t>
            </a:r>
            <a:r>
              <a:rPr lang="en-US" altLang="zh-TW" dirty="0" smtClean="0"/>
              <a:t>3</a:t>
            </a:r>
          </a:p>
          <a:p>
            <a:pPr lvl="1"/>
            <a:r>
              <a:rPr lang="en-US" altLang="zh-TW" dirty="0"/>
              <a:t>b</a:t>
            </a:r>
            <a:r>
              <a:rPr lang="en-US" altLang="zh-TW" dirty="0" smtClean="0"/>
              <a:t> </a:t>
            </a:r>
            <a:r>
              <a:rPr lang="zh-TW" altLang="en-US" dirty="0" smtClean="0"/>
              <a:t>跟 </a:t>
            </a:r>
            <a:r>
              <a:rPr lang="en-US" altLang="zh-TW" dirty="0"/>
              <a:t>c</a:t>
            </a:r>
            <a:r>
              <a:rPr lang="zh-TW" altLang="en-US" dirty="0" smtClean="0"/>
              <a:t> 一樣嗎</a:t>
            </a:r>
            <a:endParaRPr lang="en-US" altLang="zh-TW" dirty="0" smtClean="0"/>
          </a:p>
          <a:p>
            <a:r>
              <a:rPr lang="en-US" altLang="zh-TW" dirty="0" smtClean="0"/>
              <a:t>a </a:t>
            </a:r>
            <a:r>
              <a:rPr lang="zh-TW" altLang="en-US" dirty="0" smtClean="0"/>
              <a:t>是不是 </a:t>
            </a:r>
            <a:r>
              <a:rPr lang="en-US" altLang="zh-TW" dirty="0" smtClean="0"/>
              <a:t>3</a:t>
            </a:r>
          </a:p>
          <a:p>
            <a:pPr marL="0" indent="0">
              <a:buNone/>
            </a:pPr>
            <a:r>
              <a:rPr lang="en-US" altLang="zh-TW" dirty="0"/>
              <a:t>a</a:t>
            </a:r>
            <a:r>
              <a:rPr lang="en-US" altLang="zh-TW" dirty="0" smtClean="0"/>
              <a:t> = 3</a:t>
            </a:r>
          </a:p>
          <a:p>
            <a:pPr marL="0" indent="0">
              <a:buNone/>
            </a:pPr>
            <a:r>
              <a:rPr lang="en-US" altLang="zh-TW" dirty="0"/>
              <a:t>a</a:t>
            </a:r>
            <a:r>
              <a:rPr lang="en-US" altLang="zh-TW" dirty="0" smtClean="0"/>
              <a:t> == 3</a:t>
            </a:r>
          </a:p>
          <a:p>
            <a:r>
              <a:rPr lang="en-US" altLang="zh-TW" dirty="0" smtClean="0"/>
              <a:t>==</a:t>
            </a:r>
            <a:r>
              <a:rPr lang="zh-TW" altLang="en-US" dirty="0" smtClean="0"/>
              <a:t> 是用來判斷 「是否相等」的邏輯運算子</a:t>
            </a:r>
            <a:endParaRPr lang="en-US" altLang="zh-TW" dirty="0" smtClean="0"/>
          </a:p>
          <a:p>
            <a:r>
              <a:rPr lang="zh-TW" altLang="en-US" dirty="0"/>
              <a:t>邏</a:t>
            </a:r>
            <a:r>
              <a:rPr lang="zh-TW" altLang="en-US" dirty="0" smtClean="0"/>
              <a:t>輯判斷的結果會是 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 或是 </a:t>
            </a:r>
            <a:r>
              <a:rPr lang="en-US" altLang="zh-TW" dirty="0" smtClean="0"/>
              <a:t>False</a:t>
            </a:r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5915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程式的邏輯運算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比較運</a:t>
            </a:r>
            <a:r>
              <a:rPr lang="zh-TW" altLang="en-US" dirty="0" smtClean="0"/>
              <a:t>算子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==, !=, &gt;=, </a:t>
            </a:r>
            <a:r>
              <a:rPr lang="en-US" altLang="zh-TW" dirty="0" smtClean="0"/>
              <a:t>&lt;=,&gt;,&lt;</a:t>
            </a:r>
          </a:p>
          <a:p>
            <a:pPr lvl="1"/>
            <a:r>
              <a:rPr lang="zh-TW" altLang="en-US" dirty="0"/>
              <a:t>參</a:t>
            </a:r>
            <a:r>
              <a:rPr lang="zh-TW" altLang="en-US" dirty="0" smtClean="0"/>
              <a:t>考 附錄三</a:t>
            </a:r>
            <a:endParaRPr lang="en-US" altLang="zh-TW" dirty="0" smtClean="0"/>
          </a:p>
          <a:p>
            <a:r>
              <a:rPr lang="zh-TW" altLang="en-US" dirty="0" smtClean="0"/>
              <a:t>邏輯運算子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and</a:t>
            </a:r>
            <a:r>
              <a:rPr lang="en-US" altLang="zh-TW" dirty="0" smtClean="0"/>
              <a:t>, or, </a:t>
            </a:r>
            <a:r>
              <a:rPr lang="en-US" altLang="zh-TW" dirty="0" smtClean="0"/>
              <a:t>not</a:t>
            </a:r>
          </a:p>
          <a:p>
            <a:r>
              <a:rPr lang="zh-TW" altLang="en-US" dirty="0" smtClean="0"/>
              <a:t>真值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True, False</a:t>
            </a:r>
            <a:endParaRPr lang="en-US" altLang="zh-TW" dirty="0"/>
          </a:p>
          <a:p>
            <a:r>
              <a:rPr lang="zh-TW" altLang="en-US" dirty="0" smtClean="0"/>
              <a:t>試試看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not ((( 3*5 &gt; 10 ) and ( 3 &gt; 5 )) or ( 20/3 != 6 ))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44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if-else </a:t>
            </a:r>
            <a:r>
              <a:rPr lang="zh-TW" altLang="en-US" dirty="0" smtClean="0"/>
              <a:t>判斷式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有條件的執行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Ex: </a:t>
            </a:r>
            <a:r>
              <a:rPr lang="zh-TW" altLang="en-US" dirty="0" smtClean="0"/>
              <a:t>如果沒有下雨，就去上</a:t>
            </a:r>
            <a:r>
              <a:rPr lang="zh-TW" altLang="en-US" dirty="0" smtClean="0"/>
              <a:t>課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</a:t>
            </a:r>
            <a:r>
              <a:rPr lang="en-US" altLang="zh-TW" dirty="0" smtClean="0"/>
              <a:t>f </a:t>
            </a:r>
            <a:r>
              <a:rPr lang="zh-TW" altLang="en-US" dirty="0" smtClean="0"/>
              <a:t>邏輯判斷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符合的情況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e</a:t>
            </a:r>
            <a:r>
              <a:rPr lang="en-US" altLang="zh-TW" dirty="0" smtClean="0"/>
              <a:t>lse: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不符合的情況</a:t>
            </a:r>
            <a:endParaRPr lang="en-US" altLang="zh-TW" dirty="0" smtClean="0"/>
          </a:p>
          <a:p>
            <a:r>
              <a:rPr lang="zh-TW" altLang="en-US" dirty="0"/>
              <a:t>例</a:t>
            </a:r>
            <a:r>
              <a:rPr lang="zh-TW" altLang="en-US" dirty="0" smtClean="0"/>
              <a:t>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i</a:t>
            </a:r>
            <a:r>
              <a:rPr lang="en-US" altLang="zh-TW" dirty="0" smtClean="0"/>
              <a:t>f </a:t>
            </a:r>
            <a:r>
              <a:rPr lang="en-US" altLang="zh-TW" dirty="0" smtClean="0"/>
              <a:t>(rainy</a:t>
            </a:r>
            <a:r>
              <a:rPr lang="en-US" altLang="zh-TW" dirty="0" smtClean="0"/>
              <a:t>==</a:t>
            </a:r>
            <a:r>
              <a:rPr lang="en-US" altLang="zh-TW" dirty="0" smtClean="0"/>
              <a:t>False):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print(</a:t>
            </a:r>
            <a:r>
              <a:rPr lang="en-US" altLang="zh-TW" dirty="0"/>
              <a:t>'</a:t>
            </a:r>
            <a:r>
              <a:rPr lang="en-US" altLang="zh-TW" dirty="0" smtClean="0"/>
              <a:t>Go to class</a:t>
            </a:r>
            <a:r>
              <a:rPr lang="en-US" altLang="zh-TW" dirty="0"/>
              <a:t>'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else: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print(</a:t>
            </a:r>
            <a:r>
              <a:rPr lang="en-US" altLang="zh-TW" dirty="0"/>
              <a:t>'</a:t>
            </a:r>
            <a:r>
              <a:rPr lang="en-US" altLang="zh-TW" dirty="0" smtClean="0"/>
              <a:t>Go to sleep</a:t>
            </a:r>
            <a:r>
              <a:rPr lang="en-US" altLang="zh-TW" dirty="0"/>
              <a:t>')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499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if-else </a:t>
            </a:r>
            <a:r>
              <a:rPr lang="zh-TW" altLang="en-US" dirty="0"/>
              <a:t>判斷式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注意「縮排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r>
              <a:rPr lang="zh-TW" altLang="en-US" dirty="0" smtClean="0"/>
              <a:t>超過兩種情形的</a:t>
            </a:r>
            <a:r>
              <a:rPr lang="zh-TW" altLang="en-US" dirty="0"/>
              <a:t>判</a:t>
            </a:r>
            <a:r>
              <a:rPr lang="zh-TW" altLang="en-US" dirty="0" smtClean="0"/>
              <a:t>斷</a:t>
            </a:r>
            <a:r>
              <a:rPr lang="zh-TW" altLang="en-US" dirty="0" smtClean="0"/>
              <a:t>，可以用</a:t>
            </a:r>
            <a:r>
              <a:rPr lang="zh-TW" altLang="en-US" dirty="0"/>
              <a:t> </a:t>
            </a:r>
            <a:r>
              <a:rPr lang="en-US" altLang="zh-TW" dirty="0" err="1" smtClean="0"/>
              <a:t>eli</a:t>
            </a:r>
            <a:r>
              <a:rPr lang="en-US" altLang="zh-TW" dirty="0" err="1"/>
              <a:t>f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if </a:t>
            </a:r>
            <a:r>
              <a:rPr lang="en-US" altLang="zh-TW" dirty="0" smtClean="0"/>
              <a:t>grade &gt;= 80: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print</a:t>
            </a:r>
            <a:r>
              <a:rPr lang="en-US" altLang="zh-TW" dirty="0"/>
              <a:t>('Good</a:t>
            </a:r>
            <a:r>
              <a:rPr lang="en-US" altLang="zh-TW" dirty="0" smtClean="0"/>
              <a:t>!')</a:t>
            </a:r>
          </a:p>
          <a:p>
            <a:pPr marL="0" indent="0">
              <a:buNone/>
            </a:pPr>
            <a:r>
              <a:rPr lang="en-US" altLang="zh-TW" dirty="0" err="1"/>
              <a:t>e</a:t>
            </a:r>
            <a:r>
              <a:rPr lang="en-US" altLang="zh-TW" dirty="0" err="1" smtClean="0"/>
              <a:t>lif</a:t>
            </a:r>
            <a:r>
              <a:rPr lang="en-US" altLang="zh-TW" dirty="0" smtClean="0"/>
              <a:t> grade &gt;= 60: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print</a:t>
            </a:r>
            <a:r>
              <a:rPr lang="en-US" altLang="zh-TW" dirty="0"/>
              <a:t>('OK! ')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e</a:t>
            </a:r>
            <a:r>
              <a:rPr lang="en-US" altLang="zh-TW" dirty="0" smtClean="0"/>
              <a:t>lse:</a:t>
            </a:r>
          </a:p>
          <a:p>
            <a:pPr marL="0" indent="0">
              <a:buNone/>
            </a:pPr>
            <a:r>
              <a:rPr lang="en-US" altLang="zh-TW" dirty="0" smtClean="0"/>
              <a:t> 	print</a:t>
            </a:r>
            <a:r>
              <a:rPr lang="en-US" altLang="zh-TW" dirty="0"/>
              <a:t>('Failed</a:t>
            </a:r>
            <a:r>
              <a:rPr lang="en-US" altLang="zh-TW" dirty="0" smtClean="0"/>
              <a:t>!')</a:t>
            </a:r>
            <a:r>
              <a:rPr lang="en-US" altLang="zh-TW" dirty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614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使用環境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將資料夾 解壓縮</a:t>
            </a:r>
            <a:endParaRPr lang="en-US" altLang="zh-TW" dirty="0" smtClean="0"/>
          </a:p>
          <a:p>
            <a:r>
              <a:rPr lang="zh-TW" altLang="en-US" dirty="0"/>
              <a:t>進</a:t>
            </a:r>
            <a:r>
              <a:rPr lang="zh-TW" altLang="en-US" dirty="0" smtClean="0"/>
              <a:t>入資料夾，點開 </a:t>
            </a:r>
            <a:r>
              <a:rPr lang="en-US" altLang="zh-TW" dirty="0"/>
              <a:t>IDLEX (Python GUI).exe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166" y="3251444"/>
            <a:ext cx="5631668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27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練習時</a:t>
            </a:r>
            <a:r>
              <a:rPr lang="zh-TW" altLang="en-US" dirty="0"/>
              <a:t>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dirty="0" smtClean="0"/>
              <a:t>修改上個練習中已經完成的程式，加入以下功能</a:t>
            </a:r>
            <a:r>
              <a:rPr lang="en-US" altLang="zh-TW" dirty="0" smtClean="0"/>
              <a:t>:</a:t>
            </a:r>
          </a:p>
          <a:p>
            <a:pPr>
              <a:lnSpc>
                <a:spcPct val="200000"/>
              </a:lnSpc>
            </a:pPr>
            <a:r>
              <a:rPr lang="en-US" altLang="zh-TW" dirty="0" smtClean="0"/>
              <a:t>1. </a:t>
            </a:r>
            <a:r>
              <a:rPr lang="zh-TW" altLang="en-US" dirty="0" smtClean="0"/>
              <a:t>在使用者輸入完兩個 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 後，詢問使用者進行的運算 </a:t>
            </a:r>
            <a:r>
              <a:rPr lang="en-US" altLang="zh-TW" dirty="0" smtClean="0"/>
              <a:t>(+ - * /)</a:t>
            </a:r>
          </a:p>
          <a:p>
            <a:pPr>
              <a:lnSpc>
                <a:spcPct val="200000"/>
              </a:lnSpc>
            </a:pPr>
            <a:r>
              <a:rPr lang="en-US" altLang="zh-TW" dirty="0" smtClean="0"/>
              <a:t>2. </a:t>
            </a:r>
            <a:r>
              <a:rPr lang="zh-TW" altLang="en-US" dirty="0" smtClean="0"/>
              <a:t>如果使用者的輸入不合預期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不是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*</a:t>
            </a:r>
            <a:r>
              <a:rPr lang="en-US" altLang="zh-TW" dirty="0" smtClean="0"/>
              <a:t>/)</a:t>
            </a:r>
            <a:r>
              <a:rPr lang="zh-TW" altLang="en-US" dirty="0" smtClean="0"/>
              <a:t>，輸出錯誤訊</a:t>
            </a:r>
            <a:r>
              <a:rPr lang="zh-TW" altLang="en-US" dirty="0" smtClean="0"/>
              <a:t>息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 smtClean="0"/>
              <a:t>3</a:t>
            </a:r>
            <a:r>
              <a:rPr lang="en-US" altLang="zh-TW" dirty="0" smtClean="0"/>
              <a:t>.</a:t>
            </a:r>
            <a:r>
              <a:rPr lang="zh-TW" altLang="en-US" dirty="0" smtClean="0"/>
              <a:t> 根據使用者輸入的運算顯示結果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758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練習時間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範例結果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Bonus: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除了</a:t>
            </a:r>
            <a:r>
              <a:rPr lang="zh-TW" altLang="en-US" dirty="0"/>
              <a:t> </a:t>
            </a:r>
            <a:r>
              <a:rPr lang="en-US" altLang="zh-TW" dirty="0" smtClean="0"/>
              <a:t>+-</a:t>
            </a:r>
            <a:r>
              <a:rPr lang="zh-TW" altLang="en-US" dirty="0" smtClean="0"/>
              <a:t>*</a:t>
            </a:r>
            <a:r>
              <a:rPr lang="en-US" altLang="zh-TW" dirty="0" smtClean="0"/>
              <a:t>/</a:t>
            </a:r>
            <a:r>
              <a:rPr lang="zh-TW" altLang="en-US" dirty="0"/>
              <a:t> </a:t>
            </a:r>
            <a:r>
              <a:rPr lang="zh-TW" altLang="en-US" dirty="0" smtClean="0"/>
              <a:t>之外，加入其他的運算子 </a:t>
            </a:r>
            <a:r>
              <a:rPr lang="en-US" altLang="zh-TW" dirty="0" smtClean="0"/>
              <a:t>(</a:t>
            </a:r>
            <a:r>
              <a:rPr lang="zh-TW" altLang="en-US" dirty="0" smtClean="0"/>
              <a:t>** </a:t>
            </a:r>
            <a:r>
              <a:rPr lang="en-US" altLang="zh-TW" dirty="0" smtClean="0"/>
              <a:t>// %)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當選擇除法且相除的結果不是整數時，提醒使用者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5495" r="33024"/>
          <a:stretch/>
        </p:blipFill>
        <p:spPr>
          <a:xfrm>
            <a:off x="644436" y="2453154"/>
            <a:ext cx="4824548" cy="3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57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函數 </a:t>
            </a:r>
            <a:r>
              <a:rPr lang="en-US" altLang="zh-TW" dirty="0" smtClean="0"/>
              <a:t>(function) </a:t>
            </a:r>
            <a:r>
              <a:rPr lang="zh-TW" altLang="en-US" dirty="0" smtClean="0"/>
              <a:t>的概念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將一段程式碼寫成函數，可以方便重複的使用</a:t>
            </a:r>
            <a:endParaRPr lang="en-US" altLang="zh-TW" dirty="0" smtClean="0"/>
          </a:p>
          <a:p>
            <a:r>
              <a:rPr lang="zh-TW" altLang="en-US" dirty="0" smtClean="0"/>
              <a:t>函數的</a:t>
            </a:r>
            <a:r>
              <a:rPr lang="zh-TW" altLang="en-US" dirty="0"/>
              <a:t>基</a:t>
            </a:r>
            <a:r>
              <a:rPr lang="zh-TW" altLang="en-US" dirty="0" smtClean="0"/>
              <a:t>本</a:t>
            </a:r>
            <a:r>
              <a:rPr lang="zh-TW" altLang="en-US" dirty="0"/>
              <a:t>概</a:t>
            </a:r>
            <a:r>
              <a:rPr lang="zh-TW" altLang="en-US" dirty="0" smtClean="0"/>
              <a:t>念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給進</a:t>
            </a:r>
            <a:r>
              <a:rPr lang="zh-TW" altLang="en-US" dirty="0"/>
              <a:t>輸</a:t>
            </a:r>
            <a:r>
              <a:rPr lang="zh-TW" altLang="en-US" dirty="0" smtClean="0"/>
              <a:t>入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不一定有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1"/>
            <a:r>
              <a:rPr lang="zh-TW" altLang="en-US" dirty="0"/>
              <a:t>函</a:t>
            </a:r>
            <a:r>
              <a:rPr lang="zh-TW" altLang="en-US" dirty="0" smtClean="0"/>
              <a:t>數運</a:t>
            </a:r>
            <a:r>
              <a:rPr lang="zh-TW" altLang="en-US" dirty="0"/>
              <a:t>作</a:t>
            </a:r>
            <a:endParaRPr lang="en-US" altLang="zh-TW" dirty="0" smtClean="0"/>
          </a:p>
          <a:p>
            <a:pPr lvl="1"/>
            <a:r>
              <a:rPr lang="zh-TW" altLang="en-US" dirty="0"/>
              <a:t>得</a:t>
            </a:r>
            <a:r>
              <a:rPr lang="zh-TW" altLang="en-US" dirty="0" smtClean="0"/>
              <a:t>到</a:t>
            </a:r>
            <a:r>
              <a:rPr lang="zh-TW" altLang="en-US" dirty="0"/>
              <a:t>輸</a:t>
            </a:r>
            <a:r>
              <a:rPr lang="zh-TW" altLang="en-US" dirty="0" smtClean="0"/>
              <a:t>出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不一定有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Python</a:t>
            </a:r>
            <a:r>
              <a:rPr lang="zh-TW" altLang="en-US" dirty="0"/>
              <a:t> 中有許多預設可以使用的函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zh-TW" altLang="en-US" dirty="0"/>
              <a:t>函</a:t>
            </a:r>
            <a:r>
              <a:rPr lang="zh-TW" altLang="en-US" dirty="0" smtClean="0"/>
              <a:t>數可以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1. </a:t>
            </a:r>
            <a:r>
              <a:rPr lang="zh-TW" altLang="en-US" dirty="0" smtClean="0"/>
              <a:t>簡化程式碼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2. </a:t>
            </a:r>
            <a:r>
              <a:rPr lang="zh-TW" altLang="en-US" dirty="0" smtClean="0"/>
              <a:t>增加程式碼的可讀性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7414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創建一個函數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宣告一個函數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zh-TW" altLang="en-US" dirty="0" smtClean="0"/>
              <a:t>函數名稱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1,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2,......)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TW" altLang="en-US" dirty="0"/>
              <a:t>函</a:t>
            </a:r>
            <a:r>
              <a:rPr lang="zh-TW" altLang="en-US" dirty="0" smtClean="0"/>
              <a:t>數內容</a:t>
            </a:r>
            <a:endParaRPr lang="en-US" altLang="zh-TW" dirty="0" smtClean="0"/>
          </a:p>
          <a:p>
            <a:r>
              <a:rPr lang="zh-TW" altLang="en-US" dirty="0" smtClean="0"/>
              <a:t>注意「</a:t>
            </a:r>
            <a:r>
              <a:rPr lang="en-US" altLang="zh-TW" dirty="0" smtClean="0"/>
              <a:t>:</a:t>
            </a:r>
            <a:r>
              <a:rPr lang="zh-TW" altLang="en-US" dirty="0" smtClean="0"/>
              <a:t>」後的內容的位置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def</a:t>
            </a:r>
            <a:r>
              <a:rPr lang="en-US" altLang="zh-TW" dirty="0" smtClean="0"/>
              <a:t> add(A,B):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C = A+B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return C</a:t>
            </a:r>
          </a:p>
          <a:p>
            <a:r>
              <a:rPr lang="en-US" altLang="zh-TW" dirty="0" smtClean="0"/>
              <a:t>return </a:t>
            </a:r>
            <a:r>
              <a:rPr lang="zh-TW" altLang="en-US" dirty="0" smtClean="0"/>
              <a:t>表示將後面的東西「回傳」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回傳的東西，可以是一個，也可以是很多</a:t>
            </a:r>
            <a:r>
              <a:rPr lang="zh-TW" altLang="en-US" dirty="0"/>
              <a:t>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05738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創建一個函數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 err="1"/>
              <a:t>d</a:t>
            </a:r>
            <a:r>
              <a:rPr lang="en-US" altLang="zh-TW" dirty="0" err="1" smtClean="0"/>
              <a:t>ef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add_and_sub</a:t>
            </a:r>
            <a:r>
              <a:rPr lang="en-US" altLang="zh-TW" dirty="0" smtClean="0"/>
              <a:t>(A,B):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C = A + B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D = A – B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return C, D</a:t>
            </a:r>
          </a:p>
          <a:p>
            <a:r>
              <a:rPr lang="zh-TW" altLang="en-US" dirty="0" smtClean="0"/>
              <a:t>呼叫函</a:t>
            </a:r>
            <a:r>
              <a:rPr lang="zh-TW" altLang="en-US" dirty="0"/>
              <a:t>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函數名稱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1,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2,….)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注</a:t>
            </a:r>
            <a:r>
              <a:rPr lang="zh-TW" altLang="en-US" dirty="0" smtClean="0">
                <a:solidFill>
                  <a:srgbClr val="FF0000"/>
                </a:solidFill>
              </a:rPr>
              <a:t>意呼叫函數時給的參數數量，必須要跟宣告函數時相同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v_1 = 5</a:t>
            </a:r>
          </a:p>
          <a:p>
            <a:pPr marL="0" indent="0">
              <a:buNone/>
            </a:pPr>
            <a:r>
              <a:rPr lang="en-US" altLang="zh-TW" dirty="0"/>
              <a:t>v</a:t>
            </a:r>
            <a:r>
              <a:rPr lang="en-US" altLang="zh-TW" dirty="0" smtClean="0"/>
              <a:t>_2 = 3</a:t>
            </a:r>
          </a:p>
          <a:p>
            <a:pPr marL="0" indent="0">
              <a:buNone/>
            </a:pPr>
            <a:r>
              <a:rPr lang="en-US" altLang="zh-TW" dirty="0"/>
              <a:t>a</a:t>
            </a:r>
            <a:r>
              <a:rPr lang="en-US" altLang="zh-TW" dirty="0" smtClean="0"/>
              <a:t>dd, sub = </a:t>
            </a:r>
            <a:r>
              <a:rPr lang="en-US" altLang="zh-TW" dirty="0" err="1" smtClean="0"/>
              <a:t>add_and_sub</a:t>
            </a:r>
            <a:r>
              <a:rPr lang="en-US" altLang="zh-TW" dirty="0" smtClean="0"/>
              <a:t>(v_1,v_2)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66365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如果想要顯示 </a:t>
            </a:r>
            <a:r>
              <a:rPr lang="en-US" altLang="zh-TW" dirty="0" smtClean="0"/>
              <a:t>0</a:t>
            </a:r>
            <a:r>
              <a:rPr lang="zh-TW" altLang="en-US" dirty="0" smtClean="0"/>
              <a:t> 到 </a:t>
            </a:r>
            <a:r>
              <a:rPr lang="en-US" altLang="zh-TW" dirty="0" smtClean="0"/>
              <a:t>10</a:t>
            </a:r>
            <a:r>
              <a:rPr lang="zh-TW" altLang="en-US" dirty="0" smtClean="0"/>
              <a:t>的整數，該怎麼做</a:t>
            </a:r>
            <a:r>
              <a:rPr lang="en-US" altLang="zh-TW" dirty="0" smtClean="0"/>
              <a:t>?</a:t>
            </a:r>
            <a:r>
              <a:rPr lang="zh-TW" altLang="en-US" dirty="0" smtClean="0"/>
              <a:t> 寫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 </a:t>
            </a:r>
            <a:r>
              <a:rPr lang="en-US" altLang="zh-TW" dirty="0" smtClean="0"/>
              <a:t>print()?</a:t>
            </a:r>
          </a:p>
          <a:p>
            <a:r>
              <a:rPr lang="zh-TW" altLang="en-US" dirty="0" smtClean="0"/>
              <a:t>如果是</a:t>
            </a:r>
            <a:r>
              <a:rPr lang="zh-TW" altLang="en-US" dirty="0"/>
              <a:t> </a:t>
            </a:r>
            <a:r>
              <a:rPr lang="en-US" altLang="zh-TW" dirty="0" smtClean="0"/>
              <a:t>0</a:t>
            </a:r>
            <a:r>
              <a:rPr lang="zh-TW" altLang="en-US" dirty="0"/>
              <a:t> </a:t>
            </a:r>
            <a:r>
              <a:rPr lang="zh-TW" altLang="en-US" dirty="0" smtClean="0"/>
              <a:t>到</a:t>
            </a:r>
            <a:r>
              <a:rPr lang="zh-TW" altLang="en-US" dirty="0"/>
              <a:t> </a:t>
            </a:r>
            <a:r>
              <a:rPr lang="en-US" altLang="zh-TW" dirty="0" smtClean="0"/>
              <a:t>100</a:t>
            </a:r>
            <a:r>
              <a:rPr lang="zh-TW" altLang="en-US" dirty="0"/>
              <a:t> </a:t>
            </a:r>
            <a:r>
              <a:rPr lang="zh-TW" altLang="en-US" dirty="0" smtClean="0"/>
              <a:t>呢</a:t>
            </a:r>
            <a:r>
              <a:rPr lang="en-US" altLang="zh-TW" dirty="0" smtClean="0"/>
              <a:t>?</a:t>
            </a:r>
            <a:r>
              <a:rPr lang="zh-TW" altLang="en-US" dirty="0" smtClean="0"/>
              <a:t> 迴</a:t>
            </a:r>
            <a:r>
              <a:rPr lang="zh-TW" altLang="en-US" dirty="0" smtClean="0"/>
              <a:t>圈</a:t>
            </a:r>
            <a:r>
              <a:rPr lang="en-US" altLang="zh-TW" dirty="0" smtClean="0"/>
              <a:t>!</a:t>
            </a:r>
          </a:p>
          <a:p>
            <a:pPr marL="0" indent="0">
              <a:buNone/>
            </a:pPr>
            <a:r>
              <a:rPr lang="en-US" altLang="zh-TW" dirty="0" smtClean="0"/>
              <a:t>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range(</a:t>
            </a:r>
            <a:r>
              <a:rPr lang="zh-TW" altLang="en-US" dirty="0" smtClean="0"/>
              <a:t>起始值</a:t>
            </a:r>
            <a:r>
              <a:rPr lang="en-US" altLang="zh-TW" dirty="0" smtClean="0"/>
              <a:t>,</a:t>
            </a:r>
            <a:r>
              <a:rPr lang="zh-TW" altLang="en-US" dirty="0" smtClean="0"/>
              <a:t>中止值</a:t>
            </a:r>
            <a:r>
              <a:rPr lang="en-US" altLang="zh-TW" dirty="0" smtClean="0"/>
              <a:t>, </a:t>
            </a:r>
            <a:r>
              <a:rPr lang="zh-TW" altLang="en-US" dirty="0" smtClean="0"/>
              <a:t>累加值</a:t>
            </a:r>
            <a:r>
              <a:rPr lang="en-US" altLang="zh-TW" dirty="0" smtClean="0"/>
              <a:t>):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迴圈內容</a:t>
            </a:r>
            <a:endParaRPr lang="en-US" altLang="zh-TW" dirty="0" smtClean="0"/>
          </a:p>
          <a:p>
            <a:r>
              <a:rPr lang="zh-TW" altLang="en-US" dirty="0" smtClean="0"/>
              <a:t>迴圈開始時 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起始值</a:t>
            </a:r>
            <a:endParaRPr lang="en-US" altLang="zh-TW" dirty="0" smtClean="0"/>
          </a:p>
          <a:p>
            <a:r>
              <a:rPr lang="zh-TW" altLang="en-US" dirty="0" smtClean="0"/>
              <a:t>迴圈每跑一次，</a:t>
            </a:r>
            <a:r>
              <a:rPr lang="en-US" altLang="zh-TW" dirty="0" err="1"/>
              <a:t>i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+ </a:t>
            </a:r>
            <a:r>
              <a:rPr lang="zh-TW" altLang="en-US" dirty="0" smtClean="0"/>
              <a:t>累加值</a:t>
            </a:r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zh-TW" altLang="en-US" dirty="0"/>
              <a:t> </a:t>
            </a:r>
            <a:r>
              <a:rPr lang="en-US" altLang="zh-TW" dirty="0"/>
              <a:t>i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/>
              <a:t> </a:t>
            </a:r>
            <a:r>
              <a:rPr lang="zh-TW" altLang="en-US" dirty="0" smtClean="0"/>
              <a:t>中止值，迴圈就不繼續執行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f</a:t>
            </a:r>
            <a:r>
              <a:rPr lang="en-US" altLang="zh-TW" dirty="0" smtClean="0"/>
              <a:t>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range(0,</a:t>
            </a:r>
            <a:r>
              <a:rPr lang="en-US" altLang="zh-TW" dirty="0" smtClean="0">
                <a:solidFill>
                  <a:srgbClr val="FF0000"/>
                </a:solidFill>
              </a:rPr>
              <a:t>11</a:t>
            </a:r>
            <a:r>
              <a:rPr lang="en-US" altLang="zh-TW" dirty="0" smtClean="0"/>
              <a:t>,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):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print(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728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雙層的迴圈，會有甚麼效果</a:t>
            </a:r>
            <a:r>
              <a:rPr lang="en-US" altLang="zh-TW" dirty="0" smtClean="0"/>
              <a:t>?</a:t>
            </a:r>
          </a:p>
          <a:p>
            <a:pPr marL="0" indent="0">
              <a:buNone/>
            </a:pPr>
            <a:r>
              <a:rPr lang="en-US" altLang="zh-TW" dirty="0"/>
              <a:t>f</a:t>
            </a:r>
            <a:r>
              <a:rPr lang="en-US" altLang="zh-TW" dirty="0" smtClean="0"/>
              <a:t>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range(10):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for j in range(10):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print(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*j)</a:t>
            </a:r>
          </a:p>
          <a:p>
            <a:r>
              <a:rPr lang="zh-TW" altLang="en-US" dirty="0" smtClean="0"/>
              <a:t>如果想要</a:t>
            </a:r>
            <a:r>
              <a:rPr lang="zh-TW" altLang="en-US" dirty="0"/>
              <a:t>跳</a:t>
            </a:r>
            <a:r>
              <a:rPr lang="zh-TW" altLang="en-US" dirty="0" smtClean="0"/>
              <a:t>出迴圈外</a:t>
            </a:r>
            <a:r>
              <a:rPr lang="en-US" altLang="zh-TW" dirty="0" smtClean="0"/>
              <a:t>?</a:t>
            </a:r>
          </a:p>
          <a:p>
            <a:pPr marL="0" indent="0">
              <a:buNone/>
            </a:pPr>
            <a:r>
              <a:rPr lang="en-US" altLang="zh-TW" dirty="0"/>
              <a:t>f</a:t>
            </a:r>
            <a:r>
              <a:rPr lang="en-US" altLang="zh-TW" dirty="0" smtClean="0"/>
              <a:t>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range(10):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a =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(input())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if(a &gt; 0):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print</a:t>
            </a:r>
            <a:r>
              <a:rPr lang="en-US" altLang="zh-TW" dirty="0"/>
              <a:t>(</a:t>
            </a:r>
            <a:r>
              <a:rPr lang="en-US" altLang="zh-TW" dirty="0" smtClean="0"/>
              <a:t>'Yeah</a:t>
            </a:r>
            <a:r>
              <a:rPr lang="en-US" altLang="zh-TW" dirty="0"/>
              <a:t>')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else: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print</a:t>
            </a:r>
            <a:r>
              <a:rPr lang="en-US" altLang="zh-TW" dirty="0"/>
              <a:t>(</a:t>
            </a:r>
            <a:r>
              <a:rPr lang="en-US" altLang="zh-TW" dirty="0" smtClean="0"/>
              <a:t>'QQ</a:t>
            </a:r>
            <a:r>
              <a:rPr lang="en-US" altLang="zh-TW" dirty="0"/>
              <a:t>')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break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134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練習時間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修改上的練習中完成的程式，加入以下功能</a:t>
            </a:r>
            <a:endParaRPr lang="en-US" altLang="zh-TW" dirty="0" smtClean="0"/>
          </a:p>
          <a:p>
            <a:r>
              <a:rPr lang="en-US" altLang="zh-TW" dirty="0" smtClean="0"/>
              <a:t>1. </a:t>
            </a:r>
            <a:r>
              <a:rPr lang="zh-TW" altLang="en-US" dirty="0" smtClean="0"/>
              <a:t>使用者輸入不正確的輸入時，要求使用者再一次輸入，如果累計</a:t>
            </a:r>
            <a:r>
              <a:rPr lang="en-US" altLang="zh-TW" dirty="0" smtClean="0"/>
              <a:t>5</a:t>
            </a:r>
            <a:r>
              <a:rPr lang="zh-TW" altLang="en-US" dirty="0" smtClean="0"/>
              <a:t>次輸入錯誤，則輸出錯誤訊息</a:t>
            </a:r>
            <a:endParaRPr lang="en-US" altLang="zh-TW" dirty="0" smtClean="0"/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在使用者輸入錯誤時，告知使用者錯誤的次數以及剩餘的機會</a:t>
            </a:r>
            <a:r>
              <a:rPr lang="en-US" altLang="zh-TW" dirty="0" smtClean="0"/>
              <a:t>(Ex: </a:t>
            </a:r>
            <a:r>
              <a:rPr lang="zh-TW" altLang="en-US" dirty="0" smtClean="0"/>
              <a:t>輸入錯誤第</a:t>
            </a:r>
            <a:r>
              <a:rPr lang="en-US" altLang="zh-TW" dirty="0" smtClean="0"/>
              <a:t>3</a:t>
            </a:r>
            <a:r>
              <a:rPr lang="zh-TW" altLang="en-US" dirty="0" smtClean="0"/>
              <a:t>次，剩餘</a:t>
            </a:r>
            <a:r>
              <a:rPr lang="en-US" altLang="zh-TW" dirty="0" smtClean="0"/>
              <a:t>2</a:t>
            </a:r>
            <a:r>
              <a:rPr lang="zh-TW" altLang="en-US" dirty="0" smtClean="0"/>
              <a:t>次機會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提示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用</a:t>
            </a:r>
            <a:r>
              <a:rPr lang="zh-TW" altLang="en-US" dirty="0"/>
              <a:t> </a:t>
            </a:r>
            <a:r>
              <a:rPr lang="en-US" altLang="zh-TW" dirty="0" smtClean="0"/>
              <a:t>break</a:t>
            </a:r>
            <a:r>
              <a:rPr lang="zh-TW" altLang="en-US" dirty="0"/>
              <a:t> </a:t>
            </a:r>
            <a:r>
              <a:rPr lang="zh-TW" altLang="en-US" dirty="0" smtClean="0"/>
              <a:t>讓</a:t>
            </a:r>
            <a:r>
              <a:rPr lang="zh-TW" altLang="en-US" dirty="0"/>
              <a:t>程</a:t>
            </a:r>
            <a:r>
              <a:rPr lang="zh-TW" altLang="en-US" dirty="0" smtClean="0"/>
              <a:t>式在</a:t>
            </a:r>
            <a:r>
              <a:rPr lang="zh-TW" altLang="en-US" dirty="0"/>
              <a:t>輸</a:t>
            </a:r>
            <a:r>
              <a:rPr lang="zh-TW" altLang="en-US" dirty="0" smtClean="0"/>
              <a:t>入正確的</a:t>
            </a:r>
            <a:r>
              <a:rPr lang="zh-TW" altLang="en-US" dirty="0"/>
              <a:t> </a:t>
            </a:r>
            <a:r>
              <a:rPr lang="en-US" altLang="zh-TW" dirty="0" smtClean="0"/>
              <a:t>input</a:t>
            </a:r>
            <a:r>
              <a:rPr lang="zh-TW" altLang="en-US" dirty="0"/>
              <a:t> </a:t>
            </a:r>
            <a:r>
              <a:rPr lang="zh-TW" altLang="en-US" dirty="0" smtClean="0"/>
              <a:t>時跳出</a:t>
            </a:r>
            <a:r>
              <a:rPr lang="zh-TW" altLang="en-US" dirty="0"/>
              <a:t>迴圈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31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練習時間</a:t>
            </a:r>
            <a:endParaRPr lang="zh-TW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範例結果</a:t>
            </a:r>
            <a:r>
              <a:rPr lang="en-US" altLang="zh-TW" dirty="0" smtClean="0"/>
              <a:t>:</a:t>
            </a:r>
          </a:p>
          <a:p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Bonus: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將此</a:t>
            </a:r>
            <a:r>
              <a:rPr lang="zh-TW" altLang="en-US" dirty="0"/>
              <a:t>程</a:t>
            </a:r>
            <a:r>
              <a:rPr lang="zh-TW" altLang="en-US" dirty="0" smtClean="0"/>
              <a:t>式寫成一個</a:t>
            </a:r>
            <a:r>
              <a:rPr lang="zh-TW" altLang="en-US" dirty="0"/>
              <a:t>函</a:t>
            </a:r>
            <a:r>
              <a:rPr lang="zh-TW" altLang="en-US" dirty="0" smtClean="0"/>
              <a:t>數，函數的 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 是一個整數，用來決定使用者有幾次輸入錯誤的機會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呼叫這個函數，完成跟題目相同的功能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endParaRPr lang="zh-TW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265"/>
          <a:stretch/>
        </p:blipFill>
        <p:spPr>
          <a:xfrm>
            <a:off x="476943" y="2470112"/>
            <a:ext cx="5542857" cy="306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60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如何儲存許多的資料</a:t>
            </a:r>
            <a:r>
              <a:rPr lang="en-US" altLang="zh-TW" dirty="0" smtClean="0"/>
              <a:t>?</a:t>
            </a:r>
          </a:p>
          <a:p>
            <a:pPr marL="0" indent="0">
              <a:buNone/>
            </a:pPr>
            <a:r>
              <a:rPr lang="en-US" altLang="zh-TW" dirty="0" err="1" smtClean="0"/>
              <a:t>prime_number</a:t>
            </a:r>
            <a:r>
              <a:rPr lang="en-US" altLang="zh-TW" dirty="0" smtClean="0"/>
              <a:t> = [2,3,5,7,11,13]</a:t>
            </a:r>
          </a:p>
          <a:p>
            <a:pPr marL="0" indent="0">
              <a:buNone/>
            </a:pPr>
            <a:r>
              <a:rPr lang="en-US" altLang="zh-TW" dirty="0"/>
              <a:t>f</a:t>
            </a:r>
            <a:r>
              <a:rPr lang="en-US" altLang="zh-TW" dirty="0" smtClean="0"/>
              <a:t>ood = </a:t>
            </a:r>
            <a:r>
              <a:rPr lang="en-US" altLang="zh-TW" dirty="0"/>
              <a:t>[</a:t>
            </a:r>
            <a:r>
              <a:rPr lang="en-US" altLang="zh-TW" dirty="0" smtClean="0"/>
              <a:t>'burger</a:t>
            </a:r>
            <a:r>
              <a:rPr lang="en-US" altLang="zh-TW" dirty="0"/>
              <a:t>', </a:t>
            </a:r>
            <a:r>
              <a:rPr lang="en-US" altLang="zh-TW" dirty="0" smtClean="0"/>
              <a:t>'rice</a:t>
            </a:r>
            <a:r>
              <a:rPr lang="en-US" altLang="zh-TW" dirty="0"/>
              <a:t>', </a:t>
            </a:r>
            <a:r>
              <a:rPr lang="en-US" altLang="zh-TW" dirty="0" smtClean="0"/>
              <a:t>'noodle</a:t>
            </a:r>
            <a:r>
              <a:rPr lang="en-US" altLang="zh-TW" dirty="0"/>
              <a:t>']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m</a:t>
            </a:r>
            <a:r>
              <a:rPr lang="en-US" altLang="zh-TW" dirty="0" smtClean="0"/>
              <a:t>ix = [123, '</a:t>
            </a:r>
            <a:r>
              <a:rPr lang="en-US" altLang="zh-TW" dirty="0" err="1" smtClean="0"/>
              <a:t>hahaha</a:t>
            </a:r>
            <a:r>
              <a:rPr lang="en-US" altLang="zh-TW" dirty="0"/>
              <a:t>', </a:t>
            </a:r>
            <a:r>
              <a:rPr lang="en-US" altLang="zh-TW" dirty="0" smtClean="0"/>
              <a:t>3.14159]</a:t>
            </a:r>
          </a:p>
          <a:p>
            <a:r>
              <a:rPr lang="zh-TW" altLang="en-US" dirty="0" smtClean="0"/>
              <a:t>存取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中某個值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print(</a:t>
            </a:r>
            <a:r>
              <a:rPr lang="en-US" altLang="zh-TW" dirty="0" err="1" smtClean="0"/>
              <a:t>prime_number</a:t>
            </a:r>
            <a:r>
              <a:rPr lang="en-US" altLang="zh-TW" dirty="0" smtClean="0"/>
              <a:t>[</a:t>
            </a:r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/>
              <a:t>])</a:t>
            </a:r>
          </a:p>
          <a:p>
            <a:pPr marL="0" indent="0">
              <a:buNone/>
            </a:pPr>
            <a:r>
              <a:rPr lang="en-US" altLang="zh-TW" dirty="0" smtClean="0"/>
              <a:t>mix[2] = 2.14</a:t>
            </a:r>
          </a:p>
          <a:p>
            <a:pPr marL="0" indent="0">
              <a:buNone/>
            </a:pPr>
            <a:r>
              <a:rPr lang="en-US" altLang="zh-TW" dirty="0"/>
              <a:t>f</a:t>
            </a:r>
            <a:r>
              <a:rPr lang="en-US" altLang="zh-TW" dirty="0" smtClean="0"/>
              <a:t>ood[1] = mix[1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/>
              <a:t>List </a:t>
            </a:r>
            <a:r>
              <a:rPr lang="zh-TW" altLang="en-US" dirty="0" smtClean="0"/>
              <a:t>的操作參考 附錄四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8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Assign </a:t>
            </a:r>
            <a:r>
              <a:rPr lang="zh-TW" altLang="en-US" dirty="0" smtClean="0"/>
              <a:t>── 程式的最基本概念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 dirty="0" smtClean="0"/>
              <a:t>Assign(</a:t>
            </a:r>
            <a:r>
              <a:rPr lang="zh-TW" altLang="en-US" dirty="0" smtClean="0"/>
              <a:t>指派</a:t>
            </a:r>
            <a:r>
              <a:rPr lang="en-US" altLang="zh-TW" dirty="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a = 5</a:t>
            </a:r>
          </a:p>
          <a:p>
            <a:pPr>
              <a:lnSpc>
                <a:spcPct val="120000"/>
              </a:lnSpc>
            </a:pPr>
            <a:r>
              <a:rPr lang="en-US" altLang="zh-TW" dirty="0" smtClean="0"/>
              <a:t>a: assign</a:t>
            </a:r>
            <a:r>
              <a:rPr lang="zh-TW" altLang="en-US" dirty="0" smtClean="0"/>
              <a:t> 的目標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r>
              <a:rPr lang="en-US" altLang="zh-TW" dirty="0" smtClean="0"/>
              <a:t>5: assign</a:t>
            </a:r>
            <a:r>
              <a:rPr lang="zh-TW" altLang="en-US" dirty="0" smtClean="0"/>
              <a:t> 的值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Assign</a:t>
            </a:r>
            <a:r>
              <a:rPr lang="zh-TW" altLang="en-US" dirty="0" smtClean="0">
                <a:solidFill>
                  <a:srgbClr val="FF0000"/>
                </a:solidFill>
              </a:rPr>
              <a:t> 在程式語言中寫作 「</a:t>
            </a:r>
            <a:r>
              <a:rPr lang="en-US" altLang="zh-TW" dirty="0" smtClean="0">
                <a:solidFill>
                  <a:srgbClr val="FF0000"/>
                </a:solidFill>
              </a:rPr>
              <a:t>=</a:t>
            </a:r>
            <a:r>
              <a:rPr lang="zh-TW" altLang="en-US" dirty="0" smtClean="0">
                <a:solidFill>
                  <a:srgbClr val="FF0000"/>
                </a:solidFill>
              </a:rPr>
              <a:t>」，但跟數學意義上的 「</a:t>
            </a:r>
            <a:r>
              <a:rPr lang="en-US" altLang="zh-TW" dirty="0" smtClean="0">
                <a:solidFill>
                  <a:srgbClr val="FF0000"/>
                </a:solidFill>
              </a:rPr>
              <a:t>=</a:t>
            </a:r>
            <a:r>
              <a:rPr lang="zh-TW" altLang="en-US" dirty="0" smtClean="0">
                <a:solidFill>
                  <a:srgbClr val="FF0000"/>
                </a:solidFill>
              </a:rPr>
              <a:t>」不同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TW" altLang="en-US" dirty="0" smtClean="0"/>
              <a:t>將 </a:t>
            </a:r>
            <a:r>
              <a:rPr lang="en-US" altLang="zh-TW" dirty="0" smtClean="0"/>
              <a:t>5 </a:t>
            </a:r>
            <a:r>
              <a:rPr lang="zh-TW" altLang="en-US" dirty="0" smtClean="0"/>
              <a:t>這個值，指派到 </a:t>
            </a:r>
            <a:r>
              <a:rPr lang="en-US" altLang="zh-TW" dirty="0" smtClean="0"/>
              <a:t>a</a:t>
            </a:r>
            <a:r>
              <a:rPr lang="zh-TW" altLang="en-US" dirty="0" smtClean="0"/>
              <a:t> 這個變數</a:t>
            </a:r>
            <a:r>
              <a:rPr lang="en-US" altLang="zh-TW" dirty="0" smtClean="0"/>
              <a:t>(Variable)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98028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註解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讓別人看得懂自己寫的 </a:t>
            </a:r>
            <a:r>
              <a:rPr lang="en-US" altLang="zh-TW" dirty="0" smtClean="0"/>
              <a:t>Code</a:t>
            </a:r>
          </a:p>
          <a:p>
            <a:r>
              <a:rPr lang="zh-TW" altLang="en-US" dirty="0" smtClean="0"/>
              <a:t>方便</a:t>
            </a:r>
            <a:r>
              <a:rPr lang="zh-TW" altLang="en-US" dirty="0"/>
              <a:t>自</a:t>
            </a:r>
            <a:r>
              <a:rPr lang="zh-TW" altLang="en-US" dirty="0" smtClean="0"/>
              <a:t>己</a:t>
            </a:r>
            <a:r>
              <a:rPr lang="zh-TW" altLang="en-US" dirty="0"/>
              <a:t> </a:t>
            </a:r>
            <a:r>
              <a:rPr lang="en-US" altLang="zh-TW" dirty="0" smtClean="0"/>
              <a:t>debug</a:t>
            </a:r>
            <a:r>
              <a:rPr lang="zh-TW" altLang="en-US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除</a:t>
            </a:r>
            <a:r>
              <a:rPr lang="zh-TW" altLang="en-US" dirty="0"/>
              <a:t>錯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單行的</a:t>
            </a:r>
            <a:r>
              <a:rPr lang="zh-TW" altLang="en-US" dirty="0"/>
              <a:t>註</a:t>
            </a:r>
            <a:r>
              <a:rPr lang="zh-TW" altLang="en-US" dirty="0" smtClean="0"/>
              <a:t>解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#This is a comment example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一段</a:t>
            </a:r>
            <a:r>
              <a:rPr lang="zh-TW" altLang="en-US" dirty="0"/>
              <a:t>註</a:t>
            </a:r>
            <a:r>
              <a:rPr lang="zh-TW" altLang="en-US" dirty="0" smtClean="0"/>
              <a:t>解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"""</a:t>
            </a:r>
          </a:p>
          <a:p>
            <a:pPr marL="0" indent="0">
              <a:buNone/>
            </a:pPr>
            <a:r>
              <a:rPr lang="en-US" altLang="zh-TW" dirty="0" smtClean="0"/>
              <a:t>This is a comment example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"""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5552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 </a:t>
            </a:r>
            <a:r>
              <a:rPr lang="en-US" altLang="zh-TW" dirty="0" smtClean="0"/>
              <a:t>(Class)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class</a:t>
            </a:r>
            <a:r>
              <a:rPr lang="zh-TW" altLang="en-US" dirty="0" smtClean="0"/>
              <a:t>，</a:t>
            </a:r>
            <a:r>
              <a:rPr lang="zh-TW" altLang="en-US" dirty="0"/>
              <a:t>就是像一個模組，可以產出具有相似特性的實體</a:t>
            </a:r>
            <a:r>
              <a:rPr lang="en-US" altLang="zh-TW" dirty="0"/>
              <a:t>(</a:t>
            </a:r>
            <a:r>
              <a:rPr lang="zh-TW" altLang="en-US" dirty="0"/>
              <a:t>物件</a:t>
            </a:r>
            <a:r>
              <a:rPr lang="en-US" altLang="zh-TW" dirty="0"/>
              <a:t>)</a:t>
            </a:r>
          </a:p>
          <a:p>
            <a:r>
              <a:rPr lang="zh-TW" altLang="en-US" dirty="0" smtClean="0"/>
              <a:t>例如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狗的類別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有四隻腳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會叫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每隻狗有</a:t>
            </a:r>
            <a:r>
              <a:rPr lang="zh-TW" altLang="en-US" dirty="0"/>
              <a:t>自</a:t>
            </a:r>
            <a:r>
              <a:rPr lang="zh-TW" altLang="en-US" dirty="0" smtClean="0"/>
              <a:t>己的名字、長的</a:t>
            </a:r>
            <a:r>
              <a:rPr lang="zh-TW" altLang="en-US" dirty="0"/>
              <a:t>不</a:t>
            </a:r>
            <a:r>
              <a:rPr lang="zh-TW" altLang="en-US" dirty="0" smtClean="0"/>
              <a:t>一樣</a:t>
            </a:r>
            <a:endParaRPr lang="en-US" altLang="zh-TW" dirty="0" smtClean="0"/>
          </a:p>
          <a:p>
            <a:r>
              <a:rPr lang="zh-TW" altLang="en-US" dirty="0" smtClean="0"/>
              <a:t>同一個</a:t>
            </a:r>
            <a:r>
              <a:rPr lang="zh-TW" altLang="en-US" dirty="0"/>
              <a:t> </a:t>
            </a:r>
            <a:r>
              <a:rPr lang="en-US" altLang="zh-TW" dirty="0" smtClean="0"/>
              <a:t>Class</a:t>
            </a:r>
            <a:r>
              <a:rPr lang="zh-TW" altLang="en-US" dirty="0"/>
              <a:t> </a:t>
            </a:r>
            <a:r>
              <a:rPr lang="zh-TW" altLang="en-US" dirty="0" smtClean="0"/>
              <a:t>的物件，有相似的屬性、函數，但是也有不同的參數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5610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類別 </a:t>
            </a:r>
            <a:r>
              <a:rPr lang="en-US" altLang="zh-TW" dirty="0"/>
              <a:t>(Class)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每個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 都會有屬性跟函數</a:t>
            </a:r>
            <a:endParaRPr lang="en-US" altLang="zh-TW" dirty="0" smtClean="0"/>
          </a:p>
          <a:p>
            <a:r>
              <a:rPr lang="zh-TW" altLang="en-US" dirty="0" smtClean="0"/>
              <a:t>狗的類別 </a:t>
            </a:r>
            <a:r>
              <a:rPr lang="en-US" altLang="zh-TW" dirty="0" smtClean="0"/>
              <a:t>dog</a:t>
            </a:r>
          </a:p>
          <a:p>
            <a:pPr marL="0" indent="0">
              <a:buNone/>
            </a:pPr>
            <a:r>
              <a:rPr lang="en-US" altLang="zh-TW" dirty="0" smtClean="0"/>
              <a:t>dog_1 = dog(Laifu,100,50) #</a:t>
            </a:r>
            <a:r>
              <a:rPr lang="zh-TW" altLang="en-US" dirty="0" smtClean="0"/>
              <a:t>宣告一隻狗的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的物</a:t>
            </a:r>
            <a:r>
              <a:rPr lang="zh-TW" altLang="en-US" dirty="0"/>
              <a:t>件</a:t>
            </a:r>
            <a:endParaRPr lang="en-US" altLang="zh-TW" dirty="0" smtClean="0"/>
          </a:p>
          <a:p>
            <a:r>
              <a:rPr lang="zh-TW" altLang="en-US" dirty="0" smtClean="0"/>
              <a:t>取得</a:t>
            </a:r>
            <a:r>
              <a:rPr lang="en-US" altLang="zh-TW" dirty="0" smtClean="0"/>
              <a:t>dog_1</a:t>
            </a:r>
            <a:r>
              <a:rPr lang="zh-TW" altLang="en-US" dirty="0" smtClean="0"/>
              <a:t>的屬性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dog_1.height</a:t>
            </a:r>
          </a:p>
          <a:p>
            <a:pPr marL="0" indent="0">
              <a:buNone/>
            </a:pPr>
            <a:r>
              <a:rPr lang="en-US" altLang="zh-TW" dirty="0" smtClean="0"/>
              <a:t>dog_1.name</a:t>
            </a:r>
          </a:p>
          <a:p>
            <a:r>
              <a:rPr lang="zh-TW" altLang="en-US" dirty="0" smtClean="0"/>
              <a:t>讓</a:t>
            </a:r>
            <a:r>
              <a:rPr lang="en-US" altLang="zh-TW" dirty="0" smtClean="0"/>
              <a:t>dog_1</a:t>
            </a:r>
            <a:r>
              <a:rPr lang="zh-TW" altLang="en-US" dirty="0"/>
              <a:t>呼</a:t>
            </a:r>
            <a:r>
              <a:rPr lang="zh-TW" altLang="en-US" dirty="0" smtClean="0"/>
              <a:t>叫</a:t>
            </a:r>
            <a:r>
              <a:rPr lang="zh-TW" altLang="en-US" dirty="0"/>
              <a:t> </a:t>
            </a:r>
            <a:r>
              <a:rPr lang="en-US" altLang="zh-TW" dirty="0" smtClean="0"/>
              <a:t>dog</a:t>
            </a:r>
            <a:r>
              <a:rPr lang="zh-TW" altLang="en-US" dirty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的</a:t>
            </a:r>
            <a:r>
              <a:rPr lang="zh-TW" altLang="en-US" dirty="0"/>
              <a:t> </a:t>
            </a:r>
            <a:r>
              <a:rPr lang="en-US" altLang="zh-TW" dirty="0" smtClean="0"/>
              <a:t>functio</a:t>
            </a:r>
            <a:r>
              <a:rPr lang="en-US" altLang="zh-TW" dirty="0"/>
              <a:t>n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dog_1.bark()</a:t>
            </a:r>
          </a:p>
        </p:txBody>
      </p:sp>
    </p:spTree>
    <p:extLst>
      <p:ext uri="{BB962C8B-B14F-4D97-AF65-F5344CB8AC3E}">
        <p14:creationId xmlns:p14="http://schemas.microsoft.com/office/powerpoint/2010/main" val="4024586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建立一個 </a:t>
            </a:r>
            <a:r>
              <a:rPr lang="en-US" altLang="zh-TW" dirty="0" smtClean="0"/>
              <a:t>Class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000" dirty="0"/>
              <a:t>class dog():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def</a:t>
            </a:r>
            <a:r>
              <a:rPr lang="en-US" altLang="zh-TW" sz="2000" dirty="0"/>
              <a:t> __</a:t>
            </a:r>
            <a:r>
              <a:rPr lang="en-US" altLang="zh-TW" sz="2000" dirty="0" err="1"/>
              <a:t>init</a:t>
            </a:r>
            <a:r>
              <a:rPr lang="en-US" altLang="zh-TW" sz="2000" dirty="0"/>
              <a:t>__(self, </a:t>
            </a:r>
            <a:r>
              <a:rPr lang="en-US" altLang="zh-TW" sz="2000" dirty="0" err="1"/>
              <a:t>name,height,width</a:t>
            </a:r>
            <a:r>
              <a:rPr lang="en-US" altLang="zh-TW" sz="2000" dirty="0" smtClean="0"/>
              <a:t>): #__</a:t>
            </a:r>
            <a:r>
              <a:rPr lang="en-US" altLang="zh-TW" sz="2000" dirty="0" err="1" smtClean="0"/>
              <a:t>init</a:t>
            </a:r>
            <a:r>
              <a:rPr lang="en-US" altLang="zh-TW" sz="2000" dirty="0" smtClean="0"/>
              <a:t>__</a:t>
            </a:r>
            <a:r>
              <a:rPr lang="zh-TW" altLang="en-US" sz="2000" dirty="0" smtClean="0"/>
              <a:t>是</a:t>
            </a:r>
            <a:r>
              <a:rPr lang="zh-TW" altLang="en-US" sz="2000" dirty="0"/>
              <a:t>宣</a:t>
            </a:r>
            <a:r>
              <a:rPr lang="zh-TW" altLang="en-US" sz="2000" dirty="0" smtClean="0"/>
              <a:t>告</a:t>
            </a:r>
            <a:r>
              <a:rPr lang="en-US" altLang="zh-TW" sz="2000" dirty="0" smtClean="0"/>
              <a:t>class</a:t>
            </a:r>
            <a:r>
              <a:rPr lang="zh-TW" altLang="en-US" sz="2000" dirty="0" smtClean="0"/>
              <a:t>時所呼叫的函數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        self.name = </a:t>
            </a:r>
            <a:r>
              <a:rPr lang="en-US" altLang="zh-TW" sz="2000" dirty="0" smtClean="0"/>
              <a:t>name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#self</a:t>
            </a:r>
            <a:r>
              <a:rPr lang="zh-TW" altLang="en-US" sz="2000" dirty="0" smtClean="0"/>
              <a:t>代表當前的物件，也就是這隻狗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self.width</a:t>
            </a:r>
            <a:r>
              <a:rPr lang="en-US" altLang="zh-TW" sz="2000" dirty="0"/>
              <a:t> = width</a:t>
            </a:r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self.height</a:t>
            </a:r>
            <a:r>
              <a:rPr lang="en-US" altLang="zh-TW" sz="2000" dirty="0"/>
              <a:t> = height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def</a:t>
            </a:r>
            <a:r>
              <a:rPr lang="en-US" altLang="zh-TW" sz="2000" dirty="0"/>
              <a:t> bark(self</a:t>
            </a:r>
            <a:r>
              <a:rPr lang="en-US" altLang="zh-TW" sz="2000" dirty="0" smtClean="0"/>
              <a:t>):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#</a:t>
            </a:r>
            <a:r>
              <a:rPr lang="zh-TW" altLang="en-US" sz="2000" dirty="0" smtClean="0"/>
              <a:t>注意所有</a:t>
            </a:r>
            <a:r>
              <a:rPr lang="en-US" altLang="zh-TW" sz="2000" dirty="0" smtClean="0"/>
              <a:t>class</a:t>
            </a:r>
            <a:r>
              <a:rPr lang="zh-TW" altLang="en-US" sz="2000" dirty="0" smtClean="0"/>
              <a:t>函數的宣告，都必須將</a:t>
            </a:r>
            <a:r>
              <a:rPr lang="en-US" altLang="zh-TW" sz="2000" dirty="0" smtClean="0"/>
              <a:t>self</a:t>
            </a:r>
            <a:r>
              <a:rPr lang="zh-TW" altLang="en-US" sz="2000" dirty="0" smtClean="0"/>
              <a:t>作為參數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        print(self.name + " barks once")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dog_1 = </a:t>
            </a:r>
            <a:r>
              <a:rPr lang="en-US" altLang="zh-TW" sz="2000" dirty="0" smtClean="0"/>
              <a:t>dog(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Laifu",</a:t>
            </a:r>
            <a:r>
              <a:rPr lang="en-US" altLang="zh-TW" sz="2000" dirty="0"/>
              <a:t>100,50)</a:t>
            </a:r>
          </a:p>
          <a:p>
            <a:pPr marL="0" indent="0">
              <a:buNone/>
            </a:pPr>
            <a:r>
              <a:rPr lang="en-US" altLang="zh-TW" sz="2000" dirty="0"/>
              <a:t>dog_1.bark</a:t>
            </a:r>
            <a:r>
              <a:rPr lang="en-US" altLang="zh-TW" sz="2000" dirty="0" smtClean="0"/>
              <a:t>()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#</a:t>
            </a:r>
            <a:r>
              <a:rPr lang="zh-TW" altLang="en-US" sz="2000" dirty="0" smtClean="0"/>
              <a:t>在呼叫</a:t>
            </a:r>
            <a:r>
              <a:rPr lang="en-US" altLang="zh-TW" sz="2000" dirty="0" smtClean="0"/>
              <a:t>class</a:t>
            </a:r>
            <a:r>
              <a:rPr lang="zh-TW" altLang="en-US" sz="2000" dirty="0" smtClean="0"/>
              <a:t>函數時，用物件</a:t>
            </a:r>
            <a:r>
              <a:rPr lang="en-US" altLang="zh-TW" sz="2000" dirty="0" smtClean="0"/>
              <a:t>.</a:t>
            </a:r>
            <a:r>
              <a:rPr lang="zh-TW" altLang="en-US" sz="2000" dirty="0" smtClean="0"/>
              <a:t>函數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參數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的方式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88934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</a:t>
            </a:r>
            <a:r>
              <a:rPr lang="zh-TW" altLang="en-US" dirty="0"/>
              <a:t>錄</a:t>
            </a:r>
            <a:r>
              <a:rPr lang="zh-TW" altLang="en-US" dirty="0" smtClean="0"/>
              <a:t>一 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 的型別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bool </a:t>
            </a:r>
            <a:r>
              <a:rPr lang="zh-TW" altLang="en-US" sz="2000" dirty="0"/>
              <a:t>布林，分為 </a:t>
            </a:r>
            <a:r>
              <a:rPr lang="en-US" altLang="zh-TW" sz="2000" dirty="0"/>
              <a:t>True</a:t>
            </a:r>
            <a:r>
              <a:rPr lang="zh-TW" altLang="en-US" sz="2000" dirty="0"/>
              <a:t>、</a:t>
            </a:r>
            <a:r>
              <a:rPr lang="en-US" altLang="zh-TW" sz="2000" dirty="0"/>
              <a:t>False </a:t>
            </a:r>
            <a:r>
              <a:rPr lang="zh-TW" altLang="en-US" sz="2000" dirty="0"/>
              <a:t>通常用於條件判斷</a:t>
            </a:r>
          </a:p>
          <a:p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zh-TW" altLang="en-US" sz="2000" dirty="0"/>
              <a:t>整數，例如： </a:t>
            </a:r>
            <a:r>
              <a:rPr lang="en-US" altLang="zh-TW" sz="2000" dirty="0"/>
              <a:t>10</a:t>
            </a:r>
            <a:r>
              <a:rPr lang="zh-TW" altLang="en-US" sz="2000" dirty="0"/>
              <a:t>、</a:t>
            </a:r>
            <a:r>
              <a:rPr lang="en-US" altLang="zh-TW" sz="2000" dirty="0"/>
              <a:t>999999</a:t>
            </a:r>
          </a:p>
          <a:p>
            <a:r>
              <a:rPr lang="en-US" altLang="zh-TW" sz="2000" dirty="0"/>
              <a:t>float </a:t>
            </a:r>
            <a:r>
              <a:rPr lang="zh-TW" altLang="en-US" sz="2000" dirty="0"/>
              <a:t>浮點數，係指有小數點的整數：</a:t>
            </a:r>
            <a:r>
              <a:rPr lang="en-US" altLang="zh-TW" sz="2000" dirty="0"/>
              <a:t>1.222</a:t>
            </a:r>
            <a:r>
              <a:rPr lang="zh-TW" altLang="en-US" sz="2000" dirty="0"/>
              <a:t>、</a:t>
            </a:r>
            <a:r>
              <a:rPr lang="en-US" altLang="zh-TW" sz="2000" dirty="0"/>
              <a:t>1.0e7 </a:t>
            </a:r>
            <a:r>
              <a:rPr lang="zh-TW" altLang="en-US" sz="2000" dirty="0"/>
              <a:t>等同於 </a:t>
            </a:r>
            <a:r>
              <a:rPr lang="en-US" altLang="zh-TW" sz="2000" dirty="0"/>
              <a:t>10 </a:t>
            </a:r>
            <a:r>
              <a:rPr lang="zh-TW" altLang="en-US" sz="2000" dirty="0"/>
              <a:t>的 </a:t>
            </a:r>
            <a:r>
              <a:rPr lang="en-US" altLang="zh-TW" sz="2000" dirty="0"/>
              <a:t>7 </a:t>
            </a:r>
            <a:r>
              <a:rPr lang="zh-TW" altLang="en-US" sz="2000" dirty="0"/>
              <a:t>次方</a:t>
            </a:r>
          </a:p>
          <a:p>
            <a:r>
              <a:rPr lang="en-US" altLang="zh-TW" sz="2000" dirty="0" smtClean="0"/>
              <a:t>string </a:t>
            </a:r>
            <a:r>
              <a:rPr lang="zh-TW" altLang="en-US" sz="2000" dirty="0" smtClean="0"/>
              <a:t>字串，一串文字字元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'EECS'</a:t>
            </a:r>
            <a:endParaRPr lang="zh-TW" altLang="en-US" sz="2000" dirty="0" smtClean="0"/>
          </a:p>
          <a:p>
            <a:r>
              <a:rPr lang="en-US" altLang="zh-TW" sz="2000" dirty="0" smtClean="0"/>
              <a:t>list</a:t>
            </a:r>
            <a:r>
              <a:rPr lang="en-US" altLang="zh-TW" sz="2000" dirty="0"/>
              <a:t> </a:t>
            </a:r>
            <a:r>
              <a:rPr lang="zh-TW" altLang="en-US" sz="2000" dirty="0"/>
              <a:t>串列，用於儲存一系列序列資料（可以儲存不同資料型別</a:t>
            </a:r>
            <a:r>
              <a:rPr lang="zh-TW" altLang="en-US" sz="2000" dirty="0" smtClean="0"/>
              <a:t>）</a:t>
            </a:r>
            <a:endParaRPr lang="zh-TW" altLang="en-US" sz="2000" dirty="0"/>
          </a:p>
          <a:p>
            <a:r>
              <a:rPr lang="en-US" altLang="zh-TW" sz="2000" dirty="0"/>
              <a:t>tuple </a:t>
            </a:r>
            <a:r>
              <a:rPr lang="zh-TW" altLang="en-US" sz="2000" dirty="0"/>
              <a:t>元組，類似於 </a:t>
            </a:r>
            <a:r>
              <a:rPr lang="en-US" altLang="zh-TW" sz="2000" dirty="0"/>
              <a:t>list </a:t>
            </a:r>
            <a:r>
              <a:rPr lang="zh-TW" altLang="en-US" sz="2000" dirty="0"/>
              <a:t>串列，但不同的是 </a:t>
            </a:r>
            <a:r>
              <a:rPr lang="en-US" altLang="zh-TW" sz="2000" dirty="0"/>
              <a:t>tuple </a:t>
            </a:r>
            <a:r>
              <a:rPr lang="zh-TW" altLang="en-US" sz="2000" dirty="0"/>
              <a:t>給定元素後不能改變</a:t>
            </a:r>
          </a:p>
          <a:p>
            <a:r>
              <a:rPr lang="en-US" altLang="zh-TW" sz="2000" dirty="0" err="1"/>
              <a:t>dict</a:t>
            </a:r>
            <a:r>
              <a:rPr lang="en-US" altLang="zh-TW" sz="2000" dirty="0"/>
              <a:t> </a:t>
            </a:r>
            <a:r>
              <a:rPr lang="zh-TW" altLang="en-US" sz="2000" dirty="0"/>
              <a:t>字典，和串列很像但不在乎元素順序，而且不會使用 </a:t>
            </a:r>
            <a:r>
              <a:rPr lang="en-US" altLang="zh-TW" sz="2000" dirty="0"/>
              <a:t>0,1,…</a:t>
            </a:r>
            <a:r>
              <a:rPr lang="zh-TW" altLang="en-US" sz="2000" dirty="0"/>
              <a:t>等的序列 </a:t>
            </a:r>
            <a:r>
              <a:rPr lang="en-US" altLang="zh-TW" sz="2000" dirty="0"/>
              <a:t>index </a:t>
            </a:r>
            <a:r>
              <a:rPr lang="zh-TW" altLang="en-US" sz="2000" dirty="0"/>
              <a:t>來選擇項目，反之我們必須宣告唯一的 </a:t>
            </a:r>
            <a:r>
              <a:rPr lang="en-US" altLang="zh-TW" sz="2000" dirty="0"/>
              <a:t>key </a:t>
            </a:r>
            <a:r>
              <a:rPr lang="zh-TW" altLang="en-US" sz="2000" dirty="0"/>
              <a:t>鍵值來對應想儲存的 </a:t>
            </a:r>
            <a:r>
              <a:rPr lang="en-US" altLang="zh-TW" sz="2000" dirty="0"/>
              <a:t>value </a:t>
            </a:r>
            <a:r>
              <a:rPr lang="zh-TW" altLang="en-US" sz="2000" dirty="0"/>
              <a:t>值</a:t>
            </a:r>
          </a:p>
          <a:p>
            <a:r>
              <a:rPr lang="en-US" altLang="zh-TW" sz="2000" dirty="0"/>
              <a:t>set </a:t>
            </a:r>
            <a:r>
              <a:rPr lang="zh-TW" altLang="en-US" sz="2000" dirty="0"/>
              <a:t>集合，集合就像是被移除 </a:t>
            </a:r>
            <a:r>
              <a:rPr lang="en-US" altLang="zh-TW" sz="2000" dirty="0"/>
              <a:t>value </a:t>
            </a:r>
            <a:r>
              <a:rPr lang="zh-TW" altLang="en-US" sz="2000" dirty="0"/>
              <a:t>值的字典，只有保留 </a:t>
            </a:r>
            <a:r>
              <a:rPr lang="en-US" altLang="zh-TW" sz="2000" dirty="0"/>
              <a:t>key </a:t>
            </a:r>
            <a:r>
              <a:rPr lang="zh-TW" altLang="en-US" sz="2000" dirty="0"/>
              <a:t>鍵值，也就是說 </a:t>
            </a:r>
            <a:r>
              <a:rPr lang="en-US" altLang="zh-TW" sz="2000" dirty="0"/>
              <a:t>set </a:t>
            </a:r>
            <a:r>
              <a:rPr lang="zh-TW" altLang="en-US" sz="2000" dirty="0"/>
              <a:t>的內容元素都必須是獨一無二的</a:t>
            </a:r>
          </a:p>
          <a:p>
            <a:endParaRPr lang="zh-TW" altLang="en-US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889945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附錄二 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 的運算子</a:t>
            </a:r>
            <a:endParaRPr lang="zh-TW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186151"/>
              </p:ext>
            </p:extLst>
          </p:nvPr>
        </p:nvGraphicFramePr>
        <p:xfrm>
          <a:off x="838200" y="1825625"/>
          <a:ext cx="10515600" cy="438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760">
                  <a:extLst>
                    <a:ext uri="{9D8B030D-6E8A-4147-A177-3AD203B41FA5}">
                      <a16:colId xmlns:a16="http://schemas.microsoft.com/office/drawing/2014/main" val="3067586664"/>
                    </a:ext>
                  </a:extLst>
                </a:gridCol>
                <a:gridCol w="2987040">
                  <a:extLst>
                    <a:ext uri="{9D8B030D-6E8A-4147-A177-3AD203B41FA5}">
                      <a16:colId xmlns:a16="http://schemas.microsoft.com/office/drawing/2014/main" val="39406386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2462935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17672208"/>
                    </a:ext>
                  </a:extLst>
                </a:gridCol>
              </a:tblGrid>
              <a:tr h="547948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2200" dirty="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運算子</a:t>
                      </a:r>
                      <a:endParaRPr lang="zh-TW" altLang="en-US" sz="2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22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說明</a:t>
                      </a:r>
                      <a:endParaRPr lang="zh-TW" altLang="en-US" sz="22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22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舉例</a:t>
                      </a:r>
                      <a:endParaRPr lang="zh-TW" altLang="en-US" sz="22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22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結果</a:t>
                      </a:r>
                      <a:endParaRPr lang="zh-TW" altLang="en-US" sz="220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8798136"/>
                  </a:ext>
                </a:extLst>
              </a:tr>
              <a:tr h="547948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2200" dirty="0">
                          <a:effectLst/>
                        </a:rPr>
                        <a:t>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zh-TW" altLang="en-US" sz="22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加</a:t>
                      </a:r>
                      <a:endParaRPr lang="zh-TW" altLang="en-US" sz="22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2200">
                          <a:effectLst/>
                        </a:rPr>
                        <a:t>A=5+2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2200">
                          <a:effectLst/>
                        </a:rPr>
                        <a:t>A=7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354247"/>
                  </a:ext>
                </a:extLst>
              </a:tr>
              <a:tr h="547948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2200" dirty="0">
                          <a:effectLst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zh-TW" altLang="en-US" sz="2200" dirty="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減</a:t>
                      </a:r>
                      <a:endParaRPr lang="zh-TW" altLang="en-US" sz="2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2200">
                          <a:effectLst/>
                        </a:rPr>
                        <a:t>A=5-2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2200">
                          <a:effectLst/>
                        </a:rPr>
                        <a:t>A=3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4914010"/>
                  </a:ext>
                </a:extLst>
              </a:tr>
              <a:tr h="547948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2200" dirty="0">
                          <a:effectLst/>
                        </a:rPr>
                        <a:t>*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zh-TW" altLang="en-US" sz="2200" dirty="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乘</a:t>
                      </a:r>
                      <a:endParaRPr lang="zh-TW" altLang="en-US" sz="2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2200" dirty="0">
                          <a:effectLst/>
                        </a:rPr>
                        <a:t>A=5*2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2200" dirty="0">
                          <a:effectLst/>
                        </a:rPr>
                        <a:t>A=10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5156215"/>
                  </a:ext>
                </a:extLst>
              </a:tr>
              <a:tr h="547948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2200">
                          <a:effectLst/>
                        </a:rPr>
                        <a:t>/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zh-TW" altLang="en-US" sz="22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浮點除法</a:t>
                      </a:r>
                      <a:endParaRPr lang="zh-TW" altLang="en-US" sz="22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2200">
                          <a:effectLst/>
                        </a:rPr>
                        <a:t>A=5/2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2200" dirty="0">
                          <a:effectLst/>
                        </a:rPr>
                        <a:t>A=2.5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5925265"/>
                  </a:ext>
                </a:extLst>
              </a:tr>
              <a:tr h="547948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2200">
                          <a:effectLst/>
                        </a:rPr>
                        <a:t>//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zh-TW" altLang="en-US" sz="22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整數除法</a:t>
                      </a:r>
                      <a:r>
                        <a:rPr lang="en-US" altLang="zh-TW" sz="2200">
                          <a:effectLst/>
                        </a:rPr>
                        <a:t>(</a:t>
                      </a:r>
                      <a:r>
                        <a:rPr lang="zh-TW" altLang="en-US" sz="22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去除小數點</a:t>
                      </a:r>
                      <a:r>
                        <a:rPr lang="en-US" altLang="zh-TW" sz="2200">
                          <a:effectLst/>
                        </a:rPr>
                        <a:t>)</a:t>
                      </a:r>
                      <a:endParaRPr lang="zh-TW" altLang="en-US" sz="22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2200">
                          <a:effectLst/>
                        </a:rPr>
                        <a:t>A=5//2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2200" dirty="0">
                          <a:effectLst/>
                        </a:rPr>
                        <a:t>A=2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3057177"/>
                  </a:ext>
                </a:extLst>
              </a:tr>
              <a:tr h="547948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2200" dirty="0">
                          <a:effectLst/>
                        </a:rPr>
                        <a:t>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zh-TW" altLang="en-US" sz="22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相除後求餘數</a:t>
                      </a:r>
                      <a:endParaRPr lang="zh-TW" altLang="en-US" sz="22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2200">
                          <a:effectLst/>
                        </a:rPr>
                        <a:t>A=5%2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2200" dirty="0">
                          <a:effectLst/>
                        </a:rPr>
                        <a:t>A=1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7649493"/>
                  </a:ext>
                </a:extLst>
              </a:tr>
              <a:tr h="547948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2200">
                          <a:effectLst/>
                        </a:rPr>
                        <a:t>**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zh-TW" altLang="en-US" sz="22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次方</a:t>
                      </a:r>
                      <a:endParaRPr lang="zh-TW" altLang="en-US" sz="22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2200" dirty="0">
                          <a:effectLst/>
                        </a:rPr>
                        <a:t>A=5**2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2200" dirty="0">
                          <a:effectLst/>
                        </a:rPr>
                        <a:t>A=25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4664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301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附錄三 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的比較運算子</a:t>
            </a:r>
            <a:endParaRPr lang="zh-TW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161210"/>
              </p:ext>
            </p:extLst>
          </p:nvPr>
        </p:nvGraphicFramePr>
        <p:xfrm>
          <a:off x="838200" y="1825625"/>
          <a:ext cx="10135870" cy="4853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14">
                  <a:extLst>
                    <a:ext uri="{9D8B030D-6E8A-4147-A177-3AD203B41FA5}">
                      <a16:colId xmlns:a16="http://schemas.microsoft.com/office/drawing/2014/main" val="2848295836"/>
                    </a:ext>
                  </a:extLst>
                </a:gridCol>
                <a:gridCol w="2882537">
                  <a:extLst>
                    <a:ext uri="{9D8B030D-6E8A-4147-A177-3AD203B41FA5}">
                      <a16:colId xmlns:a16="http://schemas.microsoft.com/office/drawing/2014/main" val="3864178736"/>
                    </a:ext>
                  </a:extLst>
                </a:gridCol>
                <a:gridCol w="5740219">
                  <a:extLst>
                    <a:ext uri="{9D8B030D-6E8A-4147-A177-3AD203B41FA5}">
                      <a16:colId xmlns:a16="http://schemas.microsoft.com/office/drawing/2014/main" val="1977993349"/>
                    </a:ext>
                  </a:extLst>
                </a:gridCol>
              </a:tblGrid>
              <a:tr h="464110"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</a:pPr>
                      <a:r>
                        <a:rPr lang="zh-TW" altLang="en-US" sz="2000" dirty="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比較運算子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</a:pPr>
                      <a:r>
                        <a:rPr lang="zh-TW" altLang="en-US" sz="2000" dirty="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說明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</a:pPr>
                      <a:r>
                        <a:rPr lang="zh-TW" altLang="en-US" sz="2000" dirty="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舉例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7487675"/>
                  </a:ext>
                </a:extLst>
              </a:tr>
              <a:tr h="686629"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</a:pPr>
                      <a:r>
                        <a:rPr lang="en-US" sz="2000" dirty="0">
                          <a:effectLst/>
                        </a:rPr>
                        <a:t>&lt;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</a:pPr>
                      <a:r>
                        <a:rPr lang="zh-TW" altLang="en-US" sz="20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判斷是否小於</a:t>
                      </a:r>
                      <a:endParaRPr lang="zh-TW" altLang="en-US" sz="20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</a:pPr>
                      <a:r>
                        <a:rPr lang="en-US" sz="2000">
                          <a:effectLst/>
                        </a:rPr>
                        <a:t>A=(5&lt;2)  </a:t>
                      </a:r>
                      <a:r>
                        <a:rPr lang="zh-TW" altLang="en-US" sz="20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結果：</a:t>
                      </a:r>
                      <a:r>
                        <a:rPr lang="en-US" sz="2000">
                          <a:effectLst/>
                        </a:rPr>
                        <a:t>A=False(False</a:t>
                      </a:r>
                      <a:r>
                        <a:rPr lang="zh-TW" altLang="en-US" sz="20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表示條件不成立，結果為假</a:t>
                      </a:r>
                      <a:r>
                        <a:rPr lang="en-US" altLang="zh-TW" sz="2000">
                          <a:effectLst/>
                        </a:rPr>
                        <a:t>)</a:t>
                      </a:r>
                      <a:endParaRPr lang="zh-TW" altLang="en-US" sz="200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7882646"/>
                  </a:ext>
                </a:extLst>
              </a:tr>
              <a:tr h="686629"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</a:pPr>
                      <a:r>
                        <a:rPr lang="en-US" sz="2000" dirty="0">
                          <a:effectLst/>
                        </a:rPr>
                        <a:t>&lt;=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</a:pPr>
                      <a:r>
                        <a:rPr lang="zh-TW" altLang="en-US" sz="20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判斷是否小於等於</a:t>
                      </a:r>
                      <a:endParaRPr lang="zh-TW" altLang="en-US" sz="20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</a:pPr>
                      <a:r>
                        <a:rPr lang="en-US" sz="2000">
                          <a:effectLst/>
                        </a:rPr>
                        <a:t>A=(5&lt;=2)  </a:t>
                      </a:r>
                      <a:r>
                        <a:rPr lang="zh-TW" altLang="en-US" sz="20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結果：</a:t>
                      </a:r>
                      <a:r>
                        <a:rPr lang="en-US" sz="2000">
                          <a:effectLst/>
                        </a:rPr>
                        <a:t>A= False (False</a:t>
                      </a:r>
                      <a:r>
                        <a:rPr lang="zh-TW" altLang="en-US" sz="20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表示條件不成立，結果為假</a:t>
                      </a:r>
                      <a:r>
                        <a:rPr lang="en-US" altLang="zh-TW" sz="2000">
                          <a:effectLst/>
                        </a:rPr>
                        <a:t>)</a:t>
                      </a:r>
                      <a:endParaRPr lang="zh-TW" altLang="en-US" sz="200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3111092"/>
                  </a:ext>
                </a:extLst>
              </a:tr>
              <a:tr h="686629"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</a:pPr>
                      <a:r>
                        <a:rPr lang="en-US" sz="2000">
                          <a:effectLst/>
                        </a:rPr>
                        <a:t>&gt;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</a:pPr>
                      <a:r>
                        <a:rPr lang="zh-TW" altLang="en-US" sz="20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判斷是否大於</a:t>
                      </a:r>
                      <a:endParaRPr lang="zh-TW" altLang="en-US" sz="20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</a:pPr>
                      <a:r>
                        <a:rPr lang="en-US" sz="2000">
                          <a:effectLst/>
                        </a:rPr>
                        <a:t>A=(5&gt;2)  </a:t>
                      </a:r>
                      <a:r>
                        <a:rPr lang="zh-TW" altLang="en-US" sz="20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結果：</a:t>
                      </a:r>
                      <a:r>
                        <a:rPr lang="en-US" sz="2000">
                          <a:effectLst/>
                        </a:rPr>
                        <a:t>A=True(True</a:t>
                      </a:r>
                      <a:r>
                        <a:rPr lang="zh-TW" altLang="en-US" sz="20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表示條件成立，結果為真</a:t>
                      </a:r>
                      <a:r>
                        <a:rPr lang="en-US" altLang="zh-TW" sz="2000">
                          <a:effectLst/>
                        </a:rPr>
                        <a:t>)</a:t>
                      </a:r>
                      <a:endParaRPr lang="zh-TW" altLang="en-US" sz="200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2289044"/>
                  </a:ext>
                </a:extLst>
              </a:tr>
              <a:tr h="686629"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</a:pPr>
                      <a:r>
                        <a:rPr lang="en-US" sz="2000">
                          <a:effectLst/>
                        </a:rPr>
                        <a:t>&gt;=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</a:pPr>
                      <a:r>
                        <a:rPr lang="zh-TW" altLang="en-US" sz="20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判斷是否大於等於</a:t>
                      </a:r>
                      <a:endParaRPr lang="zh-TW" altLang="en-US" sz="20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</a:pPr>
                      <a:r>
                        <a:rPr lang="en-US" sz="2000">
                          <a:effectLst/>
                        </a:rPr>
                        <a:t>A=(5&gt;=2)  </a:t>
                      </a:r>
                      <a:r>
                        <a:rPr lang="zh-TW" altLang="en-US" sz="20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結果：</a:t>
                      </a:r>
                      <a:r>
                        <a:rPr lang="en-US" sz="2000">
                          <a:effectLst/>
                        </a:rPr>
                        <a:t>A=True(True</a:t>
                      </a:r>
                      <a:r>
                        <a:rPr lang="zh-TW" altLang="en-US" sz="20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表示條件成立，結果為真</a:t>
                      </a:r>
                      <a:r>
                        <a:rPr lang="en-US" altLang="zh-TW" sz="2000">
                          <a:effectLst/>
                        </a:rPr>
                        <a:t>)</a:t>
                      </a:r>
                      <a:endParaRPr lang="zh-TW" altLang="en-US" sz="200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1738510"/>
                  </a:ext>
                </a:extLst>
              </a:tr>
              <a:tr h="686629"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</a:pPr>
                      <a:r>
                        <a:rPr lang="en-US" sz="2000">
                          <a:effectLst/>
                        </a:rPr>
                        <a:t>!=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</a:pPr>
                      <a:r>
                        <a:rPr lang="zh-TW" altLang="en-US" sz="20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判斷是否不等於</a:t>
                      </a:r>
                      <a:endParaRPr lang="zh-TW" altLang="en-US" sz="20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</a:pPr>
                      <a:r>
                        <a:rPr lang="en-US" sz="2000">
                          <a:effectLst/>
                        </a:rPr>
                        <a:t>A=(5!=2)  </a:t>
                      </a:r>
                      <a:r>
                        <a:rPr lang="zh-TW" altLang="en-US" sz="20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結果：</a:t>
                      </a:r>
                      <a:r>
                        <a:rPr lang="en-US" sz="2000">
                          <a:effectLst/>
                        </a:rPr>
                        <a:t>A=True(True</a:t>
                      </a:r>
                      <a:r>
                        <a:rPr lang="zh-TW" altLang="en-US" sz="20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表示條件成立，結果為真</a:t>
                      </a:r>
                      <a:r>
                        <a:rPr lang="en-US" altLang="zh-TW" sz="2000">
                          <a:effectLst/>
                        </a:rPr>
                        <a:t>)</a:t>
                      </a:r>
                      <a:endParaRPr lang="zh-TW" altLang="en-US" sz="200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8628928"/>
                  </a:ext>
                </a:extLst>
              </a:tr>
              <a:tr h="686629"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</a:pPr>
                      <a:r>
                        <a:rPr lang="en-US" sz="2000">
                          <a:effectLst/>
                        </a:rPr>
                        <a:t>==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</a:pPr>
                      <a:r>
                        <a:rPr lang="zh-TW" altLang="en-US" sz="20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判斷是否等於</a:t>
                      </a:r>
                      <a:endParaRPr lang="zh-TW" altLang="en-US" sz="20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</a:pPr>
                      <a:r>
                        <a:rPr lang="en-US" sz="2000" dirty="0">
                          <a:effectLst/>
                        </a:rPr>
                        <a:t>A=(5==2)  </a:t>
                      </a:r>
                      <a:r>
                        <a:rPr lang="zh-TW" altLang="en-US" sz="2000" dirty="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結果：</a:t>
                      </a:r>
                      <a:r>
                        <a:rPr lang="en-US" sz="2000" dirty="0">
                          <a:effectLst/>
                        </a:rPr>
                        <a:t>A= False (False</a:t>
                      </a:r>
                      <a:r>
                        <a:rPr lang="zh-TW" altLang="en-US" sz="2000" dirty="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表示條件不成立，結果為假</a:t>
                      </a:r>
                      <a:r>
                        <a:rPr lang="en-US" altLang="zh-TW" sz="2000" dirty="0">
                          <a:effectLst/>
                        </a:rPr>
                        <a:t>)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619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578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附錄四 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 的基本操作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a </a:t>
            </a:r>
            <a:r>
              <a:rPr lang="en-US" altLang="zh-TW" dirty="0" smtClean="0"/>
              <a:t>= [1, 'EECS</a:t>
            </a:r>
            <a:r>
              <a:rPr lang="en-US" altLang="zh-TW" dirty="0"/>
              <a:t>']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a.append</a:t>
            </a:r>
            <a:r>
              <a:rPr lang="en-US" altLang="zh-TW" dirty="0"/>
              <a:t>(</a:t>
            </a:r>
            <a:r>
              <a:rPr lang="en-US" altLang="zh-TW" dirty="0" smtClean="0"/>
              <a:t>'NCTU</a:t>
            </a:r>
            <a:r>
              <a:rPr lang="en-US" altLang="zh-TW" dirty="0"/>
              <a:t>')   </a:t>
            </a:r>
            <a:r>
              <a:rPr lang="en-US" altLang="zh-TW" dirty="0" smtClean="0"/>
              <a:t>#</a:t>
            </a:r>
            <a:r>
              <a:rPr lang="zh-TW" altLang="en-US" dirty="0" smtClean="0"/>
              <a:t>將值加入到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最後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a.insert</a:t>
            </a:r>
            <a:r>
              <a:rPr lang="en-US" altLang="zh-TW" dirty="0" smtClean="0"/>
              <a:t>(3.14,1)    #</a:t>
            </a:r>
            <a:r>
              <a:rPr lang="zh-TW" altLang="en-US" dirty="0" smtClean="0"/>
              <a:t>將值插入的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某個位置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a.pop</a:t>
            </a:r>
            <a:r>
              <a:rPr lang="en-US" altLang="zh-TW" dirty="0" smtClean="0"/>
              <a:t>()    #</a:t>
            </a:r>
            <a:r>
              <a:rPr lang="zh-TW" altLang="en-US" dirty="0" smtClean="0"/>
              <a:t>刪去最後一個值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a.pop</a:t>
            </a:r>
            <a:r>
              <a:rPr lang="en-US" altLang="zh-TW" dirty="0" smtClean="0"/>
              <a:t>(0)</a:t>
            </a:r>
            <a:r>
              <a:rPr lang="zh-TW" altLang="en-US" dirty="0" smtClean="0"/>
              <a:t>   </a:t>
            </a:r>
            <a:r>
              <a:rPr lang="en-US" altLang="zh-TW" dirty="0" smtClean="0"/>
              <a:t>#</a:t>
            </a:r>
            <a:r>
              <a:rPr lang="zh-TW" altLang="en-US" dirty="0" smtClean="0"/>
              <a:t>刪去第某個值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a.remove</a:t>
            </a:r>
            <a:r>
              <a:rPr lang="en-US" altLang="zh-TW" dirty="0"/>
              <a:t>(</a:t>
            </a:r>
            <a:r>
              <a:rPr lang="en-US" altLang="zh-TW" dirty="0" smtClean="0"/>
              <a:t>'EECS</a:t>
            </a:r>
            <a:r>
              <a:rPr lang="en-US" altLang="zh-TW" dirty="0"/>
              <a:t>')</a:t>
            </a:r>
            <a:r>
              <a:rPr lang="zh-TW" altLang="en-US" dirty="0" smtClean="0"/>
              <a:t>  </a:t>
            </a:r>
            <a:r>
              <a:rPr lang="en-US" altLang="zh-TW" dirty="0" smtClean="0"/>
              <a:t>#</a:t>
            </a:r>
            <a:r>
              <a:rPr lang="zh-TW" altLang="en-US" dirty="0" smtClean="0"/>
              <a:t>刪去某個值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a.clear</a:t>
            </a:r>
            <a:r>
              <a:rPr lang="en-US" altLang="zh-TW" dirty="0" smtClean="0"/>
              <a:t>()</a:t>
            </a:r>
            <a:r>
              <a:rPr lang="zh-TW" altLang="en-US" dirty="0" smtClean="0"/>
              <a:t> </a:t>
            </a:r>
            <a:r>
              <a:rPr lang="en-US" altLang="zh-TW" dirty="0" smtClean="0"/>
              <a:t>#</a:t>
            </a:r>
            <a:r>
              <a:rPr lang="zh-TW" altLang="en-US" dirty="0" smtClean="0"/>
              <a:t>清空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m</a:t>
            </a:r>
            <a:r>
              <a:rPr lang="en-US" altLang="zh-TW" dirty="0" smtClean="0"/>
              <a:t>ax(a) #</a:t>
            </a:r>
            <a:r>
              <a:rPr lang="zh-TW" altLang="en-US" dirty="0" smtClean="0"/>
              <a:t>找出最大的值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min(a) #</a:t>
            </a:r>
            <a:r>
              <a:rPr lang="zh-TW" altLang="en-US" dirty="0" smtClean="0"/>
              <a:t>找出最小的值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sum(a) #</a:t>
            </a:r>
            <a:r>
              <a:rPr lang="zh-TW" altLang="en-US" dirty="0" smtClean="0"/>
              <a:t>加總的值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19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Assign </a:t>
            </a:r>
            <a:r>
              <a:rPr lang="zh-TW" altLang="en-US" dirty="0" smtClean="0"/>
              <a:t>── 程式的最基本概念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0460"/>
            <a:ext cx="10515600" cy="4351338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a</a:t>
            </a:r>
            <a:r>
              <a:rPr lang="en-US" altLang="zh-TW" dirty="0" smtClean="0">
                <a:solidFill>
                  <a:srgbClr val="FF0000"/>
                </a:solidFill>
              </a:rPr>
              <a:t> = 5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a</a:t>
            </a:r>
            <a:r>
              <a:rPr lang="en-US" altLang="zh-TW" dirty="0" smtClean="0">
                <a:solidFill>
                  <a:srgbClr val="FF0000"/>
                </a:solidFill>
              </a:rPr>
              <a:t> = a + 1</a:t>
            </a:r>
          </a:p>
          <a:p>
            <a:pPr>
              <a:lnSpc>
                <a:spcPct val="110000"/>
              </a:lnSpc>
            </a:pPr>
            <a:r>
              <a:rPr lang="zh-TW" altLang="en-US" dirty="0" smtClean="0"/>
              <a:t>注意第二個式子</a:t>
            </a:r>
            <a:endParaRPr lang="en-US" altLang="zh-TW" dirty="0"/>
          </a:p>
          <a:p>
            <a:pPr>
              <a:lnSpc>
                <a:spcPct val="110000"/>
              </a:lnSpc>
            </a:pPr>
            <a:r>
              <a:rPr lang="zh-TW" altLang="en-US" dirty="0" smtClean="0"/>
              <a:t>將 </a:t>
            </a:r>
            <a:r>
              <a:rPr lang="en-US" altLang="zh-TW" dirty="0" smtClean="0"/>
              <a:t>a + 1</a:t>
            </a:r>
            <a:r>
              <a:rPr lang="zh-TW" altLang="en-US" dirty="0"/>
              <a:t> </a:t>
            </a:r>
            <a:r>
              <a:rPr lang="zh-TW" altLang="en-US" dirty="0" smtClean="0"/>
              <a:t>的值，</a:t>
            </a:r>
            <a:r>
              <a:rPr lang="zh-TW" altLang="en-US" dirty="0"/>
              <a:t>指</a:t>
            </a:r>
            <a:r>
              <a:rPr lang="zh-TW" altLang="en-US" dirty="0" smtClean="0"/>
              <a:t>派給</a:t>
            </a:r>
            <a:r>
              <a:rPr lang="zh-TW" altLang="en-US" dirty="0"/>
              <a:t> </a:t>
            </a:r>
            <a:r>
              <a:rPr lang="en-US" altLang="zh-TW" dirty="0" smtClean="0"/>
              <a:t>a</a:t>
            </a:r>
          </a:p>
          <a:p>
            <a:pPr>
              <a:lnSpc>
                <a:spcPct val="110000"/>
              </a:lnSpc>
            </a:pPr>
            <a:r>
              <a:rPr lang="en-US" altLang="zh-TW" dirty="0"/>
              <a:t>a</a:t>
            </a:r>
            <a:r>
              <a:rPr lang="en-US" altLang="zh-TW" dirty="0" smtClean="0"/>
              <a:t> + 1 -&gt; 5 + 1 -&gt; 6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a = 6</a:t>
            </a:r>
          </a:p>
          <a:p>
            <a:pPr>
              <a:lnSpc>
                <a:spcPct val="110000"/>
              </a:lnSpc>
            </a:pPr>
            <a:r>
              <a:rPr lang="zh-TW" altLang="en-US" dirty="0" smtClean="0"/>
              <a:t>程式語言中的「等於」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416440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</a:t>
            </a:r>
            <a:r>
              <a:rPr lang="zh-TW" altLang="en-US" dirty="0" smtClean="0"/>
              <a:t>數 </a:t>
            </a:r>
            <a:r>
              <a:rPr lang="zh-TW" altLang="en-US" dirty="0"/>
              <a:t>─</a:t>
            </a:r>
            <a:r>
              <a:rPr lang="zh-TW" altLang="en-US" dirty="0" smtClean="0"/>
              <a:t>─ 程</a:t>
            </a:r>
            <a:r>
              <a:rPr lang="zh-TW" altLang="en-US" dirty="0"/>
              <a:t>式語言的</a:t>
            </a:r>
            <a:r>
              <a:rPr lang="zh-TW" altLang="en-US" dirty="0" smtClean="0"/>
              <a:t>基礎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變數 </a:t>
            </a:r>
            <a:r>
              <a:rPr lang="en-US" altLang="zh-TW" dirty="0" smtClean="0"/>
              <a:t>(variable) </a:t>
            </a:r>
            <a:r>
              <a:rPr lang="zh-TW" altLang="en-US" dirty="0" smtClean="0"/>
              <a:t>就是「</a:t>
            </a:r>
            <a:r>
              <a:rPr lang="zh-TW" altLang="en-US" dirty="0" smtClean="0">
                <a:solidFill>
                  <a:srgbClr val="FF0000"/>
                </a:solidFill>
              </a:rPr>
              <a:t>被命名的儲存資料的空間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a </a:t>
            </a:r>
            <a:r>
              <a:rPr lang="en-US" altLang="zh-TW" dirty="0" smtClean="0"/>
              <a:t>= </a:t>
            </a:r>
            <a:r>
              <a:rPr lang="en-US" altLang="zh-TW" dirty="0" smtClean="0"/>
              <a:t>5</a:t>
            </a:r>
            <a:endParaRPr lang="en-US" altLang="zh-TW" dirty="0" smtClean="0"/>
          </a:p>
          <a:p>
            <a:r>
              <a:rPr lang="en-US" altLang="zh-TW" dirty="0"/>
              <a:t>a</a:t>
            </a:r>
            <a:r>
              <a:rPr lang="en-US" altLang="zh-TW" dirty="0" smtClean="0"/>
              <a:t>: </a:t>
            </a:r>
            <a:r>
              <a:rPr lang="zh-TW" altLang="en-US" dirty="0" smtClean="0"/>
              <a:t>變數的名字，</a:t>
            </a:r>
            <a:r>
              <a:rPr lang="zh-TW" altLang="en-US" dirty="0" smtClean="0"/>
              <a:t>在</a:t>
            </a:r>
            <a:r>
              <a:rPr lang="zh-TW" altLang="en-US" dirty="0"/>
              <a:t>程式</a:t>
            </a:r>
            <a:r>
              <a:rPr lang="zh-TW" altLang="en-US" dirty="0" smtClean="0"/>
              <a:t>中用來代表這個變數</a:t>
            </a:r>
            <a:endParaRPr lang="en-US" altLang="zh-TW" dirty="0" smtClean="0"/>
          </a:p>
          <a:p>
            <a:r>
              <a:rPr lang="zh-TW" altLang="en-US" dirty="0" smtClean="0"/>
              <a:t>每個變數都有「型別」</a:t>
            </a:r>
            <a:r>
              <a:rPr lang="en-US" altLang="zh-TW" dirty="0" smtClean="0"/>
              <a:t>(type)</a:t>
            </a:r>
          </a:p>
          <a:p>
            <a:pPr marL="0" indent="0">
              <a:buNone/>
            </a:pPr>
            <a:r>
              <a:rPr lang="en-US" altLang="zh-TW" dirty="0"/>
              <a:t>a</a:t>
            </a:r>
            <a:r>
              <a:rPr lang="en-US" altLang="zh-TW" dirty="0" smtClean="0"/>
              <a:t> = 5</a:t>
            </a:r>
          </a:p>
          <a:p>
            <a:r>
              <a:rPr lang="en-US" altLang="zh-TW" dirty="0"/>
              <a:t>a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是一個「整數」型別的變數</a:t>
            </a:r>
            <a:endParaRPr lang="en-US" altLang="zh-TW" dirty="0" smtClean="0"/>
          </a:p>
          <a:p>
            <a:r>
              <a:rPr lang="zh-TW" altLang="en-US" dirty="0" smtClean="0"/>
              <a:t>有</a:t>
            </a:r>
            <a:r>
              <a:rPr lang="zh-TW" altLang="en-US" dirty="0" smtClean="0"/>
              <a:t>哪些變數的</a:t>
            </a:r>
            <a:r>
              <a:rPr lang="zh-TW" altLang="en-US" dirty="0" smtClean="0"/>
              <a:t>型</a:t>
            </a:r>
            <a:r>
              <a:rPr lang="zh-TW" altLang="en-US" dirty="0"/>
              <a:t>別</a:t>
            </a:r>
            <a:r>
              <a:rPr lang="en-US" altLang="zh-TW" dirty="0" smtClean="0"/>
              <a:t>(</a:t>
            </a:r>
            <a:r>
              <a:rPr lang="en-US" altLang="zh-TW" dirty="0" smtClean="0"/>
              <a:t>type</a:t>
            </a:r>
            <a:r>
              <a:rPr lang="en-US" altLang="zh-TW" dirty="0" smtClean="0"/>
              <a:t>)?</a:t>
            </a:r>
          </a:p>
          <a:p>
            <a:pPr marL="0" indent="0">
              <a:buNone/>
            </a:pPr>
            <a:r>
              <a:rPr lang="en-US" altLang="zh-TW" dirty="0"/>
              <a:t>a</a:t>
            </a:r>
            <a:r>
              <a:rPr lang="en-US" altLang="zh-TW" dirty="0" smtClean="0"/>
              <a:t> = 5</a:t>
            </a:r>
          </a:p>
          <a:p>
            <a:pPr marL="0" indent="0">
              <a:buNone/>
            </a:pPr>
            <a:r>
              <a:rPr lang="en-US" altLang="zh-TW" dirty="0"/>
              <a:t>b</a:t>
            </a:r>
            <a:r>
              <a:rPr lang="en-US" altLang="zh-TW" dirty="0" smtClean="0"/>
              <a:t> = 8.7</a:t>
            </a:r>
          </a:p>
          <a:p>
            <a:pPr marL="0" indent="0">
              <a:buNone/>
            </a:pPr>
            <a:r>
              <a:rPr lang="en-US" altLang="zh-TW" dirty="0"/>
              <a:t>c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smtClean="0"/>
              <a:t>'EECS</a:t>
            </a:r>
            <a:r>
              <a:rPr lang="en-US" altLang="zh-TW" dirty="0"/>
              <a:t>'</a:t>
            </a:r>
            <a:endParaRPr lang="en-US" altLang="zh-TW" dirty="0" smtClean="0"/>
          </a:p>
          <a:p>
            <a:r>
              <a:rPr lang="zh-TW" altLang="en-US" dirty="0"/>
              <a:t>參</a:t>
            </a:r>
            <a:r>
              <a:rPr lang="zh-TW" altLang="en-US" dirty="0" smtClean="0"/>
              <a:t>考</a:t>
            </a:r>
            <a:r>
              <a:rPr lang="zh-TW" altLang="en-US" dirty="0"/>
              <a:t> </a:t>
            </a:r>
            <a:r>
              <a:rPr lang="zh-TW" altLang="en-US" dirty="0" smtClean="0"/>
              <a:t>附</a:t>
            </a:r>
            <a:r>
              <a:rPr lang="zh-TW" altLang="en-US" dirty="0"/>
              <a:t>錄</a:t>
            </a:r>
            <a:r>
              <a:rPr lang="zh-TW" altLang="en-US" dirty="0" smtClean="0"/>
              <a:t>一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756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 ── 程式語言的基礎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透過運算子進行變數間的運算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a</a:t>
            </a:r>
            <a:r>
              <a:rPr lang="en-US" altLang="zh-TW" dirty="0" smtClean="0"/>
              <a:t> = 2</a:t>
            </a:r>
          </a:p>
          <a:p>
            <a:pPr marL="0" indent="0">
              <a:buNone/>
            </a:pPr>
            <a:r>
              <a:rPr lang="en-US" altLang="zh-TW" dirty="0" smtClean="0"/>
              <a:t>b = 5</a:t>
            </a:r>
          </a:p>
          <a:p>
            <a:pPr marL="0" indent="0">
              <a:buNone/>
            </a:pPr>
            <a:r>
              <a:rPr lang="en-US" altLang="zh-TW" dirty="0" smtClean="0"/>
              <a:t>a </a:t>
            </a:r>
            <a:r>
              <a:rPr lang="en-US" altLang="zh-TW" dirty="0" smtClean="0"/>
              <a:t>+ b </a:t>
            </a:r>
          </a:p>
          <a:p>
            <a:r>
              <a:rPr lang="zh-TW" altLang="en-US" dirty="0" smtClean="0"/>
              <a:t>試試看不同的運算</a:t>
            </a:r>
            <a:r>
              <a:rPr lang="zh-TW" altLang="en-US" dirty="0" smtClean="0"/>
              <a:t>子 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參考 附錄二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r>
              <a:rPr lang="zh-TW" altLang="en-US" dirty="0" smtClean="0"/>
              <a:t>如果是不同型</a:t>
            </a:r>
            <a:r>
              <a:rPr lang="zh-TW" altLang="en-US" dirty="0" smtClean="0"/>
              <a:t>別</a:t>
            </a:r>
            <a:r>
              <a:rPr lang="zh-TW" altLang="en-US" dirty="0" smtClean="0"/>
              <a:t>之間的運算</a:t>
            </a:r>
            <a:r>
              <a:rPr lang="en-US" altLang="zh-TW" dirty="0" smtClean="0"/>
              <a:t>?</a:t>
            </a:r>
          </a:p>
          <a:p>
            <a:pPr marL="0" indent="0">
              <a:buNone/>
            </a:pPr>
            <a:r>
              <a:rPr lang="en-US" altLang="zh-TW" dirty="0" smtClean="0"/>
              <a:t>a = 2</a:t>
            </a:r>
          </a:p>
          <a:p>
            <a:pPr marL="0" indent="0">
              <a:buNone/>
            </a:pPr>
            <a:r>
              <a:rPr lang="en-US" altLang="zh-TW" dirty="0" smtClean="0"/>
              <a:t>b </a:t>
            </a:r>
            <a:r>
              <a:rPr lang="en-US" altLang="zh-TW" dirty="0" smtClean="0"/>
              <a:t>= </a:t>
            </a:r>
            <a:r>
              <a:rPr lang="en-US" altLang="zh-TW" dirty="0"/>
              <a:t>'</a:t>
            </a:r>
            <a:r>
              <a:rPr lang="en-US" altLang="zh-TW" dirty="0" smtClean="0"/>
              <a:t>5</a:t>
            </a:r>
            <a:r>
              <a:rPr lang="en-US" altLang="zh-TW" dirty="0"/>
              <a:t>'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a </a:t>
            </a:r>
            <a:r>
              <a:rPr lang="en-US" altLang="zh-TW" dirty="0" smtClean="0"/>
              <a:t>+ b </a:t>
            </a:r>
          </a:p>
          <a:p>
            <a:r>
              <a:rPr lang="zh-TW" altLang="en-US" dirty="0" smtClean="0"/>
              <a:t>會發生</a:t>
            </a:r>
            <a:r>
              <a:rPr lang="zh-TW" altLang="en-US" dirty="0"/>
              <a:t>甚</a:t>
            </a:r>
            <a:r>
              <a:rPr lang="zh-TW" altLang="en-US" dirty="0" smtClean="0"/>
              <a:t>麼事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錯誤訊息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4641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 ── 程式語言的基礎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不同</a:t>
            </a:r>
            <a:r>
              <a:rPr lang="zh-TW" altLang="en-US" dirty="0" smtClean="0"/>
              <a:t>型別間</a:t>
            </a:r>
            <a:r>
              <a:rPr lang="zh-TW" altLang="en-US" dirty="0" smtClean="0"/>
              <a:t>的運算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有些可行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smtClean="0"/>
              <a:t>+ </a:t>
            </a:r>
            <a:r>
              <a:rPr lang="en-US" altLang="zh-TW" dirty="0" smtClean="0"/>
              <a:t>float)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有些不能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smtClean="0"/>
              <a:t>+ </a:t>
            </a:r>
            <a:r>
              <a:rPr lang="en-US" altLang="zh-TW" dirty="0" smtClean="0"/>
              <a:t>string)</a:t>
            </a:r>
            <a:endParaRPr lang="en-US" altLang="zh-TW" dirty="0" smtClean="0"/>
          </a:p>
          <a:p>
            <a:r>
              <a:rPr lang="zh-TW" altLang="en-US" dirty="0" smtClean="0"/>
              <a:t>透過轉換型態來達成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a = 2</a:t>
            </a:r>
          </a:p>
          <a:p>
            <a:pPr marL="0" indent="0">
              <a:buNone/>
            </a:pPr>
            <a:r>
              <a:rPr lang="en-US" altLang="zh-TW" dirty="0"/>
              <a:t>b</a:t>
            </a:r>
            <a:r>
              <a:rPr lang="en-US" altLang="zh-TW" dirty="0" smtClean="0"/>
              <a:t> = </a:t>
            </a:r>
            <a:r>
              <a:rPr lang="en-US" altLang="zh-TW" dirty="0"/>
              <a:t>'</a:t>
            </a:r>
            <a:r>
              <a:rPr lang="en-US" altLang="zh-TW" dirty="0" smtClean="0"/>
              <a:t>5</a:t>
            </a:r>
            <a:r>
              <a:rPr lang="en-US" altLang="zh-TW" dirty="0"/>
              <a:t>'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b_1 = </a:t>
            </a:r>
            <a:r>
              <a:rPr lang="en-US" altLang="zh-TW" dirty="0" err="1" smtClean="0">
                <a:solidFill>
                  <a:srgbClr val="FF0000"/>
                </a:solidFill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</a:rPr>
              <a:t>(b)</a:t>
            </a:r>
          </a:p>
          <a:p>
            <a:pPr marL="0" indent="0">
              <a:buNone/>
            </a:pPr>
            <a:r>
              <a:rPr lang="en-US" altLang="zh-TW" dirty="0"/>
              <a:t>c</a:t>
            </a:r>
            <a:r>
              <a:rPr lang="en-US" altLang="zh-TW" dirty="0" smtClean="0"/>
              <a:t> = a + b_1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016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從 </a:t>
            </a:r>
            <a:r>
              <a:rPr lang="en-US" altLang="zh-TW" dirty="0" smtClean="0"/>
              <a:t>print </a:t>
            </a:r>
            <a:r>
              <a:rPr lang="zh-TW" altLang="en-US" dirty="0" smtClean="0"/>
              <a:t>開始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zh-TW" altLang="en-US" dirty="0"/>
              <a:t> </a:t>
            </a:r>
            <a:r>
              <a:rPr lang="en-US" altLang="zh-TW" dirty="0" smtClean="0"/>
              <a:t>Python</a:t>
            </a:r>
            <a:r>
              <a:rPr lang="zh-TW" altLang="en-US" dirty="0"/>
              <a:t> </a:t>
            </a:r>
            <a:r>
              <a:rPr lang="zh-TW" altLang="en-US" dirty="0" smtClean="0"/>
              <a:t>內建的函數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/>
              <a:t>函</a:t>
            </a:r>
            <a:r>
              <a:rPr lang="zh-TW" altLang="en-US" dirty="0" smtClean="0"/>
              <a:t>數名</a:t>
            </a:r>
            <a:r>
              <a:rPr lang="en-US" altLang="zh-TW" dirty="0" smtClean="0"/>
              <a:t>(</a:t>
            </a:r>
            <a:r>
              <a:rPr lang="zh-TW" altLang="en-US" dirty="0"/>
              <a:t>參數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p</a:t>
            </a:r>
            <a:r>
              <a:rPr lang="en-US" altLang="zh-TW" dirty="0" smtClean="0"/>
              <a:t>rint(): </a:t>
            </a:r>
            <a:r>
              <a:rPr lang="zh-TW" altLang="en-US" dirty="0" smtClean="0"/>
              <a:t>顯</a:t>
            </a:r>
            <a:r>
              <a:rPr lang="zh-TW" altLang="en-US" dirty="0" smtClean="0"/>
              <a:t>示訊息在螢幕</a:t>
            </a:r>
            <a:r>
              <a:rPr lang="zh-TW" altLang="en-US" dirty="0" smtClean="0"/>
              <a:t>上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print('Hello </a:t>
            </a:r>
            <a:r>
              <a:rPr lang="en-US" altLang="zh-TW" dirty="0" smtClean="0"/>
              <a:t>world</a:t>
            </a:r>
            <a:r>
              <a:rPr lang="en-US" altLang="zh-TW" dirty="0"/>
              <a:t>! </a:t>
            </a:r>
            <a:r>
              <a:rPr lang="en-US" altLang="zh-TW" dirty="0" smtClean="0"/>
              <a:t>')</a:t>
            </a:r>
          </a:p>
          <a:p>
            <a:pPr marL="0" indent="0">
              <a:buNone/>
            </a:pPr>
            <a:r>
              <a:rPr lang="en-US" altLang="zh-TW" dirty="0" smtClean="0"/>
              <a:t>print('I',</a:t>
            </a:r>
            <a:r>
              <a:rPr lang="en-US" altLang="zh-TW" dirty="0"/>
              <a:t> </a:t>
            </a:r>
            <a:r>
              <a:rPr lang="en-US" altLang="zh-TW" dirty="0" smtClean="0"/>
              <a:t>'love',</a:t>
            </a:r>
            <a:r>
              <a:rPr lang="en-US" altLang="zh-TW" dirty="0"/>
              <a:t> '</a:t>
            </a:r>
            <a:r>
              <a:rPr lang="en-US" altLang="zh-TW" dirty="0" smtClean="0"/>
              <a:t>EECS</a:t>
            </a:r>
            <a:r>
              <a:rPr lang="en-US" altLang="zh-TW" dirty="0"/>
              <a:t>'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586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印</a:t>
            </a:r>
            <a:r>
              <a:rPr lang="zh-TW" altLang="en-US" dirty="0" smtClean="0"/>
              <a:t>出變</a:t>
            </a:r>
            <a:r>
              <a:rPr lang="zh-TW" altLang="en-US" dirty="0"/>
              <a:t>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/>
              <a:t>2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p</a:t>
            </a:r>
            <a:r>
              <a:rPr lang="en-US" altLang="zh-TW" dirty="0" smtClean="0"/>
              <a:t>rint(a)</a:t>
            </a:r>
          </a:p>
          <a:p>
            <a:pPr marL="0" indent="0">
              <a:buNone/>
            </a:pPr>
            <a:r>
              <a:rPr lang="en-US" altLang="zh-TW" dirty="0"/>
              <a:t>b</a:t>
            </a:r>
            <a:r>
              <a:rPr lang="en-US" altLang="zh-TW" dirty="0" smtClean="0"/>
              <a:t> = 5.87</a:t>
            </a:r>
          </a:p>
          <a:p>
            <a:pPr marL="0" indent="0">
              <a:buNone/>
            </a:pPr>
            <a:r>
              <a:rPr lang="en-US" altLang="zh-TW" dirty="0" smtClean="0"/>
              <a:t>print(a + b)</a:t>
            </a:r>
          </a:p>
          <a:p>
            <a:pPr marL="0" indent="0">
              <a:buNone/>
            </a:pPr>
            <a:r>
              <a:rPr lang="en-US" altLang="zh-TW" dirty="0"/>
              <a:t>p</a:t>
            </a:r>
            <a:r>
              <a:rPr lang="en-US" altLang="zh-TW" dirty="0" smtClean="0"/>
              <a:t>rint</a:t>
            </a:r>
            <a:r>
              <a:rPr lang="en-US" altLang="zh-TW" dirty="0"/>
              <a:t>('a =', </a:t>
            </a:r>
            <a:r>
              <a:rPr lang="en-US" altLang="zh-TW" dirty="0" smtClean="0"/>
              <a:t>a)</a:t>
            </a:r>
          </a:p>
          <a:p>
            <a:r>
              <a:rPr lang="zh-TW" altLang="en-US" dirty="0" smtClean="0"/>
              <a:t>用</a:t>
            </a:r>
            <a:r>
              <a:rPr lang="zh-TW" altLang="en-US" dirty="0"/>
              <a:t>逗</a:t>
            </a:r>
            <a:r>
              <a:rPr lang="zh-TW" altLang="en-US" dirty="0" smtClean="0"/>
              <a:t>號</a:t>
            </a:r>
            <a:r>
              <a:rPr lang="zh-TW" altLang="en-US" dirty="0"/>
              <a:t>隔</a:t>
            </a:r>
            <a:r>
              <a:rPr lang="zh-TW" altLang="en-US" dirty="0" smtClean="0"/>
              <a:t>開的</a:t>
            </a:r>
            <a:r>
              <a:rPr lang="zh-TW" altLang="en-US" dirty="0"/>
              <a:t>參</a:t>
            </a:r>
            <a:r>
              <a:rPr lang="zh-TW" altLang="en-US" dirty="0" smtClean="0"/>
              <a:t>數在</a:t>
            </a:r>
            <a:r>
              <a:rPr lang="zh-TW" altLang="en-US" dirty="0"/>
              <a:t> </a:t>
            </a:r>
            <a:r>
              <a:rPr lang="en-US" altLang="zh-TW" dirty="0" smtClean="0"/>
              <a:t>print</a:t>
            </a:r>
            <a:r>
              <a:rPr lang="zh-TW" altLang="en-US" dirty="0"/>
              <a:t> </a:t>
            </a:r>
            <a:r>
              <a:rPr lang="zh-TW" altLang="en-US" dirty="0" smtClean="0"/>
              <a:t>時</a:t>
            </a:r>
            <a:r>
              <a:rPr lang="zh-TW" altLang="en-US" dirty="0"/>
              <a:t>中</a:t>
            </a:r>
            <a:r>
              <a:rPr lang="zh-TW" altLang="en-US" dirty="0" smtClean="0"/>
              <a:t>間會有空格</a:t>
            </a:r>
            <a:endParaRPr lang="en-US" altLang="zh-TW" dirty="0" smtClean="0"/>
          </a:p>
          <a:p>
            <a:r>
              <a:rPr lang="zh-TW" altLang="en-US" dirty="0" smtClean="0"/>
              <a:t>如果想要在文字中間加入變數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%d, %f </a:t>
            </a:r>
            <a:r>
              <a:rPr lang="zh-TW" altLang="en-US" dirty="0" smtClean="0"/>
              <a:t>代表文字中間的變數，變數的名稱在最後列出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5184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17927</TotalTime>
  <Words>2443</Words>
  <Application>Microsoft Office PowerPoint</Application>
  <PresentationFormat>Widescreen</PresentationFormat>
  <Paragraphs>359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等线</vt:lpstr>
      <vt:lpstr>新細明體</vt:lpstr>
      <vt:lpstr>Arial</vt:lpstr>
      <vt:lpstr>Calibri</vt:lpstr>
      <vt:lpstr>Calibri Light</vt:lpstr>
      <vt:lpstr>Office Theme</vt:lpstr>
      <vt:lpstr>Python 入門</vt:lpstr>
      <vt:lpstr>使用環境</vt:lpstr>
      <vt:lpstr>Assign ── 程式的最基本概念</vt:lpstr>
      <vt:lpstr>Assign ── 程式的最基本概念</vt:lpstr>
      <vt:lpstr>變數 ── 程式語言的基礎</vt:lpstr>
      <vt:lpstr>變數 ── 程式語言的基礎</vt:lpstr>
      <vt:lpstr>變數 ── 程式語言的基礎</vt:lpstr>
      <vt:lpstr>從 print 開始</vt:lpstr>
      <vt:lpstr>印出變數</vt:lpstr>
      <vt:lpstr>印出變數</vt:lpstr>
      <vt:lpstr>接收使用者輸入的 Input</vt:lpstr>
      <vt:lpstr>接收使用者輸入的 Input</vt:lpstr>
      <vt:lpstr>將 Code 存成檔案執行</vt:lpstr>
      <vt:lpstr>練習時間</vt:lpstr>
      <vt:lpstr>練習時間</vt:lpstr>
      <vt:lpstr>程式的邏輯運算</vt:lpstr>
      <vt:lpstr>程式的邏輯運算</vt:lpstr>
      <vt:lpstr>if-else 判斷式</vt:lpstr>
      <vt:lpstr>if-else 判斷式</vt:lpstr>
      <vt:lpstr>練習時間</vt:lpstr>
      <vt:lpstr>練習時間</vt:lpstr>
      <vt:lpstr>函數 (function) 的概念</vt:lpstr>
      <vt:lpstr>創建一個函數</vt:lpstr>
      <vt:lpstr>創建一個函數</vt:lpstr>
      <vt:lpstr>迴圈</vt:lpstr>
      <vt:lpstr>迴圈</vt:lpstr>
      <vt:lpstr>練習時間</vt:lpstr>
      <vt:lpstr>練習時間</vt:lpstr>
      <vt:lpstr>List</vt:lpstr>
      <vt:lpstr>註解</vt:lpstr>
      <vt:lpstr>類別 (Class) </vt:lpstr>
      <vt:lpstr>類別 (Class) </vt:lpstr>
      <vt:lpstr>建立一個 Class</vt:lpstr>
      <vt:lpstr>附錄一 Python 的型別</vt:lpstr>
      <vt:lpstr>附錄二 Python 的運算子</vt:lpstr>
      <vt:lpstr>附錄三 Python的比較運算子</vt:lpstr>
      <vt:lpstr>附錄四 List 的基本操作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Angus Lin</dc:creator>
  <cp:lastModifiedBy>Angus Lin</cp:lastModifiedBy>
  <cp:revision>100</cp:revision>
  <dcterms:created xsi:type="dcterms:W3CDTF">2018-05-02T16:17:19Z</dcterms:created>
  <dcterms:modified xsi:type="dcterms:W3CDTF">2018-06-23T10:08:49Z</dcterms:modified>
</cp:coreProperties>
</file>