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0" r:id="rId3"/>
    <p:sldId id="271" r:id="rId4"/>
    <p:sldId id="282" r:id="rId5"/>
    <p:sldId id="272" r:id="rId6"/>
    <p:sldId id="273" r:id="rId7"/>
    <p:sldId id="274" r:id="rId8"/>
    <p:sldId id="275" r:id="rId9"/>
    <p:sldId id="281" r:id="rId10"/>
    <p:sldId id="257" r:id="rId11"/>
    <p:sldId id="268" r:id="rId12"/>
    <p:sldId id="278" r:id="rId13"/>
    <p:sldId id="286" r:id="rId14"/>
    <p:sldId id="287" r:id="rId15"/>
    <p:sldId id="288" r:id="rId16"/>
    <p:sldId id="289" r:id="rId17"/>
    <p:sldId id="290" r:id="rId18"/>
    <p:sldId id="259" r:id="rId19"/>
    <p:sldId id="291" r:id="rId20"/>
    <p:sldId id="292" r:id="rId21"/>
    <p:sldId id="277" r:id="rId22"/>
    <p:sldId id="260" r:id="rId23"/>
    <p:sldId id="276" r:id="rId24"/>
    <p:sldId id="258" r:id="rId25"/>
    <p:sldId id="261" r:id="rId26"/>
    <p:sldId id="262" r:id="rId27"/>
    <p:sldId id="280" r:id="rId28"/>
    <p:sldId id="279" r:id="rId29"/>
    <p:sldId id="266" r:id="rId30"/>
    <p:sldId id="264" r:id="rId31"/>
    <p:sldId id="269" r:id="rId32"/>
    <p:sldId id="265" r:id="rId33"/>
    <p:sldId id="267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37F68-D007-42A8-98FA-86BD767A2913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6C839-21A5-47FD-9E23-167FF7E76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3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C839-21A5-47FD-9E23-167FF7E7643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22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8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04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20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99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02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5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02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26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11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49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40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B449-21C6-4E71-BF89-A0D90E337458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D5CD-4668-44F0-9E0D-E626FAEBE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0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graphics" TargetMode="External"/><Relationship Id="rId2" Type="http://schemas.openxmlformats.org/officeDocument/2006/relationships/hyperlink" Target="https://en.wikipedia.org/wiki/Sprite_(computer_graphics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itmap" TargetMode="External"/><Relationship Id="rId4" Type="http://schemas.openxmlformats.org/officeDocument/2006/relationships/hyperlink" Target="https://en.wikipedia.org/wiki/Two-dimensional_spac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peditor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ameart.org/art-search?keys=kenney" TargetMode="External"/><Relationship Id="rId2" Type="http://schemas.openxmlformats.org/officeDocument/2006/relationships/hyperlink" Target="https://github.com/kidscancode/pygame_tutori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peditor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電資營神探 ── 遊戲實作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0178"/>
            <a:ext cx="9144000" cy="1655762"/>
          </a:xfrm>
        </p:spPr>
        <p:txBody>
          <a:bodyPr/>
          <a:lstStyle/>
          <a:p>
            <a:r>
              <a:rPr lang="en-US" altLang="zh-TW" dirty="0"/>
              <a:t>2018 </a:t>
            </a:r>
            <a:r>
              <a:rPr lang="zh-TW" altLang="en-US" dirty="0"/>
              <a:t>交通大學電機資訊領袖營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9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遊戲目標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躲避或是打死殭屍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時</a:t>
            </a:r>
            <a:r>
              <a:rPr lang="zh-TW" altLang="en-US" dirty="0" smtClean="0"/>
              <a:t>限內找到寶</a:t>
            </a:r>
            <a:r>
              <a:rPr lang="zh-TW" altLang="en-US" dirty="0"/>
              <a:t>藏</a:t>
            </a:r>
          </a:p>
        </p:txBody>
      </p:sp>
    </p:spTree>
    <p:extLst>
      <p:ext uri="{BB962C8B-B14F-4D97-AF65-F5344CB8AC3E}">
        <p14:creationId xmlns:p14="http://schemas.microsoft.com/office/powerpoint/2010/main" val="7179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</a:t>
            </a:r>
            <a:r>
              <a:rPr lang="en-US" altLang="zh-TW" dirty="0" smtClean="0"/>
              <a:t>sprite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game?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https://en.wikipedia.org/wiki/Sprite_(computer_graphics</a:t>
            </a:r>
            <a:r>
              <a:rPr lang="en-US" altLang="zh-TW" dirty="0" smtClean="0">
                <a:hlinkClick r:id="rId2"/>
              </a:rPr>
              <a:t>)</a:t>
            </a:r>
            <a:endParaRPr lang="en-US" altLang="zh-TW" dirty="0" smtClean="0"/>
          </a:p>
          <a:p>
            <a:r>
              <a:rPr lang="en-US" altLang="zh-TW" dirty="0"/>
              <a:t>In </a:t>
            </a:r>
            <a:r>
              <a:rPr lang="en-US" altLang="zh-TW" dirty="0">
                <a:hlinkClick r:id="rId3" tooltip="Computer graphics"/>
              </a:rPr>
              <a:t>computer graphics</a:t>
            </a:r>
            <a:r>
              <a:rPr lang="en-US" altLang="zh-TW" dirty="0"/>
              <a:t>, a </a:t>
            </a:r>
            <a:r>
              <a:rPr lang="en-US" altLang="zh-TW" b="1" dirty="0"/>
              <a:t>sprite</a:t>
            </a:r>
            <a:r>
              <a:rPr lang="en-US" altLang="zh-TW" dirty="0"/>
              <a:t> is a </a:t>
            </a:r>
            <a:r>
              <a:rPr lang="en-US" altLang="zh-TW" dirty="0">
                <a:hlinkClick r:id="rId4" tooltip="Two-dimensional space"/>
              </a:rPr>
              <a:t>two-dimensional</a:t>
            </a:r>
            <a:r>
              <a:rPr lang="en-US" altLang="zh-TW" dirty="0"/>
              <a:t> </a:t>
            </a:r>
            <a:r>
              <a:rPr lang="en-US" altLang="zh-TW" dirty="0">
                <a:hlinkClick r:id="rId5" tooltip="Bitmap"/>
              </a:rPr>
              <a:t>bitmap</a:t>
            </a:r>
            <a:r>
              <a:rPr lang="en-US" altLang="zh-TW" dirty="0"/>
              <a:t> that is integrated into a larger </a:t>
            </a:r>
            <a:r>
              <a:rPr lang="en-US" altLang="zh-TW" dirty="0" smtClean="0"/>
              <a:t>scene.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簡單來說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就是很多圖片構築成的</a:t>
            </a:r>
            <a:r>
              <a:rPr lang="en-US" altLang="zh-TW" dirty="0" smtClean="0"/>
              <a:t>2D</a:t>
            </a:r>
            <a:r>
              <a:rPr lang="zh-TW" altLang="en-US" dirty="0" smtClean="0"/>
              <a:t>遊戲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09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time!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88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遊戲架構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四個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py</a:t>
            </a:r>
            <a:r>
              <a:rPr lang="zh-TW" altLang="en-US" dirty="0" smtClean="0"/>
              <a:t> 檔 </a:t>
            </a:r>
            <a:r>
              <a:rPr lang="en-US" altLang="zh-TW" dirty="0" smtClean="0"/>
              <a:t>(python code)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main.py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sprites.py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setting.py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tilemap.py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一個</a:t>
            </a:r>
            <a:r>
              <a:rPr lang="zh-TW" altLang="en-US" dirty="0"/>
              <a:t>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tmx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 </a:t>
            </a:r>
            <a:r>
              <a:rPr lang="en-US" altLang="zh-TW" dirty="0" smtClean="0"/>
              <a:t>(map)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 smtClean="0"/>
              <a:t>map.tmx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379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main.py</a:t>
            </a:r>
          </a:p>
          <a:p>
            <a:pPr lvl="1"/>
            <a:r>
              <a:rPr lang="zh-TW" altLang="en-US" dirty="0"/>
              <a:t>主程</a:t>
            </a:r>
            <a:r>
              <a:rPr lang="zh-TW" altLang="en-US" dirty="0" smtClean="0"/>
              <a:t>式 </a:t>
            </a:r>
            <a:r>
              <a:rPr lang="en-US" altLang="zh-TW" dirty="0" smtClean="0"/>
              <a:t>(main function)</a:t>
            </a:r>
          </a:p>
          <a:p>
            <a:pPr lvl="2"/>
            <a:r>
              <a:rPr lang="zh-TW" altLang="en-US" dirty="0" smtClean="0"/>
              <a:t>控制</a:t>
            </a:r>
            <a:r>
              <a:rPr lang="zh-TW" altLang="en-US" dirty="0"/>
              <a:t>程</a:t>
            </a:r>
            <a:r>
              <a:rPr lang="zh-TW" altLang="en-US" dirty="0" smtClean="0"/>
              <a:t>式的</a:t>
            </a:r>
            <a:r>
              <a:rPr lang="zh-TW" altLang="en-US" dirty="0"/>
              <a:t>執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pPr lvl="2"/>
            <a:r>
              <a:rPr lang="en-US" altLang="zh-TW" dirty="0"/>
              <a:t>m</a:t>
            </a:r>
            <a:r>
              <a:rPr lang="en-US" altLang="zh-TW" dirty="0" smtClean="0"/>
              <a:t>ain function</a:t>
            </a:r>
            <a:r>
              <a:rPr lang="zh-TW" altLang="en-US" dirty="0" smtClean="0"/>
              <a:t>是程式執行的起點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lass Game</a:t>
            </a:r>
          </a:p>
          <a:p>
            <a:pPr lvl="2"/>
            <a:r>
              <a:rPr lang="zh-TW" altLang="en-US" dirty="0"/>
              <a:t>遊</a:t>
            </a:r>
            <a:r>
              <a:rPr lang="zh-TW" altLang="en-US" dirty="0" smtClean="0"/>
              <a:t>戲的主體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載入圖片、地圖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遊戲</a:t>
            </a:r>
            <a:r>
              <a:rPr lang="zh-TW" altLang="en-US" dirty="0"/>
              <a:t>初</a:t>
            </a:r>
            <a:r>
              <a:rPr lang="zh-TW" altLang="en-US" dirty="0" smtClean="0"/>
              <a:t>始化</a:t>
            </a:r>
            <a:endParaRPr lang="en-US" altLang="zh-TW" dirty="0" smtClean="0"/>
          </a:p>
          <a:p>
            <a:pPr lvl="2"/>
            <a:r>
              <a:rPr lang="zh-TW" altLang="en-US" dirty="0"/>
              <a:t>遊</a:t>
            </a:r>
            <a:r>
              <a:rPr lang="zh-TW" altLang="en-US" dirty="0" smtClean="0"/>
              <a:t>戲的運作迴圈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遊戲結束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722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sprites.py</a:t>
            </a:r>
          </a:p>
          <a:p>
            <a:pPr lvl="1"/>
            <a:r>
              <a:rPr lang="zh-TW" altLang="en-US" dirty="0" smtClean="0"/>
              <a:t>處理各種</a:t>
            </a:r>
            <a:r>
              <a:rPr lang="zh-TW" altLang="en-US" dirty="0"/>
              <a:t>物</a:t>
            </a:r>
            <a:r>
              <a:rPr lang="zh-TW" altLang="en-US" dirty="0" smtClean="0"/>
              <a:t>件</a:t>
            </a:r>
            <a:endParaRPr lang="en-US" altLang="zh-TW" dirty="0" smtClean="0"/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lass Player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lass Zombie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lass Bullet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lass Treasure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lass Wall</a:t>
            </a:r>
          </a:p>
          <a:p>
            <a:pPr lvl="1"/>
            <a:r>
              <a:rPr lang="zh-TW" altLang="en-US" dirty="0" smtClean="0"/>
              <a:t>物件之間的</a:t>
            </a:r>
            <a:r>
              <a:rPr lang="zh-TW" altLang="en-US" dirty="0"/>
              <a:t>關</a:t>
            </a:r>
            <a:r>
              <a:rPr lang="zh-TW" altLang="en-US" dirty="0" smtClean="0"/>
              <a:t>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碰撞 </a:t>
            </a:r>
            <a:r>
              <a:rPr lang="en-US" altLang="zh-TW" dirty="0" smtClean="0"/>
              <a:t>Collide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875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tilemap.py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lass </a:t>
            </a:r>
            <a:r>
              <a:rPr lang="en-US" altLang="zh-TW" dirty="0" err="1" smtClean="0"/>
              <a:t>TileMap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地圖載入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lass Camera</a:t>
            </a:r>
          </a:p>
          <a:p>
            <a:pPr lvl="2"/>
            <a:r>
              <a:rPr lang="zh-TW" altLang="en-US" dirty="0"/>
              <a:t>遊</a:t>
            </a:r>
            <a:r>
              <a:rPr lang="zh-TW" altLang="en-US" dirty="0" smtClean="0"/>
              <a:t>戲的</a:t>
            </a:r>
            <a:r>
              <a:rPr lang="zh-TW" altLang="en-US" dirty="0"/>
              <a:t>鏡</a:t>
            </a:r>
            <a:r>
              <a:rPr lang="zh-TW" altLang="en-US" dirty="0" smtClean="0"/>
              <a:t>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物體、</a:t>
            </a:r>
            <a:r>
              <a:rPr lang="zh-TW" altLang="en-US" dirty="0"/>
              <a:t>地</a:t>
            </a:r>
            <a:r>
              <a:rPr lang="zh-TW" altLang="en-US" dirty="0" smtClean="0"/>
              <a:t>圖</a:t>
            </a:r>
            <a:r>
              <a:rPr lang="zh-TW" altLang="en-US" dirty="0"/>
              <a:t>在</a:t>
            </a:r>
            <a:r>
              <a:rPr lang="zh-TW" altLang="en-US" dirty="0" smtClean="0"/>
              <a:t>畫面中的</a:t>
            </a:r>
            <a:r>
              <a:rPr lang="zh-TW" altLang="en-US" dirty="0"/>
              <a:t>移</a:t>
            </a:r>
            <a:r>
              <a:rPr lang="zh-TW" altLang="en-US" dirty="0" smtClean="0"/>
              <a:t>動</a:t>
            </a:r>
            <a:endParaRPr lang="en-US" altLang="zh-TW" dirty="0" smtClean="0"/>
          </a:p>
          <a:p>
            <a:r>
              <a:rPr lang="en-US" altLang="zh-TW" dirty="0" smtClean="0"/>
              <a:t>settings.py</a:t>
            </a:r>
          </a:p>
          <a:p>
            <a:pPr lvl="1"/>
            <a:r>
              <a:rPr lang="zh-TW" altLang="en-US" dirty="0"/>
              <a:t>參</a:t>
            </a:r>
            <a:r>
              <a:rPr lang="zh-TW" altLang="en-US" dirty="0" smtClean="0"/>
              <a:t>數設定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map.tmx</a:t>
            </a:r>
            <a:endParaRPr lang="en-US" altLang="zh-TW" dirty="0" smtClean="0"/>
          </a:p>
          <a:p>
            <a:pPr lvl="1"/>
            <a:r>
              <a:rPr lang="zh-TW" altLang="en-US" dirty="0"/>
              <a:t>遊戲的地圖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1127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遊戲執行的迴圈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/>
              <a:t>c</a:t>
            </a:r>
            <a:r>
              <a:rPr lang="en-US" altLang="zh-TW" dirty="0" smtClean="0"/>
              <a:t>lass Game </a:t>
            </a:r>
            <a:r>
              <a:rPr lang="zh-TW" altLang="en-US" dirty="0" smtClean="0"/>
              <a:t>中 的 </a:t>
            </a:r>
            <a:r>
              <a:rPr lang="en-US" altLang="zh-TW" dirty="0" smtClean="0"/>
              <a:t>run()</a:t>
            </a:r>
          </a:p>
          <a:p>
            <a:pPr lvl="2">
              <a:lnSpc>
                <a:spcPct val="150000"/>
              </a:lnSpc>
            </a:pPr>
            <a:r>
              <a:rPr lang="en-US" altLang="zh-TW" dirty="0" err="1"/>
              <a:t>self.events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pPr lvl="2">
              <a:lnSpc>
                <a:spcPct val="150000"/>
              </a:lnSpc>
            </a:pPr>
            <a:r>
              <a:rPr lang="en-US" altLang="zh-TW" dirty="0" err="1" smtClean="0"/>
              <a:t>self.update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#</a:t>
            </a:r>
            <a:r>
              <a:rPr lang="zh-TW" altLang="en-US" dirty="0" smtClean="0"/>
              <a:t>呼叫</a:t>
            </a:r>
            <a:r>
              <a:rPr lang="zh-TW" altLang="en-US" dirty="0"/>
              <a:t>所</a:t>
            </a:r>
            <a:r>
              <a:rPr lang="zh-TW" altLang="en-US" dirty="0" smtClean="0"/>
              <a:t>有物件更新狀</a:t>
            </a:r>
            <a:r>
              <a:rPr lang="zh-TW" altLang="en-US" dirty="0"/>
              <a:t>態</a:t>
            </a:r>
            <a:endParaRPr lang="en-US" altLang="zh-TW" dirty="0" smtClean="0"/>
          </a:p>
          <a:p>
            <a:pPr lvl="2">
              <a:lnSpc>
                <a:spcPct val="150000"/>
              </a:lnSpc>
            </a:pPr>
            <a:r>
              <a:rPr lang="en-US" altLang="zh-TW" dirty="0" err="1" smtClean="0"/>
              <a:t>self.draw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time_left</a:t>
            </a:r>
            <a:r>
              <a:rPr lang="en-US" altLang="zh-TW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於是，遊戲就可以成功的運行啦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在此之前，來動動手吧</a:t>
            </a:r>
            <a:r>
              <a:rPr lang="en-US" altLang="zh-TW" dirty="0" smtClean="0"/>
              <a:t>!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endParaRPr lang="en-US" altLang="zh-TW" dirty="0" smtClean="0"/>
          </a:p>
          <a:p>
            <a:pPr lvl="1">
              <a:lnSpc>
                <a:spcPct val="150000"/>
              </a:lnSpc>
            </a:pPr>
            <a:endParaRPr lang="en-US" altLang="zh-TW" dirty="0" smtClean="0"/>
          </a:p>
          <a:p>
            <a:pPr lvl="1"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9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更新玩家的狀態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sprites.py </a:t>
            </a:r>
            <a:r>
              <a:rPr lang="zh-TW" altLang="en-US" dirty="0" smtClean="0"/>
              <a:t>中 </a:t>
            </a:r>
            <a:r>
              <a:rPr lang="en-US" altLang="zh-TW" dirty="0" smtClean="0"/>
              <a:t>class Player</a:t>
            </a:r>
            <a:r>
              <a:rPr lang="zh-TW" altLang="en-US" dirty="0" smtClean="0"/>
              <a:t> 底下的 </a:t>
            </a:r>
            <a:r>
              <a:rPr lang="en-US" altLang="zh-TW" dirty="0" smtClean="0"/>
              <a:t>update</a:t>
            </a:r>
          </a:p>
          <a:p>
            <a:r>
              <a:rPr lang="zh-TW" altLang="en-US" dirty="0"/>
              <a:t>做</a:t>
            </a:r>
            <a:r>
              <a:rPr lang="zh-TW" altLang="en-US" dirty="0" smtClean="0"/>
              <a:t>了</a:t>
            </a:r>
            <a:r>
              <a:rPr lang="zh-TW" altLang="en-US" dirty="0"/>
              <a:t>那</a:t>
            </a:r>
            <a:r>
              <a:rPr lang="zh-TW" altLang="en-US" dirty="0" smtClean="0"/>
              <a:t>些</a:t>
            </a:r>
            <a:r>
              <a:rPr lang="zh-TW" altLang="en-US" dirty="0"/>
              <a:t>判</a:t>
            </a:r>
            <a:r>
              <a:rPr lang="zh-TW" altLang="en-US" dirty="0" smtClean="0"/>
              <a:t>斷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玩家的資訊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面向的</a:t>
            </a:r>
            <a:r>
              <a:rPr lang="zh-TW" altLang="en-US" dirty="0"/>
              <a:t>角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pPr lvl="1"/>
            <a:r>
              <a:rPr lang="zh-TW" altLang="en-US" dirty="0"/>
              <a:t>移</a:t>
            </a:r>
            <a:r>
              <a:rPr lang="zh-TW" altLang="en-US" dirty="0" smtClean="0"/>
              <a:t>動</a:t>
            </a:r>
            <a:endParaRPr lang="en-US" altLang="zh-TW" dirty="0" smtClean="0"/>
          </a:p>
          <a:p>
            <a:pPr lvl="1"/>
            <a:r>
              <a:rPr lang="zh-TW" altLang="en-US" dirty="0"/>
              <a:t>血量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跟</a:t>
            </a:r>
            <a:r>
              <a:rPr lang="zh-TW" altLang="en-US" dirty="0"/>
              <a:t>其</a:t>
            </a:r>
            <a:r>
              <a:rPr lang="zh-TW" altLang="en-US" dirty="0" smtClean="0"/>
              <a:t>他</a:t>
            </a:r>
            <a:r>
              <a:rPr lang="zh-TW" altLang="en-US" dirty="0"/>
              <a:t>物</a:t>
            </a:r>
            <a:r>
              <a:rPr lang="zh-TW" altLang="en-US" dirty="0" smtClean="0"/>
              <a:t>件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地圖、殭屍</a:t>
            </a:r>
            <a:r>
              <a:rPr lang="en-US" altLang="zh-TW" dirty="0" smtClean="0"/>
              <a:t>)</a:t>
            </a:r>
            <a:r>
              <a:rPr lang="zh-TW" altLang="en-US" dirty="0" smtClean="0"/>
              <a:t> 的關係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28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背景知識</a:t>
            </a:r>
            <a:r>
              <a:rPr lang="en-US" altLang="zh-TW" dirty="0" smtClean="0"/>
              <a:t>: </a:t>
            </a:r>
            <a:r>
              <a:rPr lang="zh-TW" altLang="en-US" dirty="0" smtClean="0"/>
              <a:t>如何轉動物體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662"/>
            <a:ext cx="7735712" cy="4351338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662" y="2289402"/>
            <a:ext cx="5280338" cy="47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7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背景知識</a:t>
            </a:r>
            <a:r>
              <a:rPr lang="en-US" altLang="zh-TW" dirty="0" smtClean="0"/>
              <a:t>:</a:t>
            </a:r>
            <a:r>
              <a:rPr lang="zh-TW" altLang="en-US" dirty="0" smtClean="0"/>
              <a:t> 電腦螢幕上的座標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5343660" cy="4720233"/>
          </a:xfrm>
        </p:spPr>
      </p:pic>
    </p:spTree>
    <p:extLst>
      <p:ext uri="{BB962C8B-B14F-4D97-AF65-F5344CB8AC3E}">
        <p14:creationId xmlns:p14="http://schemas.microsoft.com/office/powerpoint/2010/main" val="3424993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Vector(</a:t>
            </a:r>
            <a:r>
              <a:rPr lang="zh-TW" altLang="en-US" dirty="0" smtClean="0"/>
              <a:t>向量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587" y="1954414"/>
            <a:ext cx="3834876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425003" y="2485623"/>
            <a:ext cx="49583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向量可以有非常多維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我們這次使用</a:t>
            </a:r>
            <a:r>
              <a:rPr lang="en-US" altLang="zh-TW" sz="2400" dirty="0" smtClean="0"/>
              <a:t>x</a:t>
            </a:r>
            <a:r>
              <a:rPr lang="zh-TW" altLang="en-US" sz="2400" dirty="0" smtClean="0"/>
              <a:t>方向及</a:t>
            </a:r>
            <a:r>
              <a:rPr lang="en-US" altLang="zh-TW" sz="2400" dirty="0" smtClean="0"/>
              <a:t>y</a:t>
            </a:r>
            <a:r>
              <a:rPr lang="zh-TW" altLang="en-US" sz="2400" dirty="0" smtClean="0"/>
              <a:t>方向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宣告</a:t>
            </a:r>
            <a:r>
              <a:rPr lang="en-US" altLang="zh-TW" sz="2400" dirty="0" smtClean="0"/>
              <a:t>vector:</a:t>
            </a:r>
          </a:p>
          <a:p>
            <a:r>
              <a:rPr lang="en-US" altLang="zh-TW" sz="2400" dirty="0"/>
              <a:t>A</a:t>
            </a:r>
            <a:r>
              <a:rPr lang="en-US" altLang="zh-TW" sz="2400" dirty="0" smtClean="0"/>
              <a:t> = 1</a:t>
            </a:r>
          </a:p>
          <a:p>
            <a:r>
              <a:rPr lang="en-US" altLang="zh-TW" sz="2400" dirty="0"/>
              <a:t>B</a:t>
            </a:r>
            <a:r>
              <a:rPr lang="en-US" altLang="zh-TW" sz="2400" dirty="0" smtClean="0"/>
              <a:t> = 2</a:t>
            </a:r>
          </a:p>
          <a:p>
            <a:r>
              <a:rPr lang="en-US" altLang="zh-TW" sz="2400" dirty="0"/>
              <a:t>v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vec</a:t>
            </a:r>
            <a:r>
              <a:rPr lang="en-US" altLang="zh-TW" sz="2400" dirty="0" smtClean="0"/>
              <a:t>(A,B)</a:t>
            </a: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v.x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1</a:t>
            </a:r>
            <a:endParaRPr lang="en-US" altLang="zh-TW" sz="2400" dirty="0" smtClean="0"/>
          </a:p>
          <a:p>
            <a:r>
              <a:rPr lang="en-US" altLang="zh-TW" sz="2400" dirty="0"/>
              <a:t>p</a:t>
            </a:r>
            <a:r>
              <a:rPr lang="en-US" altLang="zh-TW" sz="2400" dirty="0" smtClean="0"/>
              <a:t>rint(</a:t>
            </a:r>
            <a:r>
              <a:rPr lang="en-US" altLang="zh-TW" sz="2400" dirty="0" err="1" smtClean="0"/>
              <a:t>v.y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2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916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地圖太大了</a:t>
            </a:r>
            <a:r>
              <a:rPr lang="en-US" altLang="zh-TW" dirty="0" smtClean="0"/>
              <a:t>, </a:t>
            </a:r>
            <a:r>
              <a:rPr lang="zh-TW" altLang="en-US" dirty="0" smtClean="0"/>
              <a:t>如何僅顯示部分地圖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01026" cy="5167312"/>
          </a:xfrm>
        </p:spPr>
      </p:pic>
      <p:sp>
        <p:nvSpPr>
          <p:cNvPr id="5" name="文字方塊 4"/>
          <p:cNvSpPr txBox="1"/>
          <p:nvPr/>
        </p:nvSpPr>
        <p:spPr>
          <a:xfrm>
            <a:off x="6954592" y="1867436"/>
            <a:ext cx="48939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</a:t>
            </a:r>
            <a:r>
              <a:rPr lang="en-US" altLang="zh-TW" sz="2400" dirty="0" smtClean="0"/>
              <a:t>pply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&amp;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apply_rect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物件在地圖中的位置固定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然而我們的鏡頭在移動時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物體在畫面中應該要動</a:t>
            </a:r>
            <a:r>
              <a:rPr lang="en-US" altLang="zh-TW" sz="2400" dirty="0" smtClean="0"/>
              <a:t>!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Ex: </a:t>
            </a:r>
            <a:r>
              <a:rPr lang="zh-TW" altLang="en-US" sz="2400" dirty="0" smtClean="0"/>
              <a:t>人往前跑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世界對他來說是往後的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Update: </a:t>
            </a:r>
            <a:r>
              <a:rPr lang="zh-TW" altLang="en-US" sz="2400" dirty="0" smtClean="0"/>
              <a:t>鏡頭應該要跟著</a:t>
            </a:r>
            <a:r>
              <a:rPr lang="en-US" altLang="zh-TW" sz="2400" dirty="0" smtClean="0"/>
              <a:t>target</a:t>
            </a:r>
            <a:r>
              <a:rPr lang="zh-TW" altLang="en-US" sz="2400" dirty="0" smtClean="0"/>
              <a:t>移動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在這裡我們的</a:t>
            </a:r>
            <a:r>
              <a:rPr lang="en-US" altLang="zh-TW" sz="2400" dirty="0" smtClean="0"/>
              <a:t>target</a:t>
            </a:r>
            <a:r>
              <a:rPr lang="zh-TW" altLang="en-US" sz="2400" dirty="0" smtClean="0"/>
              <a:t>就是遊戲主角本身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323716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控制角色方向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self.get_angle</a:t>
            </a:r>
            <a:r>
              <a:rPr lang="en-US" altLang="zh-TW" dirty="0" smtClean="0"/>
              <a:t>()</a:t>
            </a:r>
            <a:r>
              <a:rPr lang="zh-TW" altLang="en-US" dirty="0" smtClean="0"/>
              <a:t> 回傳角度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/>
              <a:t>get_angle</a:t>
            </a:r>
            <a:r>
              <a:rPr lang="en-US" altLang="zh-TW" sz="2400" dirty="0"/>
              <a:t>(self):</a:t>
            </a:r>
          </a:p>
          <a:p>
            <a:pPr marL="0" indent="0">
              <a:buNone/>
            </a:pPr>
            <a:r>
              <a:rPr lang="en-US" altLang="zh-TW" sz="2400" dirty="0" smtClean="0"/>
              <a:t>	direction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self.mouse_pos</a:t>
            </a:r>
            <a:r>
              <a:rPr lang="en-US" altLang="zh-TW" sz="2400" dirty="0"/>
              <a:t> - </a:t>
            </a:r>
            <a:r>
              <a:rPr lang="en-US" altLang="zh-TW" sz="2400" dirty="0" err="1"/>
              <a:t>self.game.camera.pos</a:t>
            </a:r>
            <a:r>
              <a:rPr lang="en-US" altLang="zh-TW" sz="2400" dirty="0"/>
              <a:t> - </a:t>
            </a:r>
            <a:r>
              <a:rPr lang="en-US" altLang="zh-TW" sz="2400" dirty="0" err="1"/>
              <a:t>self.pos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	return </a:t>
            </a:r>
            <a:r>
              <a:rPr lang="en-US" altLang="zh-TW" sz="2400" dirty="0"/>
              <a:t>math.atan2(-direction[1],direction[0])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53" y="3477296"/>
            <a:ext cx="4373596" cy="33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控制角</a:t>
            </a:r>
            <a:r>
              <a:rPr lang="zh-TW" altLang="en-US" dirty="0"/>
              <a:t>色</a:t>
            </a:r>
            <a:r>
              <a:rPr lang="zh-TW" altLang="en-US" dirty="0" smtClean="0"/>
              <a:t>方</a:t>
            </a:r>
            <a:r>
              <a:rPr lang="zh-TW" altLang="en-US" dirty="0"/>
              <a:t>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面朝著滑鼠所在的方向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self.rot</a:t>
            </a:r>
            <a:r>
              <a:rPr lang="en-US" altLang="zh-TW" dirty="0"/>
              <a:t> = </a:t>
            </a:r>
            <a:r>
              <a:rPr lang="en-US" altLang="zh-TW" dirty="0" err="1"/>
              <a:t>self.get_angle</a:t>
            </a:r>
            <a:r>
              <a:rPr lang="en-US" altLang="zh-TW" dirty="0"/>
              <a:t>() * 180 / </a:t>
            </a:r>
            <a:r>
              <a:rPr lang="en-US" altLang="zh-TW" dirty="0" err="1"/>
              <a:t>math.pi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 err="1"/>
              <a:t>self.image</a:t>
            </a:r>
            <a:r>
              <a:rPr lang="en-US" altLang="zh-TW" dirty="0"/>
              <a:t> = </a:t>
            </a:r>
            <a:r>
              <a:rPr lang="en-US" altLang="zh-TW" dirty="0" err="1"/>
              <a:t>pg.transform.rotate</a:t>
            </a:r>
            <a:r>
              <a:rPr lang="en-US" altLang="zh-TW" dirty="0"/>
              <a:t>(</a:t>
            </a:r>
            <a:r>
              <a:rPr lang="en-US" altLang="zh-TW" dirty="0" err="1"/>
              <a:t>self.game.player_img</a:t>
            </a:r>
            <a:r>
              <a:rPr lang="en-US" altLang="zh-TW" dirty="0"/>
              <a:t>, </a:t>
            </a:r>
            <a:r>
              <a:rPr lang="en-US" altLang="zh-TW" dirty="0" err="1"/>
              <a:t>self.rot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48786">
            <a:off x="4973995" y="4407357"/>
            <a:ext cx="1246500" cy="1093867"/>
          </a:xfrm>
          <a:prstGeom prst="rect">
            <a:avLst/>
          </a:prstGeom>
        </p:spPr>
      </p:pic>
      <p:sp>
        <p:nvSpPr>
          <p:cNvPr id="6" name="手繪多邊形 5"/>
          <p:cNvSpPr/>
          <p:nvPr/>
        </p:nvSpPr>
        <p:spPr>
          <a:xfrm>
            <a:off x="6040192" y="3966363"/>
            <a:ext cx="759853" cy="1545795"/>
          </a:xfrm>
          <a:custGeom>
            <a:avLst/>
            <a:gdLst>
              <a:gd name="connsiteX0" fmla="*/ 0 w 759853"/>
              <a:gd name="connsiteY0" fmla="*/ 13209 h 1545795"/>
              <a:gd name="connsiteX1" fmla="*/ 77273 w 759853"/>
              <a:gd name="connsiteY1" fmla="*/ 330 h 1545795"/>
              <a:gd name="connsiteX2" fmla="*/ 334850 w 759853"/>
              <a:gd name="connsiteY2" fmla="*/ 51845 h 1545795"/>
              <a:gd name="connsiteX3" fmla="*/ 373487 w 759853"/>
              <a:gd name="connsiteY3" fmla="*/ 77603 h 1545795"/>
              <a:gd name="connsiteX4" fmla="*/ 515154 w 759853"/>
              <a:gd name="connsiteY4" fmla="*/ 154876 h 1545795"/>
              <a:gd name="connsiteX5" fmla="*/ 553791 w 759853"/>
              <a:gd name="connsiteY5" fmla="*/ 193513 h 1545795"/>
              <a:gd name="connsiteX6" fmla="*/ 579549 w 759853"/>
              <a:gd name="connsiteY6" fmla="*/ 232150 h 1545795"/>
              <a:gd name="connsiteX7" fmla="*/ 656822 w 759853"/>
              <a:gd name="connsiteY7" fmla="*/ 309423 h 1545795"/>
              <a:gd name="connsiteX8" fmla="*/ 669701 w 759853"/>
              <a:gd name="connsiteY8" fmla="*/ 348060 h 1545795"/>
              <a:gd name="connsiteX9" fmla="*/ 721216 w 759853"/>
              <a:gd name="connsiteY9" fmla="*/ 438212 h 1545795"/>
              <a:gd name="connsiteX10" fmla="*/ 746974 w 759853"/>
              <a:gd name="connsiteY10" fmla="*/ 515485 h 1545795"/>
              <a:gd name="connsiteX11" fmla="*/ 759853 w 759853"/>
              <a:gd name="connsiteY11" fmla="*/ 554122 h 1545795"/>
              <a:gd name="connsiteX12" fmla="*/ 746974 w 759853"/>
              <a:gd name="connsiteY12" fmla="*/ 1056398 h 1545795"/>
              <a:gd name="connsiteX13" fmla="*/ 721216 w 759853"/>
              <a:gd name="connsiteY13" fmla="*/ 1146550 h 1545795"/>
              <a:gd name="connsiteX14" fmla="*/ 695459 w 759853"/>
              <a:gd name="connsiteY14" fmla="*/ 1185186 h 1545795"/>
              <a:gd name="connsiteX15" fmla="*/ 631064 w 759853"/>
              <a:gd name="connsiteY15" fmla="*/ 1301096 h 1545795"/>
              <a:gd name="connsiteX16" fmla="*/ 553791 w 759853"/>
              <a:gd name="connsiteY16" fmla="*/ 1378369 h 1545795"/>
              <a:gd name="connsiteX17" fmla="*/ 476518 w 759853"/>
              <a:gd name="connsiteY17" fmla="*/ 1429885 h 1545795"/>
              <a:gd name="connsiteX18" fmla="*/ 437881 w 759853"/>
              <a:gd name="connsiteY18" fmla="*/ 1455643 h 1545795"/>
              <a:gd name="connsiteX19" fmla="*/ 399245 w 759853"/>
              <a:gd name="connsiteY19" fmla="*/ 1494279 h 1545795"/>
              <a:gd name="connsiteX20" fmla="*/ 334850 w 759853"/>
              <a:gd name="connsiteY20" fmla="*/ 1545795 h 154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9853" h="1545795">
                <a:moveTo>
                  <a:pt x="0" y="13209"/>
                </a:moveTo>
                <a:cubicBezTo>
                  <a:pt x="25758" y="8916"/>
                  <a:pt x="51267" y="-2034"/>
                  <a:pt x="77273" y="330"/>
                </a:cubicBezTo>
                <a:cubicBezTo>
                  <a:pt x="165046" y="8309"/>
                  <a:pt x="249903" y="30610"/>
                  <a:pt x="334850" y="51845"/>
                </a:cubicBezTo>
                <a:cubicBezTo>
                  <a:pt x="347729" y="60431"/>
                  <a:pt x="359898" y="70191"/>
                  <a:pt x="373487" y="77603"/>
                </a:cubicBezTo>
                <a:cubicBezTo>
                  <a:pt x="407434" y="96120"/>
                  <a:pt x="477998" y="123912"/>
                  <a:pt x="515154" y="154876"/>
                </a:cubicBezTo>
                <a:cubicBezTo>
                  <a:pt x="529146" y="166536"/>
                  <a:pt x="542131" y="179521"/>
                  <a:pt x="553791" y="193513"/>
                </a:cubicBezTo>
                <a:cubicBezTo>
                  <a:pt x="563700" y="205404"/>
                  <a:pt x="569266" y="220581"/>
                  <a:pt x="579549" y="232150"/>
                </a:cubicBezTo>
                <a:cubicBezTo>
                  <a:pt x="603750" y="259376"/>
                  <a:pt x="656822" y="309423"/>
                  <a:pt x="656822" y="309423"/>
                </a:cubicBezTo>
                <a:cubicBezTo>
                  <a:pt x="661115" y="322302"/>
                  <a:pt x="663630" y="335918"/>
                  <a:pt x="669701" y="348060"/>
                </a:cubicBezTo>
                <a:cubicBezTo>
                  <a:pt x="716173" y="441002"/>
                  <a:pt x="676054" y="325307"/>
                  <a:pt x="721216" y="438212"/>
                </a:cubicBezTo>
                <a:cubicBezTo>
                  <a:pt x="731300" y="463421"/>
                  <a:pt x="738388" y="489727"/>
                  <a:pt x="746974" y="515485"/>
                </a:cubicBezTo>
                <a:lnTo>
                  <a:pt x="759853" y="554122"/>
                </a:lnTo>
                <a:cubicBezTo>
                  <a:pt x="755560" y="721547"/>
                  <a:pt x="754755" y="889099"/>
                  <a:pt x="746974" y="1056398"/>
                </a:cubicBezTo>
                <a:cubicBezTo>
                  <a:pt x="746551" y="1065497"/>
                  <a:pt x="727614" y="1133755"/>
                  <a:pt x="721216" y="1146550"/>
                </a:cubicBezTo>
                <a:cubicBezTo>
                  <a:pt x="714294" y="1160394"/>
                  <a:pt x="702381" y="1171342"/>
                  <a:pt x="695459" y="1185186"/>
                </a:cubicBezTo>
                <a:cubicBezTo>
                  <a:pt x="663069" y="1249966"/>
                  <a:pt x="712278" y="1219882"/>
                  <a:pt x="631064" y="1301096"/>
                </a:cubicBezTo>
                <a:cubicBezTo>
                  <a:pt x="605306" y="1326854"/>
                  <a:pt x="584100" y="1358163"/>
                  <a:pt x="553791" y="1378369"/>
                </a:cubicBezTo>
                <a:lnTo>
                  <a:pt x="476518" y="1429885"/>
                </a:lnTo>
                <a:cubicBezTo>
                  <a:pt x="463639" y="1438471"/>
                  <a:pt x="448826" y="1444698"/>
                  <a:pt x="437881" y="1455643"/>
                </a:cubicBezTo>
                <a:cubicBezTo>
                  <a:pt x="425002" y="1468522"/>
                  <a:pt x="413237" y="1482619"/>
                  <a:pt x="399245" y="1494279"/>
                </a:cubicBezTo>
                <a:cubicBezTo>
                  <a:pt x="301766" y="1575511"/>
                  <a:pt x="409787" y="1470858"/>
                  <a:pt x="334850" y="15457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6053070" y="3979572"/>
            <a:ext cx="244699" cy="334851"/>
          </a:xfrm>
          <a:custGeom>
            <a:avLst/>
            <a:gdLst>
              <a:gd name="connsiteX0" fmla="*/ 0 w 244699"/>
              <a:gd name="connsiteY0" fmla="*/ 0 h 334851"/>
              <a:gd name="connsiteX1" fmla="*/ 64395 w 244699"/>
              <a:gd name="connsiteY1" fmla="*/ 51515 h 334851"/>
              <a:gd name="connsiteX2" fmla="*/ 128789 w 244699"/>
              <a:gd name="connsiteY2" fmla="*/ 115910 h 334851"/>
              <a:gd name="connsiteX3" fmla="*/ 180305 w 244699"/>
              <a:gd name="connsiteY3" fmla="*/ 193183 h 334851"/>
              <a:gd name="connsiteX4" fmla="*/ 206062 w 244699"/>
              <a:gd name="connsiteY4" fmla="*/ 231820 h 334851"/>
              <a:gd name="connsiteX5" fmla="*/ 244699 w 244699"/>
              <a:gd name="connsiteY5" fmla="*/ 334851 h 33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699" h="334851">
                <a:moveTo>
                  <a:pt x="0" y="0"/>
                </a:moveTo>
                <a:cubicBezTo>
                  <a:pt x="21465" y="17172"/>
                  <a:pt x="44958" y="32078"/>
                  <a:pt x="64395" y="51515"/>
                </a:cubicBezTo>
                <a:cubicBezTo>
                  <a:pt x="150260" y="137379"/>
                  <a:pt x="25754" y="47218"/>
                  <a:pt x="128789" y="115910"/>
                </a:cubicBezTo>
                <a:lnTo>
                  <a:pt x="180305" y="193183"/>
                </a:lnTo>
                <a:cubicBezTo>
                  <a:pt x="188891" y="206062"/>
                  <a:pt x="201167" y="217136"/>
                  <a:pt x="206062" y="231820"/>
                </a:cubicBezTo>
                <a:cubicBezTo>
                  <a:pt x="234856" y="318200"/>
                  <a:pt x="219678" y="284808"/>
                  <a:pt x="244699" y="3348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6065949" y="3760631"/>
            <a:ext cx="347730" cy="206062"/>
          </a:xfrm>
          <a:custGeom>
            <a:avLst/>
            <a:gdLst>
              <a:gd name="connsiteX0" fmla="*/ 0 w 347730"/>
              <a:gd name="connsiteY0" fmla="*/ 206062 h 206062"/>
              <a:gd name="connsiteX1" fmla="*/ 141668 w 347730"/>
              <a:gd name="connsiteY1" fmla="*/ 103031 h 206062"/>
              <a:gd name="connsiteX2" fmla="*/ 180305 w 347730"/>
              <a:gd name="connsiteY2" fmla="*/ 90152 h 206062"/>
              <a:gd name="connsiteX3" fmla="*/ 218941 w 347730"/>
              <a:gd name="connsiteY3" fmla="*/ 64394 h 206062"/>
              <a:gd name="connsiteX4" fmla="*/ 296214 w 347730"/>
              <a:gd name="connsiteY4" fmla="*/ 38637 h 206062"/>
              <a:gd name="connsiteX5" fmla="*/ 347730 w 347730"/>
              <a:gd name="connsiteY5" fmla="*/ 0 h 20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7730" h="206062">
                <a:moveTo>
                  <a:pt x="0" y="206062"/>
                </a:moveTo>
                <a:cubicBezTo>
                  <a:pt x="25051" y="186021"/>
                  <a:pt x="113054" y="112569"/>
                  <a:pt x="141668" y="103031"/>
                </a:cubicBezTo>
                <a:lnTo>
                  <a:pt x="180305" y="90152"/>
                </a:lnTo>
                <a:cubicBezTo>
                  <a:pt x="193184" y="81566"/>
                  <a:pt x="204797" y="70680"/>
                  <a:pt x="218941" y="64394"/>
                </a:cubicBezTo>
                <a:cubicBezTo>
                  <a:pt x="243752" y="53367"/>
                  <a:pt x="296214" y="38637"/>
                  <a:pt x="296214" y="38637"/>
                </a:cubicBezTo>
                <a:cubicBezTo>
                  <a:pt x="339903" y="9511"/>
                  <a:pt x="323906" y="23824"/>
                  <a:pt x="3477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972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控制移動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當按鍵被按下時觸發</a:t>
            </a:r>
            <a:endParaRPr lang="en-US" altLang="zh-TW" dirty="0" smtClean="0"/>
          </a:p>
          <a:p>
            <a:r>
              <a:rPr lang="en-US" altLang="zh-TW" dirty="0" err="1" smtClean="0"/>
              <a:t>self.get_keys</a:t>
            </a:r>
            <a:r>
              <a:rPr lang="en-US" altLang="zh-TW" dirty="0" smtClean="0"/>
              <a:t>()</a:t>
            </a:r>
            <a:r>
              <a:rPr lang="zh-TW" altLang="en-US" dirty="0" smtClean="0"/>
              <a:t> 該做甚麼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從按下的方向鍵判斷移動方向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keys = </a:t>
            </a:r>
            <a:r>
              <a:rPr lang="en-US" altLang="zh-TW" dirty="0" err="1" smtClean="0"/>
              <a:t>pg.key.get_pressed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en-US" altLang="zh-TW" dirty="0" smtClean="0"/>
              <a:t>        if keys[</a:t>
            </a:r>
            <a:r>
              <a:rPr lang="en-US" altLang="zh-TW" dirty="0" err="1" smtClean="0"/>
              <a:t>pg.K_LEFT</a:t>
            </a:r>
            <a:r>
              <a:rPr lang="en-US" altLang="zh-TW" dirty="0" smtClean="0"/>
              <a:t>] or keys[</a:t>
            </a:r>
            <a:r>
              <a:rPr lang="en-US" altLang="zh-TW" dirty="0" err="1" smtClean="0"/>
              <a:t>pg.K_a</a:t>
            </a:r>
            <a:r>
              <a:rPr lang="en-US" altLang="zh-TW" dirty="0" smtClean="0"/>
              <a:t>]:</a:t>
            </a:r>
          </a:p>
          <a:p>
            <a:pPr marL="0" indent="0">
              <a:buNone/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self.pos</a:t>
            </a:r>
            <a:r>
              <a:rPr lang="en-US" altLang="zh-TW" dirty="0" smtClean="0"/>
              <a:t>[0] -= 3</a:t>
            </a:r>
          </a:p>
          <a:p>
            <a:pPr marL="0" indent="0">
              <a:buNone/>
            </a:pPr>
            <a:r>
              <a:rPr lang="en-US" altLang="zh-TW" dirty="0" smtClean="0"/>
              <a:t>        if keys[</a:t>
            </a:r>
            <a:r>
              <a:rPr lang="en-US" altLang="zh-TW" dirty="0" err="1" smtClean="0"/>
              <a:t>pg.K_RIGHT</a:t>
            </a:r>
            <a:r>
              <a:rPr lang="en-US" altLang="zh-TW" dirty="0" smtClean="0"/>
              <a:t>] or keys[</a:t>
            </a:r>
            <a:r>
              <a:rPr lang="en-US" altLang="zh-TW" dirty="0" err="1" smtClean="0"/>
              <a:t>pg.K_d</a:t>
            </a:r>
            <a:r>
              <a:rPr lang="en-US" altLang="zh-TW" dirty="0" smtClean="0"/>
              <a:t>]:</a:t>
            </a:r>
          </a:p>
          <a:p>
            <a:pPr marL="0" indent="0">
              <a:buNone/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self.pos</a:t>
            </a:r>
            <a:r>
              <a:rPr lang="en-US" altLang="zh-TW" dirty="0" smtClean="0"/>
              <a:t>[0] += 3</a:t>
            </a:r>
          </a:p>
          <a:p>
            <a:pPr marL="0" indent="0">
              <a:buNone/>
            </a:pPr>
            <a:r>
              <a:rPr lang="en-US" altLang="zh-TW" dirty="0" smtClean="0"/>
              <a:t>        if keys[</a:t>
            </a:r>
            <a:r>
              <a:rPr lang="en-US" altLang="zh-TW" dirty="0" err="1" smtClean="0"/>
              <a:t>pg.K_UP</a:t>
            </a:r>
            <a:r>
              <a:rPr lang="en-US" altLang="zh-TW" dirty="0" smtClean="0"/>
              <a:t>] or keys[</a:t>
            </a:r>
            <a:r>
              <a:rPr lang="en-US" altLang="zh-TW" dirty="0" err="1" smtClean="0"/>
              <a:t>pg.K_w</a:t>
            </a:r>
            <a:r>
              <a:rPr lang="en-US" altLang="zh-TW" dirty="0" smtClean="0"/>
              <a:t>]:</a:t>
            </a:r>
          </a:p>
          <a:p>
            <a:pPr marL="0" indent="0">
              <a:buNone/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self.pos</a:t>
            </a:r>
            <a:r>
              <a:rPr lang="en-US" altLang="zh-TW" dirty="0" smtClean="0"/>
              <a:t>[1] -= 3</a:t>
            </a:r>
          </a:p>
          <a:p>
            <a:pPr marL="0" indent="0">
              <a:buNone/>
            </a:pPr>
            <a:r>
              <a:rPr lang="en-US" altLang="zh-TW" dirty="0" smtClean="0"/>
              <a:t>        if keys[</a:t>
            </a:r>
            <a:r>
              <a:rPr lang="en-US" altLang="zh-TW" dirty="0" err="1" smtClean="0"/>
              <a:t>pg.K_DOWN</a:t>
            </a:r>
            <a:r>
              <a:rPr lang="en-US" altLang="zh-TW" dirty="0" smtClean="0"/>
              <a:t>] or keys[</a:t>
            </a:r>
            <a:r>
              <a:rPr lang="en-US" altLang="zh-TW" dirty="0" err="1" smtClean="0"/>
              <a:t>pg.K_s</a:t>
            </a:r>
            <a:r>
              <a:rPr lang="en-US" altLang="zh-TW" dirty="0" smtClean="0"/>
              <a:t>]:</a:t>
            </a:r>
          </a:p>
          <a:p>
            <a:pPr marL="0" indent="0">
              <a:buNone/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self.pos</a:t>
            </a:r>
            <a:r>
              <a:rPr lang="en-US" altLang="zh-TW" dirty="0" smtClean="0"/>
              <a:t>[1] += 3</a:t>
            </a:r>
          </a:p>
        </p:txBody>
      </p:sp>
    </p:spTree>
    <p:extLst>
      <p:ext uri="{BB962C8B-B14F-4D97-AF65-F5344CB8AC3E}">
        <p14:creationId xmlns:p14="http://schemas.microsoft.com/office/powerpoint/2010/main" val="19009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處理物件之間的碰撞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子彈碰到牆壁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消失</a:t>
            </a:r>
            <a:endParaRPr lang="en-US" altLang="zh-TW" dirty="0" smtClean="0"/>
          </a:p>
          <a:p>
            <a:r>
              <a:rPr lang="zh-TW" altLang="en-US" dirty="0" smtClean="0"/>
              <a:t>子彈碰到</a:t>
            </a:r>
            <a:r>
              <a:rPr lang="zh-TW" altLang="en-US" dirty="0"/>
              <a:t>殭</a:t>
            </a:r>
            <a:r>
              <a:rPr lang="zh-TW" altLang="en-US" dirty="0" smtClean="0"/>
              <a:t>屍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扣血</a:t>
            </a:r>
            <a:endParaRPr lang="en-US" altLang="zh-TW" dirty="0" smtClean="0"/>
          </a:p>
          <a:p>
            <a:r>
              <a:rPr lang="zh-TW" altLang="en-US" dirty="0" smtClean="0"/>
              <a:t>人碰到</a:t>
            </a:r>
            <a:r>
              <a:rPr lang="zh-TW" altLang="en-US" dirty="0"/>
              <a:t>牆</a:t>
            </a:r>
            <a:r>
              <a:rPr lang="zh-TW" altLang="en-US" dirty="0" smtClean="0"/>
              <a:t>壁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被擋住</a:t>
            </a:r>
            <a:endParaRPr lang="en-US" altLang="zh-TW" dirty="0" smtClean="0"/>
          </a:p>
          <a:p>
            <a:r>
              <a:rPr lang="zh-TW" altLang="en-US" dirty="0" smtClean="0"/>
              <a:t>人碰到寶藏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勝利</a:t>
            </a:r>
            <a:endParaRPr lang="en-US" altLang="zh-TW" dirty="0" smtClean="0"/>
          </a:p>
          <a:p>
            <a:r>
              <a:rPr lang="en-US" altLang="zh-TW" dirty="0" smtClean="0"/>
              <a:t>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6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collide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 </a:t>
            </a:r>
            <a:r>
              <a:rPr lang="en-US" altLang="zh-TW" dirty="0" smtClean="0"/>
              <a:t>x,</a:t>
            </a:r>
            <a:r>
              <a:rPr lang="zh-TW" altLang="en-US" dirty="0"/>
              <a:t> </a:t>
            </a:r>
            <a:r>
              <a:rPr lang="en-US" altLang="zh-TW" dirty="0" smtClean="0"/>
              <a:t>y</a:t>
            </a:r>
            <a:r>
              <a:rPr lang="zh-TW" altLang="en-US" dirty="0"/>
              <a:t> </a:t>
            </a:r>
            <a:r>
              <a:rPr lang="zh-TW" altLang="en-US" dirty="0" smtClean="0"/>
              <a:t>兩個</a:t>
            </a:r>
            <a:r>
              <a:rPr lang="zh-TW" altLang="en-US" dirty="0"/>
              <a:t>方</a:t>
            </a:r>
            <a:r>
              <a:rPr lang="zh-TW" altLang="en-US" dirty="0" smtClean="0"/>
              <a:t>向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if </a:t>
            </a:r>
            <a:r>
              <a:rPr lang="en-US" altLang="zh-TW" dirty="0" err="1"/>
              <a:t>dir</a:t>
            </a:r>
            <a:r>
              <a:rPr lang="en-US" altLang="zh-TW" dirty="0"/>
              <a:t> == 'y':</a:t>
            </a:r>
          </a:p>
          <a:p>
            <a:pPr marL="0" indent="0">
              <a:buNone/>
            </a:pPr>
            <a:r>
              <a:rPr lang="en-US" altLang="zh-TW" dirty="0"/>
              <a:t>        hits = </a:t>
            </a:r>
            <a:r>
              <a:rPr lang="en-US" altLang="zh-TW" dirty="0" err="1"/>
              <a:t>pg.sprite.spritecollide</a:t>
            </a:r>
            <a:r>
              <a:rPr lang="en-US" altLang="zh-TW" dirty="0"/>
              <a:t>(sprite, group, False, </a:t>
            </a:r>
            <a:r>
              <a:rPr lang="en-US" altLang="zh-TW" dirty="0" err="1"/>
              <a:t>collide_hit_rect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    if hits:</a:t>
            </a:r>
          </a:p>
          <a:p>
            <a:pPr marL="0" indent="0">
              <a:buNone/>
            </a:pPr>
            <a:r>
              <a:rPr lang="en-US" altLang="zh-TW" dirty="0"/>
              <a:t>            if hits[0].</a:t>
            </a:r>
            <a:r>
              <a:rPr lang="en-US" altLang="zh-TW" dirty="0" err="1"/>
              <a:t>rect.centery</a:t>
            </a:r>
            <a:r>
              <a:rPr lang="en-US" altLang="zh-TW" dirty="0"/>
              <a:t> &gt; </a:t>
            </a:r>
            <a:r>
              <a:rPr lang="en-US" altLang="zh-TW" dirty="0" err="1"/>
              <a:t>sprite.hit_rect.centery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sprite.pos.y</a:t>
            </a:r>
            <a:r>
              <a:rPr lang="en-US" altLang="zh-TW" dirty="0"/>
              <a:t> = hits[0].</a:t>
            </a:r>
            <a:r>
              <a:rPr lang="en-US" altLang="zh-TW" dirty="0" err="1"/>
              <a:t>rect.top</a:t>
            </a:r>
            <a:r>
              <a:rPr lang="en-US" altLang="zh-TW" dirty="0"/>
              <a:t> - </a:t>
            </a:r>
            <a:r>
              <a:rPr lang="en-US" altLang="zh-TW" dirty="0" err="1"/>
              <a:t>sprite.hit_rect.height</a:t>
            </a:r>
            <a:r>
              <a:rPr lang="en-US" altLang="zh-TW" dirty="0"/>
              <a:t> / 2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elif</a:t>
            </a:r>
            <a:r>
              <a:rPr lang="en-US" altLang="zh-TW" dirty="0"/>
              <a:t> hits[0].</a:t>
            </a:r>
            <a:r>
              <a:rPr lang="en-US" altLang="zh-TW" dirty="0" err="1"/>
              <a:t>rect.centery</a:t>
            </a:r>
            <a:r>
              <a:rPr lang="en-US" altLang="zh-TW" dirty="0"/>
              <a:t> &lt; </a:t>
            </a:r>
            <a:r>
              <a:rPr lang="en-US" altLang="zh-TW" dirty="0" err="1"/>
              <a:t>sprite.hit_rect.centery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sprite.pos.y</a:t>
            </a:r>
            <a:r>
              <a:rPr lang="en-US" altLang="zh-TW" dirty="0"/>
              <a:t> = hits[0].</a:t>
            </a:r>
            <a:r>
              <a:rPr lang="en-US" altLang="zh-TW" dirty="0" err="1"/>
              <a:t>rect.bottom</a:t>
            </a:r>
            <a:r>
              <a:rPr lang="en-US" altLang="zh-TW" dirty="0"/>
              <a:t> + </a:t>
            </a:r>
            <a:r>
              <a:rPr lang="en-US" altLang="zh-TW" dirty="0" err="1"/>
              <a:t>sprite.hit_rect.height</a:t>
            </a:r>
            <a:r>
              <a:rPr lang="en-US" altLang="zh-TW" dirty="0"/>
              <a:t> / 2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sprite.hit_rect.centery</a:t>
            </a:r>
            <a:r>
              <a:rPr lang="en-US" altLang="zh-TW" dirty="0"/>
              <a:t> = </a:t>
            </a:r>
            <a:r>
              <a:rPr lang="en-US" altLang="zh-TW" dirty="0" err="1"/>
              <a:t>sprite.pos.y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sprite.vel.y</a:t>
            </a:r>
            <a:r>
              <a:rPr lang="en-US" altLang="zh-TW" dirty="0"/>
              <a:t> = 0</a:t>
            </a:r>
          </a:p>
          <a:p>
            <a:pPr marL="0" indent="0">
              <a:buNone/>
            </a:pPr>
            <a:r>
              <a:rPr lang="en-US" altLang="zh-TW" dirty="0"/>
              <a:t>            if </a:t>
            </a:r>
            <a:r>
              <a:rPr lang="en-US" altLang="zh-TW" dirty="0" err="1"/>
              <a:t>isinstance</a:t>
            </a:r>
            <a:r>
              <a:rPr lang="en-US" altLang="zh-TW" dirty="0"/>
              <a:t>(hits[0], Treasure):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sprite.game.win</a:t>
            </a:r>
            <a:r>
              <a:rPr lang="en-US" altLang="zh-TW" dirty="0"/>
              <a:t> = True</a:t>
            </a:r>
          </a:p>
          <a:p>
            <a:pPr marL="0" indent="0"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sprite.game.playing</a:t>
            </a:r>
            <a:r>
              <a:rPr lang="en-US" altLang="zh-TW" dirty="0"/>
              <a:t> = False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18" y="3116687"/>
            <a:ext cx="5462149" cy="33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攻擊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2" y="1690688"/>
            <a:ext cx="8300265" cy="2606227"/>
          </a:xfrm>
        </p:spPr>
      </p:pic>
      <p:sp>
        <p:nvSpPr>
          <p:cNvPr id="3" name="文字方塊 2"/>
          <p:cNvSpPr txBox="1"/>
          <p:nvPr/>
        </p:nvSpPr>
        <p:spPr>
          <a:xfrm>
            <a:off x="347730" y="4597758"/>
            <a:ext cx="11281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動</a:t>
            </a:r>
            <a:r>
              <a:rPr lang="zh-TW" altLang="en-US" sz="2400" dirty="0"/>
              <a:t>動</a:t>
            </a:r>
            <a:r>
              <a:rPr lang="zh-TW" altLang="en-US" sz="2400" dirty="0" smtClean="0"/>
              <a:t>腦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這裡定義子彈不能穿透殭屍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如果我們給偵探穿甲彈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應該怎麼改</a:t>
            </a:r>
            <a:r>
              <a:rPr lang="en-US" altLang="zh-TW" sz="2400" dirty="0" smtClean="0"/>
              <a:t>code?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9954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 time!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你的遊戲是否能夠正確執行呢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自由</a:t>
            </a:r>
            <a:r>
              <a:rPr lang="zh-TW" altLang="en-US" dirty="0" smtClean="0"/>
              <a:t>發揮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改變地圖</a:t>
            </a:r>
            <a:endParaRPr lang="en-US" altLang="zh-TW" dirty="0"/>
          </a:p>
          <a:p>
            <a:r>
              <a:rPr lang="zh-TW" altLang="en-US" dirty="0"/>
              <a:t>增加殭屍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641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-22669"/>
            <a:ext cx="11912958" cy="688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背景知識</a:t>
            </a:r>
            <a:r>
              <a:rPr lang="en-US" altLang="zh-TW" dirty="0" smtClean="0"/>
              <a:t>:</a:t>
            </a:r>
            <a:r>
              <a:rPr lang="zh-TW" altLang="en-US" dirty="0" smtClean="0"/>
              <a:t> 難道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我們甚麼程式都要自己打嗎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7446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當然不是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不然我們早就暴斃了</a:t>
            </a:r>
            <a:r>
              <a:rPr lang="en-US" altLang="zh-TW" dirty="0" smtClean="0"/>
              <a:t>…</a:t>
            </a:r>
          </a:p>
          <a:p>
            <a:pPr marL="0" indent="0">
              <a:buNone/>
            </a:pPr>
            <a:r>
              <a:rPr lang="zh-TW" altLang="en-US" dirty="0" smtClean="0"/>
              <a:t>實際上</a:t>
            </a:r>
            <a:r>
              <a:rPr lang="en-US" altLang="zh-TW" dirty="0" smtClean="0"/>
              <a:t>, </a:t>
            </a:r>
            <a:r>
              <a:rPr lang="zh-TW" altLang="en-US" dirty="0" smtClean="0"/>
              <a:t>大部分我們寫的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都是前人辛苦做好的</a:t>
            </a:r>
            <a:r>
              <a:rPr lang="en-US" altLang="zh-TW" dirty="0" smtClean="0"/>
              <a:t>function. 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裡面有很多個</a:t>
            </a:r>
            <a:r>
              <a:rPr lang="en-US" altLang="zh-TW" dirty="0" smtClean="0"/>
              <a:t>file, 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裡面有很多的</a:t>
            </a:r>
            <a:r>
              <a:rPr lang="en-US" altLang="zh-TW" dirty="0" smtClean="0"/>
              <a:t>function…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7" y="3331024"/>
            <a:ext cx="4124548" cy="28459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6" y="2949261"/>
            <a:ext cx="5298554" cy="38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70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改變</a:t>
            </a:r>
            <a:r>
              <a:rPr lang="zh-TW" altLang="en-US" dirty="0" smtClean="0"/>
              <a:t>地圖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https://www.mapeditor.org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/>
              <a:t>執</a:t>
            </a:r>
            <a:r>
              <a:rPr lang="zh-TW" altLang="en-US" dirty="0" smtClean="0"/>
              <a:t>行</a:t>
            </a:r>
            <a:r>
              <a:rPr lang="zh-TW" altLang="en-US" dirty="0"/>
              <a:t> </a:t>
            </a:r>
            <a:r>
              <a:rPr lang="en-US" altLang="zh-TW" dirty="0" err="1" smtClean="0"/>
              <a:t>tilemap</a:t>
            </a:r>
            <a:r>
              <a:rPr lang="zh-TW" altLang="en-US" dirty="0"/>
              <a:t> </a:t>
            </a:r>
            <a:r>
              <a:rPr lang="en-US" altLang="zh-TW" dirty="0" smtClean="0"/>
              <a:t>editor</a:t>
            </a:r>
          </a:p>
          <a:p>
            <a:pPr marL="0" indent="0">
              <a:buNone/>
            </a:pPr>
            <a:r>
              <a:rPr lang="en-US" altLang="zh-TW" dirty="0" smtClean="0"/>
              <a:t>./</a:t>
            </a:r>
            <a:r>
              <a:rPr lang="en-US" altLang="zh-TW" dirty="0" err="1" smtClean="0"/>
              <a:t>mapeditor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AppRun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24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84666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048" y="4610637"/>
            <a:ext cx="6336952" cy="224736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6194738" y="643944"/>
            <a:ext cx="1700011" cy="9272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023524" y="753640"/>
            <a:ext cx="2421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Tiled</a:t>
            </a:r>
            <a:endParaRPr lang="zh-TW" altLang="en-US" sz="4000" dirty="0"/>
          </a:p>
        </p:txBody>
      </p:sp>
      <p:sp>
        <p:nvSpPr>
          <p:cNvPr id="8" name="向下箭號 7"/>
          <p:cNvSpPr/>
          <p:nvPr/>
        </p:nvSpPr>
        <p:spPr>
          <a:xfrm>
            <a:off x="9165191" y="2234485"/>
            <a:ext cx="1068947" cy="171289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77790" cy="6858001"/>
          </a:xfrm>
        </p:spPr>
      </p:pic>
    </p:spTree>
    <p:extLst>
      <p:ext uri="{BB962C8B-B14F-4D97-AF65-F5344CB8AC3E}">
        <p14:creationId xmlns:p14="http://schemas.microsoft.com/office/powerpoint/2010/main" val="10324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Reference and resources: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github.com/kidscancode/pygame_tutorials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opengameart.org/art-search?keys=kenney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https://www.mapeditor.org/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7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如何安裝套件</a:t>
            </a:r>
            <a:r>
              <a:rPr lang="en-US" altLang="zh-TW" dirty="0" smtClean="0"/>
              <a:t>(package)?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裡面比較基本的</a:t>
            </a:r>
            <a:r>
              <a:rPr lang="zh-TW" altLang="en-US" dirty="0"/>
              <a:t>如</a:t>
            </a:r>
            <a:r>
              <a:rPr lang="en-US" altLang="zh-TW" dirty="0" err="1" smtClean="0"/>
              <a:t>easy_install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但我們通常會使用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來下載</a:t>
            </a:r>
            <a:r>
              <a:rPr lang="en-US" altLang="zh-TW" dirty="0" smtClean="0"/>
              <a:t>, 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及管理我們的套件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zh-TW" altLang="en-US" dirty="0" smtClean="0"/>
              <a:t>比較常見的有</a:t>
            </a:r>
            <a:r>
              <a:rPr lang="en-US" altLang="zh-TW" dirty="0" smtClean="0"/>
              <a:t>pip, anaconda</a:t>
            </a:r>
            <a:r>
              <a:rPr lang="zh-TW" altLang="en-US" dirty="0" smtClean="0"/>
              <a:t>等等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55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如何去使用套件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import</a:t>
            </a:r>
            <a:r>
              <a:rPr lang="zh-TW" altLang="en-US" sz="2400" dirty="0" smtClean="0"/>
              <a:t>可以幫我們讀取程式預先給的</a:t>
            </a:r>
            <a:r>
              <a:rPr lang="en-US" altLang="zh-TW" sz="2400" dirty="0" smtClean="0"/>
              <a:t>package, </a:t>
            </a:r>
            <a:r>
              <a:rPr lang="zh-TW" altLang="en-US" sz="2400" dirty="0" smtClean="0"/>
              <a:t>或是其他的檔案</a:t>
            </a:r>
            <a:r>
              <a:rPr lang="en-US" altLang="zh-TW" sz="2400" dirty="0" smtClean="0"/>
              <a:t>.</a:t>
            </a:r>
          </a:p>
          <a:p>
            <a:pPr marL="0" indent="0">
              <a:buNone/>
            </a:pPr>
            <a:r>
              <a:rPr lang="zh-TW" altLang="en-US" sz="2400" dirty="0" smtClean="0"/>
              <a:t>最簡單的</a:t>
            </a:r>
            <a:r>
              <a:rPr lang="en-US" altLang="zh-TW" sz="2400" dirty="0" smtClean="0"/>
              <a:t>:</a:t>
            </a:r>
          </a:p>
          <a:p>
            <a:pPr marL="0" indent="0">
              <a:buNone/>
            </a:pPr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numpy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幫</a:t>
            </a:r>
            <a:r>
              <a:rPr lang="en-US" altLang="zh-TW" sz="2400" dirty="0"/>
              <a:t>package</a:t>
            </a:r>
            <a:r>
              <a:rPr lang="zh-TW" altLang="en-US" sz="2400" dirty="0"/>
              <a:t>換</a:t>
            </a:r>
            <a:r>
              <a:rPr lang="zh-TW" altLang="en-US" sz="2400" dirty="0" smtClean="0"/>
              <a:t>名字</a:t>
            </a:r>
            <a:r>
              <a:rPr lang="en-US" altLang="zh-TW" sz="2400" dirty="0" smtClean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i</a:t>
            </a:r>
            <a:r>
              <a:rPr lang="en-US" altLang="zh-TW" sz="2400" dirty="0" smtClean="0"/>
              <a:t>mport </a:t>
            </a:r>
            <a:r>
              <a:rPr lang="en-US" altLang="zh-TW" sz="2400" dirty="0" err="1" smtClean="0"/>
              <a:t>numpy</a:t>
            </a:r>
            <a:r>
              <a:rPr lang="en-US" altLang="zh-TW" sz="2400" dirty="0" smtClean="0"/>
              <a:t> as np </a:t>
            </a:r>
            <a:r>
              <a:rPr lang="en-US" altLang="zh-TW" sz="2400" dirty="0"/>
              <a:t>	</a:t>
            </a:r>
            <a:r>
              <a:rPr lang="en-US" altLang="zh-TW" sz="2400" dirty="0" smtClean="0"/>
              <a:t>				</a:t>
            </a:r>
          </a:p>
          <a:p>
            <a:pPr marL="0" indent="0">
              <a:buNone/>
            </a:pPr>
            <a:r>
              <a:rPr lang="zh-TW" altLang="en-US" sz="2400" dirty="0" smtClean="0"/>
              <a:t>也</a:t>
            </a:r>
            <a:r>
              <a:rPr lang="zh-TW" altLang="en-US" sz="2400" dirty="0"/>
              <a:t>可以不要</a:t>
            </a:r>
            <a:r>
              <a:rPr lang="en-US" altLang="zh-TW" sz="2400" dirty="0"/>
              <a:t>import</a:t>
            </a:r>
            <a:r>
              <a:rPr lang="zh-TW" altLang="en-US" sz="2400" dirty="0"/>
              <a:t>整個</a:t>
            </a:r>
            <a:r>
              <a:rPr lang="en-US" altLang="zh-TW" sz="2400" dirty="0"/>
              <a:t>package, </a:t>
            </a:r>
            <a:r>
              <a:rPr lang="zh-TW" altLang="en-US" sz="2400" dirty="0" smtClean="0"/>
              <a:t>只使用</a:t>
            </a:r>
            <a:r>
              <a:rPr lang="zh-TW" altLang="en-US" sz="2400" dirty="0"/>
              <a:t>裡面的一個</a:t>
            </a:r>
            <a:r>
              <a:rPr lang="en-US" altLang="zh-TW" sz="2400" dirty="0" smtClean="0"/>
              <a:t>function:</a:t>
            </a:r>
          </a:p>
          <a:p>
            <a:pPr marL="0" indent="0">
              <a:buNone/>
            </a:pPr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numpy.linalg</a:t>
            </a:r>
            <a:r>
              <a:rPr lang="en-US" altLang="zh-TW" sz="2400" dirty="0" smtClean="0"/>
              <a:t> import </a:t>
            </a:r>
            <a:r>
              <a:rPr lang="en-US" altLang="zh-TW" sz="2400" dirty="0" err="1" smtClean="0"/>
              <a:t>inv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import</a:t>
            </a:r>
            <a:r>
              <a:rPr lang="zh-TW" altLang="en-US" sz="2400" dirty="0" smtClean="0"/>
              <a:t>我們自己寫的</a:t>
            </a:r>
            <a:r>
              <a:rPr lang="en-US" altLang="zh-TW" sz="2400" dirty="0" smtClean="0"/>
              <a:t>python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file</a:t>
            </a:r>
          </a:p>
          <a:p>
            <a:pPr marL="0" indent="0">
              <a:buNone/>
            </a:pPr>
            <a:r>
              <a:rPr lang="en-US" altLang="zh-TW" sz="2400" dirty="0" smtClean="0"/>
              <a:t>import settings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注意結尾沒有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!)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39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進階觀念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class</a:t>
            </a:r>
            <a:r>
              <a:rPr lang="zh-TW" altLang="en-US" dirty="0" smtClean="0"/>
              <a:t>是類別的意思</a:t>
            </a:r>
            <a:r>
              <a:rPr lang="en-US" altLang="zh-TW" dirty="0" smtClean="0"/>
              <a:t>, python</a:t>
            </a:r>
            <a:r>
              <a:rPr lang="zh-TW" altLang="en-US" dirty="0" smtClean="0"/>
              <a:t>是一種</a:t>
            </a:r>
            <a:r>
              <a:rPr lang="en-US" altLang="zh-TW" dirty="0" smtClean="0"/>
              <a:t>object oriented programming language.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的世界裡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從數字到</a:t>
            </a:r>
            <a:r>
              <a:rPr lang="en-US" altLang="zh-TW" dirty="0" smtClean="0"/>
              <a:t>None</a:t>
            </a:r>
            <a:r>
              <a:rPr lang="zh-TW" altLang="en-US" dirty="0" smtClean="0"/>
              <a:t>到</a:t>
            </a:r>
            <a:r>
              <a:rPr lang="en-US" altLang="zh-TW" dirty="0" smtClean="0"/>
              <a:t>function, class</a:t>
            </a:r>
            <a:r>
              <a:rPr lang="zh-TW" altLang="en-US" dirty="0" smtClean="0"/>
              <a:t>等等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所有東西都是物件</a:t>
            </a:r>
            <a:r>
              <a:rPr lang="en-US" altLang="zh-TW" dirty="0" smtClean="0"/>
              <a:t>. </a:t>
            </a:r>
            <a:r>
              <a:rPr lang="zh-TW" altLang="en-US" dirty="0" smtClean="0"/>
              <a:t>每個物件</a:t>
            </a:r>
            <a:r>
              <a:rPr lang="zh-TW" altLang="en-US" dirty="0"/>
              <a:t>都</a:t>
            </a:r>
            <a:r>
              <a:rPr lang="zh-TW" altLang="en-US" dirty="0" smtClean="0"/>
              <a:t>要屬於一個</a:t>
            </a:r>
            <a:r>
              <a:rPr lang="en-US" altLang="zh-TW" dirty="0" smtClean="0"/>
              <a:t>class, 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可以繼承其它的</a:t>
            </a:r>
            <a:r>
              <a:rPr lang="en-US" altLang="zh-TW" dirty="0" smtClean="0"/>
              <a:t>class.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ex: </a:t>
            </a:r>
            <a:r>
              <a:rPr lang="zh-TW" altLang="en-US" dirty="0" smtClean="0"/>
              <a:t>人 繼承 靈長類 繼承 哺乳類 繼承 脊椎動物 </a:t>
            </a:r>
            <a:r>
              <a:rPr lang="en-US" altLang="zh-TW" dirty="0" smtClean="0"/>
              <a:t>…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所有的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都會繼承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class.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python3</a:t>
            </a:r>
            <a:r>
              <a:rPr lang="zh-TW" altLang="en-US" dirty="0" smtClean="0"/>
              <a:t>裡面不需要宣告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這是默認的設定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476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r>
              <a:rPr lang="zh-TW" altLang="en-US" dirty="0" smtClean="0"/>
              <a:t>的基本架構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dirty="0"/>
              <a:t>c</a:t>
            </a:r>
            <a:r>
              <a:rPr lang="en-US" altLang="zh-TW" sz="1800" dirty="0" smtClean="0"/>
              <a:t>lass human(mammal):				</a:t>
            </a:r>
            <a:r>
              <a:rPr lang="zh-TW" altLang="en-US" sz="1800" dirty="0" smtClean="0">
                <a:solidFill>
                  <a:srgbClr val="FF0000"/>
                </a:solidFill>
              </a:rPr>
              <a:t>一個</a:t>
            </a:r>
            <a:r>
              <a:rPr lang="en-US" altLang="zh-TW" sz="1800" dirty="0" smtClean="0">
                <a:solidFill>
                  <a:srgbClr val="FF0000"/>
                </a:solidFill>
              </a:rPr>
              <a:t>class</a:t>
            </a:r>
            <a:r>
              <a:rPr lang="zh-TW" altLang="en-US" sz="1800" dirty="0" smtClean="0">
                <a:solidFill>
                  <a:srgbClr val="FF0000"/>
                </a:solidFill>
              </a:rPr>
              <a:t>可以繼承其它種</a:t>
            </a:r>
            <a:r>
              <a:rPr lang="en-US" altLang="zh-TW" sz="1800" dirty="0" smtClean="0">
                <a:solidFill>
                  <a:srgbClr val="FF0000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def</a:t>
            </a:r>
            <a:r>
              <a:rPr lang="en-US" altLang="zh-TW" sz="1800" dirty="0" smtClean="0"/>
              <a:t> __</a:t>
            </a:r>
            <a:r>
              <a:rPr lang="en-US" altLang="zh-TW" sz="1800" dirty="0" err="1" smtClean="0"/>
              <a:t>init</a:t>
            </a:r>
            <a:r>
              <a:rPr lang="en-US" altLang="zh-TW" sz="1800" dirty="0" smtClean="0"/>
              <a:t>__(self):		</a:t>
            </a:r>
            <a:r>
              <a:rPr lang="en-US" altLang="zh-TW" sz="1800" dirty="0"/>
              <a:t>	</a:t>
            </a:r>
            <a:r>
              <a:rPr lang="en-US" altLang="zh-TW" sz="1800" dirty="0" smtClean="0">
                <a:solidFill>
                  <a:srgbClr val="FF0000"/>
                </a:solidFill>
              </a:rPr>
              <a:t>__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1800" dirty="0" smtClean="0">
                <a:solidFill>
                  <a:srgbClr val="FF0000"/>
                </a:solidFill>
              </a:rPr>
              <a:t>__</a:t>
            </a:r>
            <a:r>
              <a:rPr lang="zh-TW" altLang="en-US" sz="1800" dirty="0" smtClean="0">
                <a:solidFill>
                  <a:srgbClr val="FF0000"/>
                </a:solidFill>
              </a:rPr>
              <a:t>定義一個物件初始化的行為</a:t>
            </a:r>
            <a:r>
              <a:rPr lang="en-US" altLang="zh-TW" sz="1800" dirty="0" smtClean="0">
                <a:solidFill>
                  <a:srgbClr val="FF0000"/>
                </a:solidFill>
              </a:rPr>
              <a:t>, </a:t>
            </a:r>
            <a:r>
              <a:rPr lang="zh-TW" altLang="en-US" sz="1800" dirty="0" smtClean="0">
                <a:solidFill>
                  <a:srgbClr val="FF0000"/>
                </a:solidFill>
              </a:rPr>
              <a:t>是必定存在的</a:t>
            </a:r>
            <a:r>
              <a:rPr lang="en-US" altLang="zh-TW" sz="1800" dirty="0" smtClean="0">
                <a:solidFill>
                  <a:srgbClr val="FF0000"/>
                </a:solidFill>
              </a:rPr>
              <a:t>method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super(human, self).__</a:t>
            </a:r>
            <a:r>
              <a:rPr lang="en-US" altLang="zh-TW" sz="1800" dirty="0" err="1" smtClean="0"/>
              <a:t>init</a:t>
            </a:r>
            <a:r>
              <a:rPr lang="en-US" altLang="zh-TW" sz="1800" dirty="0" smtClean="0"/>
              <a:t>__()		</a:t>
            </a:r>
            <a:r>
              <a:rPr lang="zh-TW" altLang="en-US" sz="1800" dirty="0" smtClean="0">
                <a:solidFill>
                  <a:srgbClr val="FF0000"/>
                </a:solidFill>
              </a:rPr>
              <a:t>也要初始化自己繼承的</a:t>
            </a:r>
            <a:r>
              <a:rPr lang="en-US" altLang="zh-TW" sz="1800" dirty="0" smtClean="0">
                <a:solidFill>
                  <a:srgbClr val="FF0000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self.age</a:t>
            </a:r>
            <a:r>
              <a:rPr lang="en-US" altLang="zh-TW" sz="1800" dirty="0" smtClean="0"/>
              <a:t> = 1.0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self.height</a:t>
            </a:r>
            <a:r>
              <a:rPr lang="en-US" altLang="zh-TW" sz="1800" dirty="0" smtClean="0"/>
              <a:t> = 40.0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self.weight</a:t>
            </a:r>
            <a:r>
              <a:rPr lang="en-US" altLang="zh-TW" sz="1800" dirty="0" smtClean="0"/>
              <a:t> = 1.6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print(‘</a:t>
            </a:r>
            <a:r>
              <a:rPr lang="zh-TW" altLang="en-US" sz="1800" dirty="0" smtClean="0"/>
              <a:t>我出生了</a:t>
            </a:r>
            <a:r>
              <a:rPr lang="en-US" altLang="zh-TW" sz="1800" dirty="0" smtClean="0"/>
              <a:t>!’)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 smtClean="0"/>
              <a:t>def</a:t>
            </a:r>
            <a:r>
              <a:rPr lang="en-US" altLang="zh-TW" sz="1800" dirty="0" smtClean="0"/>
              <a:t> grow(self, </a:t>
            </a:r>
            <a:r>
              <a:rPr lang="en-US" altLang="zh-TW" sz="1800" dirty="0" err="1" smtClean="0"/>
              <a:t>time_elapsed</a:t>
            </a:r>
            <a:r>
              <a:rPr lang="en-US" altLang="zh-TW" sz="1800" dirty="0" smtClean="0"/>
              <a:t>):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self.height</a:t>
            </a:r>
            <a:r>
              <a:rPr lang="en-US" altLang="zh-TW" sz="1800" dirty="0" smtClean="0"/>
              <a:t> += 5.0 * </a:t>
            </a:r>
            <a:r>
              <a:rPr lang="en-US" altLang="zh-TW" sz="1800" dirty="0" err="1" smtClean="0"/>
              <a:t>time_elapsed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self.weight</a:t>
            </a:r>
            <a:r>
              <a:rPr lang="en-US" altLang="zh-TW" sz="1800" dirty="0" smtClean="0"/>
              <a:t> += 2 * </a:t>
            </a:r>
            <a:r>
              <a:rPr lang="en-US" altLang="zh-TW" sz="1800" dirty="0" err="1" smtClean="0"/>
              <a:t>time_elapsed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class</a:t>
            </a:r>
            <a:r>
              <a:rPr lang="zh-TW" altLang="en-US" sz="1800" dirty="0" smtClean="0">
                <a:solidFill>
                  <a:srgbClr val="FF0000"/>
                </a:solidFill>
              </a:rPr>
              <a:t>裡面有一種</a:t>
            </a:r>
            <a:r>
              <a:rPr lang="en-US" altLang="zh-TW" sz="1800" dirty="0" smtClean="0">
                <a:solidFill>
                  <a:srgbClr val="FF0000"/>
                </a:solidFill>
              </a:rPr>
              <a:t>function</a:t>
            </a:r>
            <a:r>
              <a:rPr lang="zh-TW" altLang="en-US" sz="1800" dirty="0" smtClean="0">
                <a:solidFill>
                  <a:srgbClr val="FF0000"/>
                </a:solidFill>
              </a:rPr>
              <a:t>叫做</a:t>
            </a:r>
            <a:r>
              <a:rPr lang="en-US" altLang="zh-TW" sz="1800" dirty="0" smtClean="0">
                <a:solidFill>
                  <a:srgbClr val="FF0000"/>
                </a:solidFill>
              </a:rPr>
              <a:t>method, </a:t>
            </a:r>
            <a:r>
              <a:rPr lang="zh-TW" altLang="en-US" sz="1800" dirty="0" smtClean="0">
                <a:solidFill>
                  <a:srgbClr val="FF0000"/>
                </a:solidFill>
              </a:rPr>
              <a:t>注意</a:t>
            </a:r>
            <a:r>
              <a:rPr lang="en-US" altLang="zh-TW" sz="1800" dirty="0" smtClean="0">
                <a:solidFill>
                  <a:srgbClr val="FF0000"/>
                </a:solidFill>
              </a:rPr>
              <a:t>:</a:t>
            </a:r>
            <a:r>
              <a:rPr lang="zh-TW" altLang="en-US" sz="1800" dirty="0" smtClean="0">
                <a:solidFill>
                  <a:srgbClr val="FF0000"/>
                </a:solidFill>
              </a:rPr>
              <a:t> 它們第一個參數都是</a:t>
            </a:r>
            <a:r>
              <a:rPr lang="en-US" altLang="zh-TW" sz="1800" dirty="0" smtClean="0">
                <a:solidFill>
                  <a:srgbClr val="FF0000"/>
                </a:solidFill>
              </a:rPr>
              <a:t>self, </a:t>
            </a:r>
            <a:r>
              <a:rPr lang="zh-TW" altLang="en-US" sz="1800" dirty="0" smtClean="0">
                <a:solidFill>
                  <a:srgbClr val="FF0000"/>
                </a:solidFill>
              </a:rPr>
              <a:t>也就是這個物件本身的意思</a:t>
            </a:r>
            <a:r>
              <a:rPr lang="en-US" altLang="zh-TW" sz="18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	</a:t>
            </a:r>
            <a:r>
              <a:rPr lang="en-US" altLang="zh-TW" sz="1800" dirty="0" smtClean="0">
                <a:solidFill>
                  <a:srgbClr val="FF0000"/>
                </a:solidFill>
              </a:rPr>
              <a:t>	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7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r>
              <a:rPr lang="zh-TW" altLang="en-US" dirty="0" smtClean="0"/>
              <a:t>的用法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用</a:t>
            </a:r>
            <a:r>
              <a:rPr lang="en-US" altLang="zh-TW" dirty="0" smtClean="0"/>
              <a:t>”.”</a:t>
            </a:r>
            <a:r>
              <a:rPr lang="zh-TW" altLang="en-US" dirty="0" smtClean="0"/>
              <a:t>來使用變數和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八</a:t>
            </a:r>
            <a:r>
              <a:rPr lang="en-US" altLang="zh-TW" dirty="0" smtClean="0"/>
              <a:t>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smtClean="0"/>
              <a:t>&gt;&gt; me = human(); you = human()</a:t>
            </a:r>
          </a:p>
          <a:p>
            <a:pPr marL="0" indent="0">
              <a:buNone/>
            </a:pPr>
            <a:r>
              <a:rPr lang="en-US" altLang="zh-TW" sz="1800" dirty="0" smtClean="0"/>
              <a:t>&gt;&gt; ‘</a:t>
            </a:r>
            <a:r>
              <a:rPr lang="zh-TW" altLang="en-US" sz="1800" dirty="0" smtClean="0"/>
              <a:t>我出生了</a:t>
            </a:r>
            <a:r>
              <a:rPr lang="en-US" altLang="zh-TW" sz="1800" dirty="0" smtClean="0"/>
              <a:t>’</a:t>
            </a:r>
          </a:p>
          <a:p>
            <a:pPr marL="0" indent="0">
              <a:buNone/>
            </a:pPr>
            <a:r>
              <a:rPr lang="en-US" altLang="zh-TW" sz="1800" dirty="0" smtClean="0"/>
              <a:t>      ‘</a:t>
            </a:r>
            <a:r>
              <a:rPr lang="zh-TW" altLang="en-US" sz="1800" dirty="0" smtClean="0"/>
              <a:t>我出生了</a:t>
            </a:r>
            <a:r>
              <a:rPr lang="en-US" altLang="zh-TW" sz="1800" dirty="0" smtClean="0"/>
              <a:t>’</a:t>
            </a:r>
          </a:p>
          <a:p>
            <a:pPr marL="0" indent="0">
              <a:buNone/>
            </a:pPr>
            <a:r>
              <a:rPr lang="en-US" altLang="zh-TW" sz="1800" dirty="0" smtClean="0"/>
              <a:t>&gt;&gt; print(</a:t>
            </a:r>
            <a:r>
              <a:rPr lang="en-US" altLang="zh-TW" sz="1800" dirty="0" err="1" smtClean="0"/>
              <a:t>me.height</a:t>
            </a:r>
            <a:r>
              <a:rPr lang="en-US" altLang="zh-TW" sz="1800" dirty="0" smtClean="0"/>
              <a:t>)</a:t>
            </a:r>
          </a:p>
          <a:p>
            <a:pPr marL="0" indent="0">
              <a:buNone/>
            </a:pPr>
            <a:r>
              <a:rPr lang="en-US" altLang="zh-TW" sz="1800" dirty="0" smtClean="0"/>
              <a:t>&gt;&gt; 40.0</a:t>
            </a:r>
          </a:p>
          <a:p>
            <a:pPr marL="0" indent="0">
              <a:buNone/>
            </a:pPr>
            <a:r>
              <a:rPr lang="en-US" altLang="zh-TW" sz="1800" dirty="0" smtClean="0"/>
              <a:t>&gt;&gt;</a:t>
            </a:r>
            <a:r>
              <a:rPr lang="zh-TW" altLang="en-US" sz="1800" dirty="0" smtClean="0"/>
              <a:t> </a:t>
            </a:r>
            <a:r>
              <a:rPr lang="en-US" altLang="zh-TW" sz="1800" dirty="0" err="1" smtClean="0"/>
              <a:t>time_elapsed</a:t>
            </a:r>
            <a:r>
              <a:rPr lang="en-US" altLang="zh-TW" sz="1800" dirty="0" smtClean="0"/>
              <a:t> = 10</a:t>
            </a:r>
          </a:p>
          <a:p>
            <a:pPr marL="0" indent="0">
              <a:buNone/>
            </a:pPr>
            <a:r>
              <a:rPr lang="en-US" altLang="zh-TW" sz="1800" dirty="0" smtClean="0"/>
              <a:t>&gt;&gt; </a:t>
            </a:r>
            <a:r>
              <a:rPr lang="en-US" altLang="zh-TW" sz="1800" dirty="0" err="1" smtClean="0"/>
              <a:t>me.grow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time_elapsed</a:t>
            </a:r>
            <a:r>
              <a:rPr lang="en-US" altLang="zh-TW" sz="1800" dirty="0" smtClean="0"/>
              <a:t>)					</a:t>
            </a:r>
            <a:r>
              <a:rPr lang="zh-TW" altLang="en-US" sz="1800" dirty="0" smtClean="0"/>
              <a:t>不用給</a:t>
            </a:r>
            <a:r>
              <a:rPr lang="en-US" altLang="zh-TW" sz="1800" dirty="0" smtClean="0"/>
              <a:t>self!</a:t>
            </a:r>
          </a:p>
          <a:p>
            <a:pPr marL="0" indent="0">
              <a:buNone/>
            </a:pPr>
            <a:r>
              <a:rPr lang="en-US" altLang="zh-TW" sz="1800" dirty="0" smtClean="0"/>
              <a:t>&gt;&gt; print(</a:t>
            </a:r>
            <a:r>
              <a:rPr lang="en-US" altLang="zh-TW" sz="1800" dirty="0" err="1" smtClean="0"/>
              <a:t>me.height</a:t>
            </a:r>
            <a:r>
              <a:rPr lang="en-US" altLang="zh-TW" sz="1800" dirty="0" smtClean="0"/>
              <a:t>)</a:t>
            </a:r>
          </a:p>
          <a:p>
            <a:pPr marL="0" indent="0">
              <a:buNone/>
            </a:pPr>
            <a:r>
              <a:rPr lang="en-US" altLang="zh-TW" sz="1800" dirty="0" smtClean="0"/>
              <a:t>&gt;&gt; 90.0</a:t>
            </a:r>
          </a:p>
          <a:p>
            <a:pPr marL="0" indent="0">
              <a:buNone/>
            </a:pPr>
            <a:r>
              <a:rPr lang="en-US" altLang="zh-TW" sz="1800" dirty="0" smtClean="0"/>
              <a:t>&gt;&gt;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print(</a:t>
            </a:r>
            <a:r>
              <a:rPr lang="en-US" altLang="zh-TW" sz="1800" dirty="0" err="1" smtClean="0"/>
              <a:t>you.height</a:t>
            </a:r>
            <a:r>
              <a:rPr lang="en-US" altLang="zh-TW" sz="1800" dirty="0" smtClean="0"/>
              <a:t>)				</a:t>
            </a:r>
          </a:p>
          <a:p>
            <a:pPr marL="0" indent="0">
              <a:buNone/>
            </a:pPr>
            <a:r>
              <a:rPr lang="en-US" altLang="zh-TW" sz="1800" dirty="0" smtClean="0"/>
              <a:t>&gt;&gt; 40.0							</a:t>
            </a:r>
            <a:r>
              <a:rPr lang="zh-TW" altLang="en-US" sz="1800" dirty="0" smtClean="0"/>
              <a:t>同種</a:t>
            </a:r>
            <a:r>
              <a:rPr lang="en-US" altLang="zh-TW" sz="1800" dirty="0" smtClean="0"/>
              <a:t>class, </a:t>
            </a:r>
            <a:r>
              <a:rPr lang="zh-TW" altLang="en-US" sz="1800" dirty="0" smtClean="0"/>
              <a:t>但裡面的變數互不影響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3896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檢查物件間的關係 </a:t>
            </a:r>
            <a:r>
              <a:rPr lang="en-US" altLang="zh-TW" dirty="0" err="1" smtClean="0"/>
              <a:t>isinstance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, 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&gt;&gt; </a:t>
            </a:r>
            <a:r>
              <a:rPr lang="en-US" altLang="zh-TW" dirty="0" err="1" smtClean="0"/>
              <a:t>isinstance</a:t>
            </a:r>
            <a:r>
              <a:rPr lang="en-US" altLang="zh-TW" dirty="0" smtClean="0"/>
              <a:t>(me, human)</a:t>
            </a:r>
          </a:p>
          <a:p>
            <a:pPr marL="0" indent="0">
              <a:buNone/>
            </a:pPr>
            <a:r>
              <a:rPr lang="en-US" altLang="zh-TW" dirty="0" smtClean="0"/>
              <a:t>&gt;&gt; True</a:t>
            </a:r>
          </a:p>
          <a:p>
            <a:pPr marL="0" indent="0">
              <a:buNone/>
            </a:pPr>
            <a:r>
              <a:rPr lang="en-US" altLang="zh-TW" dirty="0" smtClean="0"/>
              <a:t>&gt;&gt; </a:t>
            </a:r>
            <a:r>
              <a:rPr lang="en-US" altLang="zh-TW" dirty="0" err="1" smtClean="0"/>
              <a:t>isinstance</a:t>
            </a:r>
            <a:r>
              <a:rPr lang="en-US" altLang="zh-TW" dirty="0" smtClean="0"/>
              <a:t>(me, dog)</a:t>
            </a:r>
          </a:p>
          <a:p>
            <a:pPr marL="0" indent="0">
              <a:buNone/>
            </a:pPr>
            <a:r>
              <a:rPr lang="en-US" altLang="zh-TW" dirty="0" smtClean="0"/>
              <a:t>&gt;&gt; 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04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951</Words>
  <Application>Microsoft Office PowerPoint</Application>
  <PresentationFormat>寬螢幕</PresentationFormat>
  <Paragraphs>203</Paragraphs>
  <Slides>33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Office Theme</vt:lpstr>
      <vt:lpstr>電資營神探 ── 遊戲實作</vt:lpstr>
      <vt:lpstr>背景知識: 電腦螢幕上的座標</vt:lpstr>
      <vt:lpstr>背景知識: 難道, 我們甚麼程式都要自己打嗎?</vt:lpstr>
      <vt:lpstr>如何安裝套件(package)?</vt:lpstr>
      <vt:lpstr>如何去使用套件? </vt:lpstr>
      <vt:lpstr>進階觀念: class</vt:lpstr>
      <vt:lpstr>class的基本架構:</vt:lpstr>
      <vt:lpstr>Class的用法: 用”.”來使用變數和method八~</vt:lpstr>
      <vt:lpstr>檢查物件間的關係 isinstance(物件, 類別)</vt:lpstr>
      <vt:lpstr>遊戲目標</vt:lpstr>
      <vt:lpstr>什麼是sprite game?</vt:lpstr>
      <vt:lpstr>Demo time!</vt:lpstr>
      <vt:lpstr>遊戲架構</vt:lpstr>
      <vt:lpstr>遊戲架構</vt:lpstr>
      <vt:lpstr>遊戲架構</vt:lpstr>
      <vt:lpstr>遊戲架構</vt:lpstr>
      <vt:lpstr>遊戲架構</vt:lpstr>
      <vt:lpstr>更新玩家的狀態</vt:lpstr>
      <vt:lpstr>背景知識: 如何轉動物體</vt:lpstr>
      <vt:lpstr>Vector(向量)</vt:lpstr>
      <vt:lpstr>地圖太大了, 如何僅顯示部分地圖?</vt:lpstr>
      <vt:lpstr>控制角色方向</vt:lpstr>
      <vt:lpstr>控制角色方向</vt:lpstr>
      <vt:lpstr>控制移動</vt:lpstr>
      <vt:lpstr>處理物件之間的碰撞</vt:lpstr>
      <vt:lpstr>collide</vt:lpstr>
      <vt:lpstr>攻擊!</vt:lpstr>
      <vt:lpstr>Fun time!</vt:lpstr>
      <vt:lpstr>PowerPoint 簡報</vt:lpstr>
      <vt:lpstr>改變地圖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Angus Lin</dc:creator>
  <cp:lastModifiedBy>亮維 陶</cp:lastModifiedBy>
  <cp:revision>113</cp:revision>
  <dcterms:created xsi:type="dcterms:W3CDTF">2018-05-27T09:22:11Z</dcterms:created>
  <dcterms:modified xsi:type="dcterms:W3CDTF">2018-07-02T15:09:33Z</dcterms:modified>
</cp:coreProperties>
</file>