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90" r:id="rId3"/>
    <p:sldId id="291" r:id="rId4"/>
    <p:sldId id="292" r:id="rId5"/>
    <p:sldId id="293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6" r:id="rId15"/>
    <p:sldId id="265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6" r:id="rId24"/>
    <p:sldId id="288" r:id="rId25"/>
    <p:sldId id="274" r:id="rId26"/>
    <p:sldId id="277" r:id="rId27"/>
    <p:sldId id="278" r:id="rId28"/>
    <p:sldId id="280" r:id="rId29"/>
    <p:sldId id="279" r:id="rId30"/>
    <p:sldId id="282" r:id="rId31"/>
    <p:sldId id="283" r:id="rId32"/>
    <p:sldId id="281" r:id="rId33"/>
    <p:sldId id="285" r:id="rId34"/>
    <p:sldId id="284" r:id="rId35"/>
    <p:sldId id="286" r:id="rId36"/>
    <p:sldId id="294" r:id="rId37"/>
    <p:sldId id="295" r:id="rId38"/>
    <p:sldId id="287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434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116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286000" cy="5745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81000"/>
            <a:ext cx="6248400" cy="5745163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406900"/>
            <a:ext cx="8534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2906713"/>
            <a:ext cx="8534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00200"/>
            <a:ext cx="4267200" cy="452596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67200" cy="452596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3236913" cy="1054100"/>
          </a:xfrm>
        </p:spPr>
        <p:txBody>
          <a:bodyPr anchor="b">
            <a:normAutofit/>
          </a:bodyPr>
          <a:lstStyle>
            <a:lvl1pPr algn="l">
              <a:defRPr sz="2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81000"/>
            <a:ext cx="5340350" cy="574516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435100"/>
            <a:ext cx="32369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00600"/>
            <a:ext cx="8534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457200"/>
            <a:ext cx="8534400" cy="4270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5367338"/>
            <a:ext cx="8534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686800" cy="1036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600200"/>
            <a:ext cx="8686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>
                    <a:lumMod val="75000"/>
                  </a:schemeClr>
                </a:solidFill>
              </a:ln>
            </a:endParaRPr>
          </a:p>
        </p:txBody>
      </p:sp>
      <p:pic>
        <p:nvPicPr>
          <p:cNvPr id="8" name="Picture 7" descr="UoS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086600" y="6365193"/>
            <a:ext cx="1843088" cy="415533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228600" y="6249474"/>
            <a:ext cx="8686800" cy="76200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33000">
                <a:srgbClr val="FFC000"/>
              </a:gs>
              <a:gs pos="66000">
                <a:srgbClr val="007434"/>
              </a:gs>
              <a:gs pos="100000">
                <a:srgbClr val="00743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rgbClr val="007434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rgbClr val="007434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200" b="1" kern="1200">
          <a:solidFill>
            <a:srgbClr val="007434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b="1" kern="1200">
          <a:solidFill>
            <a:srgbClr val="007434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../../Dropbox/Projects/CPP/Dox/html/index.html" TargetMode="External"/><Relationship Id="rId2" Type="http://schemas.openxmlformats.org/officeDocument/2006/relationships/hyperlink" Target="http://www.stack.nl/~dimitri/doxygen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Indentation_style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jastyle/" TargetMode="External"/><Relationship Id="rId2" Type="http://schemas.openxmlformats.org/officeDocument/2006/relationships/hyperlink" Target="http://astyle.sourceforge.net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ding_conventions" TargetMode="External"/><Relationship Id="rId2" Type="http://schemas.openxmlformats.org/officeDocument/2006/relationships/hyperlink" Target="http://en.wikipedia.org/wiki/Identifier_naming_conven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tudents.cs.byu.edu/~cs240ta/fall2012/tutorials/javadoctutorial.html" TargetMode="External"/><Relationship Id="rId4" Type="http://schemas.openxmlformats.org/officeDocument/2006/relationships/hyperlink" Target="http://en.wikipedia.org/wiki/Indent_style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ck.nl/~dimitri/doxygen/index.html" TargetMode="External"/><Relationship Id="rId2" Type="http://schemas.openxmlformats.org/officeDocument/2006/relationships/hyperlink" Target="http://argouml.tigri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ourceforge.net/projects/jastyle/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creately.com/blog/diagrams/sequence-diagram-tutorial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524000"/>
            <a:ext cx="6172200" cy="1894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Masud Rahman</a:t>
            </a:r>
            <a:endParaRPr lang="en-CA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038600"/>
            <a:ext cx="6172200" cy="2057400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PhD Student</a:t>
            </a:r>
          </a:p>
          <a:p>
            <a:pPr algn="l"/>
            <a:r>
              <a:rPr lang="en-US" sz="2000" b="0" dirty="0" smtClean="0"/>
              <a:t>Software Research Lab</a:t>
            </a:r>
          </a:p>
          <a:p>
            <a:pPr algn="l"/>
            <a:r>
              <a:rPr lang="en-US" sz="2000" b="0" dirty="0" smtClean="0"/>
              <a:t>Department of Computer Science</a:t>
            </a:r>
          </a:p>
          <a:p>
            <a:pPr algn="l"/>
            <a:r>
              <a:rPr lang="en-US" sz="2000" b="0" dirty="0" smtClean="0"/>
              <a:t>University of Saskatchewan, Canada</a:t>
            </a:r>
          </a:p>
          <a:p>
            <a:pPr algn="l"/>
            <a:r>
              <a:rPr lang="en-US" sz="2000" b="0" dirty="0" smtClean="0"/>
              <a:t>Email:</a:t>
            </a:r>
            <a:r>
              <a:rPr lang="en-US" sz="2000" dirty="0" smtClean="0"/>
              <a:t> </a:t>
            </a:r>
            <a:r>
              <a:rPr lang="en-US" sz="2000" u="sng" dirty="0" smtClean="0"/>
              <a:t>masud.rahman@usask.ca</a:t>
            </a:r>
          </a:p>
          <a:p>
            <a:endParaRPr lang="en-CA" dirty="0"/>
          </a:p>
        </p:txBody>
      </p:sp>
      <p:pic>
        <p:nvPicPr>
          <p:cNvPr id="1026" name="Picture 2" descr="C:\My Personal Docs\Pictures\prof2017-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371600"/>
            <a:ext cx="1363980" cy="170497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133600" y="3200400"/>
            <a:ext cx="4214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(a.k.a., Mohammad Masudur Rahman)</a:t>
            </a:r>
            <a:endParaRPr lang="en-CA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Aimed towards you, and other developers like you.</a:t>
            </a:r>
          </a:p>
          <a:p>
            <a:pPr lvl="1"/>
            <a:r>
              <a:rPr lang="en-US" b="0" dirty="0" smtClean="0"/>
              <a:t>Class Hierarchy</a:t>
            </a:r>
          </a:p>
          <a:p>
            <a:pPr lvl="1"/>
            <a:r>
              <a:rPr lang="en-US" b="0" dirty="0" smtClean="0"/>
              <a:t>Call Graphs</a:t>
            </a:r>
          </a:p>
          <a:p>
            <a:pPr lvl="1"/>
            <a:r>
              <a:rPr lang="en-US" b="0" dirty="0" smtClean="0"/>
              <a:t>Dependency Graphs</a:t>
            </a:r>
          </a:p>
          <a:p>
            <a:pPr lvl="1"/>
            <a:r>
              <a:rPr lang="en-US" b="0" dirty="0" smtClean="0"/>
              <a:t>Class Structures</a:t>
            </a:r>
          </a:p>
          <a:p>
            <a:pPr lvl="1"/>
            <a:r>
              <a:rPr lang="en-US" b="0" dirty="0" smtClean="0"/>
              <a:t>Relations</a:t>
            </a:r>
          </a:p>
          <a:p>
            <a:pPr lvl="1"/>
            <a:r>
              <a:rPr lang="en-US" b="0" dirty="0" smtClean="0"/>
              <a:t>API Usage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Very Difficult to Create on Hand!!!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Design Documents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Exactly what you’ve been doing in different milestones.</a:t>
            </a:r>
          </a:p>
          <a:p>
            <a:endParaRPr lang="en-US" dirty="0" smtClean="0"/>
          </a:p>
          <a:p>
            <a:r>
              <a:rPr lang="en-US" dirty="0" smtClean="0"/>
              <a:t>Write things, create diagrams, organize them.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Additional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Users’ Manual</a:t>
            </a:r>
          </a:p>
          <a:p>
            <a:pPr lvl="1"/>
            <a:r>
              <a:rPr lang="en-US" b="0" dirty="0" smtClean="0"/>
              <a:t>Avoid unnecessary information, user doesn’t need to know the internal working of the software.</a:t>
            </a:r>
          </a:p>
          <a:p>
            <a:pPr lvl="2"/>
            <a:r>
              <a:rPr lang="en-US" b="0" dirty="0" smtClean="0"/>
              <a:t>Steps to run the program, description on outputs is ok.</a:t>
            </a:r>
          </a:p>
          <a:p>
            <a:pPr lvl="2"/>
            <a:r>
              <a:rPr lang="en-US" b="0" dirty="0" smtClean="0"/>
              <a:t>Class diagram, sequence diagram is not.</a:t>
            </a:r>
          </a:p>
          <a:p>
            <a:pPr lvl="1"/>
            <a:endParaRPr lang="en-US" dirty="0" smtClean="0"/>
          </a:p>
          <a:p>
            <a:pPr lvl="1"/>
            <a:r>
              <a:rPr lang="en-US" b="0" dirty="0" smtClean="0"/>
              <a:t>Describe the operations in the simplest non-technical manner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Readme</a:t>
            </a:r>
          </a:p>
          <a:p>
            <a:pPr lvl="1"/>
            <a:r>
              <a:rPr lang="en-US" b="0" dirty="0" smtClean="0"/>
              <a:t>A bit technical, but try to use as much simple language as possible.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Technical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Automated Tools.</a:t>
            </a:r>
          </a:p>
          <a:p>
            <a:pPr lvl="1"/>
            <a:r>
              <a:rPr lang="en-US" dirty="0" smtClean="0"/>
              <a:t>Doxygen</a:t>
            </a:r>
          </a:p>
          <a:p>
            <a:pPr lvl="2"/>
            <a:r>
              <a:rPr lang="en-US" dirty="0" smtClean="0">
                <a:hlinkClick r:id="rId2"/>
              </a:rPr>
              <a:t>http://www.stack.nl/~dimitri/doxygen/</a:t>
            </a:r>
            <a:endParaRPr lang="en-US" dirty="0" smtClean="0"/>
          </a:p>
          <a:p>
            <a:pPr lvl="2"/>
            <a:r>
              <a:rPr lang="en-US" dirty="0" smtClean="0"/>
              <a:t>Cross Platform, runs in Win, Linux, Mac</a:t>
            </a:r>
          </a:p>
          <a:p>
            <a:pPr lvl="2"/>
            <a:r>
              <a:rPr lang="en-US" dirty="0" smtClean="0"/>
              <a:t>Real easy to use.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An example of </a:t>
            </a:r>
            <a:r>
              <a:rPr lang="en-US" dirty="0" smtClean="0">
                <a:hlinkClick r:id="rId3" action="ppaction://hlinkfile"/>
              </a:rPr>
              <a:t>Doxygen documentation</a:t>
            </a:r>
            <a:r>
              <a:rPr lang="en-US" dirty="0" smtClean="0"/>
              <a:t>.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If you provide some specific comments, it is fine, if you don’t, it still generates documentations.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</a:p>
          <a:p>
            <a:endParaRPr lang="en-US" dirty="0" smtClean="0"/>
          </a:p>
          <a:p>
            <a:r>
              <a:rPr lang="en-US" dirty="0" smtClean="0"/>
              <a:t>Writing Self-Descriptive Code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Commenting the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Required so that</a:t>
            </a:r>
          </a:p>
          <a:p>
            <a:pPr lvl="1"/>
            <a:endParaRPr lang="en-US" dirty="0" smtClean="0"/>
          </a:p>
          <a:p>
            <a:pPr lvl="1"/>
            <a:r>
              <a:rPr lang="en-US" b="0" dirty="0" smtClean="0"/>
              <a:t>Others understand your code.</a:t>
            </a:r>
          </a:p>
          <a:p>
            <a:pPr lvl="1"/>
            <a:endParaRPr lang="en-US" b="0" dirty="0" smtClean="0"/>
          </a:p>
          <a:p>
            <a:pPr lvl="1"/>
            <a:r>
              <a:rPr lang="en-US" b="0" dirty="0" smtClean="0"/>
              <a:t>You yourself understand the code when you come back after a break.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Commenting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</a:t>
            </a:r>
          </a:p>
          <a:p>
            <a:pPr lvl="1"/>
            <a:r>
              <a:rPr lang="en-US" dirty="0" smtClean="0"/>
              <a:t>Under-comment</a:t>
            </a:r>
          </a:p>
          <a:p>
            <a:pPr lvl="2"/>
            <a:r>
              <a:rPr lang="en-US" b="0" dirty="0" smtClean="0"/>
              <a:t>It makes your effort useless, as sufficient information is not provided.</a:t>
            </a:r>
          </a:p>
          <a:p>
            <a:pPr lvl="2">
              <a:buNone/>
            </a:pPr>
            <a:endParaRPr lang="en-US" dirty="0" smtClean="0"/>
          </a:p>
          <a:p>
            <a:pPr lvl="1"/>
            <a:r>
              <a:rPr lang="en-US" dirty="0" smtClean="0"/>
              <a:t>Over-comment</a:t>
            </a:r>
          </a:p>
          <a:p>
            <a:pPr lvl="2"/>
            <a:r>
              <a:rPr lang="en-US" b="0" dirty="0" smtClean="0"/>
              <a:t>It creates annoyance and distraction.</a:t>
            </a:r>
          </a:p>
          <a:p>
            <a:pPr lvl="2">
              <a:buNone/>
            </a:pPr>
            <a:endParaRPr lang="en-US" dirty="0" smtClean="0"/>
          </a:p>
          <a:p>
            <a:pPr lvl="1"/>
            <a:r>
              <a:rPr lang="en-US" dirty="0" smtClean="0"/>
              <a:t>Write Complex Comments</a:t>
            </a:r>
          </a:p>
          <a:p>
            <a:pPr lvl="2"/>
            <a:r>
              <a:rPr lang="en-US" b="0" dirty="0" smtClean="0"/>
              <a:t>The target is understanding the code, not the comments themselves.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Commenting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to comment?</a:t>
            </a:r>
          </a:p>
          <a:p>
            <a:endParaRPr lang="en-US" dirty="0" smtClean="0"/>
          </a:p>
          <a:p>
            <a:pPr lvl="1"/>
            <a:r>
              <a:rPr lang="en-US" b="0" dirty="0" smtClean="0"/>
              <a:t>Whenever you do something that is not obvious.</a:t>
            </a:r>
          </a:p>
          <a:p>
            <a:pPr lvl="1"/>
            <a:endParaRPr lang="en-US" b="0" dirty="0" smtClean="0"/>
          </a:p>
          <a:p>
            <a:pPr lvl="1"/>
            <a:r>
              <a:rPr lang="en-US" b="0" dirty="0" smtClean="0"/>
              <a:t>Whenever you are writing a main functional entity (class, method)</a:t>
            </a:r>
          </a:p>
          <a:p>
            <a:pPr lvl="1"/>
            <a:endParaRPr lang="en-US" b="0" dirty="0" smtClean="0"/>
          </a:p>
          <a:p>
            <a:pPr lvl="1"/>
            <a:r>
              <a:rPr lang="en-US" b="0" dirty="0" smtClean="0"/>
              <a:t>Whenever you are having a complex operation done.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Commenting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not to comment?</a:t>
            </a:r>
          </a:p>
          <a:p>
            <a:pPr lvl="1"/>
            <a:endParaRPr lang="en-US" dirty="0" smtClean="0"/>
          </a:p>
          <a:p>
            <a:pPr lvl="1"/>
            <a:r>
              <a:rPr lang="en-US" b="0" dirty="0" smtClean="0"/>
              <a:t>On obvious matters.</a:t>
            </a:r>
          </a:p>
          <a:p>
            <a:pPr lvl="1"/>
            <a:endParaRPr lang="en-US" b="0" dirty="0" smtClean="0"/>
          </a:p>
          <a:p>
            <a:pPr lvl="1"/>
            <a:r>
              <a:rPr lang="en-US" b="0" dirty="0" smtClean="0"/>
              <a:t>On standard statements.</a:t>
            </a:r>
          </a:p>
          <a:p>
            <a:pPr lvl="1"/>
            <a:endParaRPr lang="en-US" b="0" dirty="0" smtClean="0"/>
          </a:p>
          <a:p>
            <a:pPr lvl="1"/>
            <a:r>
              <a:rPr lang="en-US" b="0" dirty="0" smtClean="0"/>
              <a:t>On statements that are simple enough to understand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0" dirty="0" err="1" smtClean="0"/>
              <a:t>int</a:t>
            </a:r>
            <a:r>
              <a:rPr lang="en-US" b="0" dirty="0" smtClean="0"/>
              <a:t> x;				//Declare an integer variable</a:t>
            </a:r>
          </a:p>
          <a:p>
            <a:pPr>
              <a:buNone/>
            </a:pPr>
            <a:endParaRPr lang="en-US" b="0" dirty="0" smtClean="0"/>
          </a:p>
          <a:p>
            <a:pPr>
              <a:buNone/>
            </a:pPr>
            <a:r>
              <a:rPr lang="en-US" b="0" dirty="0" smtClean="0"/>
              <a:t>for(</a:t>
            </a:r>
            <a:r>
              <a:rPr lang="en-US" b="0" dirty="0" err="1" smtClean="0"/>
              <a:t>int</a:t>
            </a:r>
            <a:r>
              <a:rPr lang="en-US" b="0" dirty="0" smtClean="0"/>
              <a:t> </a:t>
            </a:r>
            <a:r>
              <a:rPr lang="en-US" b="0" dirty="0" err="1" smtClean="0"/>
              <a:t>i</a:t>
            </a:r>
            <a:r>
              <a:rPr lang="en-US" b="0" dirty="0" smtClean="0"/>
              <a:t> = 0; </a:t>
            </a:r>
            <a:r>
              <a:rPr lang="en-US" b="0" dirty="0" err="1" smtClean="0"/>
              <a:t>i</a:t>
            </a:r>
            <a:r>
              <a:rPr lang="en-US" b="0" dirty="0" smtClean="0"/>
              <a:t> &lt;100;i++) 	//Run this loop 100 times</a:t>
            </a:r>
          </a:p>
          <a:p>
            <a:pPr>
              <a:buNone/>
            </a:pPr>
            <a:r>
              <a:rPr lang="en-US" b="0" dirty="0" smtClean="0"/>
              <a:t>{</a:t>
            </a:r>
          </a:p>
          <a:p>
            <a:pPr>
              <a:buNone/>
            </a:pPr>
            <a:r>
              <a:rPr lang="en-US" b="0" dirty="0" smtClean="0"/>
              <a:t>	x++;			//increase the value of x by one</a:t>
            </a:r>
          </a:p>
          <a:p>
            <a:pPr>
              <a:buNone/>
            </a:pPr>
            <a:endParaRPr lang="en-US" b="0" dirty="0" smtClean="0"/>
          </a:p>
          <a:p>
            <a:pPr>
              <a:buNone/>
            </a:pPr>
            <a:r>
              <a:rPr lang="en-US" b="0" dirty="0" smtClean="0"/>
              <a:t>	xplt2D(sin(x));		//Plot sin x in a 2D Space.</a:t>
            </a:r>
          </a:p>
          <a:p>
            <a:pPr>
              <a:buNone/>
            </a:pPr>
            <a:r>
              <a:rPr lang="en-US" b="0" dirty="0" smtClean="0"/>
              <a:t>}</a:t>
            </a:r>
          </a:p>
        </p:txBody>
      </p:sp>
      <p:sp>
        <p:nvSpPr>
          <p:cNvPr id="4" name="Multiply 3"/>
          <p:cNvSpPr/>
          <p:nvPr/>
        </p:nvSpPr>
        <p:spPr>
          <a:xfrm>
            <a:off x="3962400" y="1371600"/>
            <a:ext cx="3276600" cy="4038600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Recap on SDLC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Requirement Gathering &amp; Analysis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UML</a:t>
            </a:r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System Design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Database Design</a:t>
            </a:r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Implementation &amp; Coding</a:t>
            </a:r>
          </a:p>
          <a:p>
            <a:pPr lvl="1"/>
            <a:r>
              <a:rPr lang="en-US" b="1" u="sng" dirty="0" smtClean="0">
                <a:solidFill>
                  <a:srgbClr val="FF0000"/>
                </a:solidFill>
              </a:rPr>
              <a:t>Source code documentation</a:t>
            </a:r>
          </a:p>
          <a:p>
            <a:pPr lvl="1"/>
            <a:r>
              <a:rPr lang="en-US" b="0" dirty="0" smtClean="0">
                <a:solidFill>
                  <a:schemeClr val="bg1">
                    <a:lumMod val="50000"/>
                  </a:schemeClr>
                </a:solidFill>
              </a:rPr>
              <a:t>Version control systems</a:t>
            </a:r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Software Testing</a:t>
            </a:r>
          </a:p>
          <a:p>
            <a:pPr lvl="1"/>
            <a:r>
              <a:rPr lang="en-US" b="0" dirty="0" smtClean="0">
                <a:solidFill>
                  <a:schemeClr val="bg1">
                    <a:lumMod val="50000"/>
                  </a:schemeClr>
                </a:solidFill>
              </a:rPr>
              <a:t>Unit &amp; Integration testing  </a:t>
            </a:r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System Deployment</a:t>
            </a:r>
          </a:p>
          <a:p>
            <a:pPr lvl="1"/>
            <a:r>
              <a:rPr lang="en-US" b="0" dirty="0" smtClean="0">
                <a:solidFill>
                  <a:schemeClr val="bg1">
                    <a:lumMod val="50000"/>
                  </a:schemeClr>
                </a:solidFill>
              </a:rPr>
              <a:t>Build tools</a:t>
            </a:r>
          </a:p>
          <a:p>
            <a:r>
              <a:rPr lang="en-US" sz="3100" dirty="0" smtClean="0">
                <a:solidFill>
                  <a:schemeClr val="bg1">
                    <a:lumMod val="50000"/>
                  </a:schemeClr>
                </a:solidFill>
              </a:rPr>
              <a:t>Software Maintenance &amp; Evolution </a:t>
            </a:r>
          </a:p>
          <a:p>
            <a:pPr lvl="1"/>
            <a:r>
              <a:rPr lang="en-US" b="0" dirty="0" smtClean="0">
                <a:solidFill>
                  <a:schemeClr val="bg1">
                    <a:lumMod val="50000"/>
                  </a:schemeClr>
                </a:solidFill>
              </a:rPr>
              <a:t>Clone detection, Concept Location</a:t>
            </a:r>
            <a:endParaRPr lang="en-CA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Self-Descriptive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</a:t>
            </a:r>
            <a:r>
              <a:rPr lang="en-US" dirty="0" smtClean="0"/>
              <a:t>reduce</a:t>
            </a:r>
            <a:r>
              <a:rPr lang="en-US" dirty="0" smtClean="0"/>
              <a:t> </a:t>
            </a:r>
            <a:r>
              <a:rPr lang="en-US" dirty="0" smtClean="0"/>
              <a:t>the </a:t>
            </a:r>
            <a:r>
              <a:rPr lang="en-US" dirty="0" smtClean="0"/>
              <a:t>need of using comments.</a:t>
            </a:r>
          </a:p>
          <a:p>
            <a:endParaRPr lang="en-US" dirty="0" smtClean="0"/>
          </a:p>
          <a:p>
            <a:r>
              <a:rPr lang="en-US" dirty="0" smtClean="0"/>
              <a:t>Rules</a:t>
            </a:r>
          </a:p>
          <a:p>
            <a:pPr lvl="1"/>
            <a:r>
              <a:rPr lang="en-US" b="0" dirty="0" smtClean="0"/>
              <a:t>Provide descriptive names for all identifiers.</a:t>
            </a:r>
          </a:p>
          <a:p>
            <a:pPr lvl="1"/>
            <a:r>
              <a:rPr lang="en-US" b="0" dirty="0" smtClean="0"/>
              <a:t>Use proper indenting (i.e. pretty printing).</a:t>
            </a:r>
          </a:p>
          <a:p>
            <a:pPr lvl="1"/>
            <a:r>
              <a:rPr lang="en-US" b="0" dirty="0" smtClean="0"/>
              <a:t>Use consistent naming convention.</a:t>
            </a:r>
          </a:p>
          <a:p>
            <a:pPr lvl="1"/>
            <a:r>
              <a:rPr lang="en-US" b="0" dirty="0" smtClean="0"/>
              <a:t>Use consistent and proper coding conventions.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Self-descriptive code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3505200" cy="4525963"/>
          </a:xfrm>
        </p:spPr>
        <p:txBody>
          <a:bodyPr/>
          <a:lstStyle/>
          <a:p>
            <a:pPr>
              <a:buNone/>
            </a:pPr>
            <a:r>
              <a:rPr lang="en-US" b="0" dirty="0" err="1" smtClean="0"/>
              <a:t>int</a:t>
            </a:r>
            <a:r>
              <a:rPr lang="en-US" b="0" dirty="0" smtClean="0"/>
              <a:t> x;</a:t>
            </a:r>
          </a:p>
          <a:p>
            <a:pPr>
              <a:buNone/>
            </a:pPr>
            <a:endParaRPr lang="en-US" b="0" dirty="0" smtClean="0"/>
          </a:p>
          <a:p>
            <a:pPr>
              <a:buNone/>
            </a:pPr>
            <a:r>
              <a:rPr lang="en-US" b="0" dirty="0" smtClean="0"/>
              <a:t>for(</a:t>
            </a:r>
            <a:r>
              <a:rPr lang="en-US" b="0" dirty="0" err="1" smtClean="0"/>
              <a:t>i</a:t>
            </a:r>
            <a:r>
              <a:rPr lang="en-US" b="0" dirty="0" smtClean="0"/>
              <a:t> = 0; </a:t>
            </a:r>
            <a:r>
              <a:rPr lang="en-US" b="0" dirty="0" err="1" smtClean="0"/>
              <a:t>i</a:t>
            </a:r>
            <a:r>
              <a:rPr lang="en-US" b="0" dirty="0" smtClean="0"/>
              <a:t> &lt; 100; </a:t>
            </a:r>
            <a:r>
              <a:rPr lang="en-US" b="0" dirty="0" err="1" smtClean="0"/>
              <a:t>i</a:t>
            </a:r>
            <a:r>
              <a:rPr lang="en-US" b="0" dirty="0" smtClean="0"/>
              <a:t>++)</a:t>
            </a:r>
          </a:p>
          <a:p>
            <a:pPr>
              <a:buNone/>
            </a:pPr>
            <a:r>
              <a:rPr lang="en-US" b="0" dirty="0" smtClean="0"/>
              <a:t>{</a:t>
            </a:r>
          </a:p>
          <a:p>
            <a:pPr>
              <a:buNone/>
            </a:pPr>
            <a:r>
              <a:rPr lang="en-US" b="0" dirty="0" smtClean="0"/>
              <a:t>	plot(sin(x++));</a:t>
            </a:r>
          </a:p>
          <a:p>
            <a:pPr>
              <a:buNone/>
            </a:pPr>
            <a:r>
              <a:rPr lang="en-US" b="0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86200" y="1600200"/>
            <a:ext cx="50292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int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angle;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i="0" u="none" strike="noStrike" kern="1200" cap="none" spc="0" normalizeH="0" baseline="0" noProof="0" dirty="0" smtClean="0">
              <a:ln>
                <a:noFill/>
              </a:ln>
              <a:solidFill>
                <a:srgbClr val="007434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for(</a:t>
            </a:r>
            <a:r>
              <a:rPr kumimoji="0" lang="en-US" sz="20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loopController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= 0;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loopController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&lt; 100;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loopController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++)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	plot(sin(angle++));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7434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7434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Self-descriptive code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Rules of Thumb</a:t>
            </a:r>
          </a:p>
          <a:p>
            <a:pPr lvl="1"/>
            <a:r>
              <a:rPr lang="en-US" b="0" dirty="0" smtClean="0"/>
              <a:t>Name variables according to the data they hold – usually nouns.</a:t>
            </a:r>
          </a:p>
          <a:p>
            <a:pPr lvl="1"/>
            <a:r>
              <a:rPr lang="en-US" b="0" dirty="0" smtClean="0"/>
              <a:t>Name methods according to the purpose they serve, usually verbs or adjectives.</a:t>
            </a:r>
          </a:p>
          <a:p>
            <a:pPr lvl="1"/>
            <a:r>
              <a:rPr lang="en-US" b="0" dirty="0" smtClean="0"/>
              <a:t>Make the code as much English-like as you can.</a:t>
            </a:r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So, what are good names?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err="1" smtClean="0"/>
              <a:t>numberOfPlayersInNationalTeam</a:t>
            </a:r>
            <a:r>
              <a:rPr lang="en-US" b="0" dirty="0" smtClean="0"/>
              <a:t>	</a:t>
            </a:r>
            <a:endParaRPr lang="en-US" sz="1400" b="0" dirty="0" smtClean="0"/>
          </a:p>
          <a:p>
            <a:endParaRPr lang="en-US" b="0" dirty="0" smtClean="0"/>
          </a:p>
          <a:p>
            <a:r>
              <a:rPr lang="en-US" b="0" dirty="0" err="1" smtClean="0"/>
              <a:t>nPNT</a:t>
            </a:r>
            <a:r>
              <a:rPr lang="en-US" b="0" dirty="0" smtClean="0"/>
              <a:t>					</a:t>
            </a:r>
            <a:endParaRPr lang="en-US" sz="1400" b="0" dirty="0" smtClean="0"/>
          </a:p>
          <a:p>
            <a:endParaRPr lang="en-US" b="0" dirty="0" smtClean="0"/>
          </a:p>
          <a:p>
            <a:r>
              <a:rPr lang="en-US" b="0" dirty="0" err="1" smtClean="0"/>
              <a:t>numPlayerNationalTeam</a:t>
            </a:r>
            <a:r>
              <a:rPr lang="en-US" b="0" dirty="0" smtClean="0"/>
              <a:t>	</a:t>
            </a:r>
          </a:p>
          <a:p>
            <a:endParaRPr lang="en-US" b="0" dirty="0" smtClean="0"/>
          </a:p>
          <a:p>
            <a:r>
              <a:rPr lang="en-US" b="0" dirty="0" err="1" smtClean="0"/>
              <a:t>numPlayer</a:t>
            </a:r>
            <a:r>
              <a:rPr lang="en-US" dirty="0" smtClean="0"/>
              <a:t>				</a:t>
            </a:r>
            <a:endParaRPr lang="en-US" sz="1400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So, what are good names?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numberOfPlayersInNationalTeam</a:t>
            </a:r>
            <a:r>
              <a:rPr lang="en-US" dirty="0" smtClean="0"/>
              <a:t>	</a:t>
            </a:r>
            <a:r>
              <a:rPr lang="en-US" sz="1400" dirty="0" smtClean="0"/>
              <a:t>Too Long!</a:t>
            </a:r>
          </a:p>
          <a:p>
            <a:endParaRPr lang="en-US" dirty="0" smtClean="0"/>
          </a:p>
          <a:p>
            <a:r>
              <a:rPr lang="en-US" dirty="0" err="1" smtClean="0"/>
              <a:t>nPNT</a:t>
            </a:r>
            <a:r>
              <a:rPr lang="en-US" dirty="0" smtClean="0"/>
              <a:t>					</a:t>
            </a:r>
            <a:r>
              <a:rPr lang="en-US" sz="1400" dirty="0" smtClean="0"/>
              <a:t>Too Short!</a:t>
            </a:r>
          </a:p>
          <a:p>
            <a:endParaRPr lang="en-US" dirty="0" smtClean="0"/>
          </a:p>
          <a:p>
            <a:r>
              <a:rPr lang="en-US" dirty="0" err="1" smtClean="0"/>
              <a:t>numPlayerNationalTeam</a:t>
            </a:r>
            <a:r>
              <a:rPr lang="en-US" dirty="0" smtClean="0"/>
              <a:t>		</a:t>
            </a:r>
            <a:r>
              <a:rPr lang="en-US" sz="1400" dirty="0" smtClean="0"/>
              <a:t>Okay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numPlayer</a:t>
            </a:r>
            <a:r>
              <a:rPr lang="en-US" dirty="0" smtClean="0"/>
              <a:t>				</a:t>
            </a:r>
            <a:r>
              <a:rPr lang="en-US" sz="1400" dirty="0" smtClean="0"/>
              <a:t>Okay as long as you don’t have 							another number of players in the 						context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1969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Develop / adopt one of your own choice.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Hungarian Notation</a:t>
            </a:r>
          </a:p>
          <a:p>
            <a:pPr lvl="1"/>
            <a:endParaRPr lang="en-US" dirty="0" smtClean="0"/>
          </a:p>
          <a:p>
            <a:pPr lvl="1"/>
            <a:r>
              <a:rPr lang="en-US" b="0" dirty="0" smtClean="0"/>
              <a:t>Precede variable names with a type identifier.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err="1" smtClean="0"/>
              <a:t>iStudentID</a:t>
            </a:r>
            <a:r>
              <a:rPr lang="en-US" dirty="0" smtClean="0"/>
              <a:t>, 		</a:t>
            </a:r>
            <a:r>
              <a:rPr lang="en-US" sz="1600" dirty="0" smtClean="0"/>
              <a:t>type integer, holds student ID.</a:t>
            </a:r>
            <a:endParaRPr lang="en-US" dirty="0" smtClean="0"/>
          </a:p>
          <a:p>
            <a:pPr lvl="1"/>
            <a:r>
              <a:rPr lang="en-US" dirty="0" err="1" smtClean="0"/>
              <a:t>dAmount</a:t>
            </a:r>
            <a:r>
              <a:rPr lang="en-US" dirty="0" smtClean="0"/>
              <a:t>, 		</a:t>
            </a:r>
            <a:r>
              <a:rPr lang="en-US" sz="1600" dirty="0" smtClean="0"/>
              <a:t>type double, holds amount.</a:t>
            </a:r>
            <a:endParaRPr lang="en-US" sz="2400" dirty="0" smtClean="0"/>
          </a:p>
          <a:p>
            <a:pPr lvl="1"/>
            <a:r>
              <a:rPr lang="en-US" dirty="0" err="1" smtClean="0"/>
              <a:t>strName</a:t>
            </a:r>
            <a:r>
              <a:rPr lang="en-US" dirty="0" smtClean="0"/>
              <a:t>.		</a:t>
            </a:r>
            <a:r>
              <a:rPr lang="en-US" sz="1600" dirty="0" smtClean="0"/>
              <a:t>type string, holds name.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Camel Cases</a:t>
            </a:r>
          </a:p>
          <a:p>
            <a:pPr lvl="1"/>
            <a:r>
              <a:rPr lang="en-US" b="0" dirty="0" smtClean="0"/>
              <a:t>Mix up uppercase and lowercase words for a multi-word identifier name.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Example</a:t>
            </a:r>
          </a:p>
          <a:p>
            <a:pPr lvl="1"/>
            <a:r>
              <a:rPr lang="en-US" b="0" dirty="0" err="1" smtClean="0"/>
              <a:t>CamelCaseVariable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err="1" smtClean="0"/>
              <a:t>camelCaseVariable</a:t>
            </a:r>
            <a:endParaRPr lang="en-US" b="0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good programming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Consistent and descriptive naming.</a:t>
            </a:r>
          </a:p>
          <a:p>
            <a:r>
              <a:rPr lang="en-US" b="0" dirty="0" smtClean="0"/>
              <a:t>Proper Comments.</a:t>
            </a:r>
          </a:p>
          <a:p>
            <a:r>
              <a:rPr lang="en-US" b="0" dirty="0" smtClean="0"/>
              <a:t>ONE STATEMENT per physical line.</a:t>
            </a:r>
          </a:p>
          <a:p>
            <a:r>
              <a:rPr lang="en-US" b="0" dirty="0" smtClean="0"/>
              <a:t>Proper indentation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Sample Partial Naming Convention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you want to adopt it, you are welcome. But you do not have to – you can always develop one of your own.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Recap </a:t>
            </a:r>
            <a:r>
              <a:rPr lang="en-US" dirty="0" smtClean="0"/>
              <a:t>on</a:t>
            </a:r>
            <a:r>
              <a:rPr lang="en-US" b="1" dirty="0" smtClean="0"/>
              <a:t> </a:t>
            </a:r>
            <a:r>
              <a:rPr lang="en-US" dirty="0" smtClean="0"/>
              <a:t>UML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Unified Modeling Language</a:t>
            </a:r>
          </a:p>
          <a:p>
            <a:r>
              <a:rPr lang="en-US" sz="2800" b="0" dirty="0" smtClean="0"/>
              <a:t>Visualize abstract views of a system</a:t>
            </a:r>
            <a:r>
              <a:rPr lang="en-US" sz="2800" dirty="0" smtClean="0"/>
              <a:t> </a:t>
            </a:r>
          </a:p>
          <a:p>
            <a:r>
              <a:rPr lang="en-US" sz="2800" b="0" dirty="0" smtClean="0"/>
              <a:t>Based on collected requirements</a:t>
            </a:r>
            <a:endParaRPr lang="en-US" sz="2800" dirty="0" smtClean="0"/>
          </a:p>
          <a:p>
            <a:r>
              <a:rPr lang="en-US" sz="2800" dirty="0" smtClean="0"/>
              <a:t>Structural Models</a:t>
            </a:r>
          </a:p>
          <a:p>
            <a:pPr lvl="1"/>
            <a:r>
              <a:rPr lang="en-US" sz="2600" b="0" dirty="0" smtClean="0"/>
              <a:t>Class Diagram</a:t>
            </a:r>
          </a:p>
          <a:p>
            <a:r>
              <a:rPr lang="en-US" sz="2800" dirty="0" smtClean="0"/>
              <a:t>Behavioural Models</a:t>
            </a:r>
          </a:p>
          <a:p>
            <a:pPr lvl="1"/>
            <a:r>
              <a:rPr lang="en-US" sz="2600" b="0" dirty="0" smtClean="0"/>
              <a:t>Use Case Diagram</a:t>
            </a:r>
          </a:p>
          <a:p>
            <a:pPr lvl="1"/>
            <a:r>
              <a:rPr lang="en-US" sz="2600" b="0" dirty="0" smtClean="0"/>
              <a:t>Sequence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Sample Partial Naming Convention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Constants</a:t>
            </a:r>
          </a:p>
          <a:p>
            <a:pPr lvl="1"/>
            <a:r>
              <a:rPr lang="en-US" b="0" dirty="0" smtClean="0"/>
              <a:t>THIS_IS_A_CONSTANT</a:t>
            </a:r>
          </a:p>
          <a:p>
            <a:endParaRPr lang="en-US" dirty="0" smtClean="0"/>
          </a:p>
          <a:p>
            <a:r>
              <a:rPr lang="en-US" dirty="0" smtClean="0"/>
              <a:t>Classes</a:t>
            </a:r>
          </a:p>
          <a:p>
            <a:pPr lvl="1"/>
            <a:r>
              <a:rPr lang="en-US" b="0" dirty="0" err="1" smtClean="0"/>
              <a:t>MyClass</a:t>
            </a:r>
            <a:endParaRPr lang="en-US" b="0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Attributes</a:t>
            </a:r>
          </a:p>
          <a:p>
            <a:pPr lvl="1"/>
            <a:r>
              <a:rPr lang="en-US" b="0" dirty="0" smtClean="0"/>
              <a:t>attribute</a:t>
            </a:r>
          </a:p>
          <a:p>
            <a:pPr lvl="1"/>
            <a:r>
              <a:rPr lang="en-US" b="0" dirty="0" err="1" smtClean="0"/>
              <a:t>secondAttribute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Sample Partial Naming Convention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</a:p>
          <a:p>
            <a:pPr lvl="1"/>
            <a:r>
              <a:rPr lang="en-US" b="0" dirty="0" err="1" smtClean="0"/>
              <a:t>MethodForMyClass</a:t>
            </a:r>
            <a:r>
              <a:rPr lang="en-US" b="0" dirty="0" smtClean="0"/>
              <a:t>() (C#)</a:t>
            </a:r>
          </a:p>
          <a:p>
            <a:pPr lvl="1"/>
            <a:r>
              <a:rPr lang="en-US" b="0" dirty="0" err="1" smtClean="0"/>
              <a:t>methodForMyClass</a:t>
            </a:r>
            <a:r>
              <a:rPr lang="en-US" b="0" dirty="0" smtClean="0"/>
              <a:t>() (Java)</a:t>
            </a:r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Formal Parameters</a:t>
            </a:r>
          </a:p>
          <a:p>
            <a:pPr lvl="1"/>
            <a:r>
              <a:rPr lang="en-US" b="0" dirty="0" smtClean="0"/>
              <a:t>Method(</a:t>
            </a:r>
            <a:r>
              <a:rPr lang="en-US" b="0" dirty="0" err="1" smtClean="0"/>
              <a:t>int</a:t>
            </a:r>
            <a:r>
              <a:rPr lang="en-US" b="0" dirty="0" smtClean="0"/>
              <a:t> </a:t>
            </a:r>
            <a:r>
              <a:rPr lang="en-US" b="0" dirty="0" err="1" smtClean="0"/>
              <a:t>iFirstParameter</a:t>
            </a:r>
            <a:r>
              <a:rPr lang="en-US" b="0" dirty="0" smtClean="0"/>
              <a:t>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Retrieval Interfaces</a:t>
            </a:r>
          </a:p>
          <a:p>
            <a:pPr lvl="1"/>
            <a:r>
              <a:rPr lang="en-US" b="0" dirty="0" smtClean="0"/>
              <a:t>Attribute();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Increases the readability of codes.</a:t>
            </a:r>
          </a:p>
          <a:p>
            <a:r>
              <a:rPr lang="en-US" dirty="0" smtClean="0"/>
              <a:t>Enforces Structures.</a:t>
            </a:r>
          </a:p>
          <a:p>
            <a:r>
              <a:rPr lang="en-US" dirty="0" smtClean="0"/>
              <a:t>Increases Understandability.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Indent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1"/>
            <a:ext cx="8686800" cy="3429000"/>
          </a:xfrm>
        </p:spPr>
        <p:txBody>
          <a:bodyPr/>
          <a:lstStyle/>
          <a:p>
            <a:r>
              <a:rPr lang="en-US" dirty="0" smtClean="0"/>
              <a:t>K&amp;R</a:t>
            </a:r>
          </a:p>
          <a:p>
            <a:endParaRPr lang="en-US" dirty="0" smtClean="0"/>
          </a:p>
          <a:p>
            <a:r>
              <a:rPr lang="en-US" dirty="0" err="1" smtClean="0"/>
              <a:t>Allman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KNF</a:t>
            </a:r>
          </a:p>
          <a:p>
            <a:endParaRPr lang="en-US" dirty="0" smtClean="0"/>
          </a:p>
          <a:p>
            <a:r>
              <a:rPr lang="en-US" dirty="0" smtClean="0"/>
              <a:t>GNU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5105400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Example: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en.wikipedia.org/wiki/Indentation_style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Indentation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Artistic Styles</a:t>
            </a:r>
          </a:p>
          <a:p>
            <a:pPr lvl="1"/>
            <a:r>
              <a:rPr lang="en-US" dirty="0" smtClean="0">
                <a:hlinkClick r:id="rId2"/>
              </a:rPr>
              <a:t>http://astyle.sourceforge.net/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https://sourceforge.net/projects/jastyle/</a:t>
            </a:r>
            <a:endParaRPr lang="en-US" dirty="0" smtClean="0"/>
          </a:p>
          <a:p>
            <a:pPr lvl="1"/>
            <a:r>
              <a:rPr lang="en-US" dirty="0" smtClean="0"/>
              <a:t>A source code indenter.</a:t>
            </a:r>
          </a:p>
          <a:p>
            <a:pPr lvl="1"/>
            <a:r>
              <a:rPr lang="en-US" dirty="0" smtClean="0"/>
              <a:t>Command Line Interface.</a:t>
            </a:r>
          </a:p>
          <a:p>
            <a:pPr lvl="1"/>
            <a:r>
              <a:rPr lang="en-US" dirty="0" smtClean="0"/>
              <a:t>Runs in windows as is, for Mac or Linux, a source compile is required.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Wikipedia</a:t>
            </a:r>
          </a:p>
          <a:p>
            <a:pPr lvl="1"/>
            <a:r>
              <a:rPr lang="en-US" dirty="0" smtClean="0">
                <a:hlinkClick r:id="rId2"/>
              </a:rPr>
              <a:t>http://en.wikipedia.org/wiki/Identifier_naming_convention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http://en.wikipedia.org/wiki/Coding_conventions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http://en.wikipedia.org/wiki/Indent_style</a:t>
            </a:r>
            <a:endParaRPr lang="en-US" dirty="0" smtClean="0"/>
          </a:p>
          <a:p>
            <a:pPr lvl="1"/>
            <a:r>
              <a:rPr lang="en-US" smtClean="0">
                <a:hlinkClick r:id="rId5"/>
              </a:rPr>
              <a:t>JavaDoc Tutorial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Now Demonstrating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Argo UML</a:t>
            </a:r>
          </a:p>
          <a:p>
            <a:pPr lvl="1"/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http://argouml.tigris.org/</a:t>
            </a:r>
            <a:endParaRPr lang="en-US" sz="2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Doxygen</a:t>
            </a:r>
          </a:p>
          <a:p>
            <a:pPr lvl="1"/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http://www.stack.nl/~dimitri/doxygen/index.html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Astyle</a:t>
            </a:r>
          </a:p>
          <a:p>
            <a:pPr marL="742950" lvl="2" indent="-342900"/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https://sourceforge.net/projects/jastyle/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http://creately.com/blog/diagrams/sequence-diagram-tutorial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4525963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sz="8000" dirty="0" smtClean="0"/>
              <a:t>Thank You! Questions??</a:t>
            </a:r>
            <a:endParaRPr 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0" dirty="0" smtClean="0"/>
              <a:t>Introduction to </a:t>
            </a:r>
            <a:r>
              <a:rPr lang="en-US" dirty="0" smtClean="0"/>
              <a:t>ArgoUML</a:t>
            </a:r>
          </a:p>
          <a:p>
            <a:r>
              <a:rPr lang="en-US" dirty="0" smtClean="0"/>
              <a:t>Software Documentations  </a:t>
            </a:r>
          </a:p>
          <a:p>
            <a:r>
              <a:rPr lang="en-US" dirty="0" smtClean="0"/>
              <a:t>Doxygen &amp; Astyle tools</a:t>
            </a:r>
          </a:p>
          <a:p>
            <a:r>
              <a:rPr lang="en-US" b="0" dirty="0" smtClean="0"/>
              <a:t>Practices &amp; Technical troubleshooting</a:t>
            </a:r>
            <a:endParaRPr lang="en-US" b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Written documents </a:t>
            </a:r>
            <a:r>
              <a:rPr lang="en-US" dirty="0" smtClean="0"/>
              <a:t>accompanied</a:t>
            </a:r>
            <a:r>
              <a:rPr lang="en-US" b="0" dirty="0" smtClean="0"/>
              <a:t> by software or </a:t>
            </a:r>
            <a:r>
              <a:rPr lang="en-US" dirty="0" smtClean="0"/>
              <a:t>embedded</a:t>
            </a:r>
            <a:r>
              <a:rPr lang="en-US" b="0" dirty="0" smtClean="0"/>
              <a:t> texts in the source code</a:t>
            </a:r>
          </a:p>
          <a:p>
            <a:r>
              <a:rPr lang="en-US" b="0" dirty="0" smtClean="0"/>
              <a:t>Means different things to </a:t>
            </a:r>
            <a:r>
              <a:rPr lang="en-US" dirty="0" smtClean="0"/>
              <a:t>different</a:t>
            </a:r>
            <a:r>
              <a:rPr lang="en-US" b="0" dirty="0" smtClean="0"/>
              <a:t> stakeholders</a:t>
            </a:r>
          </a:p>
          <a:p>
            <a:r>
              <a:rPr lang="en-US" b="0" dirty="0" smtClean="0"/>
              <a:t>Important </a:t>
            </a:r>
            <a:r>
              <a:rPr lang="en-US" dirty="0" smtClean="0"/>
              <a:t>component</a:t>
            </a:r>
            <a:r>
              <a:rPr lang="en-US" b="0" dirty="0" smtClean="0"/>
              <a:t> of a software system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External</a:t>
            </a:r>
          </a:p>
          <a:p>
            <a:pPr lvl="1"/>
            <a:r>
              <a:rPr lang="en-US" b="0" dirty="0" smtClean="0"/>
              <a:t>Design Documents</a:t>
            </a:r>
          </a:p>
          <a:p>
            <a:pPr lvl="1"/>
            <a:r>
              <a:rPr lang="en-US" b="0" dirty="0" smtClean="0"/>
              <a:t>Additional Documents</a:t>
            </a:r>
          </a:p>
          <a:p>
            <a:pPr lvl="1"/>
            <a:r>
              <a:rPr lang="en-US" b="0" dirty="0" smtClean="0"/>
              <a:t>Technical Documents</a:t>
            </a:r>
          </a:p>
          <a:p>
            <a:endParaRPr lang="en-US" dirty="0" smtClean="0"/>
          </a:p>
          <a:p>
            <a:r>
              <a:rPr lang="en-US" dirty="0" smtClean="0"/>
              <a:t>Internal</a:t>
            </a:r>
          </a:p>
          <a:p>
            <a:pPr lvl="1"/>
            <a:r>
              <a:rPr lang="en-US" b="0" dirty="0" smtClean="0"/>
              <a:t>Self Documenting Code</a:t>
            </a:r>
          </a:p>
          <a:p>
            <a:pPr lvl="1"/>
            <a:r>
              <a:rPr lang="en-US" b="0" dirty="0" smtClean="0"/>
              <a:t>Embedded Comments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Prepare your design documents</a:t>
            </a:r>
          </a:p>
          <a:p>
            <a:pPr lvl="1"/>
            <a:r>
              <a:rPr lang="en-US" b="0" dirty="0" smtClean="0"/>
              <a:t>They provide insights into your software.</a:t>
            </a:r>
          </a:p>
          <a:p>
            <a:endParaRPr lang="en-US" dirty="0" smtClean="0"/>
          </a:p>
          <a:p>
            <a:r>
              <a:rPr lang="en-US" dirty="0" smtClean="0"/>
              <a:t>Prepare additional documentation</a:t>
            </a:r>
          </a:p>
          <a:p>
            <a:pPr lvl="1"/>
            <a:r>
              <a:rPr lang="en-US" b="0" dirty="0" smtClean="0"/>
              <a:t>Extend your design documents with any descriptions necessary.</a:t>
            </a:r>
          </a:p>
          <a:p>
            <a:endParaRPr lang="en-US" dirty="0" smtClean="0"/>
          </a:p>
          <a:p>
            <a:r>
              <a:rPr lang="en-US" dirty="0" smtClean="0"/>
              <a:t>Prepare Code Generated Documentation</a:t>
            </a:r>
          </a:p>
          <a:p>
            <a:pPr lvl="1"/>
            <a:r>
              <a:rPr lang="en-US" b="0" dirty="0" smtClean="0"/>
              <a:t>They describe the system to someone it is completely unknown to.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Aimed towards people connected to your projects – Not Users.</a:t>
            </a:r>
          </a:p>
          <a:p>
            <a:pPr lvl="1"/>
            <a:r>
              <a:rPr lang="en-US" dirty="0" smtClean="0"/>
              <a:t>Project Idea</a:t>
            </a:r>
          </a:p>
          <a:p>
            <a:pPr lvl="2"/>
            <a:r>
              <a:rPr lang="en-US" b="0" dirty="0" smtClean="0"/>
              <a:t>Just an overview</a:t>
            </a:r>
          </a:p>
          <a:p>
            <a:pPr lvl="1"/>
            <a:r>
              <a:rPr lang="en-US" dirty="0" smtClean="0"/>
              <a:t>Use Cases</a:t>
            </a:r>
          </a:p>
          <a:p>
            <a:pPr lvl="2"/>
            <a:r>
              <a:rPr lang="en-US" b="0" dirty="0" smtClean="0"/>
              <a:t>Requirements</a:t>
            </a:r>
          </a:p>
          <a:p>
            <a:pPr lvl="1"/>
            <a:r>
              <a:rPr lang="en-US" dirty="0" smtClean="0"/>
              <a:t>Domain Model</a:t>
            </a:r>
          </a:p>
          <a:p>
            <a:pPr lvl="2"/>
            <a:r>
              <a:rPr lang="en-US" b="0" dirty="0" smtClean="0"/>
              <a:t>High level Structure</a:t>
            </a:r>
          </a:p>
          <a:p>
            <a:pPr lvl="1"/>
            <a:r>
              <a:rPr lang="en-US" dirty="0" smtClean="0"/>
              <a:t>Class Diagram</a:t>
            </a:r>
          </a:p>
          <a:p>
            <a:pPr lvl="2"/>
            <a:r>
              <a:rPr lang="en-US" b="0" dirty="0" smtClean="0"/>
              <a:t>Detailed Structure</a:t>
            </a:r>
          </a:p>
          <a:p>
            <a:pPr lvl="1"/>
            <a:r>
              <a:rPr lang="en-US" dirty="0" smtClean="0"/>
              <a:t>Object Diagram</a:t>
            </a:r>
          </a:p>
          <a:p>
            <a:pPr lvl="2"/>
            <a:r>
              <a:rPr lang="en-US" b="0" dirty="0" smtClean="0"/>
              <a:t>Structure and </a:t>
            </a:r>
            <a:r>
              <a:rPr lang="en-US" b="0" dirty="0" err="1" smtClean="0"/>
              <a:t>Behaviour</a:t>
            </a:r>
            <a:endParaRPr lang="en-US" b="0" dirty="0" smtClean="0"/>
          </a:p>
          <a:p>
            <a:pPr lvl="1"/>
            <a:r>
              <a:rPr lang="en-US" dirty="0" smtClean="0"/>
              <a:t>Sequence Diagram</a:t>
            </a:r>
          </a:p>
          <a:p>
            <a:pPr lvl="2"/>
            <a:r>
              <a:rPr lang="en-US" b="0" dirty="0" err="1" smtClean="0"/>
              <a:t>Behaviour</a:t>
            </a:r>
            <a:endParaRPr lang="en-US" b="0" dirty="0" smtClean="0"/>
          </a:p>
          <a:p>
            <a:pPr lvl="1"/>
            <a:r>
              <a:rPr lang="en-US" dirty="0" smtClean="0"/>
              <a:t>Deployment Diagram</a:t>
            </a:r>
          </a:p>
          <a:p>
            <a:pPr lvl="2"/>
            <a:r>
              <a:rPr lang="en-US" b="0" dirty="0" smtClean="0"/>
              <a:t>Environment</a:t>
            </a:r>
          </a:p>
          <a:p>
            <a:pPr lvl="1"/>
            <a:r>
              <a:rPr lang="en-US" dirty="0" smtClean="0"/>
              <a:t>…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Aimed towards the users, presumably non-technical.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User’s Manual</a:t>
            </a:r>
          </a:p>
          <a:p>
            <a:pPr lvl="2"/>
            <a:r>
              <a:rPr lang="en-US" b="0" dirty="0" smtClean="0"/>
              <a:t>What’s required to use your software.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Readme file</a:t>
            </a:r>
          </a:p>
          <a:p>
            <a:pPr lvl="2"/>
            <a:r>
              <a:rPr lang="en-US" b="0" dirty="0" smtClean="0"/>
              <a:t>Notes, last minute changes.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2351</TotalTime>
  <Words>950</Words>
  <Application>Microsoft Office PowerPoint</Application>
  <PresentationFormat>On-screen Show (4:3)</PresentationFormat>
  <Paragraphs>301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Masud Rahman</vt:lpstr>
      <vt:lpstr>Recap on SDLC</vt:lpstr>
      <vt:lpstr>Recap on UML</vt:lpstr>
      <vt:lpstr>Today’s Agenda</vt:lpstr>
      <vt:lpstr>Software Documentation</vt:lpstr>
      <vt:lpstr>Software Documentation</vt:lpstr>
      <vt:lpstr>External Documentation</vt:lpstr>
      <vt:lpstr>Design Documents</vt:lpstr>
      <vt:lpstr>Additional Documents</vt:lpstr>
      <vt:lpstr>Technical Documentation</vt:lpstr>
      <vt:lpstr>Creating Design Documents </vt:lpstr>
      <vt:lpstr>Creating Additional Documents</vt:lpstr>
      <vt:lpstr>Creating Technical Documents</vt:lpstr>
      <vt:lpstr>Internal Documentation</vt:lpstr>
      <vt:lpstr>Commenting the Code</vt:lpstr>
      <vt:lpstr>Commenting (Cont’d)</vt:lpstr>
      <vt:lpstr>Commenting (Cont’d)</vt:lpstr>
      <vt:lpstr>Commenting (Cont’d)</vt:lpstr>
      <vt:lpstr>Commenting Example</vt:lpstr>
      <vt:lpstr>Self-Descriptive Code</vt:lpstr>
      <vt:lpstr>Self-descriptive code (Cont’d)</vt:lpstr>
      <vt:lpstr>Self-descriptive code (Cont’d)</vt:lpstr>
      <vt:lpstr>So, what are good names?</vt:lpstr>
      <vt:lpstr>So, what are good names?</vt:lpstr>
      <vt:lpstr>Naming Conventions</vt:lpstr>
      <vt:lpstr>Naming Conventions (Cont’d)</vt:lpstr>
      <vt:lpstr>Naming Conventions (Cont’d)</vt:lpstr>
      <vt:lpstr>Some good programming practices</vt:lpstr>
      <vt:lpstr>A Sample Partial Naming Convention</vt:lpstr>
      <vt:lpstr>A Sample Partial Naming Convention</vt:lpstr>
      <vt:lpstr>A Sample Partial Naming Convention</vt:lpstr>
      <vt:lpstr>Indentation</vt:lpstr>
      <vt:lpstr>Indent Styles</vt:lpstr>
      <vt:lpstr>Indentation Tools</vt:lpstr>
      <vt:lpstr>For further reading</vt:lpstr>
      <vt:lpstr>Now Demonstrating</vt:lpstr>
      <vt:lpstr>More Resources</vt:lpstr>
      <vt:lpstr>Slide 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sayutee</dc:creator>
  <cp:lastModifiedBy>MasudRahman</cp:lastModifiedBy>
  <cp:revision>192</cp:revision>
  <dcterms:created xsi:type="dcterms:W3CDTF">2011-09-07T19:05:02Z</dcterms:created>
  <dcterms:modified xsi:type="dcterms:W3CDTF">2017-10-04T06:26:29Z</dcterms:modified>
</cp:coreProperties>
</file>