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4" r:id="rId18"/>
    <p:sldId id="275" r:id="rId19"/>
    <p:sldId id="276" r:id="rId20"/>
    <p:sldId id="277" r:id="rId21"/>
    <p:sldId id="278" r:id="rId22"/>
    <p:sldId id="279" r:id="rId23"/>
    <p:sldId id="272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88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2860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81000"/>
            <a:ext cx="6248400" cy="5745163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406900"/>
            <a:ext cx="8534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2906713"/>
            <a:ext cx="8534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267200" cy="45259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5259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3236913" cy="1054100"/>
          </a:xfrm>
        </p:spPr>
        <p:txBody>
          <a:bodyPr anchor="b">
            <a:normAutofit/>
          </a:bodyPr>
          <a:lstStyle>
            <a:lvl1pPr algn="l">
              <a:defRPr sz="2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81000"/>
            <a:ext cx="5340350" cy="57451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0"/>
            <a:ext cx="32369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00600"/>
            <a:ext cx="8534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457200"/>
            <a:ext cx="8534400" cy="4270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5367338"/>
            <a:ext cx="8534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1036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pic>
        <p:nvPicPr>
          <p:cNvPr id="8" name="Picture 7" descr="UoS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86600" y="6365193"/>
            <a:ext cx="1843088" cy="415533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228600" y="6249474"/>
            <a:ext cx="8686800" cy="76200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33000">
                <a:srgbClr val="FFC000"/>
              </a:gs>
              <a:gs pos="66000">
                <a:srgbClr val="007434"/>
              </a:gs>
              <a:gs pos="100000">
                <a:srgbClr val="00743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rgbClr val="007434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rgbClr val="007434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b="1" kern="1200">
          <a:solidFill>
            <a:srgbClr val="007434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rgbClr val="007434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hyperlink" Target="http://www.agilemodeling.com/artifacts/classDiagram.ht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://en.wikipedia.org/wiki/File:Use_case_restaurant_model.svg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Relationship Id="rId3" Type="http://schemas.openxmlformats.org/officeDocument/2006/relationships/hyperlink" Target="http://en.wikipedia.org/wiki/File:Restaurant-UML-SEQ.gif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nified_Modeling_Language" TargetMode="External"/><Relationship Id="rId4" Type="http://schemas.openxmlformats.org/officeDocument/2006/relationships/hyperlink" Target="http://www.uml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gilemodeling.com/essays/umlDiagrams.htm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en.wikipedia.org/wiki/File:BidirectionalAssociation.png" TargetMode="External"/><Relationship Id="rId5" Type="http://schemas.openxmlformats.org/officeDocument/2006/relationships/hyperlink" Target="http://en.wikipedia.org/wiki/File:UnidirectionalAssociation.png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CMPT 370</a:t>
            </a:r>
            <a:br>
              <a:rPr lang="en-US" dirty="0" smtClean="0"/>
            </a:br>
            <a:r>
              <a:rPr lang="en-US" dirty="0" smtClean="0"/>
              <a:t>Intermediate 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 smtClean="0"/>
          </a:p>
          <a:p>
            <a:r>
              <a:rPr lang="en-US" dirty="0" smtClean="0"/>
              <a:t>28-</a:t>
            </a:r>
            <a:r>
              <a:rPr lang="en-US" dirty="0" smtClean="0"/>
              <a:t>OCT-</a:t>
            </a:r>
            <a:r>
              <a:rPr lang="en-US" dirty="0" smtClean="0"/>
              <a:t>2014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Diagrams: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Specifies a “Has a” relation, in a sense of influence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800" y="4724400"/>
            <a:ext cx="286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This entity</a:t>
            </a:r>
            <a:r>
              <a:rPr lang="en-US" b="1" dirty="0" smtClean="0"/>
              <a:t> “has” </a:t>
            </a:r>
            <a:r>
              <a:rPr lang="en-US" b="1" dirty="0" smtClean="0">
                <a:solidFill>
                  <a:srgbClr val="00B050"/>
                </a:solidFill>
              </a:rPr>
              <a:t>That entity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2932906" y="3696494"/>
            <a:ext cx="1372394" cy="685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5105400" y="3810000"/>
            <a:ext cx="1447800" cy="533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5800" y="2895600"/>
            <a:ext cx="220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Professor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" y="3276600"/>
            <a:ext cx="220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29996" y="2893200"/>
            <a:ext cx="220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29996" y="3274200"/>
            <a:ext cx="220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6" name="Diamond 15"/>
          <p:cNvSpPr/>
          <p:nvPr/>
        </p:nvSpPr>
        <p:spPr>
          <a:xfrm>
            <a:off x="2895600" y="3200400"/>
            <a:ext cx="457200" cy="1524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24200" y="2819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78656" y="28194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3352800" y="3262532"/>
            <a:ext cx="2743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Diagram: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Signifies a “Ownership” relation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895600"/>
            <a:ext cx="220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276600"/>
            <a:ext cx="220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9996" y="2893200"/>
            <a:ext cx="220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29996" y="3274200"/>
            <a:ext cx="220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2895600" y="3200400"/>
            <a:ext cx="457200" cy="1524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4200" y="2819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78656" y="28194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1..*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352800" y="3262532"/>
            <a:ext cx="2743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52800" y="4724400"/>
            <a:ext cx="303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This entity</a:t>
            </a:r>
            <a:r>
              <a:rPr lang="en-US" b="1" dirty="0" smtClean="0"/>
              <a:t> “owns” </a:t>
            </a:r>
            <a:r>
              <a:rPr lang="en-US" b="1" dirty="0" smtClean="0">
                <a:solidFill>
                  <a:srgbClr val="00B050"/>
                </a:solidFill>
              </a:rPr>
              <a:t>That entity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6200000" flipV="1">
            <a:off x="2932906" y="3696494"/>
            <a:ext cx="1372394" cy="685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5105400" y="3810000"/>
            <a:ext cx="1447800" cy="533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Diagram: Generalization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00400" y="1905000"/>
            <a:ext cx="1752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2271932"/>
            <a:ext cx="1752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3443068"/>
            <a:ext cx="1752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3810000"/>
            <a:ext cx="1752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3443068"/>
            <a:ext cx="1752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Professor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29200" y="3810000"/>
            <a:ext cx="1752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4814668"/>
            <a:ext cx="1752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CMPTStudent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5195668"/>
            <a:ext cx="1752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>
            <a:stCxn id="6" idx="0"/>
          </p:cNvCxnSpPr>
          <p:nvPr/>
        </p:nvCxnSpPr>
        <p:spPr>
          <a:xfrm rot="5400000" flipH="1" flipV="1">
            <a:off x="2183716" y="2578784"/>
            <a:ext cx="699868" cy="1028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2965450" y="2635250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2927350" y="2673350"/>
            <a:ext cx="228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3041650" y="2711450"/>
            <a:ext cx="2286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05400" y="2819400"/>
            <a:ext cx="80010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953000" y="2667000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4876800" y="2743200"/>
            <a:ext cx="2286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 flipH="1" flipV="1">
            <a:off x="4991100" y="2705100"/>
            <a:ext cx="228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7" idx="2"/>
          </p:cNvCxnSpPr>
          <p:nvPr/>
        </p:nvCxnSpPr>
        <p:spPr>
          <a:xfrm rot="5400000">
            <a:off x="1880116" y="4204216"/>
            <a:ext cx="164068" cy="114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" idx="2"/>
          </p:cNvCxnSpPr>
          <p:nvPr/>
        </p:nvCxnSpPr>
        <p:spPr>
          <a:xfrm rot="16200000" flipH="1">
            <a:off x="1994416" y="4204216"/>
            <a:ext cx="164068" cy="114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0800000">
            <a:off x="1905000" y="4343400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1791494" y="4571206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527800" y="1981200"/>
            <a:ext cx="157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Generalization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Up Arrow 57"/>
          <p:cNvSpPr/>
          <p:nvPr/>
        </p:nvSpPr>
        <p:spPr>
          <a:xfrm>
            <a:off x="7162800" y="2438400"/>
            <a:ext cx="304800" cy="2133600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7620000" y="2438400"/>
            <a:ext cx="304800" cy="213360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035800" y="4648200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Specialization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Diagrams: Dependency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831068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2831068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Film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3212068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3212068"/>
            <a:ext cx="1600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48000" y="3212068"/>
            <a:ext cx="1981200" cy="15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81400" y="290726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&lt;&lt;uses&gt;&gt;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4578" name="Picture 2" descr="http://www.agilemodeling.com/images/models/classDiagramInitia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8673909" cy="4343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52400" y="6324600"/>
            <a:ext cx="4046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Source:</a:t>
            </a:r>
            <a:r>
              <a:rPr lang="en-US" sz="1100" dirty="0" smtClean="0">
                <a:hlinkClick r:id="rId3"/>
              </a:rPr>
              <a:t> http://www.agilemodeling.com/artifacts/classDiagram.htm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your elements into different entities.</a:t>
            </a:r>
          </a:p>
          <a:p>
            <a:pPr lvl="1"/>
            <a:r>
              <a:rPr lang="en-US" dirty="0" smtClean="0"/>
              <a:t>Every </a:t>
            </a:r>
            <a:r>
              <a:rPr lang="en-US" u="sng" dirty="0" smtClean="0"/>
              <a:t>entity belongs to a class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Everything an entity </a:t>
            </a:r>
            <a:r>
              <a:rPr lang="en-US" u="sng" dirty="0" smtClean="0"/>
              <a:t>possesses</a:t>
            </a:r>
            <a:r>
              <a:rPr lang="en-US" dirty="0" smtClean="0"/>
              <a:t> are </a:t>
            </a:r>
            <a:r>
              <a:rPr lang="en-US" u="sng" dirty="0" smtClean="0"/>
              <a:t>attributes of that 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you can accommodate something as an attribute, don’t make it another class.</a:t>
            </a:r>
          </a:p>
          <a:p>
            <a:pPr lvl="1"/>
            <a:r>
              <a:rPr lang="en-US" dirty="0" smtClean="0"/>
              <a:t>Example, if you model a person, eye </a:t>
            </a:r>
            <a:r>
              <a:rPr lang="en-US" dirty="0" err="1" smtClean="0"/>
              <a:t>colour</a:t>
            </a:r>
            <a:r>
              <a:rPr lang="en-US" dirty="0" smtClean="0"/>
              <a:t> is an entity. Though you can make eye </a:t>
            </a:r>
            <a:r>
              <a:rPr lang="en-US" dirty="0" err="1" smtClean="0"/>
              <a:t>colour</a:t>
            </a:r>
            <a:r>
              <a:rPr lang="en-US" dirty="0" smtClean="0"/>
              <a:t> into a separate class with a </a:t>
            </a:r>
            <a:r>
              <a:rPr lang="en-US" dirty="0" err="1" smtClean="0"/>
              <a:t>colour</a:t>
            </a:r>
            <a:r>
              <a:rPr lang="en-US" dirty="0" smtClean="0"/>
              <a:t> attribute, it will be over engineering.</a:t>
            </a:r>
          </a:p>
          <a:p>
            <a:r>
              <a:rPr lang="en-US" dirty="0" smtClean="0"/>
              <a:t>You will find some other methods in the </a:t>
            </a:r>
            <a:r>
              <a:rPr lang="en-US" u="sng" dirty="0" smtClean="0"/>
              <a:t>Design Patterns</a:t>
            </a:r>
            <a:r>
              <a:rPr lang="en-US" dirty="0" smtClean="0"/>
              <a:t> and </a:t>
            </a:r>
            <a:r>
              <a:rPr lang="en-US" u="sng" dirty="0" smtClean="0"/>
              <a:t>GRASP Patterns</a:t>
            </a:r>
            <a:r>
              <a:rPr lang="en-US" dirty="0" smtClean="0"/>
              <a:t> Lecture.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Devised to </a:t>
            </a:r>
            <a:r>
              <a:rPr lang="en-US" u="sng" dirty="0" smtClean="0"/>
              <a:t>Summarize</a:t>
            </a:r>
            <a:r>
              <a:rPr lang="en-US" dirty="0" smtClean="0"/>
              <a:t> the already captured Requirements</a:t>
            </a:r>
          </a:p>
          <a:p>
            <a:r>
              <a:rPr lang="en-US" dirty="0" smtClean="0"/>
              <a:t>Provides</a:t>
            </a:r>
          </a:p>
          <a:p>
            <a:pPr lvl="1"/>
            <a:r>
              <a:rPr lang="en-US" dirty="0" smtClean="0"/>
              <a:t>Actors</a:t>
            </a:r>
          </a:p>
          <a:p>
            <a:pPr lvl="1"/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Dependencies among them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 Components</a:t>
            </a:r>
            <a:endParaRPr lang="en-US" dirty="0"/>
          </a:p>
        </p:txBody>
      </p:sp>
      <p:pic>
        <p:nvPicPr>
          <p:cNvPr id="4" name="Picture 3" descr="usecase-actor.png"/>
          <p:cNvPicPr>
            <a:picLocks noChangeAspect="1"/>
          </p:cNvPicPr>
          <p:nvPr/>
        </p:nvPicPr>
        <p:blipFill>
          <a:blip r:embed="rId2"/>
          <a:srcRect b="15384"/>
          <a:stretch>
            <a:fillRect/>
          </a:stretch>
        </p:blipFill>
        <p:spPr>
          <a:xfrm>
            <a:off x="914400" y="2971800"/>
            <a:ext cx="1062210" cy="838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362200" y="2895600"/>
            <a:ext cx="4419600" cy="990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2362200"/>
            <a:ext cx="5257800" cy="2133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600200" y="3427412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5800" y="52578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Actor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0"/>
            <a:endCxn id="4" idx="2"/>
          </p:cNvCxnSpPr>
          <p:nvPr/>
        </p:nvCxnSpPr>
        <p:spPr>
          <a:xfrm rot="5400000" flipH="1" flipV="1">
            <a:off x="514797" y="4327092"/>
            <a:ext cx="1447800" cy="4136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53000" y="1295400"/>
            <a:ext cx="8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System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4914900" y="1866900"/>
            <a:ext cx="609600" cy="3810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81600" y="5334000"/>
            <a:ext cx="203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Goal / Requirement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3" name="Straight Arrow Connector 22"/>
          <p:cNvCxnSpPr>
            <a:stCxn id="21" idx="0"/>
          </p:cNvCxnSpPr>
          <p:nvPr/>
        </p:nvCxnSpPr>
        <p:spPr>
          <a:xfrm rot="16200000" flipV="1">
            <a:off x="5118445" y="4254155"/>
            <a:ext cx="1447800" cy="71188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81200" y="5334000"/>
            <a:ext cx="95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Relation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16200000" flipV="1">
            <a:off x="1219200" y="4343400"/>
            <a:ext cx="1752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Diagrams: Example</a:t>
            </a:r>
            <a:endParaRPr lang="en-US" dirty="0"/>
          </a:p>
        </p:txBody>
      </p:sp>
      <p:pic>
        <p:nvPicPr>
          <p:cNvPr id="29698" name="Picture 2" descr="File:Use case restaurant model.sv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447800"/>
            <a:ext cx="4724400" cy="47244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28600" y="6400800"/>
            <a:ext cx="4783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 smtClean="0">
                <a:hlinkClick r:id="rId3"/>
              </a:rPr>
              <a:t>http://en.wikipedia.org/wiki/File:Use_case_restaurant_model.svg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Captures the ordering of tasks in a process.</a:t>
            </a:r>
          </a:p>
          <a:p>
            <a:endParaRPr lang="en-US" dirty="0" smtClean="0"/>
          </a:p>
          <a:p>
            <a:r>
              <a:rPr lang="en-US" dirty="0" smtClean="0"/>
              <a:t>Sometimes called “Timing Diagrams”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But UML Contains a whole different type of diagram with that name.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Stands for the Unified Modeling Language.</a:t>
            </a:r>
          </a:p>
          <a:p>
            <a:endParaRPr lang="en-US" dirty="0" smtClean="0"/>
          </a:p>
          <a:p>
            <a:r>
              <a:rPr lang="en-US" dirty="0" smtClean="0"/>
              <a:t>Provides a graphical mean to visualize a system.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Still a </a:t>
            </a:r>
            <a:r>
              <a:rPr lang="en-US" sz="1800" u="sng" dirty="0" smtClean="0">
                <a:solidFill>
                  <a:schemeClr val="tx1"/>
                </a:solidFill>
              </a:rPr>
              <a:t>Language</a:t>
            </a:r>
            <a:r>
              <a:rPr lang="en-US" sz="1800" dirty="0" smtClean="0">
                <a:solidFill>
                  <a:schemeClr val="tx1"/>
                </a:solidFill>
              </a:rPr>
              <a:t>: has symbols, vocabulary and rules for their use.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Creates models from different perspectives.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Diagram: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</a:t>
            </a:r>
          </a:p>
          <a:p>
            <a:pPr lvl="1"/>
            <a:r>
              <a:rPr lang="en-US" dirty="0" smtClean="0"/>
              <a:t>All tasks in a process.</a:t>
            </a:r>
          </a:p>
          <a:p>
            <a:pPr lvl="1"/>
            <a:r>
              <a:rPr lang="en-US" dirty="0" smtClean="0"/>
              <a:t>Their ordering.</a:t>
            </a:r>
          </a:p>
          <a:p>
            <a:pPr lvl="1"/>
            <a:r>
              <a:rPr lang="en-US" dirty="0" smtClean="0"/>
              <a:t>Whether they notify one another.</a:t>
            </a:r>
          </a:p>
          <a:p>
            <a:endParaRPr lang="en-US" dirty="0" smtClean="0"/>
          </a:p>
          <a:p>
            <a:r>
              <a:rPr lang="en-US" dirty="0" smtClean="0"/>
              <a:t>Arrange them in chronological order.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Diagrams: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These are the performing entities – resides on the top of the diagram.</a:t>
            </a:r>
          </a:p>
          <a:p>
            <a:r>
              <a:rPr lang="en-US" dirty="0" smtClean="0"/>
              <a:t>Lifelines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Vertical dotted lines drawn directly below objects.</a:t>
            </a:r>
          </a:p>
          <a:p>
            <a:r>
              <a:rPr lang="en-US" dirty="0" smtClean="0"/>
              <a:t>Message Boxes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Indicates a task is being performed.</a:t>
            </a:r>
          </a:p>
          <a:p>
            <a:r>
              <a:rPr lang="en-US" dirty="0" smtClean="0"/>
              <a:t>Messages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Indicates interactions.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Diagram: Example</a:t>
            </a:r>
            <a:endParaRPr lang="en-US" dirty="0"/>
          </a:p>
        </p:txBody>
      </p:sp>
      <p:pic>
        <p:nvPicPr>
          <p:cNvPr id="33794" name="Picture 2" descr="File:Restaurant-UML-SEQ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143000"/>
            <a:ext cx="4800600" cy="486898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28600" y="6324600"/>
            <a:ext cx="4274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 smtClean="0">
                <a:hlinkClick r:id="rId3"/>
              </a:rPr>
              <a:t>http://en.wikipedia.org/wiki/File:Restaurant-UML-SEQ.gif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75663" y="152400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76400" y="17526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5663" y="2133600"/>
            <a:ext cx="94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Lifelines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574800" y="2336800"/>
            <a:ext cx="141386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47800" y="3263900"/>
            <a:ext cx="141386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5663" y="3059668"/>
            <a:ext cx="72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Boxes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8" idx="3"/>
          </p:cNvCxnSpPr>
          <p:nvPr/>
        </p:nvCxnSpPr>
        <p:spPr>
          <a:xfrm>
            <a:off x="2438400" y="5276166"/>
            <a:ext cx="423263" cy="8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1269" y="4953000"/>
            <a:ext cx="1927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object ceases </a:t>
            </a:r>
          </a:p>
          <a:p>
            <a:r>
              <a:rPr lang="en-US" dirty="0" smtClean="0"/>
              <a:t>to exist here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for further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</a:t>
            </a:r>
          </a:p>
          <a:p>
            <a:pPr lvl="1"/>
            <a:r>
              <a:rPr lang="en-US" dirty="0" smtClean="0">
                <a:hlinkClick r:id="rId2"/>
              </a:rPr>
              <a:t>http://www.agilemodeling.com/essays/umlDiagrams.htm</a:t>
            </a:r>
            <a:endParaRPr lang="en-US" dirty="0" smtClean="0"/>
          </a:p>
          <a:p>
            <a:pPr lvl="2"/>
            <a:r>
              <a:rPr lang="en-US" sz="1600" dirty="0" smtClean="0">
                <a:solidFill>
                  <a:schemeClr val="tx1"/>
                </a:solidFill>
              </a:rPr>
              <a:t>Provides introductory information. Good for beginners.</a:t>
            </a:r>
          </a:p>
          <a:p>
            <a:r>
              <a:rPr lang="en-US" dirty="0" smtClean="0"/>
              <a:t>Wikipedia</a:t>
            </a:r>
          </a:p>
          <a:p>
            <a:pPr lvl="1"/>
            <a:r>
              <a:rPr lang="en-US" dirty="0" smtClean="0">
                <a:hlinkClick r:id="rId3"/>
              </a:rPr>
              <a:t>http://en.wikipedia.org/wiki/Unified_Modeling_Language</a:t>
            </a:r>
            <a:endParaRPr lang="en-US" dirty="0" smtClean="0"/>
          </a:p>
          <a:p>
            <a:pPr lvl="2"/>
            <a:r>
              <a:rPr lang="en-US" sz="1600" dirty="0" smtClean="0">
                <a:solidFill>
                  <a:schemeClr val="tx1"/>
                </a:solidFill>
              </a:rPr>
              <a:t>Links to individual diagrams are at the bottom of the page. Provides detailed information.</a:t>
            </a:r>
          </a:p>
          <a:p>
            <a:r>
              <a:rPr lang="en-US" dirty="0" smtClean="0"/>
              <a:t>The UML Mine</a:t>
            </a:r>
          </a:p>
          <a:p>
            <a:pPr lvl="1"/>
            <a:r>
              <a:rPr lang="en-US" dirty="0" smtClean="0">
                <a:hlinkClick r:id="rId4"/>
              </a:rPr>
              <a:t>http://www.uml.org/</a:t>
            </a:r>
            <a:endParaRPr lang="en-US" dirty="0" smtClean="0"/>
          </a:p>
          <a:p>
            <a:pPr lvl="2"/>
            <a:r>
              <a:rPr lang="en-US" sz="1600" dirty="0" smtClean="0">
                <a:solidFill>
                  <a:schemeClr val="tx1"/>
                </a:solidFill>
              </a:rPr>
              <a:t>Whatever you want to know about UML.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for further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Recommended ONLY IF you have time to spare.</a:t>
            </a:r>
          </a:p>
          <a:p>
            <a:endParaRPr lang="en-US" dirty="0" smtClean="0"/>
          </a:p>
          <a:p>
            <a:r>
              <a:rPr lang="en-US" dirty="0" smtClean="0"/>
              <a:t>Object oriented analysis and design by Grady </a:t>
            </a:r>
            <a:r>
              <a:rPr lang="en-US" dirty="0" err="1" smtClean="0"/>
              <a:t>Booch</a:t>
            </a:r>
            <a:r>
              <a:rPr lang="en-US" dirty="0" smtClean="0"/>
              <a:t>.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Available in university libraries. Too much descriptive but can provide concepts on Object Oriented Analysis and Design.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Not about UML in particular.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UML 2.0 in a nutshell by Dan </a:t>
            </a:r>
            <a:r>
              <a:rPr lang="en-US" dirty="0" err="1" smtClean="0"/>
              <a:t>Pilone</a:t>
            </a:r>
            <a:endParaRPr lang="en-US" dirty="0" smtClean="0"/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Available in the university libraries. Good for beginners.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1295400"/>
            <a:ext cx="1371600" cy="609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UML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2286000"/>
            <a:ext cx="1371600" cy="609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Structural Models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8800" y="2286000"/>
            <a:ext cx="1371600" cy="609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BehaviouralModels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3048000"/>
            <a:ext cx="31077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b="1" u="sng" dirty="0" smtClean="0">
                <a:solidFill>
                  <a:srgbClr val="00B050"/>
                </a:solidFill>
              </a:rPr>
              <a:t>Class Diagram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00B050"/>
                </a:solidFill>
              </a:rPr>
              <a:t>Object Diagram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00B050"/>
                </a:solidFill>
              </a:rPr>
              <a:t>Component Diagram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00B050"/>
                </a:solidFill>
              </a:rPr>
              <a:t>Composite Structure Diagram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00B050"/>
                </a:solidFill>
              </a:rPr>
              <a:t>Deployment Diagram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00B050"/>
                </a:solidFill>
              </a:rPr>
              <a:t>Package Diagram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00B050"/>
                </a:solidFill>
              </a:rPr>
              <a:t>Profile Diagram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1938" y="2971800"/>
            <a:ext cx="31208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Activity Diagram</a:t>
            </a:r>
          </a:p>
          <a:p>
            <a:pPr>
              <a:buFont typeface="Wingdings" pitchFamily="2" charset="2"/>
              <a:buChar char="§"/>
            </a:pPr>
            <a:r>
              <a:rPr lang="en-US" b="1" u="sng" dirty="0" smtClean="0">
                <a:solidFill>
                  <a:schemeClr val="accent6">
                    <a:lumMod val="75000"/>
                  </a:schemeClr>
                </a:solidFill>
              </a:rPr>
              <a:t>Use Case Diagram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State Machine Diagram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Interaction</a:t>
            </a:r>
          </a:p>
          <a:p>
            <a:pPr lvl="1">
              <a:buFont typeface="Wingdings" pitchFamily="2" charset="2"/>
              <a:buChar char="§"/>
            </a:pPr>
            <a:r>
              <a:rPr lang="en-US" b="1" u="sng" dirty="0" smtClean="0">
                <a:solidFill>
                  <a:schemeClr val="accent6">
                    <a:lumMod val="75000"/>
                  </a:schemeClr>
                </a:solidFill>
              </a:rPr>
              <a:t>Sequence Diagram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Communication Diagram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Timing Diagram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Interaction Overview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057400" y="2055812"/>
            <a:ext cx="4267200" cy="158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7" idx="0"/>
          </p:cNvCxnSpPr>
          <p:nvPr/>
        </p:nvCxnSpPr>
        <p:spPr>
          <a:xfrm rot="5400000">
            <a:off x="1943100" y="2171700"/>
            <a:ext cx="228600" cy="158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8" idx="0"/>
          </p:cNvCxnSpPr>
          <p:nvPr/>
        </p:nvCxnSpPr>
        <p:spPr>
          <a:xfrm rot="5400000">
            <a:off x="6210300" y="2171700"/>
            <a:ext cx="228600" cy="158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2"/>
          </p:cNvCxnSpPr>
          <p:nvPr/>
        </p:nvCxnSpPr>
        <p:spPr>
          <a:xfrm rot="5400000">
            <a:off x="4191000" y="1981200"/>
            <a:ext cx="152400" cy="158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a static view of the system.</a:t>
            </a:r>
          </a:p>
          <a:p>
            <a:endParaRPr lang="en-US" dirty="0" smtClean="0"/>
          </a:p>
          <a:p>
            <a:r>
              <a:rPr lang="en-US" dirty="0" smtClean="0"/>
              <a:t>Shows the structure, components, their relation (static) and identities.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Behavioural</a:t>
            </a:r>
            <a:r>
              <a:rPr lang="en-US" dirty="0" smtClean="0"/>
              <a:t>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the dynamics of the system.</a:t>
            </a:r>
          </a:p>
          <a:p>
            <a:endParaRPr lang="en-US" dirty="0" smtClean="0"/>
          </a:p>
          <a:p>
            <a:r>
              <a:rPr lang="en-US" dirty="0" smtClean="0"/>
              <a:t>Models interactions, sequences, dependency and other stuff that can change as the program executes.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the classes for the system.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Here, class means a template to create objects.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For each class, marks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Relation with other classes</a:t>
            </a: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Diagrams: Classes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0" y="2029264"/>
            <a:ext cx="3200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8800" y="2562664"/>
            <a:ext cx="3200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0" y="3400864"/>
            <a:ext cx="3200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2117132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Class Name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2819400"/>
            <a:ext cx="114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Attributes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350520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Methods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28800" y="2103116"/>
            <a:ext cx="320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BankAccount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90800"/>
            <a:ext cx="1737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owner: String</a:t>
            </a:r>
          </a:p>
          <a:p>
            <a:r>
              <a:rPr lang="en-US" b="1" dirty="0" smtClean="0"/>
              <a:t>balance: double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0" y="34290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+ deposit(</a:t>
            </a:r>
            <a:r>
              <a:rPr lang="en-US" b="1" dirty="0" err="1" smtClean="0"/>
              <a:t>amount:double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+ withdrawal(</a:t>
            </a:r>
            <a:r>
              <a:rPr lang="en-US" b="1" dirty="0" err="1" smtClean="0"/>
              <a:t>amount:double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- sync()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410200" y="1981200"/>
            <a:ext cx="3210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attribute name [:] type</a:t>
            </a:r>
            <a:br>
              <a:rPr lang="en-US" b="1" dirty="0" smtClean="0"/>
            </a:br>
            <a:r>
              <a:rPr lang="en-US" dirty="0" smtClean="0"/>
              <a:t>type can be a basic data type or </a:t>
            </a:r>
          </a:p>
          <a:p>
            <a:r>
              <a:rPr lang="en-US" dirty="0" smtClean="0"/>
              <a:t>a composite type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rot="10800000" flipV="1">
            <a:off x="3352800" y="2514600"/>
            <a:ext cx="19812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10200" y="3276600"/>
            <a:ext cx="37278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[visibility]method-name(parameters)</a:t>
            </a:r>
          </a:p>
          <a:p>
            <a:r>
              <a:rPr lang="en-US" dirty="0" smtClean="0"/>
              <a:t>Visibility:</a:t>
            </a:r>
          </a:p>
          <a:p>
            <a:r>
              <a:rPr lang="en-US" dirty="0" smtClean="0"/>
              <a:t>+ Public </a:t>
            </a:r>
          </a:p>
          <a:p>
            <a:pPr>
              <a:buFontTx/>
              <a:buChar char="-"/>
            </a:pPr>
            <a:r>
              <a:rPr lang="en-US" dirty="0" smtClean="0"/>
              <a:t> Private </a:t>
            </a:r>
          </a:p>
          <a:p>
            <a:r>
              <a:rPr lang="en-US" dirty="0" smtClean="0"/>
              <a:t># Protected </a:t>
            </a:r>
          </a:p>
          <a:p>
            <a:r>
              <a:rPr lang="en-US" dirty="0" smtClean="0"/>
              <a:t>~ Package </a:t>
            </a:r>
          </a:p>
          <a:p>
            <a:r>
              <a:rPr lang="en-US" dirty="0" smtClean="0"/>
              <a:t>/ Derived </a:t>
            </a:r>
          </a:p>
          <a:p>
            <a:r>
              <a:rPr lang="en-US" dirty="0" smtClean="0"/>
              <a:t>underline Static</a:t>
            </a:r>
            <a:endParaRPr lang="en-US" dirty="0"/>
          </a:p>
        </p:txBody>
      </p:sp>
      <p:cxnSp>
        <p:nvCxnSpPr>
          <p:cNvPr id="26" name="Straight Connector 25"/>
          <p:cNvCxnSpPr>
            <a:stCxn id="24" idx="1"/>
          </p:cNvCxnSpPr>
          <p:nvPr/>
        </p:nvCxnSpPr>
        <p:spPr>
          <a:xfrm rot="10800000">
            <a:off x="3352800" y="4191000"/>
            <a:ext cx="2057400" cy="239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Diagrams: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One class causes another to </a:t>
            </a:r>
            <a:r>
              <a:rPr lang="en-US" sz="1800" u="sng" dirty="0" smtClean="0">
                <a:solidFill>
                  <a:schemeClr val="tx1"/>
                </a:solidFill>
              </a:rPr>
              <a:t>perform an action.</a:t>
            </a:r>
            <a:endParaRPr lang="en-US" sz="1800" u="sng" dirty="0">
              <a:solidFill>
                <a:schemeClr val="tx1"/>
              </a:solidFill>
            </a:endParaRPr>
          </a:p>
        </p:txBody>
      </p:sp>
      <p:pic>
        <p:nvPicPr>
          <p:cNvPr id="20482" name="Picture 2" descr="File:BidirectionalAssoci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2438400"/>
            <a:ext cx="4364182" cy="10668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19200" y="2743200"/>
            <a:ext cx="139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Bidirectional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4419600"/>
            <a:ext cx="153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Unidirectional</a:t>
            </a:r>
            <a:endParaRPr lang="en-US" b="1" dirty="0"/>
          </a:p>
        </p:txBody>
      </p:sp>
      <p:pic>
        <p:nvPicPr>
          <p:cNvPr id="20484" name="Picture 4" descr="http://upload.wikimedia.org/wikipedia/en/0/05/UnidirectionalAssocia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4038600"/>
            <a:ext cx="4364182" cy="10668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28600" y="6324600"/>
            <a:ext cx="5093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Bidirectional: </a:t>
            </a:r>
            <a:r>
              <a:rPr lang="en-US" sz="1100" dirty="0" smtClean="0">
                <a:hlinkClick r:id="rId4"/>
              </a:rPr>
              <a:t>http://en.wikipedia.org/wiki/File:BidirectionalAssociation.png</a:t>
            </a:r>
            <a:endParaRPr lang="en-US" sz="1100" dirty="0" smtClean="0"/>
          </a:p>
          <a:p>
            <a:r>
              <a:rPr lang="en-US" sz="1100" dirty="0" smtClean="0"/>
              <a:t>Unidirectional: </a:t>
            </a:r>
            <a:r>
              <a:rPr lang="en-US" sz="1100" dirty="0" smtClean="0">
                <a:hlinkClick r:id="rId5"/>
              </a:rPr>
              <a:t>http://en.wikipedia.org/wiki/File:UnidirectionalAssociation.png</a:t>
            </a:r>
            <a:endParaRPr lang="en-US" sz="11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Diagrams: Association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29718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29400" y="29718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43000" y="3352800"/>
            <a:ext cx="1143000" cy="381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29400" y="3352800"/>
            <a:ext cx="1143000" cy="381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86000" y="3352800"/>
            <a:ext cx="434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86200" y="2971800"/>
            <a:ext cx="123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enrolls into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05928" y="3372728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+Student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0" y="30480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73082" y="304800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209800" y="3352800"/>
            <a:ext cx="1143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09800" y="4572000"/>
            <a:ext cx="114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Roll Name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0"/>
            <a:endCxn id="18" idx="4"/>
          </p:cNvCxnSpPr>
          <p:nvPr/>
        </p:nvCxnSpPr>
        <p:spPr>
          <a:xfrm rot="16200000" flipV="1">
            <a:off x="2438883" y="4228617"/>
            <a:ext cx="685800" cy="9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22300" y="1752600"/>
            <a:ext cx="1864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Association Name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886200" y="2895600"/>
            <a:ext cx="1295400" cy="6096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4" idx="2"/>
            <a:endCxn id="27" idx="0"/>
          </p:cNvCxnSpPr>
          <p:nvPr/>
        </p:nvCxnSpPr>
        <p:spPr>
          <a:xfrm rot="5400000">
            <a:off x="4157291" y="2498541"/>
            <a:ext cx="773668" cy="20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096000" y="2895600"/>
            <a:ext cx="609600" cy="609600"/>
          </a:xfrm>
          <a:prstGeom prst="ellipse">
            <a:avLst/>
          </a:prstGeom>
          <a:noFill/>
          <a:ln>
            <a:solidFill>
              <a:srgbClr val="007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715000" y="4419600"/>
            <a:ext cx="20725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Multiplicity</a:t>
            </a:r>
          </a:p>
          <a:p>
            <a:r>
              <a:rPr lang="en-US" dirty="0" smtClean="0"/>
              <a:t>0..1 -&gt; 0 or 1</a:t>
            </a:r>
          </a:p>
          <a:p>
            <a:r>
              <a:rPr lang="en-US" dirty="0" smtClean="0"/>
              <a:t>0..* -&gt; 0 to more</a:t>
            </a:r>
          </a:p>
          <a:p>
            <a:pPr marL="342900" indent="-342900">
              <a:buAutoNum type="arabicPlain"/>
            </a:pPr>
            <a:r>
              <a:rPr lang="en-US" dirty="0" smtClean="0"/>
              <a:t>-&gt; Exactly one</a:t>
            </a:r>
          </a:p>
          <a:p>
            <a:pPr marL="342900" indent="-342900"/>
            <a:r>
              <a:rPr lang="en-US" dirty="0" smtClean="0"/>
              <a:t>1..* -&gt; One to more.</a:t>
            </a:r>
            <a:endParaRPr lang="en-US" dirty="0"/>
          </a:p>
        </p:txBody>
      </p:sp>
      <p:cxnSp>
        <p:nvCxnSpPr>
          <p:cNvPr id="34" name="Straight Arrow Connector 33"/>
          <p:cNvCxnSpPr>
            <a:endCxn id="31" idx="4"/>
          </p:cNvCxnSpPr>
          <p:nvPr/>
        </p:nvCxnSpPr>
        <p:spPr>
          <a:xfrm rot="5400000" flipH="1" flipV="1">
            <a:off x="5981700" y="3924300"/>
            <a:ext cx="838200" cy="1588"/>
          </a:xfrm>
          <a:prstGeom prst="straightConnector1">
            <a:avLst/>
          </a:prstGeom>
          <a:ln>
            <a:solidFill>
              <a:srgbClr val="00743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792</Words>
  <Application>Microsoft Macintosh PowerPoint</Application>
  <PresentationFormat>On-screen Show (4:3)</PresentationFormat>
  <Paragraphs>186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CMPT 370 Intermediate Software Engineering</vt:lpstr>
      <vt:lpstr>UML</vt:lpstr>
      <vt:lpstr>UML</vt:lpstr>
      <vt:lpstr>Structural Diagrams</vt:lpstr>
      <vt:lpstr>Behavioural Diagrams</vt:lpstr>
      <vt:lpstr>Class Diagram</vt:lpstr>
      <vt:lpstr>Class Diagrams: Classes</vt:lpstr>
      <vt:lpstr>Class Diagrams: Association</vt:lpstr>
      <vt:lpstr>Class Diagrams: Association</vt:lpstr>
      <vt:lpstr>Class Diagrams: Aggregation</vt:lpstr>
      <vt:lpstr>Class Diagram: Composition</vt:lpstr>
      <vt:lpstr>Class Diagram: Generalization</vt:lpstr>
      <vt:lpstr>Class Diagrams: Dependency</vt:lpstr>
      <vt:lpstr>Class Diagram: Example</vt:lpstr>
      <vt:lpstr>Classes and Attributes</vt:lpstr>
      <vt:lpstr>Use Case Diagrams</vt:lpstr>
      <vt:lpstr>Use Case Diagram Components</vt:lpstr>
      <vt:lpstr>Use Case Diagrams: Example</vt:lpstr>
      <vt:lpstr>Sequence Diagrams</vt:lpstr>
      <vt:lpstr>Sequence Diagram: Making</vt:lpstr>
      <vt:lpstr>Sequence Diagrams: Components</vt:lpstr>
      <vt:lpstr>Sequence Diagram: Example</vt:lpstr>
      <vt:lpstr>References for further study</vt:lpstr>
      <vt:lpstr>References for further study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sayutee</dc:creator>
  <cp:lastModifiedBy>Muhammad Asaduzzaman</cp:lastModifiedBy>
  <cp:revision>50</cp:revision>
  <dcterms:created xsi:type="dcterms:W3CDTF">2011-09-07T19:05:02Z</dcterms:created>
  <dcterms:modified xsi:type="dcterms:W3CDTF">2014-10-28T21:06:56Z</dcterms:modified>
</cp:coreProperties>
</file>