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73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B59E7-97F0-4956-A00E-12F92B640F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89FAF-BB41-4E18-A0B9-AE3415CA23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40FBD2-9C41-4B25-B230-903D618468AA}" type="datetime1">
              <a:rPr lang="en-US" smtClean="0"/>
              <a:t>9/19/2017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B87A-42A9-4B11-8D23-74E4F38B380C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5635-B06D-4F65-A48B-43D3C9AB58B3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2973C5-05E9-4C65-8A20-1214F2B5EAD6}" type="datetime1">
              <a:rPr lang="en-US" smtClean="0"/>
              <a:t>9/19/2017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75C75E-ACF9-49A2-8380-05BA0FBDEC39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E3C0-653A-4EFB-A14D-8D12CC42BD5C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5551-0AD2-4596-A4F4-CFBA670BA5EB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DBA200-46AE-44C5-84C3-E9F84D630A95}" type="datetime1">
              <a:rPr lang="en-US" smtClean="0"/>
              <a:t>9/19/2017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F081-7431-4526-9A37-F38C68F7AB15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80548-8689-4D3E-B39A-B7DAE80EAC62}" type="datetime1">
              <a:rPr lang="en-US" smtClean="0"/>
              <a:t>9/19/2017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ECCAC6-2B93-4866-8F4C-B920B1F9B5E9}" type="datetime1">
              <a:rPr lang="en-US" smtClean="0"/>
              <a:t>9/19/2017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755BB1-9FBD-45A6-AD20-ADEBF6065800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ud-technope/CMPT370Public/tree/master/Tutorial-Sep12/jdbc-demo/lib" TargetMode="External"/><Relationship Id="rId2" Type="http://schemas.openxmlformats.org/officeDocument/2006/relationships/hyperlink" Target="https://github.com/masud-technope/CMPT370Public/blob/master/Tutorial-Sep12/jdbc-demo/lib/mysql-connector-java-5.1.26-bin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sud-technope/CMPT370Public/tree/master/Tutorial-Sep12/jdbc-demo/src/cor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ud-technope/CMPT370Public/tree/master/Tutorial-Sep19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0"/>
            <a:ext cx="6172200" cy="1894362"/>
          </a:xfrm>
        </p:spPr>
        <p:txBody>
          <a:bodyPr/>
          <a:lstStyle/>
          <a:p>
            <a:r>
              <a:rPr lang="en-US" dirty="0" smtClean="0"/>
              <a:t>Masud Rahman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67200"/>
            <a:ext cx="6172200" cy="2057400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PhD Student</a:t>
            </a:r>
          </a:p>
          <a:p>
            <a:r>
              <a:rPr lang="en-US" dirty="0" smtClean="0"/>
              <a:t>Software Research Lab</a:t>
            </a:r>
          </a:p>
          <a:p>
            <a:r>
              <a:rPr lang="en-US" b="0" dirty="0" smtClean="0"/>
              <a:t>Department of Computer Science</a:t>
            </a:r>
          </a:p>
          <a:p>
            <a:r>
              <a:rPr lang="en-US" b="0" dirty="0" smtClean="0"/>
              <a:t>University of Saskatchewan, Canada</a:t>
            </a:r>
          </a:p>
          <a:p>
            <a:endParaRPr lang="en-US" b="0" dirty="0" smtClean="0"/>
          </a:p>
          <a:p>
            <a:r>
              <a:rPr lang="en-US" b="0" dirty="0" smtClean="0"/>
              <a:t>Email:</a:t>
            </a:r>
            <a:r>
              <a:rPr lang="en-US" dirty="0" smtClean="0"/>
              <a:t> </a:t>
            </a:r>
            <a:r>
              <a:rPr lang="en-US" u="sng" dirty="0" smtClean="0"/>
              <a:t>masud.rahman@usask.ca</a:t>
            </a:r>
          </a:p>
          <a:p>
            <a:endParaRPr lang="en-CA" dirty="0"/>
          </a:p>
        </p:txBody>
      </p:sp>
      <p:pic>
        <p:nvPicPr>
          <p:cNvPr id="1026" name="Picture 2" descr="C:\My Personal Docs\Pictures\prof2017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9820" y="1143000"/>
            <a:ext cx="1363980" cy="1704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09800" y="3429000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(a.k.a., Mohammad Masudur Rahman)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 on CRUD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b="1" dirty="0" smtClean="0"/>
              <a:t>INSERT: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Insert into</a:t>
            </a:r>
            <a:r>
              <a:rPr lang="en-US" dirty="0" smtClean="0"/>
              <a:t> </a:t>
            </a:r>
            <a:r>
              <a:rPr lang="en-US" i="1" dirty="0" smtClean="0"/>
              <a:t>tableName (col</a:t>
            </a:r>
            <a:r>
              <a:rPr lang="en-US" i="1" baseline="-25000" dirty="0" smtClean="0"/>
              <a:t>1</a:t>
            </a:r>
            <a:r>
              <a:rPr lang="en-US" i="1" dirty="0" smtClean="0"/>
              <a:t>,col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/>
              <a:t> </a:t>
            </a:r>
            <a:r>
              <a:rPr lang="en-US" i="1" dirty="0" smtClean="0"/>
              <a:t>(val</a:t>
            </a:r>
            <a:r>
              <a:rPr lang="en-US" i="1" baseline="-25000" dirty="0" smtClean="0"/>
              <a:t>1</a:t>
            </a:r>
            <a:r>
              <a:rPr lang="en-US" i="1" dirty="0" smtClean="0"/>
              <a:t>,val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en-US" b="1" dirty="0" smtClean="0"/>
              <a:t>SELECT: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i="1" dirty="0" smtClean="0"/>
              <a:t>col</a:t>
            </a:r>
            <a:r>
              <a:rPr lang="en-US" i="1" baseline="-25000" dirty="0" smtClean="0"/>
              <a:t>1</a:t>
            </a:r>
            <a:r>
              <a:rPr lang="en-US" i="1" dirty="0" smtClean="0"/>
              <a:t>,col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r>
              <a:rPr lang="en-US" b="1" dirty="0" smtClean="0"/>
              <a:t>UPDATE: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i="1" dirty="0" smtClean="0"/>
              <a:t>col</a:t>
            </a:r>
            <a:r>
              <a:rPr lang="en-US" i="1" baseline="-25000" dirty="0" smtClean="0"/>
              <a:t>1</a:t>
            </a:r>
            <a:r>
              <a:rPr lang="en-US" i="1" dirty="0" smtClean="0"/>
              <a:t>=val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r>
              <a:rPr lang="en-US" b="1" dirty="0" smtClean="0"/>
              <a:t>DELETE: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condition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AVG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avg</a:t>
            </a:r>
            <a:r>
              <a:rPr lang="en-US" dirty="0" smtClean="0"/>
              <a:t>(</a:t>
            </a:r>
            <a:r>
              <a:rPr lang="en-US" i="1" dirty="0" smtClean="0"/>
              <a:t>col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r>
              <a:rPr lang="en-US" b="1" dirty="0" smtClean="0"/>
              <a:t>MAX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(</a:t>
            </a:r>
            <a:r>
              <a:rPr lang="en-US" i="1" dirty="0" smtClean="0"/>
              <a:t>col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r>
              <a:rPr lang="en-US" b="1" dirty="0" smtClean="0"/>
              <a:t>MIN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(</a:t>
            </a:r>
            <a:r>
              <a:rPr lang="en-US" i="1" dirty="0" smtClean="0"/>
              <a:t>col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r>
              <a:rPr lang="en-US" b="1" dirty="0" smtClean="0"/>
              <a:t>SUM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i="1" dirty="0" smtClean="0"/>
              <a:t>col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r>
              <a:rPr lang="en-US" b="1" dirty="0" smtClean="0"/>
              <a:t>COUNT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i="1" dirty="0" smtClean="0"/>
              <a:t>*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condition</a:t>
            </a: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en-US" dirty="0" smtClean="0"/>
              <a:t>: Increase the salary of all the managers by </a:t>
            </a:r>
            <a:r>
              <a:rPr lang="en-US" b="1" dirty="0" smtClean="0"/>
              <a:t>10%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2</a:t>
            </a:r>
            <a:r>
              <a:rPr lang="en-US" dirty="0" smtClean="0"/>
              <a:t>: Increase the salary of all the employees by </a:t>
            </a:r>
            <a:r>
              <a:rPr lang="en-US" b="1" dirty="0" smtClean="0"/>
              <a:t>10%</a:t>
            </a:r>
            <a:r>
              <a:rPr lang="en-US" dirty="0" smtClean="0"/>
              <a:t> and decrease the salary of the managers by </a:t>
            </a:r>
            <a:r>
              <a:rPr lang="en-US" b="1" dirty="0" smtClean="0"/>
              <a:t>5%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3</a:t>
            </a:r>
            <a:r>
              <a:rPr lang="en-US" dirty="0" smtClean="0"/>
              <a:t>: Take </a:t>
            </a:r>
            <a:r>
              <a:rPr lang="en-US" b="1" dirty="0" smtClean="0"/>
              <a:t>10%</a:t>
            </a:r>
            <a:r>
              <a:rPr lang="en-US" dirty="0" smtClean="0"/>
              <a:t> of the manager’s salary and distribute them equally to the employees of each branch. </a:t>
            </a:r>
          </a:p>
          <a:p>
            <a:endParaRPr lang="en-US" dirty="0" smtClean="0"/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4</a:t>
            </a:r>
            <a:r>
              <a:rPr lang="en-US" dirty="0" smtClean="0"/>
              <a:t>: Who is/are the </a:t>
            </a:r>
            <a:r>
              <a:rPr lang="en-US" b="1" dirty="0" smtClean="0"/>
              <a:t>champion(s) staff</a:t>
            </a:r>
            <a:r>
              <a:rPr lang="en-US" dirty="0" smtClean="0"/>
              <a:t> in serving the customers among all the branches of the bank?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5</a:t>
            </a:r>
            <a:r>
              <a:rPr lang="en-US" dirty="0" smtClean="0"/>
              <a:t>: Which customer does visit the bank most frequently?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6</a:t>
            </a:r>
            <a:r>
              <a:rPr lang="en-US" dirty="0" smtClean="0"/>
              <a:t>: Which customer did visit all the branches of the bank?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7</a:t>
            </a:r>
            <a:r>
              <a:rPr lang="en-US" dirty="0" smtClean="0"/>
              <a:t>: Which customer did not visit any branch at 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8</a:t>
            </a:r>
            <a:r>
              <a:rPr lang="en-US" dirty="0" smtClean="0"/>
              <a:t>: Which staff did not serve any customer at all?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9</a:t>
            </a:r>
            <a:r>
              <a:rPr lang="en-US" dirty="0" smtClean="0"/>
              <a:t>: Which branch did serve the most of the customers?</a:t>
            </a:r>
          </a:p>
          <a:p>
            <a:endParaRPr lang="en-US" dirty="0" smtClean="0"/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10</a:t>
            </a:r>
            <a:r>
              <a:rPr lang="en-US" dirty="0" smtClean="0"/>
              <a:t>: Fire the employees who did not serve any customers in the last month.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11</a:t>
            </a:r>
            <a:r>
              <a:rPr lang="en-US" dirty="0" smtClean="0"/>
              <a:t>:Give 50% bonus to the employee who served the maximum number of customers.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12</a:t>
            </a:r>
            <a:r>
              <a:rPr lang="en-US" dirty="0" smtClean="0"/>
              <a:t>: Fire all staff members from a branch.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13</a:t>
            </a:r>
            <a:r>
              <a:rPr lang="en-US" dirty="0" smtClean="0"/>
              <a:t>: Fire all the managers withdrawing a salary of 100K.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II: JDBC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Eclipse IDE/JDK</a:t>
            </a:r>
          </a:p>
          <a:p>
            <a:r>
              <a:rPr lang="en-US" dirty="0" smtClean="0"/>
              <a:t>JDBC lib: </a:t>
            </a:r>
            <a:r>
              <a:rPr lang="en-CA" dirty="0" smtClean="0">
                <a:hlinkClick r:id="rId2" tooltip="mysql-connector-java-5.1.26-bin.jar"/>
              </a:rPr>
              <a:t>mysql-connector-java-5.1.26-bin.jar</a:t>
            </a:r>
            <a:endParaRPr lang="en-CA" dirty="0" smtClean="0"/>
          </a:p>
          <a:p>
            <a:r>
              <a:rPr lang="en-CA" sz="1600" dirty="0" smtClean="0">
                <a:hlinkClick r:id="rId3"/>
              </a:rPr>
              <a:t>https://</a:t>
            </a:r>
            <a:r>
              <a:rPr lang="en-CA" sz="1600" dirty="0" smtClean="0">
                <a:hlinkClick r:id="rId3"/>
              </a:rPr>
              <a:t>github.com/masud-technope/CMPT370Public/tree/master/Tutorial-Sep12/jdbc-demo/lib</a:t>
            </a:r>
            <a:endParaRPr lang="en-CA" sz="1600" dirty="0" smtClean="0"/>
          </a:p>
          <a:p>
            <a:r>
              <a:rPr lang="en-CA" dirty="0" smtClean="0"/>
              <a:t>Demo code: </a:t>
            </a:r>
            <a:r>
              <a:rPr lang="en-CA" sz="1600" dirty="0" smtClean="0">
                <a:hlinkClick r:id="rId4"/>
              </a:rPr>
              <a:t>https://</a:t>
            </a:r>
            <a:r>
              <a:rPr lang="en-CA" sz="1600" dirty="0" smtClean="0">
                <a:hlinkClick r:id="rId4"/>
              </a:rPr>
              <a:t>github.com/masud-technope/CMPT370Public/tree/master/Tutorial-Sep12/jdbc-demo/src/core</a:t>
            </a:r>
            <a:endParaRPr lang="en-CA" sz="1600" dirty="0" smtClean="0"/>
          </a:p>
          <a:p>
            <a:r>
              <a:rPr lang="en-CA" dirty="0" smtClean="0"/>
              <a:t>Connection Details:</a:t>
            </a:r>
          </a:p>
          <a:p>
            <a:pPr lvl="1"/>
            <a:r>
              <a:rPr lang="en-CA" dirty="0" smtClean="0"/>
              <a:t>Database URL: </a:t>
            </a:r>
            <a:r>
              <a:rPr lang="en-US" b="1" dirty="0" err="1" smtClean="0"/>
              <a:t>jdbc:mysql</a:t>
            </a:r>
            <a:r>
              <a:rPr lang="en-US" b="1" dirty="0" smtClean="0"/>
              <a:t>://</a:t>
            </a:r>
            <a:r>
              <a:rPr lang="en-US" b="1" dirty="0" smtClean="0"/>
              <a:t>localhost:3308/cmpt370</a:t>
            </a:r>
          </a:p>
          <a:p>
            <a:pPr lvl="1"/>
            <a:r>
              <a:rPr lang="en-US" i="1" dirty="0" smtClean="0"/>
              <a:t>Username</a:t>
            </a:r>
            <a:r>
              <a:rPr lang="en-US" dirty="0" smtClean="0"/>
              <a:t> &amp; </a:t>
            </a:r>
            <a:r>
              <a:rPr lang="en-US" i="1" dirty="0" smtClean="0"/>
              <a:t>Password</a:t>
            </a:r>
            <a:r>
              <a:rPr lang="en-CA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Lets Do Some Coding!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Database connection</a:t>
            </a:r>
          </a:p>
          <a:p>
            <a:pPr lvl="1"/>
            <a:r>
              <a:rPr lang="en-US" dirty="0" smtClean="0"/>
              <a:t>Driver registration</a:t>
            </a:r>
          </a:p>
          <a:p>
            <a:pPr lvl="1"/>
            <a:r>
              <a:rPr lang="en-US" dirty="0" smtClean="0"/>
              <a:t>Driver class: </a:t>
            </a:r>
            <a:r>
              <a:rPr lang="en-US" b="1" dirty="0" err="1" smtClean="0"/>
              <a:t>com.mysql.jdbc.Driver</a:t>
            </a:r>
            <a:endParaRPr lang="en-US" b="1" dirty="0" smtClean="0"/>
          </a:p>
          <a:p>
            <a:pPr lvl="1"/>
            <a:r>
              <a:rPr lang="en-US" dirty="0" smtClean="0"/>
              <a:t>Issuing connection with driver class and user credentials</a:t>
            </a:r>
          </a:p>
          <a:p>
            <a:r>
              <a:rPr lang="en-US" b="1" dirty="0" smtClean="0"/>
              <a:t>CRUD Operations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err="1" smtClean="0"/>
              <a:t>PreparedStatement</a:t>
            </a:r>
            <a:endParaRPr lang="en-US" dirty="0" smtClean="0"/>
          </a:p>
          <a:p>
            <a:pPr lvl="1"/>
            <a:r>
              <a:rPr lang="en-US" dirty="0" err="1" smtClean="0"/>
              <a:t>executeQuery</a:t>
            </a:r>
            <a:r>
              <a:rPr lang="en-US" dirty="0" smtClean="0"/>
              <a:t>/</a:t>
            </a:r>
            <a:r>
              <a:rPr lang="en-US" dirty="0" err="1" smtClean="0"/>
              <a:t>executeUpdate</a:t>
            </a:r>
            <a:endParaRPr lang="en-US" dirty="0" smtClean="0"/>
          </a:p>
          <a:p>
            <a:pPr lvl="1"/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smtClean="0"/>
              <a:t>Parsing data from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err="1" smtClean="0"/>
              <a:t>Iterator</a:t>
            </a:r>
            <a:r>
              <a:rPr lang="en-US" dirty="0" smtClean="0"/>
              <a:t> for </a:t>
            </a:r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You!! Questions?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3124200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Masud Rahman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656" y="388620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asud.rahman@usask.ca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SDLC</a:t>
            </a:r>
            <a:r>
              <a:rPr lang="en-US" dirty="0" smtClean="0"/>
              <a:t> Phases (6)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Requirement Gathering &amp; Analysis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UML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System Design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Database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Implementation &amp; Coding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Source code documentation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Version control systems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Software Testing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Unit &amp; Integration testing  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System Deployment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Build tools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Software Maintenance &amp; Evolution 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Clone detection,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Concept Location</a:t>
            </a:r>
            <a:endParaRPr lang="en-CA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 </a:t>
            </a:r>
            <a:r>
              <a:rPr lang="en-US" dirty="0" smtClean="0"/>
              <a:t>on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Relational</a:t>
            </a:r>
            <a:r>
              <a:rPr lang="en-US" sz="2800" dirty="0" smtClean="0"/>
              <a:t> </a:t>
            </a:r>
            <a:r>
              <a:rPr lang="en-US" sz="2800" b="1" dirty="0" smtClean="0"/>
              <a:t>database</a:t>
            </a:r>
            <a:r>
              <a:rPr lang="en-US" sz="2800" dirty="0" smtClean="0"/>
              <a:t> basics</a:t>
            </a:r>
          </a:p>
          <a:p>
            <a:r>
              <a:rPr lang="en-US" sz="2800" dirty="0" smtClean="0"/>
              <a:t>Structured Query Language (</a:t>
            </a:r>
            <a:r>
              <a:rPr lang="en-US" sz="2800" b="1" dirty="0" smtClean="0"/>
              <a:t>SQL</a:t>
            </a:r>
            <a:r>
              <a:rPr lang="en-US" sz="2800" dirty="0" smtClean="0"/>
              <a:t>) basics</a:t>
            </a:r>
          </a:p>
          <a:p>
            <a:r>
              <a:rPr lang="en-US" sz="2800" dirty="0" smtClean="0"/>
              <a:t>Introduction to </a:t>
            </a:r>
            <a:r>
              <a:rPr lang="en-US" sz="2800" b="1" dirty="0" smtClean="0"/>
              <a:t>MySQL</a:t>
            </a:r>
            <a:r>
              <a:rPr lang="en-US" sz="2800" dirty="0" smtClean="0"/>
              <a:t> workbench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MySQL setup &amp; configuration</a:t>
            </a:r>
          </a:p>
          <a:p>
            <a:r>
              <a:rPr lang="en-US" b="1" dirty="0" smtClean="0"/>
              <a:t>Toy Database</a:t>
            </a:r>
            <a:r>
              <a:rPr lang="en-US" dirty="0" smtClean="0"/>
              <a:t> + SQL practices </a:t>
            </a:r>
          </a:p>
          <a:p>
            <a:r>
              <a:rPr lang="en-US" b="1" dirty="0" smtClean="0"/>
              <a:t>JDBC</a:t>
            </a:r>
            <a:r>
              <a:rPr lang="en-US" dirty="0" smtClean="0"/>
              <a:t> basics &amp; practices</a:t>
            </a:r>
          </a:p>
          <a:p>
            <a:r>
              <a:rPr lang="en-US" dirty="0" smtClean="0"/>
              <a:t>Technical troubleshooting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4038600"/>
            <a:ext cx="6400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More Practices, Less Talks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I:  MySQL Setup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sz="2800" b="1" dirty="0" smtClean="0"/>
              <a:t>Windows</a:t>
            </a:r>
            <a:r>
              <a:rPr lang="en-US" sz="2800" b="1" dirty="0" smtClean="0"/>
              <a:t>: </a:t>
            </a:r>
            <a:r>
              <a:rPr lang="en-US" sz="2800" dirty="0" smtClean="0">
                <a:hlinkClick r:id="rId2"/>
              </a:rPr>
              <a:t>https://dev.mysql.com/downloads/installer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b="1" dirty="0" smtClean="0"/>
              <a:t>Mac OS </a:t>
            </a:r>
            <a:r>
              <a:rPr lang="en-US" sz="2800" b="1" dirty="0" smtClean="0"/>
              <a:t>X &amp; Ubuntu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 smtClean="0">
                <a:hlinkClick r:id="rId3"/>
              </a:rPr>
              <a:t>://dev.mysql.com/downloads/mysql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y MSc\MyCourses\CMPT 370\2017\MyTAWorks\tutorials\Database\resx\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661732"/>
            <a:ext cx="8458200" cy="4739068"/>
          </a:xfrm>
          <a:prstGeom prst="rect">
            <a:avLst/>
          </a:prstGeom>
          <a:noFill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b="1" dirty="0" smtClean="0"/>
              <a:t>MySQL Configurations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Logged in GUI</a:t>
            </a:r>
            <a:endParaRPr lang="en-US" b="1" dirty="0"/>
          </a:p>
        </p:txBody>
      </p:sp>
      <p:pic>
        <p:nvPicPr>
          <p:cNvPr id="2050" name="Picture 2" descr="C:\My MSc\MyCourses\CMPT 370\2017\MyTAWorks\tutorials\Database\resx\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" y="1770912"/>
            <a:ext cx="8305800" cy="47060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667000" y="3657600"/>
            <a:ext cx="3794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Database = Schema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Toy Database (Bank)</a:t>
            </a:r>
            <a:endParaRPr lang="en-US" b="1" dirty="0"/>
          </a:p>
        </p:txBody>
      </p:sp>
      <p:pic>
        <p:nvPicPr>
          <p:cNvPr id="4" name="Content Placeholder 3" descr="toy-databas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23999"/>
            <a:ext cx="4343400" cy="4191001"/>
          </a:xfrm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github.com/masud-technope/CMPT370Public/tree/master/Tutorial-Sep19/</a:t>
            </a:r>
            <a:r>
              <a:rPr lang="en-US" sz="1400" dirty="0" smtClean="0"/>
              <a:t>toy-database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 Toy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Create table SQLs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smtClean="0"/>
              <a:t>github.com/masud-technope/CMPT370Public/tree/master/Tutorial-Sep19/toy-database/create%20tables</a:t>
            </a:r>
            <a:endParaRPr lang="en-US" dirty="0" smtClean="0"/>
          </a:p>
          <a:p>
            <a:r>
              <a:rPr lang="en-US" b="1" dirty="0" smtClean="0"/>
              <a:t>Insert table SQLs</a:t>
            </a:r>
          </a:p>
          <a:p>
            <a:pPr lvl="1"/>
            <a:r>
              <a:rPr lang="en-US" dirty="0" smtClean="0"/>
              <a:t>https://github.com/masud-technope/CMPT370Public/tree/master/Tutorial-Sep19/toy-database/insert-data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1021</TotalTime>
  <Words>519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Masud Rahman</vt:lpstr>
      <vt:lpstr>Recap</vt:lpstr>
      <vt:lpstr>Recap on Database</vt:lpstr>
      <vt:lpstr>Today’s Agenda</vt:lpstr>
      <vt:lpstr>Part I:  MySQL Setup</vt:lpstr>
      <vt:lpstr>MySQL Configurations</vt:lpstr>
      <vt:lpstr>Logged in GUI</vt:lpstr>
      <vt:lpstr>Toy Database (Bank)</vt:lpstr>
      <vt:lpstr>Develop Toy Database</vt:lpstr>
      <vt:lpstr>Recap on CRUD</vt:lpstr>
      <vt:lpstr>Aggregate Functions</vt:lpstr>
      <vt:lpstr>SQL Tasks</vt:lpstr>
      <vt:lpstr>SQL Tasks</vt:lpstr>
      <vt:lpstr>Part II: JDBC</vt:lpstr>
      <vt:lpstr>Lets Do Some Coding!</vt:lpstr>
      <vt:lpstr>Thank You!!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MASUD RAHMAN</dc:title>
  <dc:creator>Masud</dc:creator>
  <cp:lastModifiedBy>MasudRahman</cp:lastModifiedBy>
  <cp:revision>196</cp:revision>
  <dcterms:created xsi:type="dcterms:W3CDTF">2006-08-16T00:00:00Z</dcterms:created>
  <dcterms:modified xsi:type="dcterms:W3CDTF">2017-09-19T21:17:51Z</dcterms:modified>
</cp:coreProperties>
</file>