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47" r:id="rId3"/>
    <p:sldMasterId id="2147483859" r:id="rId4"/>
    <p:sldMasterId id="2147483871" r:id="rId5"/>
  </p:sldMasterIdLst>
  <p:notesMasterIdLst>
    <p:notesMasterId r:id="rId121"/>
  </p:notesMasterIdLst>
  <p:handoutMasterIdLst>
    <p:handoutMasterId r:id="rId122"/>
  </p:handoutMasterIdLst>
  <p:sldIdLst>
    <p:sldId id="256" r:id="rId6"/>
    <p:sldId id="862" r:id="rId7"/>
    <p:sldId id="864" r:id="rId8"/>
    <p:sldId id="863" r:id="rId9"/>
    <p:sldId id="615" r:id="rId10"/>
    <p:sldId id="861" r:id="rId11"/>
    <p:sldId id="669" r:id="rId12"/>
    <p:sldId id="670" r:id="rId13"/>
    <p:sldId id="671" r:id="rId14"/>
    <p:sldId id="672" r:id="rId15"/>
    <p:sldId id="627" r:id="rId16"/>
    <p:sldId id="869" r:id="rId17"/>
    <p:sldId id="633" r:id="rId18"/>
    <p:sldId id="624" r:id="rId19"/>
    <p:sldId id="541" r:id="rId20"/>
    <p:sldId id="875" r:id="rId21"/>
    <p:sldId id="316" r:id="rId22"/>
    <p:sldId id="318" r:id="rId23"/>
    <p:sldId id="319" r:id="rId24"/>
    <p:sldId id="322" r:id="rId25"/>
    <p:sldId id="321" r:id="rId26"/>
    <p:sldId id="324" r:id="rId27"/>
    <p:sldId id="325" r:id="rId28"/>
    <p:sldId id="698" r:id="rId29"/>
    <p:sldId id="700" r:id="rId30"/>
    <p:sldId id="701" r:id="rId31"/>
    <p:sldId id="870" r:id="rId32"/>
    <p:sldId id="871" r:id="rId33"/>
    <p:sldId id="872" r:id="rId34"/>
    <p:sldId id="747" r:id="rId35"/>
    <p:sldId id="876" r:id="rId36"/>
    <p:sldId id="748" r:id="rId37"/>
    <p:sldId id="676" r:id="rId38"/>
    <p:sldId id="680" r:id="rId39"/>
    <p:sldId id="679" r:id="rId40"/>
    <p:sldId id="683" r:id="rId41"/>
    <p:sldId id="684" r:id="rId42"/>
    <p:sldId id="685" r:id="rId43"/>
    <p:sldId id="686" r:id="rId44"/>
    <p:sldId id="289" r:id="rId45"/>
    <p:sldId id="723" r:id="rId46"/>
    <p:sldId id="724" r:id="rId47"/>
    <p:sldId id="739" r:id="rId48"/>
    <p:sldId id="725" r:id="rId49"/>
    <p:sldId id="733" r:id="rId50"/>
    <p:sldId id="749" r:id="rId51"/>
    <p:sldId id="750" r:id="rId52"/>
    <p:sldId id="751" r:id="rId53"/>
    <p:sldId id="752" r:id="rId54"/>
    <p:sldId id="755" r:id="rId55"/>
    <p:sldId id="731" r:id="rId56"/>
    <p:sldId id="753" r:id="rId57"/>
    <p:sldId id="754" r:id="rId58"/>
    <p:sldId id="899" r:id="rId59"/>
    <p:sldId id="757" r:id="rId60"/>
    <p:sldId id="758" r:id="rId61"/>
    <p:sldId id="874" r:id="rId62"/>
    <p:sldId id="759" r:id="rId63"/>
    <p:sldId id="760" r:id="rId64"/>
    <p:sldId id="761" r:id="rId65"/>
    <p:sldId id="858" r:id="rId66"/>
    <p:sldId id="832" r:id="rId67"/>
    <p:sldId id="833" r:id="rId68"/>
    <p:sldId id="834" r:id="rId69"/>
    <p:sldId id="835" r:id="rId70"/>
    <p:sldId id="836" r:id="rId71"/>
    <p:sldId id="837" r:id="rId72"/>
    <p:sldId id="918" r:id="rId73"/>
    <p:sldId id="838" r:id="rId74"/>
    <p:sldId id="839" r:id="rId75"/>
    <p:sldId id="840" r:id="rId76"/>
    <p:sldId id="841" r:id="rId77"/>
    <p:sldId id="842" r:id="rId78"/>
    <p:sldId id="843" r:id="rId79"/>
    <p:sldId id="844" r:id="rId80"/>
    <p:sldId id="877" r:id="rId81"/>
    <p:sldId id="878" r:id="rId82"/>
    <p:sldId id="879" r:id="rId83"/>
    <p:sldId id="846" r:id="rId84"/>
    <p:sldId id="847" r:id="rId85"/>
    <p:sldId id="597" r:id="rId86"/>
    <p:sldId id="638" r:id="rId87"/>
    <p:sldId id="763" r:id="rId88"/>
    <p:sldId id="762" r:id="rId89"/>
    <p:sldId id="859" r:id="rId90"/>
    <p:sldId id="765" r:id="rId91"/>
    <p:sldId id="829" r:id="rId92"/>
    <p:sldId id="828" r:id="rId93"/>
    <p:sldId id="820" r:id="rId94"/>
    <p:sldId id="857" r:id="rId95"/>
    <p:sldId id="860" r:id="rId96"/>
    <p:sldId id="888" r:id="rId97"/>
    <p:sldId id="880" r:id="rId98"/>
    <p:sldId id="919" r:id="rId99"/>
    <p:sldId id="920" r:id="rId100"/>
    <p:sldId id="921" r:id="rId101"/>
    <p:sldId id="922" r:id="rId102"/>
    <p:sldId id="927" r:id="rId103"/>
    <p:sldId id="928" r:id="rId104"/>
    <p:sldId id="923" r:id="rId105"/>
    <p:sldId id="924" r:id="rId106"/>
    <p:sldId id="822" r:id="rId107"/>
    <p:sldId id="887" r:id="rId108"/>
    <p:sldId id="891" r:id="rId109"/>
    <p:sldId id="901" r:id="rId110"/>
    <p:sldId id="902" r:id="rId111"/>
    <p:sldId id="855" r:id="rId112"/>
    <p:sldId id="903" r:id="rId113"/>
    <p:sldId id="905" r:id="rId114"/>
    <p:sldId id="929" r:id="rId115"/>
    <p:sldId id="906" r:id="rId116"/>
    <p:sldId id="897" r:id="rId117"/>
    <p:sldId id="909" r:id="rId118"/>
    <p:sldId id="910" r:id="rId119"/>
    <p:sldId id="831" r:id="rId12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6998D9-CF3F-45E2-AC26-AED3DE23C9B5}">
          <p14:sldIdLst>
            <p14:sldId id="256"/>
            <p14:sldId id="862"/>
          </p14:sldIdLst>
        </p14:section>
        <p14:section name="Query Processing" id="{770FAD2C-1B57-42A7-B984-A2132E766E26}">
          <p14:sldIdLst>
            <p14:sldId id="864"/>
            <p14:sldId id="863"/>
            <p14:sldId id="615"/>
            <p14:sldId id="861"/>
            <p14:sldId id="669"/>
            <p14:sldId id="670"/>
            <p14:sldId id="671"/>
            <p14:sldId id="672"/>
            <p14:sldId id="627"/>
            <p14:sldId id="869"/>
            <p14:sldId id="633"/>
            <p14:sldId id="624"/>
          </p14:sldIdLst>
        </p14:section>
        <p14:section name="Relational Algebra Review" id="{9415480D-1820-48A1-9E5E-A8C1D4B3F07E}">
          <p14:sldIdLst>
            <p14:sldId id="541"/>
            <p14:sldId id="875"/>
            <p14:sldId id="316"/>
            <p14:sldId id="318"/>
            <p14:sldId id="319"/>
            <p14:sldId id="322"/>
            <p14:sldId id="321"/>
            <p14:sldId id="324"/>
            <p14:sldId id="325"/>
          </p14:sldIdLst>
        </p14:section>
        <p14:section name="Logical Query Plans" id="{12926140-FF47-40B2-8110-86005FF48163}">
          <p14:sldIdLst>
            <p14:sldId id="698"/>
            <p14:sldId id="700"/>
            <p14:sldId id="701"/>
            <p14:sldId id="870"/>
            <p14:sldId id="871"/>
            <p14:sldId id="872"/>
            <p14:sldId id="747"/>
            <p14:sldId id="876"/>
            <p14:sldId id="748"/>
            <p14:sldId id="676"/>
            <p14:sldId id="680"/>
            <p14:sldId id="679"/>
            <p14:sldId id="683"/>
            <p14:sldId id="684"/>
            <p14:sldId id="685"/>
            <p14:sldId id="686"/>
          </p14:sldIdLst>
        </p14:section>
        <p14:section name="Query Rewrite Rules" id="{697DD3D0-213D-4743-A66C-EC95898798BF}">
          <p14:sldIdLst>
            <p14:sldId id="289"/>
            <p14:sldId id="723"/>
            <p14:sldId id="724"/>
            <p14:sldId id="739"/>
            <p14:sldId id="725"/>
            <p14:sldId id="733"/>
            <p14:sldId id="749"/>
            <p14:sldId id="750"/>
            <p14:sldId id="751"/>
            <p14:sldId id="752"/>
            <p14:sldId id="755"/>
            <p14:sldId id="731"/>
            <p14:sldId id="753"/>
            <p14:sldId id="754"/>
            <p14:sldId id="899"/>
          </p14:sldIdLst>
        </p14:section>
        <p14:section name="Physical Query Plan" id="{15C03C20-B033-43DF-9526-A8A0ECD4E7D2}">
          <p14:sldIdLst>
            <p14:sldId id="757"/>
            <p14:sldId id="758"/>
            <p14:sldId id="874"/>
            <p14:sldId id="759"/>
            <p14:sldId id="760"/>
            <p14:sldId id="761"/>
            <p14:sldId id="858"/>
          </p14:sldIdLst>
        </p14:section>
        <p14:section name="Implementing Selection" id="{28350B4F-D60B-441A-A330-11B6E9FE1352}">
          <p14:sldIdLst>
            <p14:sldId id="832"/>
            <p14:sldId id="833"/>
            <p14:sldId id="834"/>
            <p14:sldId id="835"/>
            <p14:sldId id="836"/>
            <p14:sldId id="837"/>
            <p14:sldId id="918"/>
            <p14:sldId id="838"/>
            <p14:sldId id="839"/>
          </p14:sldIdLst>
        </p14:section>
        <p14:section name="Sort-Merge Algorithm" id="{788BBB5A-31FF-403D-B5D9-C126D9136802}">
          <p14:sldIdLst>
            <p14:sldId id="840"/>
            <p14:sldId id="841"/>
            <p14:sldId id="842"/>
            <p14:sldId id="843"/>
            <p14:sldId id="844"/>
            <p14:sldId id="877"/>
            <p14:sldId id="878"/>
            <p14:sldId id="879"/>
            <p14:sldId id="846"/>
            <p14:sldId id="847"/>
          </p14:sldIdLst>
        </p14:section>
        <p14:section name="Join Implementation" id="{D03E0F38-1654-451B-BECE-588037866F0A}">
          <p14:sldIdLst>
            <p14:sldId id="597"/>
            <p14:sldId id="638"/>
            <p14:sldId id="763"/>
            <p14:sldId id="762"/>
            <p14:sldId id="859"/>
            <p14:sldId id="765"/>
            <p14:sldId id="829"/>
            <p14:sldId id="828"/>
            <p14:sldId id="820"/>
            <p14:sldId id="857"/>
            <p14:sldId id="860"/>
            <p14:sldId id="888"/>
            <p14:sldId id="880"/>
            <p14:sldId id="919"/>
            <p14:sldId id="920"/>
            <p14:sldId id="921"/>
            <p14:sldId id="922"/>
            <p14:sldId id="927"/>
            <p14:sldId id="928"/>
            <p14:sldId id="923"/>
            <p14:sldId id="924"/>
            <p14:sldId id="822"/>
            <p14:sldId id="887"/>
            <p14:sldId id="891"/>
            <p14:sldId id="901"/>
            <p14:sldId id="902"/>
            <p14:sldId id="855"/>
            <p14:sldId id="903"/>
            <p14:sldId id="905"/>
            <p14:sldId id="929"/>
            <p14:sldId id="906"/>
            <p14:sldId id="897"/>
            <p14:sldId id="909"/>
            <p14:sldId id="910"/>
            <p14:sldId id="8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FF66CC"/>
    <a:srgbClr val="FF0066"/>
    <a:srgbClr val="FF99CC"/>
    <a:srgbClr val="FF6699"/>
    <a:srgbClr val="FF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5" autoAdjust="0"/>
    <p:restoredTop sz="75496" autoAdjust="0"/>
  </p:normalViewPr>
  <p:slideViewPr>
    <p:cSldViewPr>
      <p:cViewPr varScale="1">
        <p:scale>
          <a:sx n="49" d="100"/>
          <a:sy n="49" d="100"/>
        </p:scale>
        <p:origin x="1590"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96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6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96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9B24D2-0097-48AA-AB5A-9EAD45A4F405}" type="slidenum">
              <a:rPr lang="en-US"/>
              <a:pPr>
                <a:defRPr/>
              </a:pPr>
              <a:t>‹#›</a:t>
            </a:fld>
            <a:endParaRPr lang="en-US"/>
          </a:p>
        </p:txBody>
      </p:sp>
    </p:spTree>
    <p:extLst>
      <p:ext uri="{BB962C8B-B14F-4D97-AF65-F5344CB8AC3E}">
        <p14:creationId xmlns:p14="http://schemas.microsoft.com/office/powerpoint/2010/main" val="25518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63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63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26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920054-53EB-4F75-997B-E9D05A12B5B4}" type="slidenum">
              <a:rPr lang="en-US"/>
              <a:pPr>
                <a:defRPr/>
              </a:pPr>
              <a:t>‹#›</a:t>
            </a:fld>
            <a:endParaRPr lang="en-US"/>
          </a:p>
        </p:txBody>
      </p:sp>
    </p:spTree>
    <p:extLst>
      <p:ext uri="{BB962C8B-B14F-4D97-AF65-F5344CB8AC3E}">
        <p14:creationId xmlns:p14="http://schemas.microsoft.com/office/powerpoint/2010/main" val="1183505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artesian_produc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366AFDE-3837-420B-9F42-85CD9A9AA9A1}" type="slidenum">
              <a:rPr lang="en-US"/>
              <a:pPr/>
              <a:t>1</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8435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Cost = total number of I/</a:t>
            </a:r>
            <a:r>
              <a:rPr lang="en-US" b="1" dirty="0" err="1"/>
              <a:t>Os</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I/O Cost used to select between query plans and Operator Algorithms</a:t>
            </a:r>
          </a:p>
          <a:p>
            <a:endParaRPr lang="en-US" dirty="0"/>
          </a:p>
          <a:p>
            <a:r>
              <a:rPr lang="en-US" sz="1200" b="0" i="0" u="none" strike="noStrike" kern="1200" baseline="0" dirty="0">
                <a:solidFill>
                  <a:schemeClr val="tx1"/>
                </a:solidFill>
                <a:latin typeface="Arial" charset="0"/>
                <a:ea typeface="+mn-ea"/>
                <a:cs typeface="+mn-cs"/>
              </a:rPr>
              <a:t>Cost of Scanning a Table = </a:t>
            </a:r>
          </a:p>
          <a:p>
            <a:r>
              <a:rPr lang="en-US" sz="1200" b="0" i="0" u="none" strike="noStrike" kern="1200" baseline="0" dirty="0">
                <a:solidFill>
                  <a:schemeClr val="tx1"/>
                </a:solidFill>
                <a:latin typeface="Arial" charset="0"/>
                <a:ea typeface="+mn-ea"/>
                <a:cs typeface="+mn-cs"/>
              </a:rPr>
              <a:t>• Result may be unsorted: B(R)</a:t>
            </a:r>
          </a:p>
          <a:p>
            <a:r>
              <a:rPr lang="en-US" sz="1200" b="0" i="0" u="none" strike="noStrike" kern="1200" baseline="0" dirty="0">
                <a:solidFill>
                  <a:schemeClr val="tx1"/>
                </a:solidFill>
                <a:latin typeface="Arial" charset="0"/>
                <a:ea typeface="+mn-ea"/>
                <a:cs typeface="+mn-cs"/>
              </a:rPr>
              <a:t>• Result needs to be sorted: 3B(R)</a:t>
            </a:r>
          </a:p>
          <a:p>
            <a:r>
              <a:rPr lang="en-US" sz="1200" b="0" i="0" u="none" strike="noStrike" kern="1200" baseline="0" dirty="0">
                <a:solidFill>
                  <a:schemeClr val="tx1"/>
                </a:solidFill>
                <a:latin typeface="Arial" charset="0"/>
                <a:ea typeface="+mn-ea"/>
                <a:cs typeface="+mn-cs"/>
              </a:rPr>
              <a:t>– We will discuss sorting later</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12</a:t>
            </a:fld>
            <a:endParaRPr lang="en-US"/>
          </a:p>
        </p:txBody>
      </p:sp>
    </p:spTree>
    <p:extLst>
      <p:ext uri="{BB962C8B-B14F-4D97-AF65-F5344CB8AC3E}">
        <p14:creationId xmlns:p14="http://schemas.microsoft.com/office/powerpoint/2010/main" val="50693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15</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179357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75A4D0CC-BB48-4557-A06C-74DB24F75F9E}" type="slidenum">
              <a:rPr lang="en-US" sz="1200"/>
              <a:pPr/>
              <a:t>16</a:t>
            </a:fld>
            <a:endParaRPr lang="en-US" sz="1200"/>
          </a:p>
        </p:txBody>
      </p:sp>
      <p:sp>
        <p:nvSpPr>
          <p:cNvPr id="39939" name="Rectangle 2"/>
          <p:cNvSpPr>
            <a:spLocks noChangeArrowheads="1"/>
          </p:cNvSpPr>
          <p:nvPr/>
        </p:nvSpPr>
        <p:spPr bwMode="auto">
          <a:xfrm>
            <a:off x="3886408"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0" name="Rectangle 3"/>
          <p:cNvSpPr>
            <a:spLocks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8" tIns="0" rIns="19048" bIns="0" anchor="b"/>
          <a:lstStyle/>
          <a:p>
            <a:pPr algn="r" defTabSz="914274"/>
            <a:r>
              <a:rPr lang="en-US" sz="1000" i="1"/>
              <a:t>3</a:t>
            </a:r>
          </a:p>
        </p:txBody>
      </p:sp>
      <p:sp>
        <p:nvSpPr>
          <p:cNvPr id="39941" name="Rectangle 4"/>
          <p:cNvSpPr>
            <a:spLocks noChangeArrowheads="1"/>
          </p:cNvSpPr>
          <p:nvPr/>
        </p:nvSpPr>
        <p:spPr bwMode="auto">
          <a:xfrm>
            <a:off x="0"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2" name="Rectangle 5"/>
          <p:cNvSpPr>
            <a:spLocks noChangeArrowheads="1"/>
          </p:cNvSpPr>
          <p:nvPr/>
        </p:nvSpPr>
        <p:spPr bwMode="auto">
          <a:xfrm>
            <a:off x="0"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3"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994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5" rIns="90479" bIns="44445"/>
          <a:lstStyle/>
          <a:p>
            <a:pPr marL="171450" indent="-171450" eaLnBrk="1" hangingPunct="1">
              <a:buFont typeface="Symbol" panose="05050102010706020507" pitchFamily="18" charset="2"/>
              <a:buChar char="p"/>
            </a:pPr>
            <a:r>
              <a:rPr lang="en-US" sz="1200" dirty="0">
                <a:sym typeface="Symbol" pitchFamily="18" charset="2"/>
              </a:rPr>
              <a:t>Pi</a:t>
            </a:r>
          </a:p>
          <a:p>
            <a:pPr marL="0" indent="0" eaLnBrk="1" hangingPunct="1">
              <a:buFont typeface="Symbol" panose="05050102010706020507" pitchFamily="18" charset="2"/>
              <a:buNone/>
            </a:pPr>
            <a:r>
              <a:rPr lang="en-US" sz="1200" b="1" dirty="0">
                <a:sym typeface="Symbol" pitchFamily="18" charset="2"/>
              </a:rPr>
              <a:t></a:t>
            </a:r>
            <a:r>
              <a:rPr lang="en-US" dirty="0">
                <a:ea typeface="ＭＳ Ｐゴシック" charset="-128"/>
              </a:rPr>
              <a:t>  Sigma</a:t>
            </a:r>
            <a:endParaRPr lang="en-US" i="1" dirty="0"/>
          </a:p>
          <a:p>
            <a:pPr eaLnBrk="1" hangingPunct="1"/>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common attribute names.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sym typeface="Symbol" pitchFamily="18" charset="2"/>
              </a:rPr>
              <a:t>Division ()</a:t>
            </a:r>
          </a:p>
          <a:p>
            <a:pPr eaLnBrk="1" hangingPunct="1">
              <a:spcBef>
                <a:spcPts val="600"/>
              </a:spcBef>
              <a:spcAft>
                <a:spcPts val="600"/>
              </a:spcAft>
            </a:pPr>
            <a:endParaRPr lang="en-US" sz="2600" dirty="0"/>
          </a:p>
          <a:p>
            <a:pPr eaLnBrk="1" hangingPunct="1">
              <a:spcBef>
                <a:spcPts val="600"/>
              </a:spcBef>
              <a:spcAft>
                <a:spcPts val="600"/>
              </a:spcAft>
            </a:pPr>
            <a:r>
              <a:rPr lang="en-US" sz="2600" dirty="0"/>
              <a:t>Selection (</a:t>
            </a:r>
            <a:r>
              <a:rPr lang="en-US" sz="2600" dirty="0">
                <a:sym typeface="Symbol" pitchFamily="18" charset="2"/>
              </a:rPr>
              <a:t>) </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age &gt; 60</a:t>
            </a:r>
            <a:r>
              <a:rPr lang="en-US" sz="2400" dirty="0">
                <a:sym typeface="Symbol" pitchFamily="18" charset="2"/>
              </a:rPr>
              <a:t>(Employee) returns all employees over 60</a:t>
            </a:r>
          </a:p>
          <a:p>
            <a:pPr eaLnBrk="1" hangingPunct="1">
              <a:spcBef>
                <a:spcPts val="600"/>
              </a:spcBef>
              <a:spcAft>
                <a:spcPts val="600"/>
              </a:spcAft>
            </a:pPr>
            <a:r>
              <a:rPr lang="en-US" sz="2600" dirty="0"/>
              <a:t>Projection (</a:t>
            </a:r>
            <a:r>
              <a:rPr lang="en-US" sz="2600" dirty="0">
                <a:sym typeface="Symbol" pitchFamily="18" charset="2"/>
              </a:rPr>
              <a:t>)</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id, salary</a:t>
            </a:r>
            <a:r>
              <a:rPr lang="en-US" sz="2400" dirty="0">
                <a:sym typeface="Symbol" pitchFamily="18" charset="2"/>
              </a:rPr>
              <a:t>(Employee) returns all IDs, and salaries</a:t>
            </a:r>
          </a:p>
          <a:p>
            <a:pPr eaLnBrk="1" hangingPunct="1">
              <a:spcBef>
                <a:spcPts val="600"/>
              </a:spcBef>
              <a:spcAft>
                <a:spcPts val="600"/>
              </a:spcAft>
            </a:pPr>
            <a:r>
              <a:rPr lang="en-US" sz="2600" dirty="0"/>
              <a:t>Set Operations</a:t>
            </a:r>
          </a:p>
          <a:p>
            <a:pPr lvl="1" eaLnBrk="1" hangingPunct="1">
              <a:spcBef>
                <a:spcPts val="600"/>
              </a:spcBef>
              <a:spcAft>
                <a:spcPts val="600"/>
              </a:spcAft>
            </a:pPr>
            <a:r>
              <a:rPr lang="en-US" sz="2400" dirty="0"/>
              <a:t>Union (</a:t>
            </a:r>
            <a:r>
              <a:rPr lang="en-US" sz="2400" b="1" dirty="0">
                <a:sym typeface="Symbol" pitchFamily="18" charset="2"/>
              </a:rPr>
              <a:t></a:t>
            </a:r>
            <a:r>
              <a:rPr lang="en-US" sz="2400" dirty="0"/>
              <a:t>)</a:t>
            </a:r>
            <a:endParaRPr lang="en-US" sz="2400" dirty="0">
              <a:sym typeface="Symbol" pitchFamily="18" charset="2"/>
            </a:endParaRPr>
          </a:p>
          <a:p>
            <a:pPr lvl="1" eaLnBrk="1" hangingPunct="1">
              <a:spcBef>
                <a:spcPts val="600"/>
              </a:spcBef>
              <a:spcAft>
                <a:spcPts val="600"/>
              </a:spcAft>
            </a:pPr>
            <a:r>
              <a:rPr lang="en-US" sz="2400" dirty="0">
                <a:sym typeface="Symbol" pitchFamily="18" charset="2"/>
              </a:rPr>
              <a:t>Intersection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Set Difference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Cartesian Product (</a:t>
            </a:r>
            <a:r>
              <a:rPr lang="en-US" sz="2400" b="1" dirty="0">
                <a:sym typeface="Symbol" pitchFamily="18" charset="2"/>
              </a:rPr>
              <a:t></a:t>
            </a:r>
            <a:r>
              <a:rPr lang="en-US" sz="2400" dirty="0">
                <a:sym typeface="Symbol" pitchFamily="18" charset="2"/>
              </a:rPr>
              <a:t>)</a:t>
            </a:r>
          </a:p>
          <a:p>
            <a:pPr eaLnBrk="1" hangingPunct="1">
              <a:spcBef>
                <a:spcPts val="600"/>
              </a:spcBef>
              <a:spcAft>
                <a:spcPts val="600"/>
              </a:spcAft>
            </a:pPr>
            <a:r>
              <a:rPr lang="en-US" sz="2800" dirty="0">
                <a:sym typeface="Symbol" pitchFamily="18" charset="2"/>
              </a:rPr>
              <a:t>Joins (     )</a:t>
            </a:r>
          </a:p>
          <a:p>
            <a:endParaRPr lang="en-US" dirty="0">
              <a:latin typeface="Times New Roman" charset="0"/>
              <a:ea typeface="ＭＳ Ｐゴシック" charset="-128"/>
            </a:endParaRPr>
          </a:p>
        </p:txBody>
      </p:sp>
    </p:spTree>
    <p:extLst>
      <p:ext uri="{BB962C8B-B14F-4D97-AF65-F5344CB8AC3E}">
        <p14:creationId xmlns:p14="http://schemas.microsoft.com/office/powerpoint/2010/main" val="49841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4184C789-B6BA-4FA9-A446-75F6A70DA02B}" type="slidenum">
              <a:rPr lang="en-US"/>
              <a:pPr/>
              <a:t>17</a:t>
            </a:fld>
            <a:endParaRPr 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382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5F2EEB7B-99F7-49A4-A322-E51D6AB1945B}" type="slidenum">
              <a:rPr lang="en-US"/>
              <a:pPr/>
              <a:t>18</a:t>
            </a:fld>
            <a:endParaRPr 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254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F5B0D6D4-D2AB-4FB7-9960-384E19F7E940}" type="slidenum">
              <a:rPr lang="en-US"/>
              <a:pPr/>
              <a:t>19</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0399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8B7C6D7-B96E-4644-9B04-3EAA657984F4}" type="slidenum">
              <a:rPr lang="en-US"/>
              <a:pPr/>
              <a:t>20</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6119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2FCAD80-BF0F-4003-B835-1B3282B7C674}" type="slidenum">
              <a:rPr lang="en-US"/>
              <a:pPr/>
              <a:t>21</a:t>
            </a:fld>
            <a:endParaRPr 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r>
              <a:rPr lang="en-US" dirty="0"/>
              <a:t>The </a:t>
            </a:r>
            <a:r>
              <a:rPr lang="en-US" dirty="0" err="1">
                <a:hlinkClick r:id="rId3" tooltip="Cartesian product"/>
              </a:rPr>
              <a:t>cartesian</a:t>
            </a:r>
            <a:r>
              <a:rPr lang="en-US" dirty="0">
                <a:hlinkClick r:id="rId3" tooltip="Cartesian product"/>
              </a:rPr>
              <a:t> product</a:t>
            </a:r>
            <a:r>
              <a:rPr lang="en-US" dirty="0"/>
              <a:t> of two relations is </a:t>
            </a:r>
            <a:r>
              <a:rPr lang="en-US" b="1" dirty="0"/>
              <a:t>a join that is not restricted by any criteria</a:t>
            </a:r>
            <a:r>
              <a:rPr lang="en-US" dirty="0"/>
              <a:t>, resulting in every tuple of the first relation being matched with every tuple of the second relation. The </a:t>
            </a:r>
            <a:r>
              <a:rPr lang="en-US" dirty="0" err="1"/>
              <a:t>cartesian</a:t>
            </a:r>
            <a:r>
              <a:rPr lang="en-US" dirty="0"/>
              <a:t> product is implemented in SQL as the CROSS JOIN </a:t>
            </a:r>
            <a:r>
              <a:rPr lang="en-US" dirty="0" err="1"/>
              <a:t>join</a:t>
            </a:r>
            <a:r>
              <a:rPr lang="en-US" dirty="0"/>
              <a:t> operator.</a:t>
            </a:r>
          </a:p>
        </p:txBody>
      </p:sp>
    </p:spTree>
    <p:extLst>
      <p:ext uri="{BB962C8B-B14F-4D97-AF65-F5344CB8AC3E}">
        <p14:creationId xmlns:p14="http://schemas.microsoft.com/office/powerpoint/2010/main" val="426319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3EF20820-689E-4F97-B44D-848CAF17977D}" type="slidenum">
              <a:rPr lang="en-US"/>
              <a:pPr/>
              <a:t>22</a:t>
            </a:fld>
            <a:endParaRPr lang="en-US"/>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T(R) *</a:t>
            </a:r>
            <a:r>
              <a:rPr lang="en-US" baseline="0" dirty="0"/>
              <a:t> T(S) = 16</a:t>
            </a:r>
            <a:endParaRPr lang="en-US" dirty="0"/>
          </a:p>
        </p:txBody>
      </p:sp>
    </p:spTree>
    <p:extLst>
      <p:ext uri="{BB962C8B-B14F-4D97-AF65-F5344CB8AC3E}">
        <p14:creationId xmlns:p14="http://schemas.microsoft.com/office/powerpoint/2010/main" val="290882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8B5EFE80-3230-4CA0-AC4B-9D88BE406E52}" type="slidenum">
              <a:rPr lang="en-US"/>
              <a:pPr/>
              <a:t>23</a:t>
            </a:fld>
            <a:endParaRPr lang="en-US"/>
          </a:p>
        </p:txBody>
      </p:sp>
      <p:sp>
        <p:nvSpPr>
          <p:cNvPr id="189443" name="Rectangle 2"/>
          <p:cNvSpPr>
            <a:spLocks noGrp="1" noRot="1" noChangeAspect="1" noChangeArrowheads="1" noTextEdit="1"/>
          </p:cNvSpPr>
          <p:nvPr>
            <p:ph type="sldImg"/>
          </p:nvPr>
        </p:nvSpPr>
        <p:spPr>
          <a:solidFill>
            <a:srgbClr val="FFFFFF"/>
          </a:solidFill>
          <a:ln/>
        </p:spPr>
      </p:sp>
      <p:sp>
        <p:nvSpPr>
          <p:cNvPr id="189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28828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3</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283755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24</a:t>
            </a:fld>
            <a:endParaRPr lang="en-US"/>
          </a:p>
        </p:txBody>
      </p:sp>
    </p:spTree>
    <p:extLst>
      <p:ext uri="{BB962C8B-B14F-4D97-AF65-F5344CB8AC3E}">
        <p14:creationId xmlns:p14="http://schemas.microsoft.com/office/powerpoint/2010/main" val="3087793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25</a:t>
            </a:fld>
            <a:endParaRPr lang="en-US"/>
          </a:p>
        </p:txBody>
      </p:sp>
    </p:spTree>
    <p:extLst>
      <p:ext uri="{BB962C8B-B14F-4D97-AF65-F5344CB8AC3E}">
        <p14:creationId xmlns:p14="http://schemas.microsoft.com/office/powerpoint/2010/main" val="251533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a typeface="ＭＳ Ｐゴシック" charset="-128"/>
                <a:cs typeface="Arial" charset="0"/>
              </a:rPr>
              <a:t>Optimization - Is Based on Algebraic Equivalences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26</a:t>
            </a:fld>
            <a:endParaRPr lang="en-US"/>
          </a:p>
        </p:txBody>
      </p:sp>
    </p:spTree>
    <p:extLst>
      <p:ext uri="{BB962C8B-B14F-4D97-AF65-F5344CB8AC3E}">
        <p14:creationId xmlns:p14="http://schemas.microsoft.com/office/powerpoint/2010/main" val="256208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27</a:t>
            </a:fld>
            <a:endParaRPr lang="en-US"/>
          </a:p>
        </p:txBody>
      </p:sp>
    </p:spTree>
    <p:extLst>
      <p:ext uri="{BB962C8B-B14F-4D97-AF65-F5344CB8AC3E}">
        <p14:creationId xmlns:p14="http://schemas.microsoft.com/office/powerpoint/2010/main" val="204648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of the final write is ignored;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28</a:t>
            </a:fld>
            <a:endParaRPr lang="en-US"/>
          </a:p>
        </p:txBody>
      </p:sp>
    </p:spTree>
    <p:extLst>
      <p:ext uri="{BB962C8B-B14F-4D97-AF65-F5344CB8AC3E}">
        <p14:creationId xmlns:p14="http://schemas.microsoft.com/office/powerpoint/2010/main" val="21755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relational-algebra expressions are typically represented as query trees or parse trees. A </a:t>
            </a:r>
            <a:r>
              <a:rPr lang="en-US" b="1" dirty="0"/>
              <a:t>query tree</a:t>
            </a:r>
            <a:r>
              <a:rPr lang="en-US" dirty="0"/>
              <a:t> (also known as </a:t>
            </a:r>
            <a:r>
              <a:rPr lang="en-US" b="1" dirty="0"/>
              <a:t>operator tree</a:t>
            </a:r>
            <a:r>
              <a:rPr lang="en-US" dirty="0"/>
              <a:t> or </a:t>
            </a:r>
            <a:r>
              <a:rPr lang="en-US" b="1" dirty="0"/>
              <a:t>expression tree)</a:t>
            </a:r>
            <a:r>
              <a:rPr lang="en-US" dirty="0"/>
              <a:t> is a tree data structure in which the </a:t>
            </a:r>
            <a:r>
              <a:rPr lang="en-US" b="1" dirty="0"/>
              <a:t>input relations are represented as the leaf nodes </a:t>
            </a:r>
            <a:r>
              <a:rPr lang="en-US" dirty="0"/>
              <a:t>and the relational-algebra operations as the internal nodes. When the query tree is executed, first the internal node operation is executed whenever its operands are available. Then the internal node is replaced by the relation resulted after the execution of the operation. The execution terminates when the root node is executed and the result of the query is produced.</a:t>
            </a:r>
            <a:endParaRPr lang="en-US" u="sng" dirty="0"/>
          </a:p>
          <a:p>
            <a:endParaRPr lang="en-US" u="sng" dirty="0"/>
          </a:p>
          <a:p>
            <a:endParaRPr lang="en-US" u="sng" dirty="0"/>
          </a:p>
          <a:p>
            <a:r>
              <a:rPr lang="en-US" u="sng" dirty="0"/>
              <a:t>Data-flow graph </a:t>
            </a:r>
            <a:r>
              <a:rPr lang="en-US" dirty="0"/>
              <a:t>of relational algebra operators</a:t>
            </a:r>
          </a:p>
          <a:p>
            <a:r>
              <a:rPr lang="en-US" dirty="0"/>
              <a:t>Typically: determined by optimizer</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30</a:t>
            </a:fld>
            <a:endParaRPr lang="en-US"/>
          </a:p>
        </p:txBody>
      </p:sp>
    </p:spTree>
    <p:extLst>
      <p:ext uri="{BB962C8B-B14F-4D97-AF65-F5344CB8AC3E}">
        <p14:creationId xmlns:p14="http://schemas.microsoft.com/office/powerpoint/2010/main" val="3170906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Each operation in the query (such as select, project, join, etc.) can be evaluated using one of the several different algorithms. The query tree representation </a:t>
            </a:r>
            <a:r>
              <a:rPr lang="en-US" i="1" dirty="0"/>
              <a:t>does not specify how to evaluate each operation in the query</a:t>
            </a:r>
            <a:r>
              <a:rPr lang="en-US" dirty="0"/>
              <a:t>. To fully specify how to evaluate a query, each operation in the query tree is </a:t>
            </a:r>
            <a:r>
              <a:rPr lang="en-US" b="1" u="sng" dirty="0"/>
              <a:t>annotated</a:t>
            </a:r>
            <a:r>
              <a:rPr lang="en-US" dirty="0"/>
              <a:t> with the instructions that specify the </a:t>
            </a:r>
            <a:r>
              <a:rPr lang="en-US" b="1" dirty="0"/>
              <a:t>algorithm</a:t>
            </a:r>
            <a:r>
              <a:rPr lang="en-US" dirty="0"/>
              <a:t> or the </a:t>
            </a:r>
            <a:r>
              <a:rPr lang="en-US" b="1" dirty="0"/>
              <a:t>index</a:t>
            </a:r>
            <a:r>
              <a:rPr lang="en-US" dirty="0"/>
              <a:t> to be used to evaluate that operation. The resultant tree structure is known as the </a:t>
            </a:r>
            <a:r>
              <a:rPr lang="en-US" b="1" dirty="0"/>
              <a:t>query-evaluation plan</a:t>
            </a:r>
            <a:r>
              <a:rPr lang="en-US" dirty="0"/>
              <a:t> or </a:t>
            </a:r>
            <a:r>
              <a:rPr lang="en-US" b="1" dirty="0"/>
              <a:t>query-execution plan</a:t>
            </a:r>
            <a:r>
              <a:rPr lang="en-US" dirty="0"/>
              <a:t> or simply </a:t>
            </a:r>
            <a:r>
              <a:rPr lang="en-US" b="1" dirty="0"/>
              <a:t>Query Plan.</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31</a:t>
            </a:fld>
            <a:endParaRPr lang="en-US"/>
          </a:p>
        </p:txBody>
      </p:sp>
    </p:spTree>
    <p:extLst>
      <p:ext uri="{BB962C8B-B14F-4D97-AF65-F5344CB8AC3E}">
        <p14:creationId xmlns:p14="http://schemas.microsoft.com/office/powerpoint/2010/main" val="1655718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32</a:t>
            </a:fld>
            <a:endParaRPr lang="en-US"/>
          </a:p>
        </p:txBody>
      </p:sp>
    </p:spTree>
    <p:extLst>
      <p:ext uri="{BB962C8B-B14F-4D97-AF65-F5344CB8AC3E}">
        <p14:creationId xmlns:p14="http://schemas.microsoft.com/office/powerpoint/2010/main" val="2081323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34</a:t>
            </a:fld>
            <a:endParaRPr lang="en-US"/>
          </a:p>
        </p:txBody>
      </p:sp>
    </p:spTree>
    <p:extLst>
      <p:ext uri="{BB962C8B-B14F-4D97-AF65-F5344CB8AC3E}">
        <p14:creationId xmlns:p14="http://schemas.microsoft.com/office/powerpoint/2010/main" val="196994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990033"/>
                </a:solidFill>
                <a:latin typeface="Corbel" pitchFamily="34" charset="0"/>
              </a:rPr>
              <a:t>This is called Index Nested Loop Join strategy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38</a:t>
            </a:fld>
            <a:endParaRPr lang="en-US"/>
          </a:p>
        </p:txBody>
      </p:sp>
    </p:spTree>
    <p:extLst>
      <p:ext uri="{BB962C8B-B14F-4D97-AF65-F5344CB8AC3E}">
        <p14:creationId xmlns:p14="http://schemas.microsoft.com/office/powerpoint/2010/main" val="154882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Take your query writing and performance diagnostic skills to the next level by becoming familiar with the internals of the SQL Server query optimizer and the execution plans it produces. This session covers deep optimizer internals and little-known query processor details that will give you new insights into the way SQL Server works behind the scenes. Armed with this information, you will be better placed to write queries that optimize well, and to debug plan-related performance problems when they occur.</a:t>
            </a:r>
            <a:endParaRPr lang="en-US" dirty="0"/>
          </a:p>
          <a:p>
            <a:endParaRPr lang="en-US" dirty="0"/>
          </a:p>
          <a:p>
            <a:endParaRPr lang="en-US" dirty="0"/>
          </a:p>
          <a:p>
            <a:r>
              <a:rPr lang="en-US" sz="1200" b="0" i="0" u="none" strike="noStrike" kern="1200" baseline="0" dirty="0">
                <a:solidFill>
                  <a:schemeClr val="tx1"/>
                </a:solidFill>
                <a:latin typeface="Arial" charset="0"/>
                <a:ea typeface="+mn-ea"/>
                <a:cs typeface="+mn-cs"/>
              </a:rPr>
              <a:t>• Good algorithms can greatly improve performance</a:t>
            </a:r>
          </a:p>
          <a:p>
            <a:r>
              <a:rPr lang="en-US" sz="1200" b="0" i="0" u="none" strike="noStrike" kern="1200" baseline="0" dirty="0">
                <a:solidFill>
                  <a:schemeClr val="tx1"/>
                </a:solidFill>
                <a:latin typeface="Arial" charset="0"/>
                <a:ea typeface="+mn-ea"/>
                <a:cs typeface="+mn-cs"/>
              </a:rPr>
              <a:t>– Need to know operator algorithms to understand query plans</a:t>
            </a:r>
          </a:p>
          <a:p>
            <a:r>
              <a:rPr lang="en-US" sz="1200" b="0" i="0" u="none" strike="noStrike" kern="1200" baseline="0" dirty="0">
                <a:solidFill>
                  <a:schemeClr val="tx1"/>
                </a:solidFill>
                <a:latin typeface="Arial" charset="0"/>
                <a:ea typeface="+mn-ea"/>
                <a:cs typeface="+mn-cs"/>
              </a:rPr>
              <a:t>– Need to understand query plans to tune a DBMS</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a:t>
            </a:fld>
            <a:endParaRPr lang="en-US"/>
          </a:p>
        </p:txBody>
      </p:sp>
    </p:spTree>
    <p:extLst>
      <p:ext uri="{BB962C8B-B14F-4D97-AF65-F5344CB8AC3E}">
        <p14:creationId xmlns:p14="http://schemas.microsoft.com/office/powerpoint/2010/main" val="126003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40</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1019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sz="2400" dirty="0">
                <a:sym typeface="Symbol" pitchFamily="-76" charset="2"/>
              </a:rPr>
              <a:t>Reduces size of intermediate relation since rows can be discarded sooner</a:t>
            </a:r>
          </a:p>
          <a:p>
            <a:pPr lvl="1">
              <a:lnSpc>
                <a:spcPct val="90000"/>
              </a:lnSpc>
            </a:pPr>
            <a:r>
              <a:rPr lang="en-US" sz="2400" dirty="0">
                <a:sym typeface="Symbol" pitchFamily="-76" charset="2"/>
              </a:rPr>
              <a:t>Reduces size of intermediate relation since rows of R are discarded sooner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and result not too large,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=&gt; p</a:t>
            </a:r>
            <a:r>
              <a:rPr lang="en-US" dirty="0">
                <a:latin typeface="Corbel" pitchFamily="34" charset="0"/>
              </a:rPr>
              <a:t>ush selections down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latin typeface="Corbel" pitchFamily="34" charset="0"/>
              </a:rPr>
              <a:t>Avoid cross-products if possible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Useful when querying views, as same expression is used to construct view each time.</a:t>
            </a:r>
          </a:p>
          <a:p>
            <a:endParaRPr lang="en-CA" dirty="0"/>
          </a:p>
          <a:p>
            <a:r>
              <a:rPr lang="en-CA" dirty="0"/>
              <a:t>Once an expression tree has been created the plan can be rewritten</a:t>
            </a:r>
          </a:p>
          <a:p>
            <a:pPr lvl="1"/>
            <a:r>
              <a:rPr lang="en-CA" dirty="0"/>
              <a:t>Using the algebraic laws discussed previously</a:t>
            </a:r>
          </a:p>
          <a:p>
            <a:pPr lvl="1"/>
            <a:endParaRPr lang="en-US" sz="900" dirty="0"/>
          </a:p>
          <a:p>
            <a:r>
              <a:rPr lang="en-US" dirty="0"/>
              <a:t>Compute common expressions once.</a:t>
            </a:r>
          </a:p>
          <a:p>
            <a:pPr lvl="1"/>
            <a:r>
              <a:rPr lang="en-US" dirty="0"/>
              <a:t>If common expression appears more than once, and result not too large, store result and reuse it when required. </a:t>
            </a:r>
          </a:p>
          <a:p>
            <a:pPr lvl="1"/>
            <a:r>
              <a:rPr lang="en-US" dirty="0"/>
              <a:t>Useful when querying views, as same expression is used to construct view each time.</a:t>
            </a:r>
          </a:p>
          <a:p>
            <a:pPr lvl="1"/>
            <a:endParaRPr lang="en-US" sz="800" dirty="0"/>
          </a:p>
          <a:p>
            <a:r>
              <a:rPr lang="en-US" dirty="0"/>
              <a:t>Combine Cartesian product with the appropriate Selection to form a Natural Join operation.</a:t>
            </a:r>
          </a:p>
          <a:p>
            <a:endParaRPr lang="en-US" sz="900" dirty="0"/>
          </a:p>
          <a:p>
            <a:r>
              <a:rPr lang="en-US" dirty="0"/>
              <a:t>Use associativity of binary operations to rearrange leaf nodes so leaf nodes with the most restrictive Selection operations  are executed first</a:t>
            </a:r>
          </a:p>
          <a:p>
            <a:pPr lvl="1"/>
            <a:r>
              <a:rPr lang="en-US" dirty="0"/>
              <a:t>Cut down the number of rows involved.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This Push projections down the expression tree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May greatly reduce the size of intermediate relations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Push selections down the expression tree as far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Duplicate eliminations may be moved</a:t>
            </a:r>
          </a:p>
          <a:p>
            <a:r>
              <a:rPr lang="en-CA" dirty="0"/>
              <a:t>Selections are pushed down Selections with AND clauses can be split and the components pushed down the tree</a:t>
            </a:r>
          </a:p>
          <a:p>
            <a:r>
              <a:rPr lang="en-CA" dirty="0"/>
              <a:t>Projections should also be pushed down</a:t>
            </a:r>
          </a:p>
          <a:p>
            <a:r>
              <a:rPr lang="en-CA" dirty="0"/>
              <a:t>Selections can be combined with Cartesian products to create equijoins</a:t>
            </a:r>
          </a:p>
          <a:p>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And additional projections may be added</a:t>
            </a:r>
          </a:p>
          <a:p>
            <a:endParaRPr lang="en-CA"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Do not use statistics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r>
              <a:rPr lang="en-US" dirty="0"/>
              <a:t>Some are usually good: </a:t>
            </a:r>
          </a:p>
          <a:p>
            <a:pPr lvl="1" eaLnBrk="1" hangingPunct="1"/>
            <a:r>
              <a:rPr lang="en-US" dirty="0"/>
              <a:t>Push Avoid cross-products if possible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1990527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an operator is </a:t>
            </a:r>
            <a:r>
              <a:rPr lang="en-CA" b="1" dirty="0">
                <a:solidFill>
                  <a:srgbClr val="C00000"/>
                </a:solidFill>
              </a:rPr>
              <a:t>commutative</a:t>
            </a:r>
            <a:r>
              <a:rPr lang="en-CA" dirty="0">
                <a:solidFill>
                  <a:srgbClr val="C00000"/>
                </a:solidFill>
              </a:rPr>
              <a:t> </a:t>
            </a:r>
            <a:r>
              <a:rPr lang="en-CA" dirty="0"/>
              <a:t>the order of its arguments do not matter</a:t>
            </a:r>
          </a:p>
          <a:p>
            <a:pPr lvl="1"/>
            <a:r>
              <a:rPr lang="en-CA" dirty="0"/>
              <a:t>e.g. </a:t>
            </a:r>
            <a:r>
              <a:rPr lang="en-CA" b="1" dirty="0"/>
              <a:t>+ </a:t>
            </a:r>
            <a:r>
              <a:rPr lang="en-CA" dirty="0"/>
              <a:t>(</a:t>
            </a:r>
            <a:r>
              <a:rPr lang="en-CA" i="1" dirty="0"/>
              <a:t>x</a:t>
            </a:r>
            <a:r>
              <a:rPr lang="en-CA" dirty="0"/>
              <a:t> + </a:t>
            </a:r>
            <a:r>
              <a:rPr lang="en-CA" i="1" dirty="0"/>
              <a:t>y</a:t>
            </a:r>
            <a:r>
              <a:rPr lang="en-CA" dirty="0"/>
              <a:t> = </a:t>
            </a:r>
            <a:r>
              <a:rPr lang="en-CA" i="1" dirty="0"/>
              <a:t>y</a:t>
            </a:r>
            <a:r>
              <a:rPr lang="en-CA" dirty="0"/>
              <a:t> + </a:t>
            </a:r>
            <a:r>
              <a:rPr lang="en-CA" i="1" dirty="0"/>
              <a:t>x</a:t>
            </a:r>
            <a:r>
              <a:rPr lang="en-CA" dirty="0"/>
              <a:t>)</a:t>
            </a:r>
          </a:p>
          <a:p>
            <a:r>
              <a:rPr lang="en-CA" dirty="0"/>
              <a:t>If an operator is </a:t>
            </a:r>
            <a:r>
              <a:rPr lang="en-CA" b="1" dirty="0">
                <a:solidFill>
                  <a:srgbClr val="C00000"/>
                </a:solidFill>
              </a:rPr>
              <a:t>associative</a:t>
            </a:r>
            <a:r>
              <a:rPr lang="en-CA" dirty="0">
                <a:solidFill>
                  <a:srgbClr val="C00000"/>
                </a:solidFill>
              </a:rPr>
              <a:t> </a:t>
            </a:r>
            <a:r>
              <a:rPr lang="en-CA" dirty="0"/>
              <a:t>then two uses of it may be grouped from the left or the right</a:t>
            </a:r>
          </a:p>
          <a:p>
            <a:pPr lvl="1"/>
            <a:r>
              <a:rPr lang="en-CA" dirty="0"/>
              <a:t>e.g. (</a:t>
            </a:r>
            <a:r>
              <a:rPr lang="en-CA" i="1" dirty="0"/>
              <a:t>x</a:t>
            </a:r>
            <a:r>
              <a:rPr lang="en-CA" dirty="0"/>
              <a:t> + </a:t>
            </a:r>
            <a:r>
              <a:rPr lang="en-CA" i="1" dirty="0"/>
              <a:t>y</a:t>
            </a:r>
            <a:r>
              <a:rPr lang="en-CA" dirty="0"/>
              <a:t>) + </a:t>
            </a:r>
            <a:r>
              <a:rPr lang="en-CA" i="1" dirty="0"/>
              <a:t>z</a:t>
            </a:r>
            <a:r>
              <a:rPr lang="en-CA" dirty="0"/>
              <a:t> = </a:t>
            </a:r>
            <a:r>
              <a:rPr lang="en-CA" i="1" dirty="0"/>
              <a:t>x</a:t>
            </a:r>
            <a:r>
              <a:rPr lang="en-CA" dirty="0"/>
              <a:t> + (</a:t>
            </a:r>
            <a:r>
              <a:rPr lang="en-CA" i="1" dirty="0"/>
              <a:t>y</a:t>
            </a:r>
            <a:r>
              <a:rPr lang="en-CA" dirty="0"/>
              <a:t> + </a:t>
            </a:r>
            <a:r>
              <a:rPr lang="en-CA" i="1" dirty="0"/>
              <a:t>z</a:t>
            </a:r>
            <a:r>
              <a:rPr lang="en-CA" dirty="0"/>
              <a:t>)</a:t>
            </a:r>
          </a:p>
          <a:p>
            <a:r>
              <a:rPr lang="en-CA" dirty="0"/>
              <a:t>If an operator is associative and commutative then multiple operands can be grouped and ordered in any way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42</a:t>
            </a:fld>
            <a:endParaRPr lang="en-US"/>
          </a:p>
        </p:txBody>
      </p:sp>
    </p:spTree>
    <p:extLst>
      <p:ext uri="{BB962C8B-B14F-4D97-AF65-F5344CB8AC3E}">
        <p14:creationId xmlns:p14="http://schemas.microsoft.com/office/powerpoint/2010/main" val="1365975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77E8D4C-E881-4A75-907C-DD365794575E}" type="slidenum">
              <a:rPr lang="en-US"/>
              <a:pPr/>
              <a:t>43</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t>Intermediate relations may vary widely in size depending on the order in which relations are joined</a:t>
            </a:r>
          </a:p>
        </p:txBody>
      </p:sp>
    </p:spTree>
    <p:extLst>
      <p:ext uri="{BB962C8B-B14F-4D97-AF65-F5344CB8AC3E}">
        <p14:creationId xmlns:p14="http://schemas.microsoft.com/office/powerpoint/2010/main" val="1825623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200" dirty="0">
                <a:sym typeface="Symbol" pitchFamily="18" charset="2"/>
              </a:rPr>
              <a:t>Selection involves attributes of only one relation</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44</a:t>
            </a:fld>
            <a:endParaRPr lang="en-US"/>
          </a:p>
        </p:txBody>
      </p:sp>
    </p:spTree>
    <p:extLst>
      <p:ext uri="{BB962C8B-B14F-4D97-AF65-F5344CB8AC3E}">
        <p14:creationId xmlns:p14="http://schemas.microsoft.com/office/powerpoint/2010/main" val="3114925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45</a:t>
            </a:fld>
            <a:endParaRPr lang="en-US"/>
          </a:p>
        </p:txBody>
      </p:sp>
    </p:spTree>
    <p:extLst>
      <p:ext uri="{BB962C8B-B14F-4D97-AF65-F5344CB8AC3E}">
        <p14:creationId xmlns:p14="http://schemas.microsoft.com/office/powerpoint/2010/main" val="3737539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Avoid Cross-Joins as much as possible</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49</a:t>
            </a:fld>
            <a:endParaRPr lang="en-US"/>
          </a:p>
        </p:txBody>
      </p:sp>
    </p:spTree>
    <p:extLst>
      <p:ext uri="{BB962C8B-B14F-4D97-AF65-F5344CB8AC3E}">
        <p14:creationId xmlns:p14="http://schemas.microsoft.com/office/powerpoint/2010/main" val="2122726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50</a:t>
            </a:fld>
            <a:endParaRPr lang="en-US"/>
          </a:p>
        </p:txBody>
      </p:sp>
    </p:spTree>
    <p:extLst>
      <p:ext uri="{BB962C8B-B14F-4D97-AF65-F5344CB8AC3E}">
        <p14:creationId xmlns:p14="http://schemas.microsoft.com/office/powerpoint/2010/main" val="950465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52</a:t>
            </a:fld>
            <a:endParaRPr lang="en-US"/>
          </a:p>
        </p:txBody>
      </p:sp>
    </p:spTree>
    <p:extLst>
      <p:ext uri="{BB962C8B-B14F-4D97-AF65-F5344CB8AC3E}">
        <p14:creationId xmlns:p14="http://schemas.microsoft.com/office/powerpoint/2010/main" val="1157810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i="1" dirty="0"/>
              <a:t>The join and related WHERE condition have been recognised as a natural join</a:t>
            </a:r>
            <a:endParaRPr lang="en-GB" sz="1200" dirty="0"/>
          </a:p>
          <a:p>
            <a:endParaRPr lang="en-US" dirty="0"/>
          </a:p>
        </p:txBody>
      </p:sp>
      <p:sp>
        <p:nvSpPr>
          <p:cNvPr id="4" name="Slide Number Placeholder 3"/>
          <p:cNvSpPr>
            <a:spLocks noGrp="1"/>
          </p:cNvSpPr>
          <p:nvPr>
            <p:ph type="sldNum" sz="quarter" idx="10"/>
          </p:nvPr>
        </p:nvSpPr>
        <p:spPr/>
        <p:txBody>
          <a:bodyPr/>
          <a:lstStyle/>
          <a:p>
            <a:fld id="{8FECD862-240B-42E6-BDA3-57D824D6367A}" type="slidenum">
              <a:rPr lang="en-GB" smtClean="0"/>
              <a:pPr/>
              <a:t>53</a:t>
            </a:fld>
            <a:endParaRPr lang="en-GB"/>
          </a:p>
        </p:txBody>
      </p:sp>
    </p:spTree>
    <p:extLst>
      <p:ext uri="{BB962C8B-B14F-4D97-AF65-F5344CB8AC3E}">
        <p14:creationId xmlns:p14="http://schemas.microsoft.com/office/powerpoint/2010/main" val="10969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we write a query, we are </a:t>
            </a:r>
            <a:r>
              <a:rPr lang="en-US" i="1" dirty="0"/>
              <a:t>not</a:t>
            </a:r>
            <a:r>
              <a:rPr lang="en-US" dirty="0"/>
              <a:t> writing a computer program that can be directly executed.  SQL is a declarative language used to logically describe the results we want to see.  SQL Server goes through a process of compilation and optimization to create a physically executable implementation of the stated logical requirement.  To put it another way, a SQL query is the </a:t>
            </a:r>
            <a:r>
              <a:rPr lang="en-US" i="1" dirty="0"/>
              <a:t>specification</a:t>
            </a:r>
            <a:r>
              <a:rPr lang="en-US" dirty="0"/>
              <a:t> for an executable program that SQL Server writes for us.  The SQL Server component responsible for finding an efficient physical execution plan for a given logical query requirement is the Query Optimizer.</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Activities involved in retrieving data from the database.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expressed in low-level language (implementing Relational Algebra)</a:t>
            </a:r>
          </a:p>
          <a:p>
            <a:endParaRPr lang="en-US" dirty="0"/>
          </a:p>
          <a:p>
            <a:r>
              <a:rPr lang="en-CA" sz="3000" dirty="0"/>
              <a:t>Generating equivalent logical plans and their physical plans is known as query optimization</a:t>
            </a:r>
          </a:p>
          <a:p>
            <a:r>
              <a:rPr lang="en-CA" sz="3000" dirty="0"/>
              <a:t>Selecting a good query plan entails deciding</a:t>
            </a:r>
          </a:p>
          <a:p>
            <a:pPr lvl="1"/>
            <a:r>
              <a:rPr lang="en-CA" sz="2600" dirty="0"/>
              <a:t>Which equivalent plan leads to the most efficient query</a:t>
            </a:r>
          </a:p>
          <a:p>
            <a:pPr lvl="1"/>
            <a:r>
              <a:rPr lang="en-CA" sz="2600" dirty="0"/>
              <a:t>Which algorithm should be used to implement an operation</a:t>
            </a:r>
          </a:p>
          <a:p>
            <a:pPr lvl="1"/>
            <a:r>
              <a:rPr lang="en-CA" sz="2600" dirty="0"/>
              <a:t>How data from one operation should be passed to the next</a:t>
            </a:r>
          </a:p>
          <a:p>
            <a:r>
              <a:rPr lang="en-CA" sz="3000" dirty="0"/>
              <a:t>These choices depend on database metadata</a:t>
            </a:r>
          </a:p>
          <a:p>
            <a:pPr lvl="1"/>
            <a:r>
              <a:rPr lang="en-CA" sz="2600" dirty="0"/>
              <a:t>Size of relations</a:t>
            </a:r>
          </a:p>
          <a:p>
            <a:pPr lvl="1"/>
            <a:r>
              <a:rPr lang="en-CA" sz="2600" dirty="0"/>
              <a:t>Number and frequency of attributes</a:t>
            </a:r>
          </a:p>
          <a:p>
            <a:pPr lvl="1"/>
            <a:r>
              <a:rPr lang="en-CA" sz="2600" dirty="0"/>
              <a:t>Indexing and data file organization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a:t>
            </a:fld>
            <a:endParaRPr lang="en-US"/>
          </a:p>
        </p:txBody>
      </p:sp>
    </p:spTree>
    <p:extLst>
      <p:ext uri="{BB962C8B-B14F-4D97-AF65-F5344CB8AC3E}">
        <p14:creationId xmlns:p14="http://schemas.microsoft.com/office/powerpoint/2010/main" val="7621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Wingdings" charset="2"/>
              <a:buNone/>
            </a:pPr>
            <a:fld id="{0EEA2E7A-3C05-49DD-9EE4-73A2828F8305}" type="slidenum">
              <a:rPr lang="en-GB" sz="1200">
                <a:cs typeface="Arial" charset="0"/>
              </a:rPr>
              <a:pPr>
                <a:buFont typeface="Wingdings" charset="2"/>
                <a:buNone/>
              </a:pPr>
              <a:t>54</a:t>
            </a:fld>
            <a:endParaRPr lang="en-GB" sz="1200">
              <a:cs typeface="Arial" charset="0"/>
            </a:endParaRPr>
          </a:p>
        </p:txBody>
      </p:sp>
      <p:sp>
        <p:nvSpPr>
          <p:cNvPr id="35843" name="Text Box 1"/>
          <p:cNvSpPr txBox="1">
            <a:spLocks noChangeArrowheads="1"/>
          </p:cNvSpPr>
          <p:nvPr/>
        </p:nvSpPr>
        <p:spPr bwMode="auto">
          <a:xfrm>
            <a:off x="1154410" y="686426"/>
            <a:ext cx="4549181" cy="3429000"/>
          </a:xfrm>
          <a:prstGeom prst="rect">
            <a:avLst/>
          </a:prstGeom>
          <a:solidFill>
            <a:srgbClr val="FFFFFF"/>
          </a:solidFill>
          <a:ln w="9525">
            <a:solidFill>
              <a:srgbClr val="000000"/>
            </a:solidFill>
            <a:miter lim="800000"/>
            <a:headEnd/>
            <a:tailEnd/>
          </a:ln>
        </p:spPr>
        <p:txBody>
          <a:bodyPr wrap="none" lIns="86488" tIns="43244" rIns="86488" bIns="43244"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p>
        </p:txBody>
      </p:sp>
      <p:sp>
        <p:nvSpPr>
          <p:cNvPr id="35844" name="Rectangle 2"/>
          <p:cNvSpPr>
            <a:spLocks noGrp="1" noChangeArrowheads="1"/>
          </p:cNvSpPr>
          <p:nvPr>
            <p:ph type="body"/>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61" tIns="44931" rIns="89861" bIns="44931" anchor="ctr"/>
          <a:lstStyle/>
          <a:p>
            <a:endParaRPr lang="en-US" dirty="0">
              <a:latin typeface="Times New Roman" charset="0"/>
              <a:ea typeface="ＭＳ Ｐゴシック" charset="-128"/>
            </a:endParaRPr>
          </a:p>
        </p:txBody>
      </p:sp>
    </p:spTree>
    <p:extLst>
      <p:ext uri="{BB962C8B-B14F-4D97-AF65-F5344CB8AC3E}">
        <p14:creationId xmlns:p14="http://schemas.microsoft.com/office/powerpoint/2010/main" val="890317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55</a:t>
            </a:fld>
            <a:endParaRPr lang="en-US"/>
          </a:p>
        </p:txBody>
      </p:sp>
    </p:spTree>
    <p:extLst>
      <p:ext uri="{BB962C8B-B14F-4D97-AF65-F5344CB8AC3E}">
        <p14:creationId xmlns:p14="http://schemas.microsoft.com/office/powerpoint/2010/main" val="2566293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a:t>Rules that will improve performance with very high probability</a:t>
            </a:r>
          </a:p>
          <a:p>
            <a:pPr eaLnBrk="1" hangingPunct="1"/>
            <a:r>
              <a:rPr lang="en-US" dirty="0">
                <a:solidFill>
                  <a:srgbClr val="CC3300"/>
                </a:solidFill>
              </a:rPr>
              <a:t>Preprocessing: </a:t>
            </a:r>
            <a:r>
              <a:rPr lang="en-US" dirty="0"/>
              <a:t>Getting queries into a form that DBMS knows how to handle best</a:t>
            </a:r>
          </a:p>
          <a:p>
            <a:pPr eaLnBrk="1" hangingPunct="1"/>
            <a:endParaRPr lang="en-US" dirty="0"/>
          </a:p>
          <a:p>
            <a:pPr eaLnBrk="1" hangingPunct="1"/>
            <a:r>
              <a:rPr lang="en-US" dirty="0"/>
              <a:t>Choose algorithm to implement each operator</a:t>
            </a:r>
          </a:p>
          <a:p>
            <a:pPr lvl="1" eaLnBrk="1" hangingPunct="1"/>
            <a:r>
              <a:rPr lang="en-US" dirty="0"/>
              <a:t>Need to account for more than cost:</a:t>
            </a:r>
          </a:p>
          <a:p>
            <a:pPr lvl="2" eaLnBrk="1" hangingPunct="1"/>
            <a:r>
              <a:rPr lang="en-US" b="1" dirty="0"/>
              <a:t>How much memory do we have ?</a:t>
            </a:r>
          </a:p>
          <a:p>
            <a:pPr lvl="2" eaLnBrk="1" hangingPunct="1"/>
            <a:r>
              <a:rPr lang="en-US" b="1" dirty="0"/>
              <a:t>Are the input operand(s) sorted ?</a:t>
            </a:r>
          </a:p>
          <a:p>
            <a:pPr eaLnBrk="1" hangingPunct="1"/>
            <a:r>
              <a:rPr lang="en-US" dirty="0"/>
              <a:t>Decide for each intermediate result:</a:t>
            </a:r>
          </a:p>
          <a:p>
            <a:pPr lvl="1" eaLnBrk="1" hangingPunct="1"/>
            <a:r>
              <a:rPr lang="en-US" dirty="0"/>
              <a:t>To materialize</a:t>
            </a:r>
          </a:p>
          <a:p>
            <a:pPr lvl="1" eaLnBrk="1" hangingPunct="1"/>
            <a:r>
              <a:rPr lang="en-US" dirty="0"/>
              <a:t>To pipeline</a:t>
            </a:r>
          </a:p>
          <a:p>
            <a:pPr eaLnBrk="1" hangingPunct="1"/>
            <a:endParaRPr lang="en-US" dirty="0"/>
          </a:p>
          <a:p>
            <a:pPr eaLnBrk="1" hangingPunct="1"/>
            <a:r>
              <a:rPr lang="en-US" dirty="0"/>
              <a:t>No magic “best” plan: depends on the data</a:t>
            </a:r>
          </a:p>
          <a:p>
            <a:pPr eaLnBrk="1" hangingPunct="1"/>
            <a:r>
              <a:rPr lang="en-US" dirty="0"/>
              <a:t>In order to make the right choice</a:t>
            </a:r>
          </a:p>
          <a:p>
            <a:pPr lvl="1" eaLnBrk="1" hangingPunct="1"/>
            <a:r>
              <a:rPr lang="en-US" dirty="0"/>
              <a:t>need to have </a:t>
            </a:r>
            <a:r>
              <a:rPr lang="en-US" b="1" i="1" u="sng" dirty="0"/>
              <a:t>statistics</a:t>
            </a:r>
            <a:r>
              <a:rPr lang="en-US" dirty="0"/>
              <a:t> over the data</a:t>
            </a:r>
          </a:p>
          <a:p>
            <a:pPr lvl="1" eaLnBrk="1" hangingPunct="1"/>
            <a:r>
              <a:rPr lang="en-US" dirty="0"/>
              <a:t>the B’s, the T’s, the V’s</a:t>
            </a:r>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pPr>
                <a:defRPr/>
              </a:pPr>
              <a:t>56</a:t>
            </a:fld>
            <a:endParaRPr lang="en-US"/>
          </a:p>
        </p:txBody>
      </p:sp>
    </p:spTree>
    <p:extLst>
      <p:ext uri="{BB962C8B-B14F-4D97-AF65-F5344CB8AC3E}">
        <p14:creationId xmlns:p14="http://schemas.microsoft.com/office/powerpoint/2010/main" val="541229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128"/>
              </a:rPr>
              <a:t>Approaches to Evaluation</a:t>
            </a:r>
          </a:p>
          <a:p>
            <a:r>
              <a:rPr lang="en-US" dirty="0">
                <a:latin typeface="Times New Roman" charset="0"/>
                <a:ea typeface="ＭＳ Ｐゴシック" charset="-128"/>
              </a:rPr>
              <a:t>• Algorithms for evaluating relational operators use some simple ideas extensively:</a:t>
            </a:r>
          </a:p>
          <a:p>
            <a:r>
              <a:rPr lang="en-US" dirty="0">
                <a:latin typeface="Times New Roman" charset="0"/>
                <a:ea typeface="ＭＳ Ｐゴシック" charset="-128"/>
              </a:rPr>
              <a:t>– Indexing: Can use WHERE conditions to retrieve small set of tuples (selections, joins)</a:t>
            </a:r>
          </a:p>
          <a:p>
            <a:r>
              <a:rPr lang="en-US" dirty="0">
                <a:latin typeface="Times New Roman" charset="0"/>
                <a:ea typeface="ＭＳ Ｐゴシック" charset="-128"/>
              </a:rPr>
              <a:t>– Iteration: Sometimes, faster to scan all tuples even if there is an index. (And sometimes, we can scan the data entries in an index instead of the table itself.)</a:t>
            </a:r>
          </a:p>
          <a:p>
            <a:r>
              <a:rPr lang="en-US" dirty="0">
                <a:latin typeface="Times New Roman" charset="0"/>
                <a:ea typeface="ＭＳ Ｐゴシック" charset="-128"/>
              </a:rPr>
              <a:t>– Partitioning: By using sorting or hashing, we can partition the input tuples and replace an expensive operation by similar operations on smaller inputs.</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6CCF2B4B-42A3-4A3E-8688-37C7B8249598}" type="slidenum">
              <a:rPr lang="en-US" sz="1200"/>
              <a:pPr/>
              <a:t>57</a:t>
            </a:fld>
            <a:endParaRPr lang="en-US" sz="1200"/>
          </a:p>
        </p:txBody>
      </p:sp>
    </p:spTree>
    <p:extLst>
      <p:ext uri="{BB962C8B-B14F-4D97-AF65-F5344CB8AC3E}">
        <p14:creationId xmlns:p14="http://schemas.microsoft.com/office/powerpoint/2010/main" val="4254748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59</a:t>
            </a:fld>
            <a:endParaRPr lang="en-US"/>
          </a:p>
        </p:txBody>
      </p:sp>
    </p:spTree>
    <p:extLst>
      <p:ext uri="{BB962C8B-B14F-4D97-AF65-F5344CB8AC3E}">
        <p14:creationId xmlns:p14="http://schemas.microsoft.com/office/powerpoint/2010/main" val="2118668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Materialization</a:t>
            </a:r>
            <a:endParaRPr lang="en-US" dirty="0"/>
          </a:p>
          <a:p>
            <a:pPr lvl="1"/>
            <a:r>
              <a:rPr lang="en-US" dirty="0"/>
              <a:t>The output of one operation is stored in a temporary relation for processing by next. </a:t>
            </a:r>
          </a:p>
          <a:p>
            <a:r>
              <a:rPr lang="en-US" b="1" dirty="0"/>
              <a:t>Pipelining</a:t>
            </a:r>
            <a:r>
              <a:rPr lang="en-US" dirty="0"/>
              <a:t> or </a:t>
            </a:r>
            <a:r>
              <a:rPr lang="en-US" b="1" dirty="0"/>
              <a:t>on-the-fly</a:t>
            </a:r>
            <a:r>
              <a:rPr lang="en-US" dirty="0"/>
              <a:t> processing </a:t>
            </a:r>
          </a:p>
          <a:p>
            <a:pPr lvl="1"/>
            <a:r>
              <a:rPr lang="en-US" dirty="0"/>
              <a:t>Pipeline results of one operation to another without creating temporary relation. </a:t>
            </a:r>
          </a:p>
          <a:p>
            <a:pPr lvl="1"/>
            <a:r>
              <a:rPr lang="en-US" dirty="0"/>
              <a:t>Saves on cost of creating temporary relations and reading results back in again. </a:t>
            </a:r>
          </a:p>
          <a:p>
            <a:pPr lvl="1"/>
            <a:r>
              <a:rPr lang="en-US" dirty="0"/>
              <a:t>Generally, a pipeline is implemented as separate process or thread.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60</a:t>
            </a:fld>
            <a:endParaRPr lang="en-US"/>
          </a:p>
        </p:txBody>
      </p:sp>
    </p:spTree>
    <p:extLst>
      <p:ext uri="{BB962C8B-B14F-4D97-AF65-F5344CB8AC3E}">
        <p14:creationId xmlns:p14="http://schemas.microsoft.com/office/powerpoint/2010/main" val="3032532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61</a:t>
            </a:fld>
            <a:endParaRPr lang="en-US"/>
          </a:p>
        </p:txBody>
      </p:sp>
    </p:spTree>
    <p:extLst>
      <p:ext uri="{BB962C8B-B14F-4D97-AF65-F5344CB8AC3E}">
        <p14:creationId xmlns:p14="http://schemas.microsoft.com/office/powerpoint/2010/main" val="686514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1" i="1" dirty="0"/>
              <a:t>Binary search</a:t>
            </a:r>
            <a:r>
              <a:rPr lang="en-US" sz="2400" dirty="0"/>
              <a:t>:  relation sorted on a sequence of the search attribute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  </a:t>
            </a:r>
            <a:r>
              <a:rPr lang="en-US" sz="2400" i="1" dirty="0"/>
              <a:t>all</a:t>
            </a:r>
            <a:r>
              <a:rPr lang="en-US" sz="2400" dirty="0"/>
              <a:t> search key attributes of hash index are specified in condition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800" b="1" i="1" dirty="0"/>
              <a:t>Binary search</a:t>
            </a:r>
            <a:r>
              <a:rPr lang="en-US" sz="2800" dirty="0"/>
              <a:t>:  relation sorted on a sequence of the search attribute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i="1" dirty="0">
                <a:effectLst>
                  <a:outerShdw blurRad="38100" dist="38100" dir="2700000" algn="tl">
                    <a:srgbClr val="C0C0C0"/>
                  </a:outerShdw>
                </a:effectLst>
              </a:rPr>
              <a:t>Access path</a:t>
            </a:r>
            <a:r>
              <a:rPr lang="en-US" sz="2800" dirty="0"/>
              <a:t>  is the notion that denotes </a:t>
            </a:r>
            <a:r>
              <a:rPr lang="en-US" sz="2800" b="1" i="1" dirty="0"/>
              <a:t>algorithm + data structure</a:t>
            </a:r>
            <a:r>
              <a:rPr lang="en-US" sz="2800" b="1" dirty="0"/>
              <a:t> </a:t>
            </a:r>
            <a:r>
              <a:rPr lang="en-US" sz="2800" dirty="0"/>
              <a:t>used to locate rows satisfying some condition</a:t>
            </a:r>
          </a:p>
          <a:p>
            <a:pPr lvl="0">
              <a:lnSpc>
                <a:spcPct val="90000"/>
              </a:lnSpc>
            </a:pPr>
            <a:r>
              <a:rPr lang="en-US" sz="2400" dirty="0"/>
              <a:t>; a </a:t>
            </a:r>
            <a:r>
              <a:rPr lang="en-US" sz="2400" i="1" dirty="0"/>
              <a:t>prefix</a:t>
            </a:r>
            <a:r>
              <a:rPr lang="en-US" sz="2400" dirty="0"/>
              <a:t> of the search key attributes are specified in condition</a:t>
            </a:r>
          </a:p>
          <a:p>
            <a:pPr lvl="1">
              <a:lnSpc>
                <a:spcPct val="90000"/>
              </a:lnSpc>
            </a:pPr>
            <a:r>
              <a:rPr lang="en-US" sz="2000" dirty="0"/>
              <a:t>B</a:t>
            </a:r>
            <a:r>
              <a:rPr lang="en-US" sz="2000" baseline="30000" dirty="0"/>
              <a:t>+</a:t>
            </a:r>
            <a:r>
              <a:rPr lang="en-US" sz="2000" dirty="0"/>
              <a:t> tree supports a variety of access paths</a:t>
            </a:r>
          </a:p>
          <a:p>
            <a:endParaRPr lang="en-US" sz="2800" b="1" i="1" dirty="0"/>
          </a:p>
          <a:p>
            <a:r>
              <a:rPr lang="en-US" sz="2800" b="1" i="1" dirty="0"/>
              <a:t>Example</a:t>
            </a:r>
            <a:r>
              <a:rPr lang="en-US" sz="2800" dirty="0"/>
              <a:t>: Given a B</a:t>
            </a:r>
            <a:r>
              <a:rPr lang="en-US" sz="2800" baseline="30000" dirty="0"/>
              <a:t>+</a:t>
            </a:r>
            <a:r>
              <a:rPr lang="en-US" sz="2800" dirty="0"/>
              <a:t> tree whose search key is the sequence of attributes </a:t>
            </a:r>
            <a:r>
              <a:rPr lang="en-US" sz="2800" i="1" dirty="0"/>
              <a:t>a2, a1, a3, a4</a:t>
            </a:r>
            <a:r>
              <a:rPr lang="en-US" sz="2800" dirty="0"/>
              <a:t> </a:t>
            </a:r>
          </a:p>
          <a:p>
            <a:pPr lvl="1"/>
            <a:r>
              <a:rPr lang="en-US" dirty="0"/>
              <a:t>Access path for search </a:t>
            </a:r>
            <a:r>
              <a:rPr lang="en-US" i="1" dirty="0">
                <a:sym typeface="Symbol" pitchFamily="-76" charset="2"/>
              </a:rPr>
              <a:t></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1600" baseline="-25000" dirty="0">
                <a:sym typeface="Symbol" pitchFamily="-76" charset="2"/>
              </a:rPr>
              <a:t>AND</a:t>
            </a:r>
            <a:r>
              <a:rPr lang="en-US" i="1" baseline="-25000" dirty="0">
                <a:sym typeface="Symbol" pitchFamily="-76" charset="2"/>
              </a:rPr>
              <a:t> a2=3 </a:t>
            </a:r>
            <a:r>
              <a:rPr lang="en-US" sz="1800" baseline="-25000" dirty="0">
                <a:sym typeface="Symbol" pitchFamily="-76" charset="2"/>
              </a:rPr>
              <a:t>AND</a:t>
            </a:r>
            <a:r>
              <a:rPr lang="en-US" i="1" baseline="-25000" dirty="0">
                <a:sym typeface="Symbol" pitchFamily="-76" charset="2"/>
              </a:rPr>
              <a:t> a3=‘x’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find first entry having </a:t>
            </a:r>
            <a:r>
              <a:rPr lang="en-US" i="1" dirty="0">
                <a:sym typeface="Symbol" pitchFamily="-76" charset="2"/>
              </a:rPr>
              <a:t>a2=3 </a:t>
            </a:r>
            <a:r>
              <a:rPr lang="en-US" sz="1600" dirty="0">
                <a:sym typeface="Symbol" pitchFamily="-76" charset="2"/>
              </a:rPr>
              <a:t>AND</a:t>
            </a:r>
            <a:r>
              <a:rPr lang="en-US" i="1" dirty="0">
                <a:sym typeface="Symbol" pitchFamily="-76" charset="2"/>
              </a:rPr>
              <a:t> a1&gt;5 </a:t>
            </a:r>
            <a:r>
              <a:rPr lang="en-US" sz="1600" dirty="0">
                <a:sym typeface="Symbol" pitchFamily="-76" charset="2"/>
              </a:rPr>
              <a:t>AND</a:t>
            </a:r>
            <a:r>
              <a:rPr lang="en-US" i="1" dirty="0">
                <a:sym typeface="Symbol" pitchFamily="-76" charset="2"/>
              </a:rPr>
              <a:t> a3=‘x’ </a:t>
            </a:r>
            <a:r>
              <a:rPr lang="en-US" dirty="0">
                <a:sym typeface="Symbol" pitchFamily="-76" charset="2"/>
              </a:rPr>
              <a:t>and scan leaves from there until entry having </a:t>
            </a:r>
            <a:r>
              <a:rPr lang="en-US" i="1" dirty="0">
                <a:sym typeface="Symbol" pitchFamily="-76" charset="2"/>
              </a:rPr>
              <a:t>a2</a:t>
            </a:r>
            <a:r>
              <a:rPr lang="en-US" dirty="0">
                <a:sym typeface="Symbol" pitchFamily="-76" charset="2"/>
              </a:rPr>
              <a:t>&gt;</a:t>
            </a:r>
            <a:r>
              <a:rPr lang="en-US" i="1" dirty="0">
                <a:sym typeface="Symbol" pitchFamily="-76" charset="2"/>
              </a:rPr>
              <a:t>3 </a:t>
            </a:r>
            <a:r>
              <a:rPr lang="en-US" dirty="0">
                <a:sym typeface="Symbol" pitchFamily="-76" charset="2"/>
              </a:rPr>
              <a:t>or</a:t>
            </a:r>
            <a:r>
              <a:rPr lang="en-US" i="1" dirty="0">
                <a:sym typeface="Symbol" pitchFamily="-76" charset="2"/>
              </a:rPr>
              <a:t> a3  ‘x’</a:t>
            </a:r>
            <a:r>
              <a:rPr lang="en-US" dirty="0">
                <a:sym typeface="Symbol" pitchFamily="-76" charset="2"/>
              </a:rPr>
              <a:t>.  Select satisfying entries</a:t>
            </a:r>
          </a:p>
          <a:p>
            <a:pPr lvl="1"/>
            <a:r>
              <a:rPr lang="en-US" dirty="0"/>
              <a:t>Access path for search </a:t>
            </a:r>
            <a:r>
              <a:rPr lang="en-US" i="1" dirty="0">
                <a:sym typeface="Symbol" pitchFamily="-76" charset="2"/>
              </a:rPr>
              <a:t> </a:t>
            </a:r>
            <a:r>
              <a:rPr lang="en-US" i="1" baseline="-25000" dirty="0">
                <a:sym typeface="Symbol" pitchFamily="-76" charset="2"/>
              </a:rPr>
              <a:t>a2=3 </a:t>
            </a:r>
            <a:r>
              <a:rPr lang="en-US" sz="1800" baseline="-25000" dirty="0">
                <a:sym typeface="Symbol" pitchFamily="-76" charset="2"/>
              </a:rPr>
              <a:t>AND</a:t>
            </a:r>
            <a:r>
              <a:rPr lang="en-US" i="1" baseline="-25000" dirty="0">
                <a:sym typeface="Symbol" pitchFamily="-76" charset="2"/>
              </a:rPr>
              <a:t> a3 </a:t>
            </a:r>
            <a:r>
              <a:rPr lang="en-US" baseline="-25000" dirty="0">
                <a:sym typeface="Symbol" pitchFamily="-76" charset="2"/>
              </a:rPr>
              <a:t>&gt;</a:t>
            </a:r>
            <a:r>
              <a:rPr lang="en-US" i="1" baseline="-25000" dirty="0">
                <a:sym typeface="Symbol" pitchFamily="-76" charset="2"/>
              </a:rPr>
              <a:t>‘x’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locate first entry having </a:t>
            </a:r>
            <a:r>
              <a:rPr lang="en-US" i="1" dirty="0">
                <a:sym typeface="Symbol" pitchFamily="-76" charset="2"/>
              </a:rPr>
              <a:t>a2=3 </a:t>
            </a:r>
            <a:r>
              <a:rPr lang="en-US" dirty="0">
                <a:sym typeface="Symbol" pitchFamily="-76" charset="2"/>
              </a:rPr>
              <a:t>and scan leaves until entry having </a:t>
            </a:r>
            <a:r>
              <a:rPr lang="en-US" i="1" dirty="0">
                <a:sym typeface="Symbol" pitchFamily="-76" charset="2"/>
              </a:rPr>
              <a:t>a2</a:t>
            </a:r>
            <a:r>
              <a:rPr lang="en-US" dirty="0">
                <a:sym typeface="Symbol" pitchFamily="-76" charset="2"/>
              </a:rPr>
              <a:t>&gt;</a:t>
            </a:r>
            <a:r>
              <a:rPr lang="en-US" i="1" dirty="0">
                <a:sym typeface="Symbol" pitchFamily="-76" charset="2"/>
              </a:rPr>
              <a:t>3</a:t>
            </a:r>
            <a:r>
              <a:rPr lang="en-US" dirty="0">
                <a:sym typeface="Symbol" pitchFamily="-76" charset="2"/>
              </a:rPr>
              <a:t>.  Select satisfying entries</a:t>
            </a:r>
          </a:p>
          <a:p>
            <a:pPr lvl="1"/>
            <a:r>
              <a:rPr lang="en-US" dirty="0">
                <a:sym typeface="Symbol" pitchFamily="-76" charset="2"/>
              </a:rPr>
              <a:t>Access path for search </a:t>
            </a:r>
            <a:r>
              <a:rPr lang="en-US" i="1" dirty="0">
                <a:sym typeface="Symbol" pitchFamily="-76" charset="2"/>
              </a:rPr>
              <a:t> </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2000" baseline="-25000" dirty="0">
                <a:sym typeface="Symbol" pitchFamily="-76" charset="2"/>
              </a:rPr>
              <a:t>AND</a:t>
            </a:r>
            <a:r>
              <a:rPr lang="en-US" i="1" baseline="-25000" dirty="0">
                <a:sym typeface="Symbol" pitchFamily="-76" charset="2"/>
              </a:rPr>
              <a:t> a3 =‘x’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  Scan of </a:t>
            </a:r>
            <a:r>
              <a:rPr lang="en-US" i="1" dirty="0">
                <a:sym typeface="Symbol" pitchFamily="-76" charset="2"/>
              </a:rPr>
              <a:t>R</a:t>
            </a:r>
            <a:endParaRPr lang="en-US" sz="2400" i="1" dirty="0">
              <a:sym typeface="Symbol" pitchFamily="-76" charset="2"/>
            </a:endParaRPr>
          </a:p>
          <a:p>
            <a:endParaRPr lang="en-US" dirty="0"/>
          </a:p>
          <a:p>
            <a:r>
              <a:rPr lang="en-US" sz="2800" i="1" dirty="0">
                <a:effectLst>
                  <a:outerShdw blurRad="38100" dist="38100" dir="2700000" algn="tl">
                    <a:srgbClr val="C0C0C0"/>
                  </a:outerShdw>
                </a:effectLst>
              </a:rPr>
              <a:t>Selectivity</a:t>
            </a:r>
            <a:r>
              <a:rPr lang="en-US" sz="2800" dirty="0"/>
              <a:t> of an access path = number of blocks retrieved using that path</a:t>
            </a:r>
          </a:p>
          <a:p>
            <a:r>
              <a:rPr lang="en-US" sz="2800" dirty="0"/>
              <a:t>If several access paths support a query, DBMS chooses the one with </a:t>
            </a:r>
            <a:r>
              <a:rPr lang="en-US" sz="2800" i="1" dirty="0"/>
              <a:t>lowest</a:t>
            </a:r>
            <a:r>
              <a:rPr lang="en-US" sz="2800" dirty="0"/>
              <a:t> selectivity</a:t>
            </a:r>
          </a:p>
          <a:p>
            <a:r>
              <a:rPr lang="en-US" sz="2800" dirty="0"/>
              <a:t>Size of domain of attribute is an indicator of the selectivity of search conditions that involve that attribute</a:t>
            </a:r>
          </a:p>
          <a:p>
            <a:r>
              <a:rPr lang="en-US" sz="2800" dirty="0"/>
              <a:t>Example:  </a:t>
            </a:r>
            <a:r>
              <a:rPr lang="en-US" sz="2800" dirty="0">
                <a:sym typeface="Symbol" pitchFamily="-76" charset="2"/>
              </a:rPr>
              <a:t> </a:t>
            </a:r>
            <a:r>
              <a:rPr lang="en-US" sz="2800" i="1" baseline="-25000" dirty="0" err="1">
                <a:sym typeface="Symbol" pitchFamily="-76" charset="2"/>
              </a:rPr>
              <a:t>CrsCode</a:t>
            </a:r>
            <a:r>
              <a:rPr lang="en-US" sz="2800" baseline="-25000" dirty="0">
                <a:sym typeface="Symbol" pitchFamily="-76" charset="2"/>
              </a:rPr>
              <a:t>=‘CS305’ </a:t>
            </a:r>
            <a:r>
              <a:rPr lang="en-US" sz="2000" baseline="-25000" dirty="0">
                <a:sym typeface="Symbol" pitchFamily="-76" charset="2"/>
              </a:rPr>
              <a:t>AND</a:t>
            </a:r>
            <a:r>
              <a:rPr lang="en-US" sz="2800" baseline="-25000" dirty="0">
                <a:sym typeface="Symbol" pitchFamily="-76" charset="2"/>
              </a:rPr>
              <a:t> </a:t>
            </a:r>
            <a:r>
              <a:rPr lang="en-US" sz="2800" i="1" baseline="-25000" dirty="0">
                <a:sym typeface="Symbol" pitchFamily="-76" charset="2"/>
              </a:rPr>
              <a:t>Grade</a:t>
            </a:r>
            <a:r>
              <a:rPr lang="en-US" sz="2800" baseline="-25000" dirty="0">
                <a:sym typeface="Symbol" pitchFamily="-76" charset="2"/>
              </a:rPr>
              <a:t>=‘B’ </a:t>
            </a:r>
            <a:r>
              <a:rPr lang="en-US" sz="2400" dirty="0">
                <a:sym typeface="Symbol" pitchFamily="-76" charset="2"/>
              </a:rPr>
              <a:t>(</a:t>
            </a:r>
            <a:r>
              <a:rPr lang="en-US" sz="2400" dirty="0">
                <a:effectLst>
                  <a:outerShdw blurRad="38100" dist="38100" dir="2700000" algn="tl">
                    <a:srgbClr val="C0C0C0"/>
                  </a:outerShdw>
                </a:effectLst>
                <a:sym typeface="Symbol" pitchFamily="-76" charset="2"/>
              </a:rPr>
              <a:t>Transcript</a:t>
            </a:r>
            <a:r>
              <a:rPr lang="en-US" sz="2400" dirty="0">
                <a:sym typeface="Symbol" pitchFamily="-76" charset="2"/>
              </a:rPr>
              <a:t>)</a:t>
            </a:r>
          </a:p>
          <a:p>
            <a:pPr lvl="1"/>
            <a:r>
              <a:rPr lang="en-US" sz="2400" dirty="0">
                <a:sym typeface="Symbol" pitchFamily="-76" charset="2"/>
              </a:rPr>
              <a:t>a B</a:t>
            </a:r>
            <a:r>
              <a:rPr lang="en-US" sz="2400" baseline="30000" dirty="0">
                <a:sym typeface="Symbol" pitchFamily="-76" charset="2"/>
              </a:rPr>
              <a:t>+</a:t>
            </a:r>
            <a:r>
              <a:rPr lang="en-US" sz="2400" dirty="0">
                <a:sym typeface="Symbol" pitchFamily="-76" charset="2"/>
              </a:rPr>
              <a:t> tree with search key </a:t>
            </a:r>
            <a:r>
              <a:rPr lang="en-US" sz="2400" i="1" dirty="0" err="1">
                <a:sym typeface="Symbol" pitchFamily="-76" charset="2"/>
              </a:rPr>
              <a:t>CrsCode</a:t>
            </a:r>
            <a:r>
              <a:rPr lang="en-US" sz="2400" dirty="0">
                <a:sym typeface="Symbol" pitchFamily="-76" charset="2"/>
              </a:rPr>
              <a:t> has lower selectivity than a B</a:t>
            </a:r>
            <a:r>
              <a:rPr lang="en-US" sz="2400" baseline="30000" dirty="0">
                <a:sym typeface="Symbol" pitchFamily="-76" charset="2"/>
              </a:rPr>
              <a:t>+</a:t>
            </a:r>
            <a:r>
              <a:rPr lang="en-US" sz="2400" dirty="0">
                <a:sym typeface="Symbol" pitchFamily="-76" charset="2"/>
              </a:rPr>
              <a:t> tree with search key </a:t>
            </a:r>
            <a:r>
              <a:rPr lang="en-US" sz="2400" i="1" dirty="0">
                <a:sym typeface="Symbol" pitchFamily="-76" charset="2"/>
              </a:rPr>
              <a:t>Grade</a:t>
            </a:r>
            <a:endParaRPr lang="en-US" sz="2400" i="1" baseline="-25000" dirty="0">
              <a:sym typeface="Symbol" pitchFamily="-76" charset="2"/>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63</a:t>
            </a:fld>
            <a:endParaRPr lang="en-US"/>
          </a:p>
        </p:txBody>
      </p:sp>
    </p:spTree>
    <p:extLst>
      <p:ext uri="{BB962C8B-B14F-4D97-AF65-F5344CB8AC3E}">
        <p14:creationId xmlns:p14="http://schemas.microsoft.com/office/powerpoint/2010/main" val="2094273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endParaRPr lang="en-US" b="1" dirty="0">
              <a:solidFill>
                <a:srgbClr val="0000FF"/>
              </a:solidFill>
            </a:endParaRPr>
          </a:p>
          <a:p>
            <a:pPr>
              <a:spcBef>
                <a:spcPts val="600"/>
              </a:spcBef>
              <a:spcAft>
                <a:spcPts val="600"/>
              </a:spcAft>
            </a:pPr>
            <a:r>
              <a:rPr lang="en-US" dirty="0"/>
              <a:t>If rows </a:t>
            </a:r>
            <a:r>
              <a:rPr lang="en-US" u="sng" dirty="0"/>
              <a:t>are</a:t>
            </a:r>
            <a:r>
              <a:rPr lang="en-US" dirty="0"/>
              <a:t> sorted on </a:t>
            </a:r>
            <a:r>
              <a:rPr lang="en-US" i="1" dirty="0" err="1"/>
              <a:t>attr</a:t>
            </a:r>
            <a:r>
              <a:rPr lang="en-US" i="1" dirty="0"/>
              <a:t> </a:t>
            </a:r>
            <a:r>
              <a:rPr lang="en-US" u="sng" dirty="0"/>
              <a:t>and</a:t>
            </a:r>
            <a:r>
              <a:rPr lang="en-US" i="1" dirty="0"/>
              <a:t> </a:t>
            </a:r>
            <a:r>
              <a:rPr lang="en-US" dirty="0"/>
              <a:t> op is  =, &gt;, &lt;  then: </a:t>
            </a:r>
          </a:p>
          <a:p>
            <a:pPr lvl="1">
              <a:spcBef>
                <a:spcPts val="600"/>
              </a:spcBef>
              <a:spcAft>
                <a:spcPts val="600"/>
              </a:spcAft>
            </a:pPr>
            <a:r>
              <a:rPr lang="en-US" dirty="0"/>
              <a:t>Use </a:t>
            </a:r>
            <a:r>
              <a:rPr lang="en-US" i="1" dirty="0"/>
              <a:t>binary search</a:t>
            </a:r>
            <a:r>
              <a:rPr lang="en-US" dirty="0"/>
              <a:t> to locate first data block containing row in which (</a:t>
            </a:r>
            <a:r>
              <a:rPr lang="en-US" i="1" dirty="0" err="1"/>
              <a:t>attr</a:t>
            </a:r>
            <a:r>
              <a:rPr lang="en-US" dirty="0"/>
              <a:t> = </a:t>
            </a:r>
            <a:r>
              <a:rPr lang="en-US" i="1" dirty="0"/>
              <a:t>value</a:t>
            </a:r>
            <a:r>
              <a:rPr lang="en-US" dirty="0"/>
              <a:t>)</a:t>
            </a:r>
          </a:p>
          <a:p>
            <a:pPr lvl="1">
              <a:spcBef>
                <a:spcPts val="600"/>
              </a:spcBef>
              <a:spcAft>
                <a:spcPts val="600"/>
              </a:spcAft>
            </a:pPr>
            <a:r>
              <a:rPr lang="en-US" dirty="0"/>
              <a:t>Scan further to get all rows satisfying  (</a:t>
            </a:r>
            <a:r>
              <a:rPr lang="en-US" i="1" dirty="0" err="1"/>
              <a:t>attr</a:t>
            </a:r>
            <a:r>
              <a:rPr lang="en-US" dirty="0"/>
              <a:t> </a:t>
            </a:r>
            <a:r>
              <a:rPr lang="en-US" i="1" dirty="0"/>
              <a:t>op</a:t>
            </a:r>
            <a:r>
              <a:rPr lang="en-US" dirty="0"/>
              <a:t> </a:t>
            </a:r>
            <a:r>
              <a:rPr lang="en-US" i="1" dirty="0"/>
              <a:t>value</a:t>
            </a:r>
            <a:r>
              <a:rPr lang="en-US" dirty="0"/>
              <a:t>)</a:t>
            </a:r>
          </a:p>
          <a:p>
            <a:pPr lvl="1">
              <a:spcBef>
                <a:spcPts val="600"/>
              </a:spcBef>
              <a:spcAft>
                <a:spcPts val="600"/>
              </a:spcAft>
            </a:pPr>
            <a:r>
              <a:rPr lang="en-US" b="1" dirty="0">
                <a:solidFill>
                  <a:srgbClr val="C00000"/>
                </a:solidFill>
              </a:rPr>
              <a:t>Cost = log</a:t>
            </a:r>
            <a:r>
              <a:rPr lang="en-US" b="1" baseline="-25000" dirty="0">
                <a:solidFill>
                  <a:srgbClr val="C00000"/>
                </a:solidFill>
              </a:rPr>
              <a:t>2</a:t>
            </a:r>
            <a:r>
              <a:rPr lang="en-US" b="1" dirty="0">
                <a:solidFill>
                  <a:srgbClr val="C00000"/>
                </a:solidFill>
              </a:rPr>
              <a:t> B(R)</a:t>
            </a:r>
            <a:r>
              <a:rPr lang="en-US" b="1" i="1" dirty="0">
                <a:solidFill>
                  <a:srgbClr val="C00000"/>
                </a:solidFill>
              </a:rPr>
              <a:t> </a:t>
            </a:r>
            <a:r>
              <a:rPr lang="en-US" i="1" dirty="0">
                <a:solidFill>
                  <a:srgbClr val="C00000"/>
                </a:solidFill>
              </a:rPr>
              <a:t>+ </a:t>
            </a:r>
            <a:r>
              <a:rPr lang="en-US" dirty="0">
                <a:solidFill>
                  <a:srgbClr val="C00000"/>
                </a:solidFill>
              </a:rPr>
              <a:t>(cost of scan of additional blocks)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64</a:t>
            </a:fld>
            <a:endParaRPr lang="en-US"/>
          </a:p>
        </p:txBody>
      </p:sp>
    </p:spTree>
    <p:extLst>
      <p:ext uri="{BB962C8B-B14F-4D97-AF65-F5344CB8AC3E}">
        <p14:creationId xmlns:p14="http://schemas.microsoft.com/office/powerpoint/2010/main" val="4225993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number of </a:t>
            </a:r>
            <a:r>
              <a:rPr lang="en-US" u="sng" dirty="0">
                <a:solidFill>
                  <a:srgbClr val="FF0000"/>
                </a:solidFill>
              </a:rPr>
              <a:t>rows</a:t>
            </a:r>
            <a:r>
              <a:rPr lang="en-US" dirty="0">
                <a:solidFill>
                  <a:srgbClr val="FF0000"/>
                </a:solidFill>
              </a:rPr>
              <a:t> that satisfy selection condition</a:t>
            </a:r>
          </a:p>
          <a:p>
            <a:r>
              <a:rPr lang="en-US" dirty="0">
                <a:sym typeface="Symbol" pitchFamily="-76" charset="2"/>
              </a:rPr>
              <a:t>Select satisfying entries</a:t>
            </a:r>
          </a:p>
          <a:p>
            <a:endParaRPr lang="en-US" dirty="0"/>
          </a:p>
          <a:p>
            <a:r>
              <a:rPr lang="en-US" dirty="0"/>
              <a:t>and sort record Ids </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66</a:t>
            </a:fld>
            <a:endParaRPr lang="en-US"/>
          </a:p>
        </p:txBody>
      </p:sp>
    </p:spTree>
    <p:extLst>
      <p:ext uri="{BB962C8B-B14F-4D97-AF65-F5344CB8AC3E}">
        <p14:creationId xmlns:p14="http://schemas.microsoft.com/office/powerpoint/2010/main" val="37233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sz="1200" dirty="0">
                <a:solidFill>
                  <a:srgbClr val="FF0000"/>
                </a:solidFill>
              </a:rPr>
              <a:t>https://www.simple-talk.com/sql/performance/graphical-execution-plans-for-simple-sql-queries/</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Best Resource: http://sqlblog.com/blogs/paul_white/archive/2012/04/28/query-optimizer-deep-dive-part-1.aspx</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Query Plan:</a:t>
            </a:r>
          </a:p>
          <a:p>
            <a:pPr>
              <a:spcBef>
                <a:spcPct val="0"/>
              </a:spcBef>
            </a:pPr>
            <a:r>
              <a:rPr lang="en-US" sz="1200" dirty="0"/>
              <a:t> logical tree</a:t>
            </a:r>
          </a:p>
          <a:p>
            <a:pPr>
              <a:spcBef>
                <a:spcPct val="0"/>
              </a:spcBef>
            </a:pPr>
            <a:r>
              <a:rPr lang="en-US" sz="1200" dirty="0"/>
              <a:t> implementation   choice at every node</a:t>
            </a:r>
          </a:p>
          <a:p>
            <a:pPr>
              <a:spcBef>
                <a:spcPct val="0"/>
              </a:spcBef>
            </a:pPr>
            <a:r>
              <a:rPr lang="en-US" sz="1200" dirty="0"/>
              <a:t> scheduling of operations.</a:t>
            </a:r>
          </a:p>
          <a:p>
            <a:endParaRPr lang="en-US" dirty="0"/>
          </a:p>
          <a:p>
            <a:r>
              <a:rPr lang="en-US" dirty="0"/>
              <a:t>http://sqlblog.com/blogs/paul_white/archive/2010/07/29/inside-the-optimiser-constructing-a-plan.aspx</a:t>
            </a:r>
          </a:p>
          <a:p>
            <a:endParaRPr lang="en-US" dirty="0"/>
          </a:p>
          <a:p>
            <a:r>
              <a:rPr lang="en-US" dirty="0"/>
              <a:t>Nested Loops (other implementation rules exist for Merge and Hash join).</a:t>
            </a:r>
          </a:p>
          <a:p>
            <a:endParaRPr lang="en-US" dirty="0"/>
          </a:p>
          <a:p>
            <a:r>
              <a:rPr lang="en-US" u="sng" dirty="0"/>
              <a:t>Query rewrite based on mathematical equivalences or heuristics</a:t>
            </a:r>
            <a:r>
              <a:rPr lang="en-US" dirty="0"/>
              <a:t>.</a:t>
            </a:r>
          </a:p>
          <a:p>
            <a:r>
              <a:rPr lang="en-US" dirty="0"/>
              <a:t>A simple example of an exploration rule is </a:t>
            </a:r>
            <a:r>
              <a:rPr lang="en-US" b="1" dirty="0"/>
              <a:t>'Join Commute</a:t>
            </a:r>
            <a:r>
              <a:rPr lang="en-US" dirty="0"/>
              <a:t>'.  This rule exploits the fact that A JOIN B is the same as B JOIN A (for inner joins).</a:t>
            </a:r>
          </a:p>
          <a:p>
            <a:endParaRPr lang="en-US" dirty="0"/>
          </a:p>
          <a:p>
            <a:pPr marL="171450" indent="-171450">
              <a:buFont typeface="Symbol"/>
              <a:buChar char="Þ"/>
            </a:pPr>
            <a:r>
              <a:rPr lang="en-US" dirty="0"/>
              <a:t>The optimizer also has </a:t>
            </a:r>
            <a:r>
              <a:rPr lang="en-US" b="1" i="1" dirty="0"/>
              <a:t>simplification</a:t>
            </a:r>
            <a:r>
              <a:rPr lang="en-US" b="1" dirty="0"/>
              <a:t> rules </a:t>
            </a:r>
            <a:r>
              <a:rPr lang="en-US" dirty="0"/>
              <a:t>and </a:t>
            </a:r>
            <a:r>
              <a:rPr lang="en-US" i="1" dirty="0"/>
              <a:t>enforcer</a:t>
            </a:r>
            <a:r>
              <a:rPr lang="en-US" dirty="0"/>
              <a:t> rules.  Application of all these </a:t>
            </a:r>
            <a:r>
              <a:rPr lang="en-US" b="1" dirty="0"/>
              <a:t>rules generates alternative strategies</a:t>
            </a:r>
            <a:r>
              <a:rPr lang="en-US" dirty="0"/>
              <a:t>.</a:t>
            </a:r>
          </a:p>
          <a:p>
            <a:pPr marL="171450" indent="-171450">
              <a:buFont typeface="Symbol"/>
              <a:buChar char="Þ"/>
            </a:pPr>
            <a:endParaRPr lang="en-US" dirty="0"/>
          </a:p>
          <a:p>
            <a:pPr marL="171450" indent="-171450">
              <a:buFont typeface="Symbol"/>
              <a:buChar char="Þ"/>
            </a:pPr>
            <a:r>
              <a:rPr lang="en-US" dirty="0"/>
              <a:t>The Cartesian product has </a:t>
            </a:r>
            <a:r>
              <a:rPr lang="en-US" b="1" dirty="0"/>
              <a:t>been replaced by a more normal-looking Nested Loops operator</a:t>
            </a:r>
            <a:r>
              <a:rPr lang="en-US" dirty="0"/>
              <a:t>, which is a result of the join predicate being moved from the Filter into the join.  In fact, the Filter operator has disappeared completely - where has the </a:t>
            </a:r>
            <a:r>
              <a:rPr lang="en-US" b="1" dirty="0"/>
              <a:t>predicate “</a:t>
            </a:r>
            <a:r>
              <a:rPr lang="en-US" b="1" dirty="0" err="1"/>
              <a:t>ProductNumber</a:t>
            </a:r>
            <a:r>
              <a:rPr lang="en-US" b="1" dirty="0"/>
              <a:t> LIKE 'T%'” gone?  It has also been pushed down the plan </a:t>
            </a:r>
            <a:r>
              <a:rPr lang="en-US" dirty="0"/>
              <a:t>- all the way to the Product table scan.</a:t>
            </a:r>
          </a:p>
          <a:p>
            <a:endParaRPr lang="en-US" dirty="0"/>
          </a:p>
          <a:p>
            <a:r>
              <a:rPr lang="en-US" dirty="0"/>
              <a:t>More examples:</a:t>
            </a:r>
          </a:p>
          <a:p>
            <a:r>
              <a:rPr lang="en-US" dirty="0"/>
              <a:t>http://sqlblog.com/blogs/paul_white/archive/2010/07/28/the-segment-top-query-optimisation.aspx</a:t>
            </a:r>
          </a:p>
          <a:p>
            <a:endParaRPr lang="en-US" dirty="0"/>
          </a:p>
          <a:p>
            <a:r>
              <a:rPr lang="en-US" dirty="0"/>
              <a:t>Run the example:</a:t>
            </a:r>
          </a:p>
          <a:p>
            <a:r>
              <a:rPr lang="en-AU" sz="1200" kern="1200" dirty="0">
                <a:solidFill>
                  <a:schemeClr val="tx1"/>
                </a:solidFill>
                <a:latin typeface="Arial" charset="0"/>
                <a:ea typeface="+mn-ea"/>
                <a:cs typeface="+mn-cs"/>
              </a:rPr>
              <a:t>SELECT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p>
          <a:p>
            <a:r>
              <a:rPr lang="en-AU" sz="1200" kern="1200" dirty="0">
                <a:solidFill>
                  <a:schemeClr val="tx1"/>
                </a:solidFill>
                <a:latin typeface="Arial" charset="0"/>
                <a:ea typeface="+mn-ea"/>
                <a:cs typeface="+mn-cs"/>
              </a:rPr>
              <a:t>	SUM(</a:t>
            </a:r>
            <a:r>
              <a:rPr lang="en-AU" sz="1200" kern="1200" dirty="0" err="1">
                <a:solidFill>
                  <a:schemeClr val="tx1"/>
                </a:solidFill>
                <a:latin typeface="Arial" charset="0"/>
                <a:ea typeface="+mn-ea"/>
                <a:cs typeface="+mn-cs"/>
              </a:rPr>
              <a:t>I.Quantity</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TotalQty</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FROM  </a:t>
            </a:r>
            <a:r>
              <a:rPr lang="en-AU" sz="1200" kern="1200" dirty="0" err="1">
                <a:solidFill>
                  <a:schemeClr val="tx1"/>
                </a:solidFill>
                <a:latin typeface="Arial" charset="0"/>
                <a:ea typeface="+mn-ea"/>
                <a:cs typeface="+mn-cs"/>
              </a:rPr>
              <a:t>Production.Product</a:t>
            </a:r>
            <a:r>
              <a:rPr lang="en-AU" sz="1200" kern="1200" dirty="0">
                <a:solidFill>
                  <a:schemeClr val="tx1"/>
                </a:solidFill>
                <a:latin typeface="Arial" charset="0"/>
                <a:ea typeface="+mn-ea"/>
                <a:cs typeface="+mn-cs"/>
              </a:rPr>
              <a:t> P</a:t>
            </a:r>
          </a:p>
          <a:p>
            <a:r>
              <a:rPr lang="en-AU" sz="1200" kern="1200" dirty="0">
                <a:solidFill>
                  <a:schemeClr val="tx1"/>
                </a:solidFill>
                <a:latin typeface="Arial" charset="0"/>
                <a:ea typeface="+mn-ea"/>
                <a:cs typeface="+mn-cs"/>
              </a:rPr>
              <a:t>	  JOIN  </a:t>
            </a:r>
            <a:r>
              <a:rPr lang="en-AU" sz="1200" kern="1200" dirty="0" err="1">
                <a:solidFill>
                  <a:schemeClr val="tx1"/>
                </a:solidFill>
                <a:latin typeface="Arial" charset="0"/>
                <a:ea typeface="+mn-ea"/>
                <a:cs typeface="+mn-cs"/>
              </a:rPr>
              <a:t>Production.ProductInventory</a:t>
            </a:r>
            <a:r>
              <a:rPr lang="en-AU" sz="1200" kern="1200" dirty="0">
                <a:solidFill>
                  <a:schemeClr val="tx1"/>
                </a:solidFill>
                <a:latin typeface="Arial" charset="0"/>
                <a:ea typeface="+mn-ea"/>
                <a:cs typeface="+mn-cs"/>
              </a:rPr>
              <a:t> I</a:t>
            </a:r>
          </a:p>
          <a:p>
            <a:r>
              <a:rPr lang="en-AU" sz="1200" kern="1200" dirty="0">
                <a:solidFill>
                  <a:schemeClr val="tx1"/>
                </a:solidFill>
                <a:latin typeface="Arial" charset="0"/>
                <a:ea typeface="+mn-ea"/>
                <a:cs typeface="+mn-cs"/>
              </a:rPr>
              <a:t>         ON  </a:t>
            </a:r>
            <a:r>
              <a:rPr lang="en-AU" sz="1200" kern="1200" dirty="0" err="1">
                <a:solidFill>
                  <a:schemeClr val="tx1"/>
                </a:solidFill>
                <a:latin typeface="Arial" charset="0"/>
                <a:ea typeface="+mn-ea"/>
                <a:cs typeface="+mn-cs"/>
              </a:rPr>
              <a:t>I.ProductID</a:t>
            </a:r>
            <a:r>
              <a:rPr lang="en-AU" sz="1200" kern="1200" dirty="0">
                <a:solidFill>
                  <a:schemeClr val="tx1"/>
                </a:solidFill>
                <a:latin typeface="Arial" charset="0"/>
                <a:ea typeface="+mn-ea"/>
                <a:cs typeface="+mn-cs"/>
              </a:rPr>
              <a:t> = </a:t>
            </a:r>
            <a:r>
              <a:rPr lang="en-AU" sz="1200" kern="1200" dirty="0" err="1">
                <a:solidFill>
                  <a:schemeClr val="tx1"/>
                </a:solidFill>
                <a:latin typeface="Arial" charset="0"/>
                <a:ea typeface="+mn-ea"/>
                <a:cs typeface="+mn-cs"/>
              </a:rPr>
              <a:t>P.ProductID</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	   WHERE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LIKE 'T%'</a:t>
            </a:r>
          </a:p>
          <a:p>
            <a:r>
              <a:rPr lang="en-AU" sz="1200" kern="1200" dirty="0">
                <a:solidFill>
                  <a:schemeClr val="tx1"/>
                </a:solidFill>
                <a:latin typeface="Arial" charset="0"/>
                <a:ea typeface="+mn-ea"/>
                <a:cs typeface="+mn-cs"/>
              </a:rPr>
              <a:t>	   GROUP BY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P.ProductNumber</a:t>
            </a:r>
            <a:endParaRPr lang="en-AU" sz="1200" kern="1200" dirty="0">
              <a:solidFill>
                <a:schemeClr val="tx1"/>
              </a:solidFill>
              <a:latin typeface="Arial" charset="0"/>
              <a:ea typeface="+mn-ea"/>
              <a:cs typeface="+mn-cs"/>
            </a:endParaRPr>
          </a:p>
          <a:p>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Show</a:t>
            </a:r>
            <a:r>
              <a:rPr lang="en-AU" sz="1200" kern="1200" baseline="0" dirty="0">
                <a:solidFill>
                  <a:schemeClr val="tx1"/>
                </a:solidFill>
                <a:latin typeface="Arial" charset="0"/>
                <a:ea typeface="+mn-ea"/>
                <a:cs typeface="+mn-cs"/>
              </a:rPr>
              <a:t> query re-write + disable the indexes and show that the Query Optimizer selects a different Execution Plan.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a:t>
            </a:fld>
            <a:endParaRPr lang="en-US"/>
          </a:p>
        </p:txBody>
      </p:sp>
    </p:spTree>
    <p:extLst>
      <p:ext uri="{BB962C8B-B14F-4D97-AF65-F5344CB8AC3E}">
        <p14:creationId xmlns:p14="http://schemas.microsoft.com/office/powerpoint/2010/main" val="384759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6873EB1-C88B-47C0-8DC8-E7D3301099F7}" type="slidenum">
              <a:rPr lang="en-US"/>
              <a:pPr/>
              <a:t>68</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3396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Symbol" pitchFamily="-76" charset="2"/>
              </a:rPr>
              <a:t>Select satisfying entries</a:t>
            </a:r>
            <a:endParaRPr lang="en-US" sz="1200" i="1" dirty="0"/>
          </a:p>
          <a:p>
            <a:r>
              <a:rPr lang="en-US" sz="1200" i="1" dirty="0"/>
              <a:t>, number of blocks in file</a:t>
            </a:r>
          </a:p>
          <a:p>
            <a:r>
              <a:rPr lang="en-US" sz="1200" dirty="0"/>
              <a:t>(a few blocks)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69</a:t>
            </a:fld>
            <a:endParaRPr lang="en-US"/>
          </a:p>
        </p:txBody>
      </p:sp>
    </p:spTree>
    <p:extLst>
      <p:ext uri="{BB962C8B-B14F-4D97-AF65-F5344CB8AC3E}">
        <p14:creationId xmlns:p14="http://schemas.microsoft.com/office/powerpoint/2010/main" val="3352883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a:t>Recall basics:</a:t>
            </a:r>
          </a:p>
          <a:p>
            <a:pPr lvl="1" eaLnBrk="1" hangingPunct="1"/>
            <a:r>
              <a:rPr lang="en-US" sz="2400" dirty="0"/>
              <a:t>There are n </a:t>
            </a:r>
            <a:r>
              <a:rPr lang="en-US" sz="2400" i="1" u="sng" dirty="0"/>
              <a:t>buckets</a:t>
            </a:r>
          </a:p>
          <a:p>
            <a:pPr lvl="1" eaLnBrk="1" hangingPunct="1"/>
            <a:r>
              <a:rPr lang="en-US" sz="2400" dirty="0"/>
              <a:t>A hash function h(k) maps a key k to {0, 1, …, n-1}</a:t>
            </a:r>
          </a:p>
          <a:p>
            <a:pPr lvl="1" eaLnBrk="1" hangingPunct="1"/>
            <a:r>
              <a:rPr lang="en-US" sz="2400" dirty="0"/>
              <a:t>Store in bucket h(k) a pointer to record with key k</a:t>
            </a:r>
          </a:p>
          <a:p>
            <a:pPr eaLnBrk="1" hangingPunct="1"/>
            <a:r>
              <a:rPr lang="en-US" sz="2800" dirty="0"/>
              <a:t>Secondary storage: bucket = block, use overflow blocks when needed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70</a:t>
            </a:fld>
            <a:endParaRPr lang="en-US"/>
          </a:p>
        </p:txBody>
      </p:sp>
    </p:spTree>
    <p:extLst>
      <p:ext uri="{BB962C8B-B14F-4D97-AF65-F5344CB8AC3E}">
        <p14:creationId xmlns:p14="http://schemas.microsoft.com/office/powerpoint/2010/main" val="21473190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External sort-merge algorithm.</a:t>
            </a:r>
            <a:endParaRPr lang="en-US" dirty="0"/>
          </a:p>
          <a:p>
            <a:r>
              <a:rPr lang="en-US" dirty="0"/>
              <a:t>If a relation entirely fits in the main memory, in-memory sorting (called </a:t>
            </a:r>
            <a:r>
              <a:rPr lang="en-US" b="1" dirty="0"/>
              <a:t>internal sorting)</a:t>
            </a:r>
            <a:r>
              <a:rPr lang="en-US" dirty="0"/>
              <a:t> can be performed using any standard sorting techniques such as Quick Sort. If the relation does not fit entirely in the main memory, </a:t>
            </a:r>
            <a:r>
              <a:rPr lang="en-US" b="1" dirty="0"/>
              <a:t>external sorting</a:t>
            </a:r>
            <a:r>
              <a:rPr lang="en-US" dirty="0"/>
              <a:t> is required. </a:t>
            </a:r>
            <a:r>
              <a:rPr lang="en-US" i="1" dirty="0"/>
              <a:t>In external sorting, some part of the relation is read in the main memory, sorted and written back to the disk</a:t>
            </a:r>
            <a:r>
              <a:rPr lang="en-US" dirty="0"/>
              <a:t>. This process continues until the entire relation is sorted. The most commonly used external sorting algorithm is the external sort-merge algorithm. The external sort-merge algorithm is divided into two phases, namely </a:t>
            </a:r>
            <a:r>
              <a:rPr lang="en-US" i="1" dirty="0"/>
              <a:t>sort phase</a:t>
            </a:r>
            <a:r>
              <a:rPr lang="en-US" dirty="0"/>
              <a:t> and </a:t>
            </a:r>
            <a:r>
              <a:rPr lang="en-US" i="1" dirty="0"/>
              <a:t>merge phase.</a:t>
            </a:r>
          </a:p>
          <a:p>
            <a:endParaRPr lang="en-US" dirty="0"/>
          </a:p>
          <a:p>
            <a:r>
              <a:rPr lang="en-US" b="1" dirty="0"/>
              <a:t>Sort phase:</a:t>
            </a:r>
            <a:r>
              <a:rPr lang="en-US" dirty="0"/>
              <a:t> In this phase, the records in the file to be sorted are divided into several groups, called </a:t>
            </a:r>
            <a:r>
              <a:rPr lang="en-US" b="1" dirty="0"/>
              <a:t>runs</a:t>
            </a:r>
            <a:r>
              <a:rPr lang="en-US" dirty="0"/>
              <a:t> such that each run can fit in the available buffer space. An internal sort is applied to each run and the resulting sorted runs are written back to the disk as temporarily sorted runs. The </a:t>
            </a:r>
            <a:r>
              <a:rPr lang="en-US" b="1" dirty="0"/>
              <a:t>number of initial runs</a:t>
            </a:r>
            <a:r>
              <a:rPr lang="en-US" dirty="0"/>
              <a:t> (</a:t>
            </a:r>
            <a:r>
              <a:rPr lang="en-US" dirty="0" err="1"/>
              <a:t>n</a:t>
            </a:r>
            <a:r>
              <a:rPr lang="en-US" baseline="-25000" dirty="0" err="1"/>
              <a:t>i</a:t>
            </a:r>
            <a:r>
              <a:rPr lang="en-US" dirty="0"/>
              <a:t>) is computed as </a:t>
            </a:r>
            <a:r>
              <a:rPr lang="en-US" dirty="0" err="1"/>
              <a:t>b</a:t>
            </a:r>
            <a:r>
              <a:rPr lang="en-US" baseline="-25000" dirty="0" err="1"/>
              <a:t>R</a:t>
            </a:r>
            <a:r>
              <a:rPr lang="en-US" dirty="0"/>
              <a:t>/M, where </a:t>
            </a:r>
            <a:r>
              <a:rPr lang="en-US" dirty="0" err="1"/>
              <a:t>b</a:t>
            </a:r>
            <a:r>
              <a:rPr lang="en-US" baseline="-25000" dirty="0" err="1"/>
              <a:t>R</a:t>
            </a:r>
            <a:r>
              <a:rPr lang="en-US" dirty="0"/>
              <a:t> is the number of blocks containing records of relation R and M is the size of available buffer in blocks.</a:t>
            </a:r>
          </a:p>
          <a:p>
            <a:r>
              <a:rPr lang="en-US" b="1" dirty="0"/>
              <a:t>Merge phase:</a:t>
            </a:r>
            <a:r>
              <a:rPr lang="en-US" dirty="0"/>
              <a:t> In this phase, the sorted runs created during the sort phase are merged into larger runs of sorted records. The merge continues until all records are in one large run. </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72</a:t>
            </a:fld>
            <a:endParaRPr lang="en-US"/>
          </a:p>
        </p:txBody>
      </p:sp>
    </p:spTree>
    <p:extLst>
      <p:ext uri="{BB962C8B-B14F-4D97-AF65-F5344CB8AC3E}">
        <p14:creationId xmlns:p14="http://schemas.microsoft.com/office/powerpoint/2010/main" val="5920500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Sort phase: </a:t>
            </a:r>
            <a:r>
              <a:rPr lang="en-US" sz="1200" b="0" i="0" u="none" strike="noStrike" kern="1200" baseline="0" dirty="0">
                <a:solidFill>
                  <a:schemeClr val="tx1"/>
                </a:solidFill>
                <a:latin typeface="Arial" charset="0"/>
                <a:ea typeface="+mn-ea"/>
                <a:cs typeface="+mn-cs"/>
              </a:rPr>
              <a:t>In this phase, the records in the file to be sorted are divided into several groups, called </a:t>
            </a:r>
            <a:r>
              <a:rPr lang="en-US" sz="1200" b="1" i="0" u="none" strike="noStrike" kern="1200" baseline="0" dirty="0">
                <a:solidFill>
                  <a:schemeClr val="tx1"/>
                </a:solidFill>
                <a:latin typeface="Arial" charset="0"/>
                <a:ea typeface="+mn-ea"/>
                <a:cs typeface="+mn-cs"/>
              </a:rPr>
              <a:t>runs</a:t>
            </a:r>
          </a:p>
          <a:p>
            <a:r>
              <a:rPr lang="en-US" sz="1200" b="0" i="0" u="none" strike="noStrike" kern="1200" baseline="0" dirty="0">
                <a:solidFill>
                  <a:schemeClr val="tx1"/>
                </a:solidFill>
                <a:latin typeface="Arial" charset="0"/>
                <a:ea typeface="+mn-ea"/>
                <a:cs typeface="+mn-cs"/>
              </a:rPr>
              <a:t>such that each run can fit in the available buffer space. An internal sort is applied to each run and the</a:t>
            </a:r>
          </a:p>
          <a:p>
            <a:r>
              <a:rPr lang="en-US" sz="1200" b="0" i="0" u="none" strike="noStrike" kern="1200" baseline="0" dirty="0">
                <a:solidFill>
                  <a:schemeClr val="tx1"/>
                </a:solidFill>
                <a:latin typeface="Arial" charset="0"/>
                <a:ea typeface="+mn-ea"/>
                <a:cs typeface="+mn-cs"/>
              </a:rPr>
              <a:t>resulting sorted runs are written back to the disk as temporarily sorted runs. The </a:t>
            </a:r>
            <a:r>
              <a:rPr lang="en-US" sz="1200" b="1" i="0" u="none" strike="noStrike" kern="1200" baseline="0" dirty="0">
                <a:solidFill>
                  <a:schemeClr val="tx1"/>
                </a:solidFill>
                <a:latin typeface="Arial" charset="0"/>
                <a:ea typeface="+mn-ea"/>
                <a:cs typeface="+mn-cs"/>
              </a:rPr>
              <a:t>number of initial runs </a:t>
            </a:r>
            <a:r>
              <a:rPr lang="en-US" sz="1200" b="0" i="0" u="none" strike="noStrike" kern="1200" baseline="0" dirty="0">
                <a:solidFill>
                  <a:schemeClr val="tx1"/>
                </a:solidFill>
                <a:latin typeface="Arial" charset="0"/>
                <a:ea typeface="+mn-ea"/>
                <a:cs typeface="+mn-cs"/>
              </a:rPr>
              <a:t>(</a:t>
            </a:r>
            <a:r>
              <a:rPr lang="en-US" sz="1200" b="0" i="0" u="none" strike="noStrike" kern="1200" baseline="0" dirty="0" err="1">
                <a:solidFill>
                  <a:schemeClr val="tx1"/>
                </a:solidFill>
                <a:latin typeface="Arial" charset="0"/>
                <a:ea typeface="+mn-ea"/>
                <a:cs typeface="+mn-cs"/>
              </a:rPr>
              <a:t>ni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is computed as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/M , where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 is the number of blocks containing records of relation R and M is the size of</a:t>
            </a:r>
          </a:p>
          <a:p>
            <a:r>
              <a:rPr lang="en-US" sz="1200" b="0" i="0" u="none" strike="noStrike" kern="1200" baseline="0" dirty="0">
                <a:solidFill>
                  <a:schemeClr val="tx1"/>
                </a:solidFill>
                <a:latin typeface="Arial" charset="0"/>
                <a:ea typeface="+mn-ea"/>
                <a:cs typeface="+mn-cs"/>
              </a:rPr>
              <a:t>available buffer in blocks.</a:t>
            </a:r>
          </a:p>
          <a:p>
            <a:r>
              <a:rPr lang="en-US" sz="1200" b="1" i="0" u="none" strike="noStrike" kern="1200" baseline="0" dirty="0">
                <a:solidFill>
                  <a:schemeClr val="tx1"/>
                </a:solidFill>
                <a:latin typeface="Arial" charset="0"/>
                <a:ea typeface="+mn-ea"/>
                <a:cs typeface="+mn-cs"/>
              </a:rPr>
              <a:t>Merge phase: </a:t>
            </a:r>
            <a:r>
              <a:rPr lang="en-US" sz="1200" b="0" i="0" u="none" strike="noStrike" kern="1200" baseline="0" dirty="0">
                <a:solidFill>
                  <a:schemeClr val="tx1"/>
                </a:solidFill>
                <a:latin typeface="Arial" charset="0"/>
                <a:ea typeface="+mn-ea"/>
                <a:cs typeface="+mn-cs"/>
              </a:rPr>
              <a:t>In this phase, the sorted runs created during the sort phase are merged into larger runs of</a:t>
            </a:r>
          </a:p>
          <a:p>
            <a:r>
              <a:rPr lang="en-US" sz="1200" b="0" i="0" u="none" strike="noStrike" kern="1200" baseline="0" dirty="0">
                <a:solidFill>
                  <a:schemeClr val="tx1"/>
                </a:solidFill>
                <a:latin typeface="Arial" charset="0"/>
                <a:ea typeface="+mn-ea"/>
                <a:cs typeface="+mn-cs"/>
              </a:rPr>
              <a:t>sorted records. The merge continues until all records are in one large run. The output of merge phase is the</a:t>
            </a:r>
          </a:p>
          <a:p>
            <a:r>
              <a:rPr lang="en-US" sz="1200" b="0" i="0" u="none" strike="noStrike" kern="1200" baseline="0" dirty="0">
                <a:solidFill>
                  <a:schemeClr val="tx1"/>
                </a:solidFill>
                <a:latin typeface="Arial" charset="0"/>
                <a:ea typeface="+mn-ea"/>
                <a:cs typeface="+mn-cs"/>
              </a:rPr>
              <a:t>sorted relation.</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73</a:t>
            </a:fld>
            <a:endParaRPr lang="en-US"/>
          </a:p>
        </p:txBody>
      </p:sp>
    </p:spTree>
    <p:extLst>
      <p:ext uri="{BB962C8B-B14F-4D97-AF65-F5344CB8AC3E}">
        <p14:creationId xmlns:p14="http://schemas.microsoft.com/office/powerpoint/2010/main" val="797239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1" dirty="0"/>
              <a:t>Total Cost = 2B * (# of passes for Merge Phase + 1)     // 1 pass is required for the sort phase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each step reduces number of runs by a factor of   M-1</a:t>
            </a:r>
          </a:p>
          <a:p>
            <a:endParaRPr lang="en-US" b="1" dirty="0"/>
          </a:p>
          <a:p>
            <a:r>
              <a:rPr lang="en-US" b="1" dirty="0"/>
              <a:t>Define degree of merging</a:t>
            </a:r>
          </a:p>
          <a:p>
            <a:r>
              <a:rPr lang="en-US" dirty="0"/>
              <a:t>In an external sort-merge algorithm, if the number of initial runs (</a:t>
            </a:r>
            <a:r>
              <a:rPr lang="en-US" dirty="0" err="1"/>
              <a:t>n</a:t>
            </a:r>
            <a:r>
              <a:rPr lang="en-US" baseline="-25000" dirty="0" err="1"/>
              <a:t>i</a:t>
            </a:r>
            <a:r>
              <a:rPr lang="en-US" dirty="0"/>
              <a:t>) is greater than the size of the available buffer space in blocks (M), then it is not possible to perform the merge operation in one pass; rather multiple passes are required. In each pass, M-1 buffer blocks are used to hold one block from each of the M-1 input runs, and one buffer block is kept for holding one block of the merge result. The number of runs that can be merged together in each pass is known as </a:t>
            </a:r>
            <a:r>
              <a:rPr lang="en-US" b="1" dirty="0"/>
              <a:t>degree of merging</a:t>
            </a:r>
            <a:r>
              <a:rPr lang="en-US" dirty="0"/>
              <a:t> (</a:t>
            </a:r>
            <a:r>
              <a:rPr lang="en-US" dirty="0" err="1"/>
              <a:t>d</a:t>
            </a:r>
            <a:r>
              <a:rPr lang="en-US" baseline="-25000" dirty="0" err="1"/>
              <a:t>M</a:t>
            </a:r>
            <a:r>
              <a:rPr lang="en-US" dirty="0"/>
              <a:t>). Thus, the value of </a:t>
            </a:r>
            <a:r>
              <a:rPr lang="en-US" dirty="0" err="1"/>
              <a:t>d</a:t>
            </a:r>
            <a:r>
              <a:rPr lang="en-US" baseline="-25000" dirty="0" err="1"/>
              <a:t>M</a:t>
            </a:r>
            <a:r>
              <a:rPr lang="en-US" dirty="0"/>
              <a:t> is the smaller of (M-1) or </a:t>
            </a:r>
            <a:r>
              <a:rPr lang="en-US" dirty="0" err="1"/>
              <a:t>n</a:t>
            </a:r>
            <a:r>
              <a:rPr lang="en-US" baseline="-25000" dirty="0" err="1"/>
              <a:t>i</a:t>
            </a:r>
            <a:r>
              <a:rPr lang="en-US" dirty="0"/>
              <a:t>. If two runs are merged in each pass, it is known as </a:t>
            </a:r>
            <a:r>
              <a:rPr lang="en-US" b="1" dirty="0"/>
              <a:t>two-way merging.</a:t>
            </a:r>
            <a:r>
              <a:rPr lang="en-US" dirty="0"/>
              <a:t> In general, if N runs are merged in each pass, it is known as </a:t>
            </a:r>
            <a:r>
              <a:rPr lang="en-US" b="1" dirty="0"/>
              <a:t>N-way merging.</a:t>
            </a:r>
            <a:r>
              <a:rPr lang="en-US" dirty="0"/>
              <a:t> The number of passes required can be calculate as (</a:t>
            </a:r>
            <a:r>
              <a:rPr lang="en-US" dirty="0" err="1"/>
              <a:t>log</a:t>
            </a:r>
            <a:r>
              <a:rPr lang="en-US" baseline="-25000" dirty="0" err="1"/>
              <a:t>dM</a:t>
            </a:r>
            <a:r>
              <a:rPr lang="en-US" dirty="0"/>
              <a:t> (</a:t>
            </a:r>
            <a:r>
              <a:rPr lang="en-US" dirty="0" err="1"/>
              <a:t>n</a:t>
            </a:r>
            <a:r>
              <a:rPr lang="en-US" baseline="-25000" dirty="0" err="1"/>
              <a:t>R</a:t>
            </a:r>
            <a:r>
              <a:rPr lang="en-US" dirty="0"/>
              <a:t>) .</a:t>
            </a:r>
          </a:p>
          <a:p>
            <a:r>
              <a:rPr lang="en-US" dirty="0">
                <a:effectLst/>
              </a:rPr>
              <a:t>Example shows two-way merging where we have assumed that the main memory holds at most three page frames out of which two are used as input and one for output during the merge phase. In this figure, </a:t>
            </a:r>
            <a:r>
              <a:rPr lang="en-US" dirty="0" err="1">
                <a:effectLst/>
              </a:rPr>
              <a:t>d</a:t>
            </a:r>
            <a:r>
              <a:rPr lang="en-US" baseline="-25000" dirty="0" err="1">
                <a:effectLst/>
              </a:rPr>
              <a:t>M</a:t>
            </a:r>
            <a:r>
              <a:rPr lang="en-US" dirty="0">
                <a:effectLst/>
              </a:rPr>
              <a:t> = 2, and </a:t>
            </a:r>
            <a:r>
              <a:rPr lang="en-US" dirty="0" err="1">
                <a:effectLst/>
              </a:rPr>
              <a:t>n</a:t>
            </a:r>
            <a:r>
              <a:rPr lang="en-US" baseline="-25000" dirty="0" err="1">
                <a:effectLst/>
              </a:rPr>
              <a:t>R</a:t>
            </a:r>
            <a:r>
              <a:rPr lang="en-US" dirty="0">
                <a:effectLst/>
              </a:rPr>
              <a:t> = 4; therefore, (log</a:t>
            </a:r>
            <a:r>
              <a:rPr lang="en-US" baseline="-25000" dirty="0">
                <a:effectLst/>
              </a:rPr>
              <a:t>2</a:t>
            </a:r>
            <a:r>
              <a:rPr lang="en-US" dirty="0">
                <a:effectLst/>
              </a:rPr>
              <a:t> (4) = 2 passes are required. In simple terms, with </a:t>
            </a:r>
            <a:r>
              <a:rPr lang="en-US" dirty="0" err="1">
                <a:effectLst/>
              </a:rPr>
              <a:t>d</a:t>
            </a:r>
            <a:r>
              <a:rPr lang="en-US" baseline="-25000" dirty="0" err="1">
                <a:effectLst/>
              </a:rPr>
              <a:t>M</a:t>
            </a:r>
            <a:r>
              <a:rPr lang="en-US" dirty="0">
                <a:effectLst/>
              </a:rPr>
              <a:t> = 2, 4 initial sorted runs would be merged into 2 at the end of first pass, which are then merged into 1 sorted run at the end of the second pass.</a:t>
            </a:r>
          </a:p>
          <a:p>
            <a:endParaRPr lang="en-US" dirty="0">
              <a:effectLst/>
            </a:endParaRPr>
          </a:p>
          <a:p>
            <a:endParaRPr lang="en-US" dirty="0">
              <a:effectLst/>
            </a:endParaRPr>
          </a:p>
          <a:p>
            <a:pPr>
              <a:spcBef>
                <a:spcPts val="600"/>
              </a:spcBef>
              <a:spcAft>
                <a:spcPts val="600"/>
              </a:spcAft>
            </a:pPr>
            <a:r>
              <a:rPr lang="en-US" dirty="0"/>
              <a:t>Another approach but I</a:t>
            </a:r>
            <a:r>
              <a:rPr lang="en-US" baseline="0" dirty="0"/>
              <a:t> do not like it!</a:t>
            </a:r>
            <a:endParaRPr lang="en-US" dirty="0"/>
          </a:p>
          <a:p>
            <a:pPr>
              <a:spcBef>
                <a:spcPts val="600"/>
              </a:spcBef>
              <a:spcAft>
                <a:spcPts val="600"/>
              </a:spcAft>
            </a:pPr>
            <a:r>
              <a:rPr lang="en-US" dirty="0"/>
              <a:t>Cost of merge phase:  </a:t>
            </a:r>
          </a:p>
          <a:p>
            <a:pPr lvl="1">
              <a:spcBef>
                <a:spcPts val="600"/>
              </a:spcBef>
              <a:spcAft>
                <a:spcPts val="600"/>
              </a:spcAft>
            </a:pPr>
            <a:r>
              <a:rPr lang="en-US" dirty="0"/>
              <a:t>(</a:t>
            </a:r>
            <a:r>
              <a:rPr lang="en-US" i="1" dirty="0"/>
              <a:t>B/M</a:t>
            </a:r>
            <a:r>
              <a:rPr lang="en-US" dirty="0"/>
              <a:t>)/(</a:t>
            </a:r>
            <a:r>
              <a:rPr lang="en-US" i="1" dirty="0"/>
              <a:t>M-1</a:t>
            </a:r>
            <a:r>
              <a:rPr lang="en-US" dirty="0"/>
              <a:t>)</a:t>
            </a:r>
            <a:r>
              <a:rPr lang="en-US" i="1" baseline="30000" dirty="0"/>
              <a:t>k</a:t>
            </a:r>
            <a:r>
              <a:rPr lang="en-US" i="1" dirty="0"/>
              <a:t>  </a:t>
            </a:r>
            <a:r>
              <a:rPr lang="en-US" dirty="0"/>
              <a:t>runs after </a:t>
            </a:r>
            <a:r>
              <a:rPr lang="en-US" i="1" dirty="0"/>
              <a:t>k </a:t>
            </a:r>
            <a:r>
              <a:rPr lang="en-US" dirty="0"/>
              <a:t>merge steps</a:t>
            </a:r>
          </a:p>
          <a:p>
            <a:pPr lvl="1">
              <a:spcBef>
                <a:spcPts val="600"/>
              </a:spcBef>
              <a:spcAft>
                <a:spcPts val="600"/>
              </a:spcAft>
            </a:pPr>
            <a:r>
              <a:rPr lang="en-US" dirty="0">
                <a:sym typeface="Symbol" pitchFamily="-76" charset="2"/>
              </a:rPr>
              <a:t></a:t>
            </a:r>
            <a:r>
              <a:rPr lang="en-US" dirty="0"/>
              <a:t>Log </a:t>
            </a:r>
            <a:r>
              <a:rPr lang="en-US" i="1" baseline="-25000" dirty="0"/>
              <a:t>M-1</a:t>
            </a:r>
            <a:r>
              <a:rPr lang="en-US" dirty="0"/>
              <a:t>(</a:t>
            </a:r>
            <a:r>
              <a:rPr lang="en-US" i="1" dirty="0"/>
              <a:t>B</a:t>
            </a:r>
            <a:r>
              <a:rPr lang="en-US" dirty="0"/>
              <a:t>/</a:t>
            </a:r>
            <a:r>
              <a:rPr lang="en-US" i="1" dirty="0"/>
              <a:t>M</a:t>
            </a:r>
            <a:r>
              <a:rPr lang="en-US" dirty="0"/>
              <a:t>)</a:t>
            </a:r>
            <a:r>
              <a:rPr lang="en-US" dirty="0">
                <a:sym typeface="Symbol" pitchFamily="-76" charset="2"/>
              </a:rPr>
              <a:t></a:t>
            </a:r>
            <a:r>
              <a:rPr lang="en-US" dirty="0"/>
              <a:t> merge steps needed to merge an initial set of </a:t>
            </a:r>
            <a:r>
              <a:rPr lang="en-US" i="1" dirty="0"/>
              <a:t>B</a:t>
            </a:r>
            <a:r>
              <a:rPr lang="en-US" dirty="0"/>
              <a:t>/</a:t>
            </a:r>
            <a:r>
              <a:rPr lang="en-US" i="1" dirty="0"/>
              <a:t>M </a:t>
            </a:r>
            <a:r>
              <a:rPr lang="en-US" dirty="0"/>
              <a:t>sorted runs</a:t>
            </a:r>
          </a:p>
          <a:p>
            <a:pPr lvl="1">
              <a:spcBef>
                <a:spcPts val="600"/>
              </a:spcBef>
              <a:spcAft>
                <a:spcPts val="600"/>
              </a:spcAft>
            </a:pPr>
            <a:r>
              <a:rPr lang="en-US" i="1" dirty="0"/>
              <a:t>cost</a:t>
            </a:r>
            <a:r>
              <a:rPr lang="en-US" dirty="0"/>
              <a:t> = </a:t>
            </a:r>
            <a:r>
              <a:rPr lang="en-US" dirty="0">
                <a:sym typeface="Symbol" pitchFamily="-76" charset="2"/>
              </a:rPr>
              <a:t></a:t>
            </a:r>
            <a:r>
              <a:rPr lang="en-US" dirty="0"/>
              <a:t> </a:t>
            </a:r>
            <a:r>
              <a:rPr lang="en-US" i="1" dirty="0"/>
              <a:t>2B</a:t>
            </a:r>
            <a:r>
              <a:rPr lang="en-US" dirty="0"/>
              <a:t> Log </a:t>
            </a:r>
            <a:r>
              <a:rPr lang="en-US" i="1" baseline="-25000" dirty="0"/>
              <a:t>M-1</a:t>
            </a:r>
            <a:r>
              <a:rPr lang="en-US" dirty="0"/>
              <a:t>(</a:t>
            </a:r>
            <a:r>
              <a:rPr lang="en-US" i="1" dirty="0"/>
              <a:t>B/M</a:t>
            </a:r>
            <a:r>
              <a:rPr lang="en-US" dirty="0"/>
              <a:t>) </a:t>
            </a:r>
            <a:r>
              <a:rPr lang="en-US" dirty="0">
                <a:sym typeface="Symbol" pitchFamily="-76" charset="2"/>
              </a:rPr>
              <a:t></a:t>
            </a:r>
            <a:r>
              <a:rPr lang="en-US" dirty="0"/>
              <a:t> </a:t>
            </a:r>
            <a:r>
              <a:rPr lang="en-US" i="1" dirty="0">
                <a:sym typeface="Symbol" pitchFamily="-76" charset="2"/>
              </a:rPr>
              <a:t> </a:t>
            </a:r>
            <a:r>
              <a:rPr lang="en-US" i="1" dirty="0"/>
              <a:t>2B</a:t>
            </a:r>
            <a:r>
              <a:rPr lang="en-US" dirty="0"/>
              <a:t>(Log </a:t>
            </a:r>
            <a:r>
              <a:rPr lang="en-US" i="1" baseline="-25000" dirty="0"/>
              <a:t>M-1</a:t>
            </a:r>
            <a:r>
              <a:rPr lang="en-US" i="1" dirty="0"/>
              <a:t>B -1</a:t>
            </a:r>
            <a:r>
              <a:rPr 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Total cost = cost of partial sort phase + cost of merge phase </a:t>
            </a:r>
            <a:r>
              <a:rPr lang="en-US" i="1" dirty="0"/>
              <a:t> </a:t>
            </a:r>
            <a:r>
              <a:rPr lang="en-US" i="1" dirty="0">
                <a:sym typeface="Symbol" pitchFamily="-76" charset="2"/>
              </a:rPr>
              <a:t>  </a:t>
            </a:r>
            <a:r>
              <a:rPr lang="en-US" i="1" dirty="0">
                <a:solidFill>
                  <a:srgbClr val="C00000"/>
                </a:solidFill>
              </a:rPr>
              <a:t>2B</a:t>
            </a:r>
            <a:r>
              <a:rPr lang="en-US" dirty="0">
                <a:solidFill>
                  <a:srgbClr val="C00000"/>
                </a:solidFill>
              </a:rPr>
              <a:t> Log </a:t>
            </a:r>
            <a:r>
              <a:rPr lang="en-US" i="1" baseline="-25000" dirty="0">
                <a:solidFill>
                  <a:srgbClr val="C00000"/>
                </a:solidFill>
              </a:rPr>
              <a:t>M-1</a:t>
            </a:r>
            <a:r>
              <a:rPr lang="en-US" b="1" i="1" dirty="0">
                <a:solidFill>
                  <a:srgbClr val="C00000"/>
                </a:solidFill>
              </a:rPr>
              <a:t>B</a:t>
            </a:r>
            <a:endParaRPr lang="en-US" b="1" dirty="0">
              <a:solidFill>
                <a:srgbClr val="C00000"/>
              </a:solidFill>
            </a:endParaRPr>
          </a:p>
          <a:p>
            <a:endParaRPr lang="en-US" dirty="0"/>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74</a:t>
            </a:fld>
            <a:endParaRPr lang="en-US"/>
          </a:p>
        </p:txBody>
      </p:sp>
    </p:spTree>
    <p:extLst>
      <p:ext uri="{BB962C8B-B14F-4D97-AF65-F5344CB8AC3E}">
        <p14:creationId xmlns:p14="http://schemas.microsoft.com/office/powerpoint/2010/main" val="22133178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In each pass, M-1 buffer blocks are used to hold one block from each of the M-1 input runs</a:t>
            </a:r>
            <a:endParaRPr lang="en-US" i="1"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75</a:t>
            </a:fld>
            <a:endParaRPr lang="en-US"/>
          </a:p>
        </p:txBody>
      </p:sp>
    </p:spTree>
    <p:extLst>
      <p:ext uri="{BB962C8B-B14F-4D97-AF65-F5344CB8AC3E}">
        <p14:creationId xmlns:p14="http://schemas.microsoft.com/office/powerpoint/2010/main" val="2346290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 this and do animation + print it and explain on the board.</a:t>
            </a:r>
          </a:p>
          <a:p>
            <a:r>
              <a:rPr lang="en-US" dirty="0"/>
              <a:t>M = 3</a:t>
            </a:r>
          </a:p>
          <a:p>
            <a:r>
              <a:rPr lang="en-US" dirty="0"/>
              <a:t>B = 11</a:t>
            </a:r>
          </a:p>
          <a:p>
            <a:r>
              <a:rPr lang="en-US" dirty="0" err="1"/>
              <a:t>nR</a:t>
            </a:r>
            <a:r>
              <a:rPr lang="en-US" dirty="0"/>
              <a:t> = [11/3]</a:t>
            </a:r>
            <a:r>
              <a:rPr lang="en-US" baseline="0" dirty="0"/>
              <a:t> = 4</a:t>
            </a:r>
          </a:p>
          <a:p>
            <a:r>
              <a:rPr lang="en-US" baseline="0" dirty="0"/>
              <a:t># Passes = [Log(M-1)(</a:t>
            </a:r>
            <a:r>
              <a:rPr lang="en-US" baseline="0" dirty="0" err="1"/>
              <a:t>nR</a:t>
            </a:r>
            <a:r>
              <a:rPr lang="en-US" baseline="0" dirty="0"/>
              <a:t>)] = Log2(4) = 2</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76</a:t>
            </a:fld>
            <a:endParaRPr lang="en-US"/>
          </a:p>
        </p:txBody>
      </p:sp>
    </p:spTree>
    <p:extLst>
      <p:ext uri="{BB962C8B-B14F-4D97-AF65-F5344CB8AC3E}">
        <p14:creationId xmlns:p14="http://schemas.microsoft.com/office/powerpoint/2010/main" val="1816599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r>
              <a:rPr lang="en-US" dirty="0" err="1"/>
              <a:t>nR</a:t>
            </a:r>
            <a:r>
              <a:rPr lang="en-US" baseline="0" dirty="0"/>
              <a:t> = 108/5 = </a:t>
            </a:r>
          </a:p>
          <a:p>
            <a:r>
              <a:rPr lang="en-US" baseline="0" dirty="0"/>
              <a:t>Log(m-1)(</a:t>
            </a:r>
            <a:r>
              <a:rPr lang="en-US" baseline="0" dirty="0" err="1"/>
              <a:t>nR</a:t>
            </a:r>
            <a:r>
              <a:rPr lang="en-US" baseline="0" dirty="0"/>
              <a:t>)</a:t>
            </a:r>
          </a:p>
          <a:p>
            <a:r>
              <a:rPr lang="en-US" baseline="0" dirty="0"/>
              <a:t>5 </a:t>
            </a:r>
          </a:p>
          <a:p>
            <a:endParaRPr lang="en-US" dirty="0"/>
          </a:p>
        </p:txBody>
      </p:sp>
    </p:spTree>
    <p:extLst>
      <p:ext uri="{BB962C8B-B14F-4D97-AF65-F5344CB8AC3E}">
        <p14:creationId xmlns:p14="http://schemas.microsoft.com/office/powerpoint/2010/main" val="799601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endParaRPr lang="en-US"/>
          </a:p>
        </p:txBody>
      </p:sp>
    </p:spTree>
    <p:extLst>
      <p:ext uri="{BB962C8B-B14F-4D97-AF65-F5344CB8AC3E}">
        <p14:creationId xmlns:p14="http://schemas.microsoft.com/office/powerpoint/2010/main" val="232403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ffectLst/>
              </a:rPr>
              <a:t>Query</a:t>
            </a:r>
            <a:r>
              <a:rPr lang="en-US" b="1" dirty="0"/>
              <a:t> processing</a:t>
            </a:r>
            <a:r>
              <a:rPr lang="en-US" dirty="0"/>
              <a:t> includes translation of </a:t>
            </a:r>
            <a:r>
              <a:rPr lang="en-US" b="1" dirty="0"/>
              <a:t>high-level queries </a:t>
            </a:r>
            <a:r>
              <a:rPr lang="en-US" dirty="0"/>
              <a:t>into </a:t>
            </a:r>
            <a:r>
              <a:rPr lang="en-US" b="1" dirty="0"/>
              <a:t>low-level expressions </a:t>
            </a:r>
            <a:r>
              <a:rPr lang="en-US" dirty="0"/>
              <a:t>that can be used at the physical level of the file system, query optimization and actual execution of the query to get the result. It is a three-step process that consists of </a:t>
            </a:r>
            <a:r>
              <a:rPr lang="en-US" b="1" dirty="0"/>
              <a:t>parsing and translation</a:t>
            </a:r>
            <a:r>
              <a:rPr lang="en-US" dirty="0"/>
              <a:t>, </a:t>
            </a:r>
            <a:r>
              <a:rPr lang="en-US" b="1" dirty="0"/>
              <a:t>optimization and execution</a:t>
            </a:r>
            <a:r>
              <a:rPr lang="en-US" dirty="0"/>
              <a:t> of the query submitted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1" dirty="0">
                <a:effectLst/>
              </a:rPr>
              <a:t>1. Parsing and translation:</a:t>
            </a:r>
            <a:r>
              <a:rPr lang="en-US" dirty="0"/>
              <a:t> Whenever a user submits a query in high-level language (such as SQL) for execution, it is first translated into </a:t>
            </a:r>
            <a:r>
              <a:rPr lang="en-US" b="0" i="1" dirty="0"/>
              <a:t>its internal representation suitable to the system</a:t>
            </a:r>
            <a:r>
              <a:rPr lang="en-US" dirty="0"/>
              <a:t>. The internal representation of the query is based on the extended relational algebra. Thus, an </a:t>
            </a:r>
            <a:r>
              <a:rPr lang="en-US" b="0" i="1" dirty="0"/>
              <a:t>SQL query is first translated into an equivalent extended relational algebra expression</a:t>
            </a:r>
            <a:r>
              <a:rPr lang="en-US" dirty="0"/>
              <a:t>. During translation, the parser </a:t>
            </a:r>
            <a:r>
              <a:rPr lang="en-US" i="1" dirty="0"/>
              <a:t>checks the syntax of the user's query according to the rules of the query language</a:t>
            </a:r>
            <a:r>
              <a:rPr lang="en-US" dirty="0"/>
              <a:t>. It also </a:t>
            </a:r>
            <a:r>
              <a:rPr lang="en-US" i="1" dirty="0"/>
              <a:t>verifies that all the attributes and relation names specified in the query are the valid names in the schema of the database being queried</a:t>
            </a:r>
            <a:r>
              <a:rPr lang="en-US" dirty="0"/>
              <a:t>.</a:t>
            </a:r>
          </a:p>
          <a:p>
            <a:r>
              <a:rPr lang="en-US" b="1" dirty="0"/>
              <a:t>2. Optimization:</a:t>
            </a:r>
            <a:r>
              <a:rPr lang="en-US" dirty="0"/>
              <a:t> Generally, there are </a:t>
            </a:r>
            <a:r>
              <a:rPr lang="en-US" i="1" dirty="0"/>
              <a:t>several possible ways of executing a query </a:t>
            </a:r>
            <a:r>
              <a:rPr lang="en-US" dirty="0"/>
              <a:t>(known as execution strategies), and different </a:t>
            </a:r>
            <a:r>
              <a:rPr lang="en-US" i="1" dirty="0"/>
              <a:t>execution strategies can have different costs</a:t>
            </a:r>
            <a:r>
              <a:rPr lang="en-US" dirty="0"/>
              <a:t>. It is the responsibility of the </a:t>
            </a:r>
            <a:r>
              <a:rPr lang="en-US" b="1" dirty="0"/>
              <a:t>query optimizer,</a:t>
            </a:r>
            <a:r>
              <a:rPr lang="en-US" dirty="0"/>
              <a:t> a component of DBMS, to choose a </a:t>
            </a:r>
            <a:r>
              <a:rPr lang="en-US" i="1" dirty="0"/>
              <a:t>least costly execution strategy</a:t>
            </a:r>
            <a:r>
              <a:rPr lang="en-US" dirty="0"/>
              <a:t>. This process of choosing a suitable execution strategy for processing a query is knows as </a:t>
            </a:r>
            <a:r>
              <a:rPr lang="en-US" b="1" dirty="0"/>
              <a:t>query optimization.</a:t>
            </a:r>
            <a:r>
              <a:rPr lang="en-US" dirty="0"/>
              <a:t> The metadata stored in the special tables called </a:t>
            </a:r>
            <a:r>
              <a:rPr lang="en-US" b="1" dirty="0"/>
              <a:t>DBMS catalog</a:t>
            </a:r>
            <a:r>
              <a:rPr lang="en-US" dirty="0"/>
              <a:t> is used to find the best way of evaluating a query.</a:t>
            </a:r>
          </a:p>
          <a:p>
            <a:r>
              <a:rPr lang="en-US" b="1" dirty="0">
                <a:effectLst/>
              </a:rPr>
              <a:t>3. Execution:</a:t>
            </a:r>
            <a:r>
              <a:rPr lang="en-US" dirty="0">
                <a:effectLst/>
              </a:rPr>
              <a:t> The chosen execution strategy is finally submitted to the </a:t>
            </a:r>
            <a:r>
              <a:rPr lang="en-US" b="1" dirty="0">
                <a:effectLst/>
              </a:rPr>
              <a:t>query-evaluation engine</a:t>
            </a:r>
            <a:r>
              <a:rPr lang="en-US" dirty="0">
                <a:effectLst/>
              </a:rPr>
              <a:t> for actual execution of the query to get the desired result.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ym typeface="Symbol" pitchFamily="-76" charset="2"/>
              </a:rPr>
              <a:t>Query optimizer </a:t>
            </a:r>
            <a:r>
              <a:rPr lang="en-US" sz="1200" u="sng" dirty="0">
                <a:sym typeface="Symbol" pitchFamily="-76" charset="2"/>
              </a:rPr>
              <a:t>cannot</a:t>
            </a:r>
            <a:r>
              <a:rPr lang="en-US" sz="1200" dirty="0">
                <a:sym typeface="Symbol" pitchFamily="-76" charset="2"/>
              </a:rPr>
              <a:t> look at all plans (might take longer to find an optimal plan than to compute query brute-force). Hence it does not necessarily produce optimal plan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generating, improving and estimating cost of query plans then selecting the </a:t>
            </a:r>
            <a:r>
              <a:rPr lang="en-US" dirty="0"/>
              <a:t>best </a:t>
            </a:r>
            <a:r>
              <a:rPr lang="en-US" dirty="0">
                <a:solidFill>
                  <a:srgbClr val="0070C0"/>
                </a:solidFill>
              </a:rPr>
              <a:t>execution plan</a:t>
            </a:r>
            <a:endParaRPr lang="en-CA" b="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algorithms to implement physical plan operators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a:t>
            </a:fld>
            <a:endParaRPr lang="en-US"/>
          </a:p>
        </p:txBody>
      </p:sp>
    </p:spTree>
    <p:extLst>
      <p:ext uri="{BB962C8B-B14F-4D97-AF65-F5344CB8AC3E}">
        <p14:creationId xmlns:p14="http://schemas.microsoft.com/office/powerpoint/2010/main" val="1420617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eaLnBrk="1" hangingPunct="1">
              <a:spcBef>
                <a:spcPts val="600"/>
              </a:spcBef>
              <a:spcAft>
                <a:spcPts val="600"/>
              </a:spcAft>
            </a:pPr>
            <a:r>
              <a:rPr lang="en-US" sz="2800" dirty="0"/>
              <a:t>Look</a:t>
            </a:r>
          </a:p>
          <a:p>
            <a:pPr eaLnBrk="1" hangingPunct="1">
              <a:spcBef>
                <a:spcPts val="600"/>
              </a:spcBef>
              <a:spcAft>
                <a:spcPts val="600"/>
              </a:spcAft>
            </a:pPr>
            <a:r>
              <a:rPr lang="en-US" sz="2800" dirty="0"/>
              <a:t>http://netindonesia.net/blogs/kasim.wirama/archive/2008/05/18/nested-loop-merge-join-and-hash-join-algorithm.aspx</a:t>
            </a:r>
          </a:p>
          <a:p>
            <a:pPr eaLnBrk="1" hangingPunct="1">
              <a:spcBef>
                <a:spcPts val="600"/>
              </a:spcBef>
              <a:spcAft>
                <a:spcPts val="600"/>
              </a:spcAft>
            </a:pPr>
            <a:r>
              <a:rPr lang="en-US" sz="2800" dirty="0"/>
              <a:t>http://sqlblog.com/blogs/paul_white/archive/2012/04/28/query-optimizer-deep-dive-part-2.aspx</a:t>
            </a:r>
          </a:p>
          <a:p>
            <a:pPr eaLnBrk="1" hangingPunct="1">
              <a:spcBef>
                <a:spcPts val="600"/>
              </a:spcBef>
              <a:spcAft>
                <a:spcPts val="600"/>
              </a:spcAft>
            </a:pPr>
            <a:endParaRPr lang="en-US" sz="2800" dirty="0"/>
          </a:p>
          <a:p>
            <a:r>
              <a:rPr lang="en-US" sz="2800" dirty="0"/>
              <a:t>If you observe execution plan on your query using join types, you will find out the following operators: nested loop, merge loop and hash join. I would like to describe algorithm for each of them.</a:t>
            </a:r>
          </a:p>
          <a:p>
            <a:r>
              <a:rPr lang="en-US" sz="2800" b="1" dirty="0"/>
              <a:t>Nested loop</a:t>
            </a:r>
          </a:p>
          <a:p>
            <a:r>
              <a:rPr lang="en-US" sz="2800" dirty="0"/>
              <a:t>As its name implies, it will iterate each rows at outer input set to query rows at inner input set. The cost will be multiplication between inner input and outer input rows. The algorithm for nested loop is shown below :</a:t>
            </a:r>
          </a:p>
          <a:p>
            <a:r>
              <a:rPr lang="en-US" sz="2800" dirty="0"/>
              <a:t>For each R1 in outer input set</a:t>
            </a:r>
            <a:br>
              <a:rPr lang="en-US" sz="2800" dirty="0"/>
            </a:br>
            <a:r>
              <a:rPr lang="en-US" sz="2800" dirty="0"/>
              <a:t>                For each R2 in inner input set</a:t>
            </a:r>
            <a:br>
              <a:rPr lang="en-US" sz="2800" dirty="0"/>
            </a:br>
            <a:r>
              <a:rPr lang="en-US" sz="2800" dirty="0"/>
              <a:t>                                If R1 match with R2</a:t>
            </a:r>
            <a:br>
              <a:rPr lang="en-US" sz="2800" dirty="0"/>
            </a:br>
            <a:r>
              <a:rPr lang="en-US" sz="2800" dirty="0"/>
              <a:t>                                                Output (R1, R2)</a:t>
            </a:r>
          </a:p>
          <a:p>
            <a:r>
              <a:rPr lang="en-US" sz="2800" dirty="0"/>
              <a:t>R1 and R2 are rows for outer and inner input sets.</a:t>
            </a:r>
          </a:p>
          <a:p>
            <a:r>
              <a:rPr lang="en-US" sz="2800" b="1" dirty="0"/>
              <a:t>Merge Join</a:t>
            </a:r>
          </a:p>
          <a:p>
            <a:r>
              <a:rPr lang="en-US" sz="2800" dirty="0"/>
              <a:t>Merge join will output rows from both input sets that have their matches by comparing 2 inputs sets that have been already sorted. Cost of merge loop is sum of number of both inputs. Algorithm for merge join is shown below :</a:t>
            </a:r>
          </a:p>
          <a:p>
            <a:r>
              <a:rPr lang="en-US" sz="2800" dirty="0"/>
              <a:t>Read first R1 at first input set</a:t>
            </a:r>
            <a:br>
              <a:rPr lang="en-US" sz="2800" dirty="0"/>
            </a:br>
            <a:r>
              <a:rPr lang="en-US" sz="2800" dirty="0"/>
              <a:t>Read first R2 at second input set</a:t>
            </a:r>
            <a:br>
              <a:rPr lang="en-US" sz="2800" dirty="0"/>
            </a:br>
            <a:r>
              <a:rPr lang="en-US" sz="2800" dirty="0"/>
              <a:t>While not reach the end of either of the inputs</a:t>
            </a:r>
            <a:br>
              <a:rPr lang="en-US" sz="2800" dirty="0"/>
            </a:br>
            <a:r>
              <a:rPr lang="en-US" sz="2800" dirty="0"/>
              <a:t>begin</a:t>
            </a:r>
            <a:br>
              <a:rPr lang="en-US" sz="2800" dirty="0"/>
            </a:br>
            <a:r>
              <a:rPr lang="en-US" sz="2800" dirty="0"/>
              <a:t>                if R1 match R2</a:t>
            </a:r>
            <a:br>
              <a:rPr lang="en-US" sz="2800" dirty="0"/>
            </a:br>
            <a:r>
              <a:rPr lang="en-US" sz="2800" dirty="0"/>
              <a:t>                begin</a:t>
            </a:r>
            <a:br>
              <a:rPr lang="en-US" sz="2800" dirty="0"/>
            </a:br>
            <a:r>
              <a:rPr lang="en-US" sz="2800" dirty="0"/>
              <a:t>                                output (R1, R2)</a:t>
            </a:r>
            <a:br>
              <a:rPr lang="en-US" sz="2800" dirty="0"/>
            </a:br>
            <a:r>
              <a:rPr lang="en-US" sz="2800" dirty="0"/>
              <a:t>                                get next R2</a:t>
            </a:r>
            <a:br>
              <a:rPr lang="en-US" sz="2800" dirty="0"/>
            </a:br>
            <a:r>
              <a:rPr lang="en-US" sz="2800" dirty="0"/>
              <a:t>                end</a:t>
            </a:r>
            <a:br>
              <a:rPr lang="en-US" sz="2800" dirty="0"/>
            </a:br>
            <a:r>
              <a:rPr lang="en-US" sz="2800" dirty="0"/>
              <a:t>                else if R1 less than R2</a:t>
            </a:r>
            <a:br>
              <a:rPr lang="en-US" sz="2800" dirty="0"/>
            </a:br>
            <a:r>
              <a:rPr lang="en-US" sz="2800" dirty="0"/>
              <a:t>                                get next R1 </a:t>
            </a:r>
            <a:br>
              <a:rPr lang="en-US" sz="2800" dirty="0"/>
            </a:br>
            <a:r>
              <a:rPr lang="en-US" sz="2800" dirty="0"/>
              <a:t>                else</a:t>
            </a:r>
            <a:br>
              <a:rPr lang="en-US" sz="2800" dirty="0"/>
            </a:br>
            <a:r>
              <a:rPr lang="en-US" sz="2800" dirty="0"/>
              <a:t>                                get next R2 </a:t>
            </a:r>
            <a:br>
              <a:rPr lang="en-US" sz="2800" dirty="0"/>
            </a:br>
            <a:r>
              <a:rPr lang="en-US" sz="2800" dirty="0"/>
              <a:t>end</a:t>
            </a:r>
          </a:p>
          <a:p>
            <a:r>
              <a:rPr lang="en-US" sz="2800" b="1" dirty="0"/>
              <a:t>Hash join</a:t>
            </a:r>
          </a:p>
          <a:p>
            <a:r>
              <a:rPr lang="en-US" sz="2800" dirty="0"/>
              <a:t>Hash join will output qualified </a:t>
            </a:r>
            <a:r>
              <a:rPr lang="en-US" sz="2800" dirty="0" err="1"/>
              <a:t>resultset</a:t>
            </a:r>
            <a:r>
              <a:rPr lang="en-US" sz="2800" dirty="0"/>
              <a:t> by comparing hash value of second input set to hash value of first input set. It will create hash table (called build table) for first input set, then compare hash value of second input set to the build table. It is undesirable operator in most OLTP scenarios. The algorithm for hash join is shown below :</a:t>
            </a:r>
          </a:p>
          <a:p>
            <a:r>
              <a:rPr lang="en-US" sz="2800" dirty="0"/>
              <a:t>Create build table</a:t>
            </a:r>
            <a:br>
              <a:rPr lang="en-US" sz="2800" dirty="0"/>
            </a:br>
            <a:r>
              <a:rPr lang="en-US" sz="2800" dirty="0"/>
              <a:t>For each R1</a:t>
            </a:r>
            <a:br>
              <a:rPr lang="en-US" sz="2800" dirty="0"/>
            </a:br>
            <a:r>
              <a:rPr lang="en-US" sz="2800" dirty="0"/>
              <a:t>begin</a:t>
            </a:r>
            <a:br>
              <a:rPr lang="en-US" sz="2800" dirty="0"/>
            </a:br>
            <a:r>
              <a:rPr lang="en-US" sz="2800" dirty="0"/>
              <a:t>                generate hash value of R1 join key</a:t>
            </a:r>
            <a:br>
              <a:rPr lang="en-US" sz="2800" dirty="0"/>
            </a:br>
            <a:r>
              <a:rPr lang="en-US" sz="2800" dirty="0"/>
              <a:t>                insert into build table to appropriate hash bucket</a:t>
            </a:r>
            <a:br>
              <a:rPr lang="en-US" sz="2800" dirty="0"/>
            </a:br>
            <a:r>
              <a:rPr lang="en-US" sz="2800" dirty="0"/>
              <a:t>end</a:t>
            </a:r>
            <a:br>
              <a:rPr lang="en-US" sz="2800" dirty="0"/>
            </a:br>
            <a:r>
              <a:rPr lang="en-US" sz="2800" dirty="0"/>
              <a:t>for each R2</a:t>
            </a:r>
            <a:br>
              <a:rPr lang="en-US" sz="2800" dirty="0"/>
            </a:br>
            <a:r>
              <a:rPr lang="en-US" sz="2800" dirty="0"/>
              <a:t>begin</a:t>
            </a:r>
            <a:br>
              <a:rPr lang="en-US" sz="2800" dirty="0"/>
            </a:br>
            <a:r>
              <a:rPr lang="en-US" sz="2800" dirty="0"/>
              <a:t>                generate hash value of R2 join key</a:t>
            </a:r>
            <a:br>
              <a:rPr lang="en-US" sz="2800" dirty="0"/>
            </a:br>
            <a:r>
              <a:rPr lang="en-US" sz="2800" dirty="0"/>
              <a:t>                for each R1 in corresponding hash bucket</a:t>
            </a:r>
            <a:br>
              <a:rPr lang="en-US" sz="2800" dirty="0"/>
            </a:br>
            <a:r>
              <a:rPr lang="en-US" sz="2800" dirty="0"/>
              <a:t>                                if match R1 and R2</a:t>
            </a:r>
            <a:br>
              <a:rPr lang="en-US" sz="2800" dirty="0"/>
            </a:br>
            <a:r>
              <a:rPr lang="en-US" sz="2800" dirty="0"/>
              <a:t>                                                output (R1,R2)</a:t>
            </a:r>
            <a:br>
              <a:rPr lang="en-US" sz="2800" dirty="0"/>
            </a:br>
            <a:r>
              <a:rPr lang="en-US" sz="2800" dirty="0"/>
              <a:t>end</a:t>
            </a:r>
          </a:p>
          <a:p>
            <a:pPr eaLnBrk="1" hangingPunct="1">
              <a:spcBef>
                <a:spcPts val="600"/>
              </a:spcBef>
              <a:spcAft>
                <a:spcPts val="600"/>
              </a:spcAft>
            </a:pPr>
            <a:endParaRPr lang="en-US" sz="2800" dirty="0"/>
          </a:p>
          <a:p>
            <a:pPr eaLnBrk="1" hangingPunct="1">
              <a:spcBef>
                <a:spcPts val="600"/>
              </a:spcBef>
              <a:spcAft>
                <a:spcPts val="600"/>
              </a:spcAft>
            </a:pPr>
            <a:r>
              <a:rPr lang="en-US" sz="2800" dirty="0"/>
              <a:t>Queries that require joins or Cartesian products can be expensive</a:t>
            </a:r>
          </a:p>
          <a:p>
            <a:pPr lvl="1" eaLnBrk="1" hangingPunct="1">
              <a:spcBef>
                <a:spcPts val="600"/>
              </a:spcBef>
              <a:spcAft>
                <a:spcPts val="600"/>
              </a:spcAft>
            </a:pPr>
            <a:r>
              <a:rPr lang="en-US" sz="2400" dirty="0"/>
              <a:t>Regardless of the process the result’s size can be estimated (using available statistics)</a:t>
            </a:r>
          </a:p>
          <a:p>
            <a:pPr lvl="1" eaLnBrk="1" hangingPunct="1">
              <a:spcBef>
                <a:spcPts val="600"/>
              </a:spcBef>
              <a:spcAft>
                <a:spcPts val="600"/>
              </a:spcAft>
            </a:pPr>
            <a:r>
              <a:rPr lang="en-US" sz="2400" dirty="0"/>
              <a:t>However, intermediate relations may vary widely in size depending on the order in which relations are joined</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81</a:t>
            </a:fld>
            <a:endParaRPr lang="en-US"/>
          </a:p>
        </p:txBody>
      </p:sp>
    </p:spTree>
    <p:extLst>
      <p:ext uri="{BB962C8B-B14F-4D97-AF65-F5344CB8AC3E}">
        <p14:creationId xmlns:p14="http://schemas.microsoft.com/office/powerpoint/2010/main" val="3997123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u="none" strike="noStrike" kern="1200" baseline="0" dirty="0">
                <a:solidFill>
                  <a:schemeClr val="tx1"/>
                </a:solidFill>
                <a:latin typeface="Arial" charset="0"/>
                <a:ea typeface="+mn-ea"/>
                <a:cs typeface="+mn-cs"/>
              </a:rPr>
              <a:t>Product(</a:t>
            </a:r>
            <a:r>
              <a:rPr lang="en-US" sz="1200" b="0" i="0" u="none" strike="noStrike" kern="1200" baseline="0" dirty="0" err="1">
                <a:solidFill>
                  <a:schemeClr val="tx1"/>
                </a:solidFill>
                <a:latin typeface="Arial" charset="0"/>
                <a:ea typeface="+mn-ea"/>
                <a:cs typeface="+mn-cs"/>
              </a:rPr>
              <a:t>pname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 Company(</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city)</a:t>
            </a:r>
          </a:p>
          <a:p>
            <a:pPr eaLnBrk="1" hangingPunct="1">
              <a:buFontTx/>
              <a:buChar char="-"/>
            </a:pPr>
            <a:endParaRPr lang="en-US" dirty="0"/>
          </a:p>
          <a:p>
            <a:pPr eaLnBrk="1" hangingPunct="1">
              <a:buFontTx/>
              <a:buChar char="-"/>
            </a:pPr>
            <a:r>
              <a:rPr lang="en-US" dirty="0"/>
              <a:t>Basic algorithm</a:t>
            </a:r>
          </a:p>
          <a:p>
            <a:pPr lvl="1" eaLnBrk="1" hangingPunct="1">
              <a:buFontTx/>
              <a:buChar char="-"/>
            </a:pPr>
            <a:r>
              <a:rPr lang="en-US" dirty="0"/>
              <a:t>Scan-based (e.g., NLJ)</a:t>
            </a:r>
          </a:p>
          <a:p>
            <a:pPr lvl="1" eaLnBrk="1" hangingPunct="1">
              <a:buFontTx/>
              <a:buChar char="-"/>
            </a:pPr>
            <a:r>
              <a:rPr lang="en-US" dirty="0"/>
              <a:t>Sort-based</a:t>
            </a:r>
          </a:p>
          <a:p>
            <a:pPr lvl="1" eaLnBrk="1" hangingPunct="1">
              <a:buFontTx/>
              <a:buChar char="-"/>
            </a:pPr>
            <a:r>
              <a:rPr lang="en-US" dirty="0"/>
              <a:t>Using existing indexes</a:t>
            </a:r>
          </a:p>
          <a:p>
            <a:pPr lvl="1" eaLnBrk="1" hangingPunct="1">
              <a:buFontTx/>
              <a:buChar char="-"/>
            </a:pPr>
            <a:r>
              <a:rPr lang="en-US" dirty="0"/>
              <a:t>Hash-based (building an index on the fly)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82</a:t>
            </a:fld>
            <a:endParaRPr lang="en-US"/>
          </a:p>
        </p:txBody>
      </p:sp>
    </p:spTree>
    <p:extLst>
      <p:ext uri="{BB962C8B-B14F-4D97-AF65-F5344CB8AC3E}">
        <p14:creationId xmlns:p14="http://schemas.microsoft.com/office/powerpoint/2010/main" val="1970960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V(R,A) = # distinct values of </a:t>
            </a:r>
            <a:r>
              <a:rPr lang="en-US" dirty="0" err="1"/>
              <a:t>attr</a:t>
            </a:r>
            <a:r>
              <a:rPr lang="en-US" dirty="0"/>
              <a:t> A in R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Extends to query plans</a:t>
            </a:r>
          </a:p>
          <a:p>
            <a:r>
              <a:rPr lang="en-US" dirty="0"/>
              <a:t>Caution: </a:t>
            </a:r>
          </a:p>
          <a:p>
            <a:r>
              <a:rPr lang="en-US" sz="1200" dirty="0">
                <a:sym typeface="Symbol" pitchFamily="-76" charset="2"/>
              </a:rPr>
              <a:t></a:t>
            </a:r>
            <a:endParaRPr lang="en-US" sz="1200"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83</a:t>
            </a:fld>
            <a:endParaRPr lang="en-US"/>
          </a:p>
        </p:txBody>
      </p:sp>
    </p:spTree>
    <p:extLst>
      <p:ext uri="{BB962C8B-B14F-4D97-AF65-F5344CB8AC3E}">
        <p14:creationId xmlns:p14="http://schemas.microsoft.com/office/powerpoint/2010/main" val="2368597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Arial" charset="0"/>
                <a:ea typeface="+mn-ea"/>
                <a:cs typeface="+mn-cs"/>
              </a:rPr>
              <a:t>You can see that the first set is fully scanned. This is the Outer or Driving Set. For every record in this set, we look up a matching record in the second set. Usually this will be done through an index, even though this is not mandatory.</a:t>
            </a:r>
          </a:p>
          <a:p>
            <a:endParaRPr lang="en-US" dirty="0"/>
          </a:p>
          <a:p>
            <a:r>
              <a:rPr lang="en-US" dirty="0"/>
              <a:t>The simplest join algorithm is nested loop that joins two relations together a tuple at a time. </a:t>
            </a:r>
          </a:p>
          <a:p>
            <a:pPr lvl="1"/>
            <a:r>
              <a:rPr lang="en-US" dirty="0"/>
              <a:t>For each tuple in the outer relation R</a:t>
            </a:r>
          </a:p>
          <a:p>
            <a:pPr lvl="2"/>
            <a:r>
              <a:rPr lang="en-US" dirty="0"/>
              <a:t>Scan the entire inner relation S</a:t>
            </a:r>
          </a:p>
          <a:p>
            <a:pPr lvl="2"/>
            <a:r>
              <a:rPr lang="en-US" dirty="0"/>
              <a:t>	if match found, add to result</a:t>
            </a:r>
          </a:p>
          <a:p>
            <a:pPr lvl="2"/>
            <a:endParaRPr lang="en-US" dirty="0"/>
          </a:p>
          <a:p>
            <a:r>
              <a:rPr lang="en-US" dirty="0"/>
              <a:t>As the basic unit of reading/writing is a disk block, a better approach would be</a:t>
            </a:r>
          </a:p>
          <a:p>
            <a:pPr lvl="1"/>
            <a:r>
              <a:rPr lang="en-US" dirty="0"/>
              <a:t>For each block of R</a:t>
            </a:r>
          </a:p>
          <a:p>
            <a:pPr lvl="2"/>
            <a:r>
              <a:rPr lang="en-US" dirty="0"/>
              <a:t>For each block of S</a:t>
            </a:r>
          </a:p>
          <a:p>
            <a:pPr lvl="2"/>
            <a:r>
              <a:rPr lang="en-US" dirty="0"/>
              <a:t>  Check each row of R with each row of S as above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84</a:t>
            </a:fld>
            <a:endParaRPr lang="en-US"/>
          </a:p>
        </p:txBody>
      </p:sp>
    </p:spTree>
    <p:extLst>
      <p:ext uri="{BB962C8B-B14F-4D97-AF65-F5344CB8AC3E}">
        <p14:creationId xmlns:p14="http://schemas.microsoft.com/office/powerpoint/2010/main" val="8928424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a:t>
            </a:r>
          </a:p>
          <a:p>
            <a:endParaRPr lang="en-US" dirty="0"/>
          </a:p>
        </p:txBody>
      </p:sp>
      <p:sp>
        <p:nvSpPr>
          <p:cNvPr id="4" name="Footer Placeholder 3"/>
          <p:cNvSpPr>
            <a:spLocks noGrp="1"/>
          </p:cNvSpPr>
          <p:nvPr>
            <p:ph type="ftr" sz="quarter" idx="10"/>
          </p:nvPr>
        </p:nvSpPr>
        <p:spPr/>
        <p:txBody>
          <a:bodyPr/>
          <a:lstStyle/>
          <a:p>
            <a:r>
              <a:rPr lang="en-US"/>
              <a:t>March 30, 2000</a:t>
            </a:r>
          </a:p>
        </p:txBody>
      </p:sp>
      <p:sp>
        <p:nvSpPr>
          <p:cNvPr id="5" name="Slide Number Placeholder 4"/>
          <p:cNvSpPr>
            <a:spLocks noGrp="1"/>
          </p:cNvSpPr>
          <p:nvPr>
            <p:ph type="sldNum" sz="quarter" idx="11"/>
          </p:nvPr>
        </p:nvSpPr>
        <p:spPr/>
        <p:txBody>
          <a:bodyPr/>
          <a:lstStyle/>
          <a:p>
            <a:fld id="{B05D6A32-FB98-47DA-BD32-3F68A82281AC}" type="slidenum">
              <a:rPr lang="en-US" smtClean="0"/>
              <a:pPr/>
              <a:t>85</a:t>
            </a:fld>
            <a:endParaRPr lang="en-US"/>
          </a:p>
        </p:txBody>
      </p:sp>
    </p:spTree>
    <p:extLst>
      <p:ext uri="{BB962C8B-B14F-4D97-AF65-F5344CB8AC3E}">
        <p14:creationId xmlns:p14="http://schemas.microsoft.com/office/powerpoint/2010/main" val="2326315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 &gt;= 2</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pPr>
                <a:defRPr/>
              </a:pPr>
              <a:t>86</a:t>
            </a:fld>
            <a:endParaRPr lang="en-US"/>
          </a:p>
        </p:txBody>
      </p:sp>
    </p:spTree>
    <p:extLst>
      <p:ext uri="{BB962C8B-B14F-4D97-AF65-F5344CB8AC3E}">
        <p14:creationId xmlns:p14="http://schemas.microsoft.com/office/powerpoint/2010/main" val="1975765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sym typeface="Symbol" pitchFamily="-76" charset="2"/>
              </a:rPr>
              <a:t>+ </a:t>
            </a:r>
            <a:r>
              <a:rPr lang="en-US" sz="2400" i="1" dirty="0">
                <a:sym typeface="Symbol" pitchFamily="-76" charset="2"/>
              </a:rPr>
              <a:t>cost of outputting final result</a:t>
            </a:r>
          </a:p>
          <a:p>
            <a:r>
              <a:rPr lang="en-US" sz="1200" dirty="0">
                <a:sym typeface="Symbol" pitchFamily="-76" charset="2"/>
              </a:rPr>
              <a:t></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89</a:t>
            </a:fld>
            <a:endParaRPr lang="en-US"/>
          </a:p>
        </p:txBody>
      </p:sp>
    </p:spTree>
    <p:extLst>
      <p:ext uri="{BB962C8B-B14F-4D97-AF65-F5344CB8AC3E}">
        <p14:creationId xmlns:p14="http://schemas.microsoft.com/office/powerpoint/2010/main" val="2579011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dirty="0"/>
              <a:t>If there is an index on the join attributes of the inner relation, we can use </a:t>
            </a:r>
            <a:r>
              <a:rPr lang="en-US" b="1" dirty="0"/>
              <a:t>index lookup</a:t>
            </a:r>
            <a:r>
              <a:rPr lang="en-US" dirty="0"/>
              <a:t>. </a:t>
            </a:r>
          </a:p>
          <a:p>
            <a:pPr algn="just">
              <a:lnSpc>
                <a:spcPct val="90000"/>
              </a:lnSpc>
            </a:pPr>
            <a:endParaRPr lang="en-US" dirty="0"/>
          </a:p>
          <a:p>
            <a:pPr lvl="1" algn="just">
              <a:lnSpc>
                <a:spcPct val="90000"/>
              </a:lnSpc>
              <a:buFontTx/>
              <a:buNone/>
            </a:pPr>
            <a:r>
              <a:rPr lang="en-US" sz="2800" b="1" dirty="0">
                <a:latin typeface="Arial" pitchFamily="34" charset="0"/>
              </a:rPr>
              <a:t>For each tuple in R</a:t>
            </a:r>
          </a:p>
          <a:p>
            <a:pPr lvl="2" algn="just">
              <a:lnSpc>
                <a:spcPct val="90000"/>
              </a:lnSpc>
              <a:buFontTx/>
              <a:buNone/>
            </a:pPr>
            <a:r>
              <a:rPr lang="en-US" sz="2800" dirty="0">
                <a:latin typeface="Arial" pitchFamily="34" charset="0"/>
              </a:rPr>
              <a:t>Scan index for matching tuples of S</a:t>
            </a:r>
          </a:p>
          <a:p>
            <a:pPr lvl="2" algn="just">
              <a:lnSpc>
                <a:spcPct val="90000"/>
              </a:lnSpc>
              <a:buFontTx/>
              <a:buNone/>
            </a:pPr>
            <a:r>
              <a:rPr lang="en-US" sz="2800" dirty="0">
                <a:latin typeface="Arial" pitchFamily="34" charset="0"/>
              </a:rPr>
              <a:t>Use index to access the tuple in S</a:t>
            </a:r>
          </a:p>
          <a:p>
            <a:pPr eaLnBrk="1" hangingPunct="1"/>
            <a:endParaRPr lang="en-US" dirty="0"/>
          </a:p>
          <a:p>
            <a:pPr eaLnBrk="1" hangingPunct="1"/>
            <a:r>
              <a:rPr lang="en-US" dirty="0"/>
              <a:t>Assume R1.C index exists; 2 levels</a:t>
            </a:r>
          </a:p>
          <a:p>
            <a:pPr eaLnBrk="1" hangingPunct="1"/>
            <a:r>
              <a:rPr lang="en-US" dirty="0"/>
              <a:t>Assume R2 clustered, unordered</a:t>
            </a:r>
          </a:p>
          <a:p>
            <a:pPr eaLnBrk="1" hangingPunct="1"/>
            <a:endParaRPr lang="en-US" dirty="0"/>
          </a:p>
          <a:p>
            <a:pPr eaLnBrk="1" hangingPunct="1"/>
            <a:r>
              <a:rPr lang="en-US" dirty="0"/>
              <a:t>Assume R1.C index fits in memory</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solidFill>
                  <a:prstClr val="black"/>
                </a:solidFill>
              </a:rPr>
              <a:pPr>
                <a:defRPr/>
              </a:pPr>
              <a:t>90</a:t>
            </a:fld>
            <a:endParaRPr lang="en-US">
              <a:solidFill>
                <a:prstClr val="black"/>
              </a:solidFill>
            </a:endParaRPr>
          </a:p>
        </p:txBody>
      </p:sp>
    </p:spTree>
    <p:extLst>
      <p:ext uri="{BB962C8B-B14F-4D97-AF65-F5344CB8AC3E}">
        <p14:creationId xmlns:p14="http://schemas.microsoft.com/office/powerpoint/2010/main" val="2069301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r</a:t>
            </a:r>
            <a:r>
              <a:rPr lang="en-US" b="1" dirty="0"/>
              <a:t> </a:t>
            </a:r>
            <a:r>
              <a:rPr lang="en-US" dirty="0"/>
              <a:t>instead of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without index</a:t>
            </a:r>
            <a:endParaRPr lang="en-US" b="1" dirty="0"/>
          </a:p>
          <a:p>
            <a:r>
              <a:rPr lang="en-US" dirty="0"/>
              <a:t>Reduce cost by processing a block at a time?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91</a:t>
            </a:fld>
            <a:endParaRPr lang="en-US"/>
          </a:p>
        </p:txBody>
      </p:sp>
    </p:spTree>
    <p:extLst>
      <p:ext uri="{BB962C8B-B14F-4D97-AF65-F5344CB8AC3E}">
        <p14:creationId xmlns:p14="http://schemas.microsoft.com/office/powerpoint/2010/main" val="5916551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Sort R and S on the join column</a:t>
            </a:r>
          </a:p>
          <a:p>
            <a:pPr marL="171450" indent="-171450">
              <a:buFont typeface="Arial" pitchFamily="34" charset="0"/>
              <a:buChar char="•"/>
            </a:pPr>
            <a:r>
              <a:rPr lang="en-US" dirty="0"/>
              <a:t>Then scan them to do a ``merge’’ on the join column:</a:t>
            </a:r>
          </a:p>
          <a:p>
            <a:pPr marL="628650" lvl="1" indent="-171450">
              <a:buFont typeface="Arial" pitchFamily="34" charset="0"/>
              <a:buChar char="•"/>
            </a:pPr>
            <a:r>
              <a:rPr lang="en-US" dirty="0"/>
              <a:t>Advance scan of R until current R-tuple &gt;= current S tuple, then advance scan of S until current S-tuple &gt;= current R tuple; do this until current R tuple = current S tuple</a:t>
            </a:r>
          </a:p>
          <a:p>
            <a:pPr marL="628650" lvl="1" indent="-171450">
              <a:buFont typeface="Arial" pitchFamily="34" charset="0"/>
              <a:buChar char="•"/>
            </a:pPr>
            <a:r>
              <a:rPr lang="en-US" dirty="0"/>
              <a:t>Add any matching records &lt;r, s&gt; to the result set</a:t>
            </a:r>
          </a:p>
          <a:p>
            <a:pPr marL="628650" lvl="1" indent="-171450">
              <a:buFont typeface="Arial" pitchFamily="34" charset="0"/>
              <a:buChar char="•"/>
            </a:pPr>
            <a:r>
              <a:rPr lang="en-US" dirty="0"/>
              <a:t>Then resume scanning R and 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endParaRPr lang="en-US" dirty="0"/>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a:p>
            <a:pPr lvl="0">
              <a:buFontTx/>
              <a:buNone/>
            </a:pPr>
            <a:endParaRPr lang="en-CA" sz="1200" kern="1200" dirty="0">
              <a:solidFill>
                <a:schemeClr val="tx1"/>
              </a:solidFill>
              <a:latin typeface="Arial" charset="0"/>
              <a:ea typeface="+mn-ea"/>
              <a:cs typeface="+mn-cs"/>
            </a:endParaRPr>
          </a:p>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read in an alternating way. You start reading the first dataset, then you read the second dataset until you find a matching value, or exceed the value. If it is a matching value, you can start building your result set. If you pass the join value, you continue reading the first dataset again. </a:t>
            </a:r>
          </a:p>
          <a:p>
            <a:pPr lvl="1">
              <a:buFontTx/>
              <a:buNone/>
            </a:pPr>
            <a:endParaRPr lang="en-US" sz="2800" dirty="0">
              <a:latin typeface="Arial" pitchFamily="34" charset="0"/>
            </a:endParaRPr>
          </a:p>
          <a:p>
            <a:pPr lvl="1">
              <a:buFontTx/>
              <a:buNone/>
            </a:pPr>
            <a:r>
              <a:rPr lang="en-US" sz="2800" dirty="0">
                <a:latin typeface="Arial" pitchFamily="34" charset="0"/>
              </a:rPr>
              <a:t>Sort R on join attribute i</a:t>
            </a:r>
          </a:p>
          <a:p>
            <a:pPr lvl="1">
              <a:buFontTx/>
              <a:buNone/>
            </a:pPr>
            <a:r>
              <a:rPr lang="en-US" sz="2800" dirty="0">
                <a:latin typeface="Arial" pitchFamily="34" charset="0"/>
              </a:rPr>
              <a:t>Sort S on join attribute j</a:t>
            </a:r>
          </a:p>
          <a:p>
            <a:pPr lvl="1">
              <a:buFontTx/>
              <a:buNone/>
            </a:pPr>
            <a:r>
              <a:rPr lang="en-US" sz="2800" dirty="0">
                <a:latin typeface="Arial" pitchFamily="34" charset="0"/>
              </a:rPr>
              <a:t>Scan files concurrently, matching records with same join attribute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The most efficient join is when both relations are sorted on the join attributes</a:t>
            </a:r>
            <a:r>
              <a:rPr lang="en-US" dirty="0"/>
              <a:t>, then ‘merge’ by scanning through both looking for matching values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93</a:t>
            </a:fld>
            <a:endParaRPr lang="en-US"/>
          </a:p>
        </p:txBody>
      </p:sp>
    </p:spTree>
    <p:extLst>
      <p:ext uri="{BB962C8B-B14F-4D97-AF65-F5344CB8AC3E}">
        <p14:creationId xmlns:p14="http://schemas.microsoft.com/office/powerpoint/2010/main" val="23860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dirty="0"/>
              <a:t>Along with Parsing …</a:t>
            </a:r>
          </a:p>
          <a:p>
            <a:pPr eaLnBrk="1" hangingPunct="1"/>
            <a:r>
              <a:rPr lang="en-US" b="1" dirty="0"/>
              <a:t>Semantic checks</a:t>
            </a:r>
          </a:p>
          <a:p>
            <a:pPr lvl="1" eaLnBrk="1" hangingPunct="1"/>
            <a:r>
              <a:rPr lang="en-US" b="1" dirty="0"/>
              <a:t>Do the projected attributes exist in the relations in the From clause?</a:t>
            </a:r>
          </a:p>
          <a:p>
            <a:pPr lvl="1" eaLnBrk="1" hangingPunct="1"/>
            <a:r>
              <a:rPr lang="en-US" dirty="0"/>
              <a:t>Ambiguous attributes?</a:t>
            </a:r>
          </a:p>
          <a:p>
            <a:pPr lvl="1" eaLnBrk="1" hangingPunct="1"/>
            <a:r>
              <a:rPr lang="en-US" dirty="0"/>
              <a:t>Type checking, ex: R.A &gt; 17.5</a:t>
            </a:r>
          </a:p>
          <a:p>
            <a:pPr eaLnBrk="1" hangingPunct="1"/>
            <a:r>
              <a:rPr lang="en-US" dirty="0"/>
              <a:t>Expand </a:t>
            </a:r>
            <a:r>
              <a:rPr lang="en-US" dirty="0">
                <a:solidFill>
                  <a:srgbClr val="CC3300"/>
                </a:solidFill>
              </a:rPr>
              <a:t>views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Query Plan Evaluator </a:t>
            </a:r>
            <a:r>
              <a:rPr lang="en-US" sz="1200" dirty="0"/>
              <a:t>– Make calls for the Query processor as a result of the work done by the optimizer.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CA" sz="2800" dirty="0"/>
              <a:t>Parsing</a:t>
            </a:r>
          </a:p>
          <a:p>
            <a:pPr lvl="1"/>
            <a:r>
              <a:rPr lang="en-CA" sz="2400" dirty="0"/>
              <a:t>Construct a parse tree for a query</a:t>
            </a:r>
          </a:p>
          <a:p>
            <a:r>
              <a:rPr lang="en-CA" sz="2800" dirty="0"/>
              <a:t>Generate equivalent logical query plans</a:t>
            </a:r>
          </a:p>
          <a:p>
            <a:pPr lvl="1"/>
            <a:r>
              <a:rPr lang="en-CA" sz="2400" dirty="0"/>
              <a:t>Convert the parse tree to a query plan in relational algebra</a:t>
            </a:r>
          </a:p>
          <a:p>
            <a:pPr lvl="1"/>
            <a:r>
              <a:rPr lang="en-CA" sz="2400" dirty="0"/>
              <a:t>Transform the plan into more efficient equivalents</a:t>
            </a:r>
          </a:p>
          <a:p>
            <a:r>
              <a:rPr lang="en-CA" sz="2800" dirty="0"/>
              <a:t>Generate a physical plan</a:t>
            </a:r>
          </a:p>
          <a:p>
            <a:pPr lvl="1"/>
            <a:r>
              <a:rPr lang="en-CA" sz="2400" dirty="0"/>
              <a:t>Select algorithms for each of the operators in the query</a:t>
            </a:r>
          </a:p>
          <a:p>
            <a:pPr lvl="2"/>
            <a:r>
              <a:rPr lang="en-CA" sz="2000" dirty="0"/>
              <a:t>Including details about how tables are to be accessed or sorted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sz="2000" dirty="0"/>
              <a:t>Including details about how </a:t>
            </a:r>
            <a:r>
              <a:rPr lang="en-CA" sz="2000" b="1" dirty="0"/>
              <a:t>tables are to be accessed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CA" sz="2000" dirty="0"/>
          </a:p>
          <a:p>
            <a:r>
              <a:rPr lang="en-CA" dirty="0"/>
              <a:t>The parser takes an SQL query and converts it to a parse tree</a:t>
            </a:r>
          </a:p>
          <a:p>
            <a:r>
              <a:rPr lang="en-CA" dirty="0"/>
              <a:t>A parse tree is a tree whose nodes are</a:t>
            </a:r>
          </a:p>
          <a:p>
            <a:pPr lvl="1"/>
            <a:r>
              <a:rPr lang="en-CA" dirty="0"/>
              <a:t>Atoms – keywords, attribute names, relations, constants, operators</a:t>
            </a:r>
          </a:p>
          <a:p>
            <a:pPr lvl="1"/>
            <a:r>
              <a:rPr lang="en-CA" dirty="0"/>
              <a:t>Syntactic categories – families of query subparts such as a query or a condition</a:t>
            </a:r>
          </a:p>
          <a:p>
            <a:r>
              <a:rPr lang="en-CA" dirty="0"/>
              <a:t>A node that is an atom has no children</a:t>
            </a:r>
          </a:p>
          <a:p>
            <a:pPr lvl="1"/>
            <a:r>
              <a:rPr lang="en-CA" dirty="0"/>
              <a:t>If a node is a syntactic category it is described by one of the rules of the grammar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a:t>
            </a:fld>
            <a:endParaRPr lang="en-US"/>
          </a:p>
        </p:txBody>
      </p:sp>
    </p:spTree>
    <p:extLst>
      <p:ext uri="{BB962C8B-B14F-4D97-AF65-F5344CB8AC3E}">
        <p14:creationId xmlns:p14="http://schemas.microsoft.com/office/powerpoint/2010/main" val="37578991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97</a:t>
            </a:fld>
            <a:endParaRPr lang="en-US"/>
          </a:p>
        </p:txBody>
      </p:sp>
    </p:spTree>
    <p:extLst>
      <p:ext uri="{BB962C8B-B14F-4D97-AF65-F5344CB8AC3E}">
        <p14:creationId xmlns:p14="http://schemas.microsoft.com/office/powerpoint/2010/main" val="15087621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98</a:t>
            </a:fld>
            <a:endParaRPr lang="en-US"/>
          </a:p>
        </p:txBody>
      </p:sp>
    </p:spTree>
    <p:extLst>
      <p:ext uri="{BB962C8B-B14F-4D97-AF65-F5344CB8AC3E}">
        <p14:creationId xmlns:p14="http://schemas.microsoft.com/office/powerpoint/2010/main" val="334691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99</a:t>
            </a:fld>
            <a:endParaRPr lang="en-US"/>
          </a:p>
        </p:txBody>
      </p:sp>
    </p:spTree>
    <p:extLst>
      <p:ext uri="{BB962C8B-B14F-4D97-AF65-F5344CB8AC3E}">
        <p14:creationId xmlns:p14="http://schemas.microsoft.com/office/powerpoint/2010/main" val="3852930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pPr lvl="0">
              <a:buFontTx/>
              <a:buNone/>
            </a:pPr>
            <a:endParaRPr lang="en-CA" sz="1200" kern="1200" dirty="0">
              <a:solidFill>
                <a:schemeClr val="tx1"/>
              </a:solidFill>
              <a:latin typeface="Arial" charset="0"/>
              <a:ea typeface="+mn-ea"/>
              <a:cs typeface="+mn-cs"/>
            </a:endParaRPr>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102</a:t>
            </a:fld>
            <a:endParaRPr lang="en-US"/>
          </a:p>
        </p:txBody>
      </p:sp>
    </p:spTree>
    <p:extLst>
      <p:ext uri="{BB962C8B-B14F-4D97-AF65-F5344CB8AC3E}">
        <p14:creationId xmlns:p14="http://schemas.microsoft.com/office/powerpoint/2010/main" val="28706898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43698-0DCC-4D64-9E5C-067DCD4EEDD0}" type="slidenum">
              <a:rPr lang="en-US"/>
              <a:pPr/>
              <a:t>104</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lnSpc>
                <a:spcPct val="100000"/>
              </a:lnSpc>
            </a:pPr>
            <a:r>
              <a:rPr lang="en-US" sz="2800" dirty="0"/>
              <a:t>“Hashes” the join column/s from one side of join</a:t>
            </a:r>
          </a:p>
          <a:p>
            <a:pPr lvl="1">
              <a:lnSpc>
                <a:spcPct val="100000"/>
              </a:lnSpc>
            </a:pPr>
            <a:r>
              <a:rPr lang="en-US" sz="2800" dirty="0"/>
              <a:t>“Probes” with the other side (the larger)</a:t>
            </a:r>
          </a:p>
          <a:p>
            <a:endParaRPr lang="en-US" dirty="0"/>
          </a:p>
          <a:p>
            <a:r>
              <a:rPr lang="en-US" dirty="0"/>
              <a:t>Basic operation</a:t>
            </a:r>
          </a:p>
          <a:p>
            <a:pPr lvl="1">
              <a:buNone/>
            </a:pPr>
            <a:r>
              <a:rPr lang="en-US" sz="1800" dirty="0"/>
              <a:t>Q: SELECT … FROM R, S WHERE </a:t>
            </a:r>
            <a:r>
              <a:rPr lang="en-US" sz="1800" dirty="0" err="1"/>
              <a:t>R.key</a:t>
            </a:r>
            <a:r>
              <a:rPr lang="en-US" sz="1800" dirty="0"/>
              <a:t> = </a:t>
            </a:r>
            <a:r>
              <a:rPr lang="en-US" sz="1800" dirty="0" err="1"/>
              <a:t>S.key</a:t>
            </a:r>
            <a:endParaRPr lang="en-US" sz="1800" dirty="0"/>
          </a:p>
          <a:p>
            <a:pPr lvl="1">
              <a:buNone/>
            </a:pPr>
            <a:endParaRPr lang="en-US" sz="1800" dirty="0"/>
          </a:p>
          <a:p>
            <a:pPr lvl="1"/>
            <a:r>
              <a:rPr lang="en-US" sz="1800" dirty="0"/>
              <a:t>Build the hash table with keys of the inner relation (S)</a:t>
            </a:r>
          </a:p>
          <a:p>
            <a:pPr lvl="1"/>
            <a:r>
              <a:rPr lang="en-US" sz="1800" dirty="0"/>
              <a:t>Iterate the outer tuples (R) and </a:t>
            </a:r>
            <a:r>
              <a:rPr lang="en-US" sz="1800" b="1" dirty="0"/>
              <a:t>find matching keys in the hash table</a:t>
            </a:r>
          </a:p>
          <a:p>
            <a:pPr lvl="1"/>
            <a:r>
              <a:rPr lang="en-US" sz="1800" dirty="0"/>
              <a:t>Append matching tuples to the output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 By partitioning the data, we reduced the problem of joining to </a:t>
            </a:r>
            <a:r>
              <a:rPr lang="en-US" sz="1200" b="1" i="0" u="none" strike="noStrike" kern="1200" baseline="0" dirty="0">
                <a:solidFill>
                  <a:schemeClr val="tx1"/>
                </a:solidFill>
                <a:latin typeface="Arial" charset="0"/>
                <a:ea typeface="+mn-ea"/>
                <a:cs typeface="+mn-cs"/>
              </a:rPr>
              <a:t>smaller sub-relations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Si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 Matching tuples are guaranteed to end up together in the same partition.</a:t>
            </a:r>
          </a:p>
          <a:p>
            <a:r>
              <a:rPr lang="en-US" sz="1200" b="0" i="0" u="none" strike="noStrike" kern="1200" baseline="0" dirty="0">
                <a:solidFill>
                  <a:schemeClr val="tx1"/>
                </a:solidFill>
                <a:latin typeface="Arial" charset="0"/>
                <a:ea typeface="+mn-ea"/>
                <a:cs typeface="+mn-cs"/>
              </a:rPr>
              <a:t>- We only need to compute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|&gt;&lt;| </a:t>
            </a:r>
            <a:r>
              <a:rPr lang="en-US" sz="1200" b="0" i="1" u="none" strike="noStrike" kern="1200" baseline="0" dirty="0">
                <a:solidFill>
                  <a:schemeClr val="tx1"/>
                </a:solidFill>
                <a:latin typeface="Arial" charset="0"/>
                <a:ea typeface="+mn-ea"/>
                <a:cs typeface="+mn-cs"/>
              </a:rPr>
              <a:t>Si </a:t>
            </a:r>
            <a:r>
              <a:rPr lang="en-US" sz="1200" b="0" i="0" u="none" strike="noStrike" kern="1200" baseline="0" dirty="0">
                <a:solidFill>
                  <a:schemeClr val="tx1"/>
                </a:solidFill>
                <a:latin typeface="Arial" charset="0"/>
                <a:ea typeface="+mn-ea"/>
                <a:cs typeface="+mn-cs"/>
              </a:rPr>
              <a:t>(for all </a:t>
            </a:r>
            <a:r>
              <a:rPr lang="en-US" sz="1200" b="0" i="1" u="none" strike="noStrike" kern="1200" baseline="0" dirty="0" err="1">
                <a:solidFill>
                  <a:schemeClr val="tx1"/>
                </a:solidFill>
                <a:latin typeface="Arial" charset="0"/>
                <a:ea typeface="+mn-ea"/>
                <a:cs typeface="+mn-cs"/>
              </a:rPr>
              <a:t>i</a:t>
            </a:r>
            <a:r>
              <a:rPr lang="en-US" sz="1200" b="0" i="0" u="none" strike="noStrike" kern="1200" baseline="0" dirty="0">
                <a:solidFill>
                  <a:schemeClr val="tx1"/>
                </a:solidFill>
                <a:latin typeface="Arial" charset="0"/>
                <a:ea typeface="+mn-ea"/>
                <a:cs typeface="+mn-cs"/>
              </a:rPr>
              <a:t>).</a:t>
            </a:r>
            <a:endParaRPr lang="en-US" dirty="0"/>
          </a:p>
        </p:txBody>
      </p:sp>
    </p:spTree>
    <p:extLst>
      <p:ext uri="{BB962C8B-B14F-4D97-AF65-F5344CB8AC3E}">
        <p14:creationId xmlns:p14="http://schemas.microsoft.com/office/powerpoint/2010/main" val="3445337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C4988202-ECD8-4671-8D71-CDDC0F98D8A9}" type="slidenum">
              <a:rPr lang="en-US" altLang="en-US" sz="1200"/>
              <a:pPr/>
              <a:t>105</a:t>
            </a:fld>
            <a:endParaRPr lang="en-US" altLang="en-US" sz="1200"/>
          </a:p>
        </p:txBody>
      </p:sp>
      <p:sp>
        <p:nvSpPr>
          <p:cNvPr id="56323"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4"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6325"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6"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7" name="Rectangle 6"/>
          <p:cNvSpPr>
            <a:spLocks noGrp="1" noRot="1" noChangeAspect="1" noChangeArrowheads="1" noTextEdit="1"/>
          </p:cNvSpPr>
          <p:nvPr>
            <p:ph type="sldImg"/>
          </p:nvPr>
        </p:nvSpPr>
        <p:spPr>
          <a:ln w="12700" cap="flat">
            <a:solidFill>
              <a:schemeClr val="tx1"/>
            </a:solidFill>
          </a:ln>
        </p:spPr>
      </p:sp>
      <p:sp>
        <p:nvSpPr>
          <p:cNvPr id="56328"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r>
              <a:rPr lang="en-US" altLang="en-US" dirty="0">
                <a:solidFill>
                  <a:srgbClr val="00B0F0"/>
                </a:solidFill>
                <a:ea typeface="ＭＳ Ｐゴシック" panose="020B0600070205080204" pitchFamily="34" charset="-128"/>
              </a:rPr>
              <a:t>Partitioned Hash-Join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905074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68D4E1D5-B6A2-4EFE-9A94-53CE29040AB0}" type="slidenum">
              <a:rPr lang="en-US" altLang="en-US" sz="1200"/>
              <a:pPr/>
              <a:t>106</a:t>
            </a:fld>
            <a:endParaRPr lang="en-US" altLang="en-US" sz="1200"/>
          </a:p>
        </p:txBody>
      </p:sp>
      <p:sp>
        <p:nvSpPr>
          <p:cNvPr id="58371"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2"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8373"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4"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5" name="Rectangle 6"/>
          <p:cNvSpPr>
            <a:spLocks noGrp="1" noRot="1" noChangeAspect="1" noChangeArrowheads="1" noTextEdit="1"/>
          </p:cNvSpPr>
          <p:nvPr>
            <p:ph type="sldImg"/>
          </p:nvPr>
        </p:nvSpPr>
        <p:spPr>
          <a:ln w="12700" cap="flat">
            <a:solidFill>
              <a:schemeClr val="tx1"/>
            </a:solidFill>
          </a:ln>
        </p:spPr>
      </p:sp>
      <p:sp>
        <p:nvSpPr>
          <p:cNvPr id="58376"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647617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accent2"/>
                </a:solidFill>
              </a:rPr>
              <a:t>Sort-Merge Join vs. Hash Join:</a:t>
            </a:r>
            <a:endParaRPr lang="en-US" sz="2800" dirty="0"/>
          </a:p>
          <a:p>
            <a:pPr lvl="1"/>
            <a:r>
              <a:rPr lang="en-US" dirty="0"/>
              <a:t>Given a minimum amount of memory both have a cost of </a:t>
            </a:r>
            <a:r>
              <a:rPr lang="en-US" dirty="0">
                <a:solidFill>
                  <a:schemeClr val="accent2"/>
                </a:solidFill>
              </a:rPr>
              <a:t>3(B(R) + B(S)) </a:t>
            </a:r>
            <a:r>
              <a:rPr lang="en-US" dirty="0"/>
              <a:t>I/</a:t>
            </a:r>
            <a:r>
              <a:rPr lang="en-US" dirty="0" err="1"/>
              <a:t>Os</a:t>
            </a:r>
            <a:r>
              <a:rPr lang="en-US" dirty="0"/>
              <a:t>.  </a:t>
            </a:r>
          </a:p>
          <a:p>
            <a:pPr lvl="1"/>
            <a:r>
              <a:rPr lang="en-US" b="1" dirty="0"/>
              <a:t>Advantages of Hash Join: </a:t>
            </a:r>
            <a:r>
              <a:rPr lang="en-US" dirty="0"/>
              <a:t>requires less memory, highly parallelizable.</a:t>
            </a:r>
          </a:p>
          <a:p>
            <a:pPr lvl="1"/>
            <a:r>
              <a:rPr lang="en-US" b="1" dirty="0"/>
              <a:t>Advantages of Sort-Merge:</a:t>
            </a:r>
            <a:r>
              <a:rPr lang="en-US" dirty="0"/>
              <a:t>.</a:t>
            </a:r>
          </a:p>
          <a:p>
            <a:endParaRPr lang="en-US" dirty="0">
              <a:gradFill>
                <a:gsLst>
                  <a:gs pos="0">
                    <a:schemeClr val="tx1"/>
                  </a:gs>
                  <a:gs pos="100000">
                    <a:schemeClr val="tx1"/>
                  </a:gs>
                </a:gsLst>
                <a:lin ang="5400000" scaled="0"/>
              </a:gradFill>
            </a:endParaRPr>
          </a:p>
          <a:p>
            <a:endParaRPr lang="en-US" dirty="0">
              <a:gradFill>
                <a:gsLst>
                  <a:gs pos="0">
                    <a:schemeClr val="tx1"/>
                  </a:gs>
                  <a:gs pos="100000">
                    <a:schemeClr val="tx1"/>
                  </a:gs>
                </a:gsLst>
                <a:lin ang="5400000" scaled="0"/>
              </a:gradFill>
            </a:endParaRPr>
          </a:p>
          <a:p>
            <a:r>
              <a:rPr lang="en-US" dirty="0">
                <a:gradFill>
                  <a:gsLst>
                    <a:gs pos="0">
                      <a:schemeClr val="tx1"/>
                    </a:gs>
                    <a:gs pos="100000">
                      <a:schemeClr val="tx1"/>
                    </a:gs>
                  </a:gsLst>
                  <a:lin ang="5400000" scaled="0"/>
                </a:gradFill>
              </a:rPr>
              <a:t>NESTED LOOP JOIN</a:t>
            </a:r>
          </a:p>
          <a:p>
            <a:pPr lvl="1"/>
            <a:r>
              <a:rPr lang="en-US" dirty="0">
                <a:gradFill>
                  <a:gsLst>
                    <a:gs pos="0">
                      <a:schemeClr val="tx1"/>
                    </a:gs>
                    <a:gs pos="100000">
                      <a:schemeClr val="tx1"/>
                    </a:gs>
                  </a:gsLst>
                  <a:lin ang="5400000" scaled="0"/>
                </a:gradFill>
              </a:rPr>
              <a:t>when the outer input is small and the inner input has an index on the join key</a:t>
            </a:r>
          </a:p>
          <a:p>
            <a:pPr lvl="1"/>
            <a:r>
              <a:rPr lang="en-US" dirty="0">
                <a:gradFill>
                  <a:gsLst>
                    <a:gs pos="0">
                      <a:schemeClr val="tx1"/>
                    </a:gs>
                    <a:gs pos="100000">
                      <a:schemeClr val="tx1"/>
                    </a:gs>
                  </a:gsLst>
                  <a:lin ang="5400000" scaled="0"/>
                </a:gradFill>
              </a:rPr>
              <a:t>No restriction on operators; Inputs need not be sorted </a:t>
            </a:r>
          </a:p>
          <a:p>
            <a:r>
              <a:rPr lang="en-US" dirty="0"/>
              <a:t>MERGE JOIN:</a:t>
            </a:r>
          </a:p>
          <a:p>
            <a:pPr lvl="1"/>
            <a:r>
              <a:rPr lang="en-US" dirty="0"/>
              <a:t>Medium to large inputs</a:t>
            </a:r>
          </a:p>
          <a:p>
            <a:pPr lvl="1"/>
            <a:r>
              <a:rPr lang="en-US" dirty="0"/>
              <a:t>Requires equality operator &amp; inputs must be sorted on join predicate</a:t>
            </a:r>
          </a:p>
          <a:p>
            <a:r>
              <a:rPr lang="en-US" dirty="0">
                <a:gradFill>
                  <a:gsLst>
                    <a:gs pos="0">
                      <a:schemeClr val="tx1"/>
                    </a:gs>
                    <a:gs pos="100000">
                      <a:schemeClr val="tx1"/>
                    </a:gs>
                  </a:gsLst>
                  <a:lin ang="5400000" scaled="0"/>
                </a:gradFill>
              </a:rPr>
              <a:t>HASH JOIN:</a:t>
            </a:r>
          </a:p>
          <a:p>
            <a:pPr lvl="1"/>
            <a:r>
              <a:rPr lang="en-US" dirty="0">
                <a:gradFill>
                  <a:gsLst>
                    <a:gs pos="0">
                      <a:schemeClr val="tx1"/>
                    </a:gs>
                    <a:gs pos="100000">
                      <a:schemeClr val="tx1"/>
                    </a:gs>
                  </a:gsLst>
                  <a:lin ang="5400000" scaled="0"/>
                </a:gradFill>
              </a:rPr>
              <a:t>Large inputs</a:t>
            </a:r>
          </a:p>
          <a:p>
            <a:pPr lvl="1"/>
            <a:r>
              <a:rPr lang="en-US" dirty="0">
                <a:gradFill>
                  <a:gsLst>
                    <a:gs pos="0">
                      <a:schemeClr val="tx1"/>
                    </a:gs>
                    <a:gs pos="100000">
                      <a:schemeClr val="tx1"/>
                    </a:gs>
                  </a:gsLst>
                  <a:lin ang="5400000" scaled="0"/>
                </a:gradFill>
              </a:rPr>
              <a:t>Requires equality operator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Join techniques apply to Union, Intersection, Difference</a:t>
            </a:r>
          </a:p>
          <a:p>
            <a:endParaRPr lang="en-US" dirty="0"/>
          </a:p>
          <a:p>
            <a:r>
              <a:rPr lang="en-US" dirty="0"/>
              <a:t>If index exists, it </a:t>
            </a:r>
            <a:r>
              <a:rPr lang="en-US" u="sng" dirty="0"/>
              <a:t>could</a:t>
            </a:r>
            <a:r>
              <a:rPr lang="en-US" dirty="0"/>
              <a:t> be useful</a:t>
            </a:r>
          </a:p>
          <a:p>
            <a:pPr lvl="1"/>
            <a:r>
              <a:rPr lang="en-US" dirty="0"/>
              <a:t>Depends on expected result size and index clustering</a:t>
            </a:r>
          </a:p>
          <a:p>
            <a:endParaRPr lang="en-US" dirty="0">
              <a:solidFill>
                <a:srgbClr val="CC3300"/>
              </a:solidFill>
            </a:endParaRPr>
          </a:p>
          <a:p>
            <a:r>
              <a:rPr lang="en-US" dirty="0">
                <a:solidFill>
                  <a:srgbClr val="CC3300"/>
                </a:solidFill>
              </a:rPr>
              <a:t>NLJ </a:t>
            </a:r>
            <a:r>
              <a:rPr lang="en-US" dirty="0"/>
              <a:t>ok for “small” relations</a:t>
            </a:r>
            <a:endParaRPr lang="en-US" b="1" dirty="0"/>
          </a:p>
          <a:p>
            <a:r>
              <a:rPr lang="en-US" b="1" dirty="0"/>
              <a:t>using an access structure (</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107</a:t>
            </a:fld>
            <a:endParaRPr lang="en-US"/>
          </a:p>
        </p:txBody>
      </p:sp>
    </p:spTree>
    <p:extLst>
      <p:ext uri="{BB962C8B-B14F-4D97-AF65-F5344CB8AC3E}">
        <p14:creationId xmlns:p14="http://schemas.microsoft.com/office/powerpoint/2010/main" val="29730024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Still an area of research today!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108</a:t>
            </a:fld>
            <a:endParaRPr lang="en-US"/>
          </a:p>
        </p:txBody>
      </p:sp>
    </p:spTree>
    <p:extLst>
      <p:ext uri="{BB962C8B-B14F-4D97-AF65-F5344CB8AC3E}">
        <p14:creationId xmlns:p14="http://schemas.microsoft.com/office/powerpoint/2010/main" val="15683601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dirty="0"/>
              <a:t>T(Employee) = 25000, but now we know the distribution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110</a:t>
            </a:fld>
            <a:endParaRPr lang="en-US"/>
          </a:p>
        </p:txBody>
      </p:sp>
    </p:spTree>
    <p:extLst>
      <p:ext uri="{BB962C8B-B14F-4D97-AF65-F5344CB8AC3E}">
        <p14:creationId xmlns:p14="http://schemas.microsoft.com/office/powerpoint/2010/main" val="9121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a:t>
            </a:fld>
            <a:endParaRPr lang="en-US"/>
          </a:p>
        </p:txBody>
      </p:sp>
    </p:spTree>
    <p:extLst>
      <p:ext uri="{BB962C8B-B14F-4D97-AF65-F5344CB8AC3E}">
        <p14:creationId xmlns:p14="http://schemas.microsoft.com/office/powerpoint/2010/main" val="14599742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sz="2800" i="1" dirty="0">
                <a:ea typeface="ＭＳ Ｐゴシック" charset="-128"/>
              </a:rPr>
              <a:t>Queries are composed of a few basic operators</a:t>
            </a:r>
            <a:r>
              <a:rPr lang="en-US" sz="2800" dirty="0">
                <a:ea typeface="ＭＳ Ｐゴシック" charset="-128"/>
              </a:rPr>
              <a:t>; the implementation of these operators can be carefully tuned (and it is important to do this!).</a:t>
            </a:r>
          </a:p>
          <a:p>
            <a:pPr>
              <a:spcBef>
                <a:spcPts val="600"/>
              </a:spcBef>
              <a:spcAft>
                <a:spcPts val="600"/>
              </a:spcAft>
            </a:pPr>
            <a:r>
              <a:rPr lang="en-US" sz="2800" dirty="0">
                <a:ea typeface="ＭＳ Ｐゴシック" charset="-128"/>
              </a:rPr>
              <a:t>Many alternative implementation techniques for each operator; no universally superior technique for most operators.  </a:t>
            </a:r>
          </a:p>
          <a:p>
            <a:pPr>
              <a:spcBef>
                <a:spcPts val="600"/>
              </a:spcBef>
              <a:spcAft>
                <a:spcPts val="600"/>
              </a:spcAft>
            </a:pPr>
            <a:r>
              <a:rPr lang="en-US" sz="2800" dirty="0">
                <a:ea typeface="ＭＳ Ｐゴシック" charset="-128"/>
              </a:rPr>
              <a:t>Must consider available alternatives for each operation in a query and choose best one based on system statistics, etc.  </a:t>
            </a:r>
          </a:p>
          <a:p>
            <a:pPr>
              <a:lnSpc>
                <a:spcPct val="110000"/>
              </a:lnSpc>
              <a:spcBef>
                <a:spcPts val="600"/>
              </a:spcBef>
            </a:pPr>
            <a:endParaRPr lang="en-GB" sz="2800" dirty="0"/>
          </a:p>
          <a:p>
            <a:pPr>
              <a:lnSpc>
                <a:spcPct val="110000"/>
              </a:lnSpc>
              <a:spcBef>
                <a:spcPts val="600"/>
              </a:spcBef>
            </a:pPr>
            <a:r>
              <a:rPr lang="en-GB" sz="2800" dirty="0"/>
              <a:t>Understanding of </a:t>
            </a:r>
            <a:r>
              <a:rPr lang="en-GB" sz="2800" dirty="0">
                <a:latin typeface="Calibri" pitchFamily="34" charset="0"/>
                <a:cs typeface="Calibri" pitchFamily="34" charset="0"/>
              </a:rPr>
              <a:t>Q</a:t>
            </a:r>
            <a:r>
              <a:rPr lang="en-GB" sz="2800" dirty="0"/>
              <a:t>O is necessary to understand the impact</a:t>
            </a:r>
          </a:p>
          <a:p>
            <a:pPr lvl="1">
              <a:lnSpc>
                <a:spcPct val="110000"/>
              </a:lnSpc>
              <a:spcBef>
                <a:spcPts val="600"/>
              </a:spcBef>
            </a:pPr>
            <a:r>
              <a:rPr lang="en-GB" sz="2400" dirty="0"/>
              <a:t>Of a given database design (relations, indexes)</a:t>
            </a:r>
          </a:p>
          <a:p>
            <a:pPr lvl="1">
              <a:lnSpc>
                <a:spcPct val="110000"/>
              </a:lnSpc>
              <a:spcBef>
                <a:spcPts val="600"/>
              </a:spcBef>
            </a:pPr>
            <a:r>
              <a:rPr lang="en-GB" sz="2400" dirty="0"/>
              <a:t>On the workload given by a set of queries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GB" sz="18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GB" sz="1800" dirty="0"/>
              <a:t>Pruning of search space : left-deep plans only </a:t>
            </a:r>
          </a:p>
          <a:p>
            <a:pPr lvl="1">
              <a:spcBef>
                <a:spcPts val="600"/>
              </a:spcBef>
            </a:pPr>
            <a:r>
              <a:rPr lang="en-GB" sz="1800" dirty="0"/>
              <a:t>Size of results</a:t>
            </a:r>
          </a:p>
          <a:p>
            <a:pPr lvl="1">
              <a:spcBef>
                <a:spcPts val="600"/>
              </a:spcBef>
            </a:pPr>
            <a:r>
              <a:rPr lang="en-GB" sz="1800" dirty="0"/>
              <a:t>Cost of each plan node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115</a:t>
            </a:fld>
            <a:endParaRPr lang="en-US"/>
          </a:p>
        </p:txBody>
      </p:sp>
    </p:spTree>
    <p:extLst>
      <p:ext uri="{BB962C8B-B14F-4D97-AF65-F5344CB8AC3E}">
        <p14:creationId xmlns:p14="http://schemas.microsoft.com/office/powerpoint/2010/main" val="166287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CPU Cost + I/O Cost</a:t>
            </a:r>
          </a:p>
          <a:p>
            <a:endParaRPr lang="en-US" dirty="0"/>
          </a:p>
          <a:p>
            <a:r>
              <a:rPr lang="en-US" dirty="0"/>
              <a:t>The cost of plan depends on the metric you wish to optimize</a:t>
            </a:r>
          </a:p>
          <a:p>
            <a:r>
              <a:rPr lang="en-US" dirty="0"/>
              <a:t>Resource usage (CPU + I/O + Network)</a:t>
            </a:r>
          </a:p>
          <a:p>
            <a:pPr lvl="1"/>
            <a:r>
              <a:rPr lang="en-US" dirty="0"/>
              <a:t>Cost is the sum of the resources used by  each operator</a:t>
            </a:r>
          </a:p>
          <a:p>
            <a:r>
              <a:rPr lang="en-US" dirty="0"/>
              <a:t>Response time</a:t>
            </a:r>
          </a:p>
          <a:p>
            <a:pPr lvl="1"/>
            <a:r>
              <a:rPr lang="en-US" dirty="0"/>
              <a:t>Cost of the slowest path in the tree</a:t>
            </a:r>
          </a:p>
          <a:p>
            <a:r>
              <a:rPr lang="en-US" dirty="0"/>
              <a:t>Number of I/</a:t>
            </a:r>
            <a:r>
              <a:rPr lang="en-US" dirty="0" err="1"/>
              <a:t>Os</a:t>
            </a:r>
            <a:endParaRPr lang="en-US" dirty="0"/>
          </a:p>
          <a:p>
            <a:pPr lvl="1"/>
            <a:r>
              <a:rPr lang="en-US" dirty="0"/>
              <a:t>Cost is the sum of the I/</a:t>
            </a:r>
            <a:r>
              <a:rPr lang="en-US" dirty="0" err="1"/>
              <a:t>Os</a:t>
            </a:r>
            <a:r>
              <a:rPr lang="en-US" dirty="0"/>
              <a:t> generated by each operator</a:t>
            </a:r>
          </a:p>
          <a:p>
            <a:r>
              <a:rPr lang="en-US" dirty="0"/>
              <a:t>Network cost</a:t>
            </a:r>
          </a:p>
          <a:p>
            <a:pPr lvl="1"/>
            <a:r>
              <a:rPr lang="en-US" dirty="0"/>
              <a:t>Cost is sum of cost in moving data between operators</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Cost of execution plans includes processor time and communication time. </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The most important  factor to consider is </a:t>
            </a:r>
            <a:r>
              <a:rPr lang="en-US" b="1" dirty="0">
                <a:solidFill>
                  <a:srgbClr val="FF0000"/>
                </a:solidFill>
              </a:rPr>
              <a:t>disk I/</a:t>
            </a:r>
            <a:r>
              <a:rPr lang="en-US" b="1" dirty="0" err="1">
                <a:solidFill>
                  <a:srgbClr val="FF0000"/>
                </a:solidFill>
              </a:rPr>
              <a:t>Os</a:t>
            </a:r>
            <a:r>
              <a:rPr lang="en-US" b="1" dirty="0">
                <a:solidFill>
                  <a:srgbClr val="FF0000"/>
                </a:solidFill>
              </a:rPr>
              <a:t> </a:t>
            </a:r>
            <a:r>
              <a:rPr lang="en-US" dirty="0"/>
              <a:t>because it is the most time consuming action.</a:t>
            </a:r>
          </a:p>
          <a:p>
            <a:pPr>
              <a:spcAft>
                <a:spcPts val="600"/>
              </a:spcAft>
            </a:pPr>
            <a:endParaRPr lang="en-US" sz="3000" dirty="0"/>
          </a:p>
          <a:p>
            <a:pPr>
              <a:spcAft>
                <a:spcPts val="600"/>
              </a:spcAft>
            </a:pPr>
            <a:r>
              <a:rPr lang="en-US" sz="3000" dirty="0"/>
              <a:t>choosing an efficient execution plan for processing a query. </a:t>
            </a:r>
          </a:p>
          <a:p>
            <a:pPr lvl="1">
              <a:spcAft>
                <a:spcPts val="600"/>
              </a:spcAft>
            </a:pPr>
            <a:r>
              <a:rPr lang="en-US" dirty="0"/>
              <a:t>reduce total execution </a:t>
            </a:r>
            <a:r>
              <a:rPr lang="en-US" dirty="0">
                <a:solidFill>
                  <a:srgbClr val="FF0000"/>
                </a:solidFill>
              </a:rPr>
              <a:t>TIME</a:t>
            </a:r>
            <a:r>
              <a:rPr lang="en-US" dirty="0"/>
              <a:t> of query</a:t>
            </a:r>
          </a:p>
          <a:p>
            <a:endParaRPr lang="en-US" sz="1200" dirty="0"/>
          </a:p>
          <a:p>
            <a:r>
              <a:rPr lang="en-US" sz="1200" dirty="0"/>
              <a:t>Process of selecting one execution plan from many possible plans</a:t>
            </a:r>
          </a:p>
          <a:p>
            <a:r>
              <a:rPr lang="en-US" sz="1200" dirty="0"/>
              <a:t>Cost-based selection – aimed at finding execution plan with the lowest (or close to lowest) estimated execution cost</a:t>
            </a:r>
          </a:p>
          <a:p>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t>Generating equivalent logical plans and their physical plans is known as query optimization</a:t>
            </a:r>
          </a:p>
          <a:p>
            <a:endParaRPr lang="en-CA" dirty="0"/>
          </a:p>
          <a:p>
            <a:pPr>
              <a:spcAft>
                <a:spcPts val="600"/>
              </a:spcAft>
            </a:pPr>
            <a:r>
              <a:rPr lang="en-US" dirty="0"/>
              <a:t>As there are many </a:t>
            </a:r>
            <a:r>
              <a:rPr lang="en-US" b="1" dirty="0"/>
              <a:t>equivalent transformations of same high-level query</a:t>
            </a:r>
            <a:r>
              <a:rPr lang="en-US" dirty="0"/>
              <a:t>, the aim of QO is to choose one that </a:t>
            </a:r>
            <a:r>
              <a:rPr lang="en-US" b="1" dirty="0"/>
              <a:t>minimizes resource usage</a:t>
            </a:r>
            <a:r>
              <a:rPr lang="en-US" dirty="0"/>
              <a:t>.</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a:t>
            </a:fld>
            <a:endParaRPr lang="en-US"/>
          </a:p>
        </p:txBody>
      </p:sp>
    </p:spTree>
    <p:extLst>
      <p:ext uri="{BB962C8B-B14F-4D97-AF65-F5344CB8AC3E}">
        <p14:creationId xmlns:p14="http://schemas.microsoft.com/office/powerpoint/2010/main" val="397852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A5089B-9B31-4538-8D0B-C6E0904413B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603A5-6377-442F-82D5-BDF9C25B287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F38C68-4F9F-4F87-8D29-F48CFD7CAAC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0524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51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7055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F3E0F2-0D63-41E3-B6A4-69C26C2697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13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991587" y="6597352"/>
            <a:ext cx="2133600" cy="260194"/>
          </a:xfrm>
          <a:ln/>
        </p:spPr>
        <p:txBody>
          <a:bodyPr/>
          <a:lstStyle>
            <a:lvl1pPr>
              <a:defRPr/>
            </a:lvl1pPr>
          </a:lstStyle>
          <a:p>
            <a:pPr>
              <a:defRPr/>
            </a:pPr>
            <a:fld id="{D43E09B3-8091-4289-BA9C-A98B6A0747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702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E0B033-F62C-4B27-A5E8-D101E0807C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97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DA2B2-101A-4036-A1F7-C873426BB8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899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8113822-A2A0-48D9-AB37-DEDDE7F079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4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900" b="0"/>
            </a:lvl1pPr>
          </a:lstStyle>
          <a:p>
            <a:pPr>
              <a:defRPr/>
            </a:pPr>
            <a:fld id="{C6C08945-09FA-47D1-A19A-0AA31AEA74F0}"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DF5721-FFCA-49B5-AF45-066F3DEF83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9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C396E4-98C8-4B27-94A3-38314CFE6F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5877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8F4A5C-7CC2-4365-8F08-40697E9C8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534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20697-E063-4C0A-809E-389DE2BD32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37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D83B0D-7531-4A53-ABD6-13C709D4D3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350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57A81B-72BF-4757-BC98-863E0C9433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939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124193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797F4-8964-4774-B7B2-5F1DB36E44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8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9996F5-1121-40A6-B6E2-2426B1E739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25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637FCB-F2C0-49BE-97EF-7C00B481D3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33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F6551-E85E-41F4-8BDA-C383319A56F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F3AD22-1828-461C-8E38-CE2BEA701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5000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B663155-E2D0-4340-AA84-0D19948387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2629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F029B0-F025-4C19-93D9-F3B50FC580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987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0E0320F-D336-4494-80CE-1FC177D0AC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70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6E6457-B029-446B-89FF-5C486FFCDC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735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78C3E-7922-4A00-B4DC-50D7978FC3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268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14C614-91CB-4F25-88CD-DABA6EED75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130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92413E4-9B3C-4B04-950E-DD776E4ABD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70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0838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46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CEAF46-129B-4B8D-A0EC-BADC65FF1A08}" type="slidenum">
              <a:rPr lang="en-US" smtClean="0"/>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66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481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476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235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8965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6459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490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624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236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94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BA827-943A-48AB-85C7-8EF5DF4F5600}" type="slidenum">
              <a:rPr lang="en-US" smtClean="0"/>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763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887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966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922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0870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88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9359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4703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7497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6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05F47D-F511-4F01-879C-0723E686E86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FD79A1-D877-4070-9DC6-3DE3DFD99495}"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DCFB079-CC6F-41B5-9F07-6F6EEB1CCA4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95536" y="1628800"/>
            <a:ext cx="8291264" cy="4896543"/>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319868" y="6535368"/>
            <a:ext cx="733864" cy="274320"/>
          </a:xfrm>
          <a:prstGeom prst="rect">
            <a:avLst/>
          </a:prstGeom>
        </p:spPr>
        <p:txBody>
          <a:bodyPr vert="horz" bIns="0" rtlCol="0" anchor="b"/>
          <a:lstStyle>
            <a:lvl1pPr algn="r" eaLnBrk="1" latinLnBrk="0" hangingPunct="1">
              <a:defRPr kumimoji="0" sz="900" b="0">
                <a:solidFill>
                  <a:schemeClr val="tx1">
                    <a:tint val="95000"/>
                  </a:schemeClr>
                </a:solidFill>
              </a:defRPr>
            </a:lvl1pPr>
            <a:extLst/>
          </a:lstStyle>
          <a:p>
            <a:pPr>
              <a:defRPr/>
            </a:pPr>
            <a:fld id="{6F56F3C6-A518-4E78-AB1F-1FB0B2594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83" r:id="rId13"/>
    <p:sldLayoutId id="2147483884" r:id="rId14"/>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991587" y="638129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a:lvl1pPr>
          </a:lstStyle>
          <a:p>
            <a:pPr>
              <a:defRPr/>
            </a:pPr>
            <a:fld id="{3F8E07E1-F9B3-4D24-9A82-51038B0D231B}" type="slidenum">
              <a:rPr lang="en-US" b="0" smtClean="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112558030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ACB88411-ED4D-4A54-B2DC-C1D6C0492B4F}"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5451559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83387241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62504690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15.xml"/><Relationship Id="rId7" Type="http://schemas.openxmlformats.org/officeDocument/2006/relationships/slide" Target="slide6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40.xml"/><Relationship Id="rId4" Type="http://schemas.openxmlformats.org/officeDocument/2006/relationships/slide" Target="slide24.xml"/><Relationship Id="rId9" Type="http://schemas.openxmlformats.org/officeDocument/2006/relationships/slide" Target="slide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0.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t>CMPT 506</a:t>
            </a:r>
          </a:p>
        </p:txBody>
      </p:sp>
      <p:sp>
        <p:nvSpPr>
          <p:cNvPr id="8195" name="Rectangle 3"/>
          <p:cNvSpPr>
            <a:spLocks noGrp="1" noChangeArrowheads="1"/>
          </p:cNvSpPr>
          <p:nvPr>
            <p:ph type="subTitle" idx="1"/>
          </p:nvPr>
        </p:nvSpPr>
        <p:spPr>
          <a:xfrm>
            <a:off x="611560" y="1340768"/>
            <a:ext cx="8077200" cy="1499616"/>
          </a:xfrm>
        </p:spPr>
        <p:txBody>
          <a:bodyPr>
            <a:normAutofit fontScale="92500" lnSpcReduction="20000"/>
          </a:bodyPr>
          <a:lstStyle/>
          <a:p>
            <a:pPr eaLnBrk="1" hangingPunct="1"/>
            <a:r>
              <a:rPr lang="en-US" sz="6000" dirty="0"/>
              <a:t>Query Processing and Optimization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5" name="TextBox 4"/>
          <p:cNvSpPr txBox="1"/>
          <p:nvPr/>
        </p:nvSpPr>
        <p:spPr>
          <a:xfrm>
            <a:off x="6807676" y="4343400"/>
            <a:ext cx="2088232" cy="338554"/>
          </a:xfrm>
          <a:prstGeom prst="rect">
            <a:avLst/>
          </a:prstGeom>
          <a:noFill/>
        </p:spPr>
        <p:txBody>
          <a:bodyPr wrap="square" rtlCol="0">
            <a:spAutoFit/>
          </a:bodyPr>
          <a:lstStyle/>
          <a:p>
            <a:r>
              <a:rPr lang="en-US" sz="1600" dirty="0">
                <a:solidFill>
                  <a:srgbClr val="FFFF00"/>
                </a:solidFill>
                <a:latin typeface="+mn-lt"/>
              </a:rPr>
              <a:t>Read </a:t>
            </a:r>
            <a:r>
              <a:rPr lang="en-US" sz="1600" dirty="0" err="1">
                <a:solidFill>
                  <a:srgbClr val="FFFF00"/>
                </a:solidFill>
                <a:latin typeface="+mn-lt"/>
              </a:rPr>
              <a:t>ch</a:t>
            </a:r>
            <a:r>
              <a:rPr lang="en-US" sz="1600" dirty="0">
                <a:solidFill>
                  <a:srgbClr val="FFFF00"/>
                </a:solidFill>
                <a:latin typeface="+mn-lt"/>
              </a:rPr>
              <a:t> 6, 18 and 19</a:t>
            </a:r>
          </a:p>
        </p:txBody>
      </p:sp>
      <p:pic>
        <p:nvPicPr>
          <p:cNvPr id="6" name="Picture 5" descr="ms190623_e3fe3dd2-c908-4dfd-918b-cd6374edbc9e(en-us,SQL_100).gif"/>
          <p:cNvPicPr>
            <a:picLocks noChangeAspect="1"/>
          </p:cNvPicPr>
          <p:nvPr/>
        </p:nvPicPr>
        <p:blipFill>
          <a:blip r:embed="rId4"/>
          <a:stretch>
            <a:fillRect/>
          </a:stretch>
        </p:blipFill>
        <p:spPr>
          <a:xfrm>
            <a:off x="2699792" y="4336383"/>
            <a:ext cx="3502380" cy="2442655"/>
          </a:xfrm>
          <a:prstGeom prst="rect">
            <a:avLst/>
          </a:prstGeom>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pl-PL" dirty="0"/>
              <a:t>Query Execution Phases</a:t>
            </a:r>
            <a:endParaRPr lang="en-US" dirty="0"/>
          </a:p>
        </p:txBody>
      </p:sp>
      <p:sp>
        <p:nvSpPr>
          <p:cNvPr id="5123" name="Flowchart: Data 3"/>
          <p:cNvSpPr>
            <a:spLocks noChangeArrowheads="1"/>
          </p:cNvSpPr>
          <p:nvPr/>
        </p:nvSpPr>
        <p:spPr bwMode="auto">
          <a:xfrm>
            <a:off x="3787237" y="1598950"/>
            <a:ext cx="1143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dirty="0"/>
              <a:t>Query</a:t>
            </a:r>
            <a:endParaRPr lang="en-US" sz="1400" dirty="0"/>
          </a:p>
        </p:txBody>
      </p:sp>
      <p:sp>
        <p:nvSpPr>
          <p:cNvPr id="5124" name="Flowchart: Decision 4"/>
          <p:cNvSpPr>
            <a:spLocks noChangeArrowheads="1"/>
          </p:cNvSpPr>
          <p:nvPr/>
        </p:nvSpPr>
        <p:spPr bwMode="auto">
          <a:xfrm>
            <a:off x="3566452" y="228600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Cache lookup</a:t>
            </a:r>
            <a:endParaRPr lang="en-US" sz="1600" dirty="0"/>
          </a:p>
        </p:txBody>
      </p:sp>
      <p:cxnSp>
        <p:nvCxnSpPr>
          <p:cNvPr id="5125" name="Straight Arrow Connector 6"/>
          <p:cNvCxnSpPr>
            <a:cxnSpLocks noChangeShapeType="1"/>
            <a:stCxn id="5123" idx="4"/>
            <a:endCxn id="5124" idx="0"/>
          </p:cNvCxnSpPr>
          <p:nvPr/>
        </p:nvCxnSpPr>
        <p:spPr bwMode="auto">
          <a:xfrm rot="16200000" flipH="1">
            <a:off x="4171519" y="2090969"/>
            <a:ext cx="382250" cy="781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26" name="Flowchart: Process 5"/>
          <p:cNvSpPr>
            <a:spLocks noChangeArrowheads="1"/>
          </p:cNvSpPr>
          <p:nvPr/>
        </p:nvSpPr>
        <p:spPr bwMode="auto">
          <a:xfrm>
            <a:off x="3529327" y="350645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Compile query</a:t>
            </a:r>
            <a:endParaRPr lang="en-US" sz="1800" dirty="0"/>
          </a:p>
        </p:txBody>
      </p:sp>
      <p:sp>
        <p:nvSpPr>
          <p:cNvPr id="5127" name="Flowchart: Data 3"/>
          <p:cNvSpPr>
            <a:spLocks noChangeArrowheads="1"/>
          </p:cNvSpPr>
          <p:nvPr/>
        </p:nvSpPr>
        <p:spPr bwMode="auto">
          <a:xfrm>
            <a:off x="6120127" y="3429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Schema</a:t>
            </a:r>
            <a:endParaRPr lang="en-US" sz="1400" dirty="0"/>
          </a:p>
        </p:txBody>
      </p:sp>
      <p:sp>
        <p:nvSpPr>
          <p:cNvPr id="5128" name="Flowchart: Data 3"/>
          <p:cNvSpPr>
            <a:spLocks noChangeArrowheads="1"/>
          </p:cNvSpPr>
          <p:nvPr/>
        </p:nvSpPr>
        <p:spPr bwMode="auto">
          <a:xfrm>
            <a:off x="5891528" y="3810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Statistics</a:t>
            </a:r>
            <a:endParaRPr lang="en-US" sz="1400" dirty="0"/>
          </a:p>
        </p:txBody>
      </p:sp>
      <p:cxnSp>
        <p:nvCxnSpPr>
          <p:cNvPr id="5129" name="Straight Arrow Connector 9"/>
          <p:cNvCxnSpPr>
            <a:cxnSpLocks noChangeShapeType="1"/>
            <a:stCxn id="5124" idx="2"/>
            <a:endCxn id="5126" idx="0"/>
          </p:cNvCxnSpPr>
          <p:nvPr/>
        </p:nvCxnSpPr>
        <p:spPr bwMode="auto">
          <a:xfrm rot="16200000" flipH="1">
            <a:off x="4175914" y="3314838"/>
            <a:ext cx="38225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0" name="Straight Arrow Connector 12"/>
          <p:cNvCxnSpPr>
            <a:cxnSpLocks noChangeShapeType="1"/>
            <a:stCxn id="5127" idx="2"/>
            <a:endCxn id="5126" idx="3"/>
          </p:cNvCxnSpPr>
          <p:nvPr/>
        </p:nvCxnSpPr>
        <p:spPr bwMode="auto">
          <a:xfrm rot="10800000" flipV="1">
            <a:off x="5205727" y="3581400"/>
            <a:ext cx="1066800" cy="1155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1" name="Straight Arrow Connector 15"/>
          <p:cNvCxnSpPr>
            <a:cxnSpLocks noChangeShapeType="1"/>
            <a:stCxn id="5128" idx="2"/>
            <a:endCxn id="5126" idx="3"/>
          </p:cNvCxnSpPr>
          <p:nvPr/>
        </p:nvCxnSpPr>
        <p:spPr bwMode="auto">
          <a:xfrm rot="10800000">
            <a:off x="5205728" y="3696950"/>
            <a:ext cx="838200" cy="2654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2" name="Flowchart: Process 17"/>
          <p:cNvSpPr>
            <a:spLocks noChangeArrowheads="1"/>
          </p:cNvSpPr>
          <p:nvPr/>
        </p:nvSpPr>
        <p:spPr bwMode="auto">
          <a:xfrm>
            <a:off x="3529327" y="43459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Check plan</a:t>
            </a:r>
            <a:endParaRPr lang="en-US" sz="1800" dirty="0"/>
          </a:p>
        </p:txBody>
      </p:sp>
      <p:cxnSp>
        <p:nvCxnSpPr>
          <p:cNvPr id="5133" name="Straight Arrow Connector 19"/>
          <p:cNvCxnSpPr>
            <a:cxnSpLocks noChangeShapeType="1"/>
            <a:stCxn id="5126" idx="2"/>
            <a:endCxn id="5132" idx="0"/>
          </p:cNvCxnSpPr>
          <p:nvPr/>
        </p:nvCxnSpPr>
        <p:spPr bwMode="auto">
          <a:xfrm rot="5400000">
            <a:off x="4138302" y="4116676"/>
            <a:ext cx="458450" cy="1588"/>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4" name="Elbow Connector 21"/>
          <p:cNvCxnSpPr>
            <a:cxnSpLocks noChangeShapeType="1"/>
            <a:stCxn id="5124" idx="1"/>
            <a:endCxn id="5132" idx="1"/>
          </p:cNvCxnSpPr>
          <p:nvPr/>
        </p:nvCxnSpPr>
        <p:spPr bwMode="auto">
          <a:xfrm rot="10800000" flipV="1">
            <a:off x="3529329" y="2705100"/>
            <a:ext cx="37125" cy="1831300"/>
          </a:xfrm>
          <a:prstGeom prst="bentConnector3">
            <a:avLst>
              <a:gd name="adj1" fmla="val 3723885"/>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5" name="Flowchart: Decision 4"/>
          <p:cNvSpPr>
            <a:spLocks noChangeArrowheads="1"/>
          </p:cNvSpPr>
          <p:nvPr/>
        </p:nvSpPr>
        <p:spPr bwMode="auto">
          <a:xfrm>
            <a:off x="3558637" y="513788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Plan valid?</a:t>
            </a:r>
            <a:endParaRPr lang="en-US" sz="1600" dirty="0"/>
          </a:p>
        </p:txBody>
      </p:sp>
      <p:cxnSp>
        <p:nvCxnSpPr>
          <p:cNvPr id="5136" name="Straight Arrow Connector 26"/>
          <p:cNvCxnSpPr>
            <a:cxnSpLocks noChangeShapeType="1"/>
            <a:stCxn id="5132" idx="2"/>
            <a:endCxn id="5135" idx="0"/>
          </p:cNvCxnSpPr>
          <p:nvPr/>
        </p:nvCxnSpPr>
        <p:spPr bwMode="auto">
          <a:xfrm rot="5400000">
            <a:off x="4157642" y="4927996"/>
            <a:ext cx="410980" cy="879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7" name="Elbow Connector 32"/>
          <p:cNvCxnSpPr>
            <a:cxnSpLocks noChangeShapeType="1"/>
            <a:stCxn id="5135" idx="1"/>
            <a:endCxn id="5126" idx="1"/>
          </p:cNvCxnSpPr>
          <p:nvPr/>
        </p:nvCxnSpPr>
        <p:spPr bwMode="auto">
          <a:xfrm rot="10800000">
            <a:off x="3529327" y="3696950"/>
            <a:ext cx="29310" cy="1860030"/>
          </a:xfrm>
          <a:prstGeom prst="bentConnector3">
            <a:avLst>
              <a:gd name="adj1" fmla="val 3027968"/>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8" name="Flowchart: Process 34"/>
          <p:cNvSpPr>
            <a:spLocks noChangeArrowheads="1"/>
          </p:cNvSpPr>
          <p:nvPr/>
        </p:nvSpPr>
        <p:spPr bwMode="auto">
          <a:xfrm>
            <a:off x="3519562" y="63271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Execute query</a:t>
            </a:r>
            <a:endParaRPr lang="en-US" sz="1800" dirty="0"/>
          </a:p>
        </p:txBody>
      </p:sp>
      <p:cxnSp>
        <p:nvCxnSpPr>
          <p:cNvPr id="5139" name="Straight Arrow Connector 36"/>
          <p:cNvCxnSpPr>
            <a:cxnSpLocks noChangeShapeType="1"/>
            <a:stCxn id="5135" idx="2"/>
            <a:endCxn id="5138" idx="0"/>
          </p:cNvCxnSpPr>
          <p:nvPr/>
        </p:nvCxnSpPr>
        <p:spPr bwMode="auto">
          <a:xfrm rot="5400000">
            <a:off x="4182740" y="6151104"/>
            <a:ext cx="35102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22" name="TextBox 21"/>
          <p:cNvSpPr txBox="1"/>
          <p:nvPr/>
        </p:nvSpPr>
        <p:spPr>
          <a:xfrm>
            <a:off x="2587445" y="2454640"/>
            <a:ext cx="729687"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Found</a:t>
            </a:r>
          </a:p>
        </p:txBody>
      </p:sp>
      <p:sp>
        <p:nvSpPr>
          <p:cNvPr id="23" name="TextBox 22"/>
          <p:cNvSpPr txBox="1"/>
          <p:nvPr/>
        </p:nvSpPr>
        <p:spPr>
          <a:xfrm>
            <a:off x="4291327" y="3139192"/>
            <a:ext cx="1027845"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Not found</a:t>
            </a:r>
          </a:p>
        </p:txBody>
      </p:sp>
      <p:sp>
        <p:nvSpPr>
          <p:cNvPr id="24" name="TextBox 23"/>
          <p:cNvSpPr txBox="1"/>
          <p:nvPr/>
        </p:nvSpPr>
        <p:spPr>
          <a:xfrm>
            <a:off x="4306319" y="5972333"/>
            <a:ext cx="493790"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Yes</a:t>
            </a:r>
          </a:p>
        </p:txBody>
      </p:sp>
      <p:sp>
        <p:nvSpPr>
          <p:cNvPr id="25" name="TextBox 24"/>
          <p:cNvSpPr txBox="1"/>
          <p:nvPr/>
        </p:nvSpPr>
        <p:spPr>
          <a:xfrm>
            <a:off x="3167065" y="5312765"/>
            <a:ext cx="423514"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a:t>
            </a:r>
          </a:p>
        </p:txBody>
      </p:sp>
      <p:sp>
        <p:nvSpPr>
          <p:cNvPr id="2" name="Slide Number Placeholder 1"/>
          <p:cNvSpPr>
            <a:spLocks noGrp="1"/>
          </p:cNvSpPr>
          <p:nvPr>
            <p:ph type="sldNum" sz="quarter" idx="12"/>
          </p:nvPr>
        </p:nvSpPr>
        <p:spPr/>
        <p:txBody>
          <a:bodyPr/>
          <a:lstStyle/>
          <a:p>
            <a:pPr>
              <a:defRPr/>
            </a:pPr>
            <a:fld id="{1AE633AD-3138-4547-8556-19584FCE4785}" type="slidenum">
              <a:rPr lang="en-US" smtClean="0"/>
              <a:pPr>
                <a:defRPr/>
              </a:pPr>
              <a:t>10</a:t>
            </a:fld>
            <a:endParaRPr lang="en-US"/>
          </a:p>
        </p:txBody>
      </p:sp>
    </p:spTree>
    <p:extLst>
      <p:ext uri="{BB962C8B-B14F-4D97-AF65-F5344CB8AC3E}">
        <p14:creationId xmlns:p14="http://schemas.microsoft.com/office/powerpoint/2010/main" val="1816135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100</a:t>
            </a:fld>
            <a:endParaRPr lang="en-US"/>
          </a:p>
        </p:txBody>
      </p:sp>
      <p:pic>
        <p:nvPicPr>
          <p:cNvPr id="5" name="Picture 4"/>
          <p:cNvPicPr>
            <a:picLocks noChangeAspect="1"/>
          </p:cNvPicPr>
          <p:nvPr/>
        </p:nvPicPr>
        <p:blipFill>
          <a:blip r:embed="rId2"/>
          <a:stretch>
            <a:fillRect/>
          </a:stretch>
        </p:blipFill>
        <p:spPr>
          <a:xfrm>
            <a:off x="1126" y="1628800"/>
            <a:ext cx="9173428" cy="4377299"/>
          </a:xfrm>
          <a:prstGeom prst="rect">
            <a:avLst/>
          </a:prstGeom>
        </p:spPr>
      </p:pic>
    </p:spTree>
    <p:extLst>
      <p:ext uri="{BB962C8B-B14F-4D97-AF65-F5344CB8AC3E}">
        <p14:creationId xmlns:p14="http://schemas.microsoft.com/office/powerpoint/2010/main" val="1511875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Duplicates in both Columns =&gt; </a:t>
            </a:r>
          </a:p>
        </p:txBody>
      </p:sp>
      <p:pic>
        <p:nvPicPr>
          <p:cNvPr id="5" name="Content Placeholder 4"/>
          <p:cNvPicPr>
            <a:picLocks noGrp="1" noChangeAspect="1"/>
          </p:cNvPicPr>
          <p:nvPr>
            <p:ph idx="1"/>
          </p:nvPr>
        </p:nvPicPr>
        <p:blipFill rotWithShape="1">
          <a:blip r:embed="rId2"/>
          <a:srcRect t="15350"/>
          <a:stretch/>
        </p:blipFill>
        <p:spPr>
          <a:xfrm>
            <a:off x="0" y="2813714"/>
            <a:ext cx="8868464" cy="3970822"/>
          </a:xfrm>
          <a:prstGeom prst="rect">
            <a:avLst/>
          </a:prstGeom>
        </p:spPr>
      </p:pic>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101</a:t>
            </a:fld>
            <a:endParaRPr lang="en-US" dirty="0"/>
          </a:p>
        </p:txBody>
      </p:sp>
      <p:sp>
        <p:nvSpPr>
          <p:cNvPr id="6"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Bef>
                <a:spcPts val="600"/>
              </a:spcBef>
              <a:buNone/>
            </a:pPr>
            <a:r>
              <a:rPr lang="en-US" sz="3400" dirty="0"/>
              <a:t>=&gt; Use Co-Grouping then Cross-Join co-groups</a:t>
            </a:r>
          </a:p>
          <a:p>
            <a:pPr>
              <a:spcBef>
                <a:spcPts val="600"/>
              </a:spcBef>
            </a:pPr>
            <a:endParaRPr lang="en-US" sz="3400" dirty="0"/>
          </a:p>
        </p:txBody>
      </p:sp>
    </p:spTree>
    <p:extLst>
      <p:ext uri="{BB962C8B-B14F-4D97-AF65-F5344CB8AC3E}">
        <p14:creationId xmlns:p14="http://schemas.microsoft.com/office/powerpoint/2010/main" val="22202396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92C97979-B2B8-469A-865B-5DC6B84893DE}" type="slidenum">
              <a:rPr lang="en-US"/>
              <a:pPr/>
              <a:t>102</a:t>
            </a:fld>
            <a:endParaRPr lang="en-US"/>
          </a:p>
        </p:txBody>
      </p:sp>
      <p:sp>
        <p:nvSpPr>
          <p:cNvPr id="48130" name="Rectangle 2"/>
          <p:cNvSpPr>
            <a:spLocks noChangeArrowheads="1"/>
          </p:cNvSpPr>
          <p:nvPr/>
        </p:nvSpPr>
        <p:spPr bwMode="auto">
          <a:xfrm>
            <a:off x="685800" y="154706"/>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000" dirty="0">
                <a:solidFill>
                  <a:schemeClr val="accent1">
                    <a:satMod val="150000"/>
                  </a:schemeClr>
                </a:solidFill>
                <a:latin typeface="+mj-lt"/>
                <a:ea typeface="+mj-ea"/>
                <a:cs typeface="+mj-cs"/>
              </a:rPr>
              <a:t>Co-Grouping then Cross-Join co-groups illustrated</a:t>
            </a:r>
          </a:p>
        </p:txBody>
      </p:sp>
      <p:sp>
        <p:nvSpPr>
          <p:cNvPr id="48133" name="Rectangle 5"/>
          <p:cNvSpPr>
            <a:spLocks noChangeArrowheads="1"/>
          </p:cNvSpPr>
          <p:nvPr/>
        </p:nvSpPr>
        <p:spPr bwMode="auto">
          <a:xfrm>
            <a:off x="685800" y="26693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685800" y="48791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Text Box 7"/>
          <p:cNvSpPr txBox="1">
            <a:spLocks noChangeArrowheads="1"/>
          </p:cNvSpPr>
          <p:nvPr/>
        </p:nvSpPr>
        <p:spPr bwMode="auto">
          <a:xfrm>
            <a:off x="6858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1  3</a:t>
            </a:r>
          </a:p>
          <a:p>
            <a:r>
              <a:rPr lang="en-US" sz="1600"/>
              <a:t>p  p</a:t>
            </a:r>
          </a:p>
        </p:txBody>
      </p:sp>
      <p:sp>
        <p:nvSpPr>
          <p:cNvPr id="48136" name="Text Box 8"/>
          <p:cNvSpPr txBox="1">
            <a:spLocks noChangeArrowheads="1"/>
          </p:cNvSpPr>
          <p:nvPr/>
        </p:nvSpPr>
        <p:spPr bwMode="auto">
          <a:xfrm>
            <a:off x="228600" y="16025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R</a:t>
            </a:r>
          </a:p>
        </p:txBody>
      </p:sp>
      <p:sp>
        <p:nvSpPr>
          <p:cNvPr id="48137" name="Text Box 9"/>
          <p:cNvSpPr txBox="1">
            <a:spLocks noChangeArrowheads="1"/>
          </p:cNvSpPr>
          <p:nvPr/>
        </p:nvSpPr>
        <p:spPr bwMode="auto">
          <a:xfrm>
            <a:off x="228600" y="59459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S</a:t>
            </a:r>
          </a:p>
        </p:txBody>
      </p:sp>
      <p:sp>
        <p:nvSpPr>
          <p:cNvPr id="48138" name="Text Box 10"/>
          <p:cNvSpPr txBox="1">
            <a:spLocks noChangeArrowheads="1"/>
          </p:cNvSpPr>
          <p:nvPr/>
        </p:nvSpPr>
        <p:spPr bwMode="auto">
          <a:xfrm>
            <a:off x="152400" y="2669306"/>
            <a:ext cx="34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a:t>
            </a:r>
          </a:p>
          <a:p>
            <a:r>
              <a:rPr lang="en-US" sz="1800"/>
              <a:t>A</a:t>
            </a:r>
          </a:p>
        </p:txBody>
      </p:sp>
      <p:sp>
        <p:nvSpPr>
          <p:cNvPr id="48139" name="Text Box 11"/>
          <p:cNvSpPr txBox="1">
            <a:spLocks noChangeArrowheads="1"/>
          </p:cNvSpPr>
          <p:nvPr/>
        </p:nvSpPr>
        <p:spPr bwMode="auto">
          <a:xfrm>
            <a:off x="228600" y="4879106"/>
            <a:ext cx="351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a:t>
            </a:r>
          </a:p>
          <a:p>
            <a:r>
              <a:rPr lang="en-US" sz="1800" dirty="0"/>
              <a:t>E</a:t>
            </a:r>
          </a:p>
        </p:txBody>
      </p:sp>
      <p:sp>
        <p:nvSpPr>
          <p:cNvPr id="48140" name="Line 12"/>
          <p:cNvSpPr>
            <a:spLocks noChangeShapeType="1"/>
          </p:cNvSpPr>
          <p:nvPr/>
        </p:nvSpPr>
        <p:spPr bwMode="auto">
          <a:xfrm flipV="1">
            <a:off x="457200" y="5717306"/>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533400" y="2135906"/>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Text Box 14"/>
          <p:cNvSpPr txBox="1">
            <a:spLocks noChangeArrowheads="1"/>
          </p:cNvSpPr>
          <p:nvPr/>
        </p:nvSpPr>
        <p:spPr bwMode="auto">
          <a:xfrm>
            <a:off x="685800" y="48791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   p</a:t>
            </a:r>
          </a:p>
          <a:p>
            <a:r>
              <a:rPr lang="en-US" sz="1600"/>
              <a:t>4   0</a:t>
            </a:r>
          </a:p>
        </p:txBody>
      </p:sp>
      <p:sp>
        <p:nvSpPr>
          <p:cNvPr id="48143" name="Text Box 15"/>
          <p:cNvSpPr txBox="1">
            <a:spLocks noChangeArrowheads="1"/>
          </p:cNvSpPr>
          <p:nvPr/>
        </p:nvSpPr>
        <p:spPr bwMode="auto">
          <a:xfrm>
            <a:off x="1219200" y="26693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0   9</a:t>
            </a:r>
          </a:p>
          <a:p>
            <a:r>
              <a:rPr lang="en-US" sz="1600"/>
              <a:t>q   q</a:t>
            </a:r>
          </a:p>
        </p:txBody>
      </p:sp>
      <p:sp>
        <p:nvSpPr>
          <p:cNvPr id="48144" name="Text Box 16"/>
          <p:cNvSpPr txBox="1">
            <a:spLocks noChangeArrowheads="1"/>
          </p:cNvSpPr>
          <p:nvPr/>
        </p:nvSpPr>
        <p:spPr bwMode="auto">
          <a:xfrm>
            <a:off x="1371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a:t>
            </a:r>
          </a:p>
          <a:p>
            <a:r>
              <a:rPr lang="en-US" sz="1600"/>
              <a:t>9</a:t>
            </a:r>
          </a:p>
        </p:txBody>
      </p:sp>
      <p:sp>
        <p:nvSpPr>
          <p:cNvPr id="48145" name="Text Box 17"/>
          <p:cNvSpPr txBox="1">
            <a:spLocks noChangeArrowheads="1"/>
          </p:cNvSpPr>
          <p:nvPr/>
        </p:nvSpPr>
        <p:spPr bwMode="auto">
          <a:xfrm>
            <a:off x="1905000" y="26693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8  7  3</a:t>
            </a:r>
          </a:p>
          <a:p>
            <a:r>
              <a:rPr lang="en-US" sz="1600"/>
              <a:t>s   s  s</a:t>
            </a:r>
          </a:p>
        </p:txBody>
      </p:sp>
      <p:sp>
        <p:nvSpPr>
          <p:cNvPr id="48146" name="Text Box 18"/>
          <p:cNvSpPr txBox="1">
            <a:spLocks noChangeArrowheads="1"/>
          </p:cNvSpPr>
          <p:nvPr/>
        </p:nvSpPr>
        <p:spPr bwMode="auto">
          <a:xfrm>
            <a:off x="1752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a:t>
            </a:r>
          </a:p>
          <a:p>
            <a:r>
              <a:rPr lang="en-US" sz="1600"/>
              <a:t>7</a:t>
            </a:r>
          </a:p>
        </p:txBody>
      </p:sp>
      <p:sp>
        <p:nvSpPr>
          <p:cNvPr id="48147" name="Text Box 19"/>
          <p:cNvSpPr txBox="1">
            <a:spLocks noChangeArrowheads="1"/>
          </p:cNvSpPr>
          <p:nvPr/>
        </p:nvSpPr>
        <p:spPr bwMode="auto">
          <a:xfrm>
            <a:off x="2057400" y="48791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  t</a:t>
            </a:r>
          </a:p>
          <a:p>
            <a:r>
              <a:rPr lang="en-US" sz="1600"/>
              <a:t>2  5</a:t>
            </a:r>
          </a:p>
        </p:txBody>
      </p:sp>
      <p:sp>
        <p:nvSpPr>
          <p:cNvPr id="48148" name="Text Box 20"/>
          <p:cNvSpPr txBox="1">
            <a:spLocks noChangeArrowheads="1"/>
          </p:cNvSpPr>
          <p:nvPr/>
        </p:nvSpPr>
        <p:spPr bwMode="auto">
          <a:xfrm>
            <a:off x="2590800" y="48791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u  u  u</a:t>
            </a:r>
          </a:p>
          <a:p>
            <a:r>
              <a:rPr lang="en-US" sz="1600"/>
              <a:t>2  5  0</a:t>
            </a:r>
          </a:p>
        </p:txBody>
      </p:sp>
      <p:sp>
        <p:nvSpPr>
          <p:cNvPr id="48149" name="Text Box 21"/>
          <p:cNvSpPr txBox="1">
            <a:spLocks noChangeArrowheads="1"/>
          </p:cNvSpPr>
          <p:nvPr/>
        </p:nvSpPr>
        <p:spPr bwMode="auto">
          <a:xfrm>
            <a:off x="26670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5  7</a:t>
            </a:r>
          </a:p>
          <a:p>
            <a:r>
              <a:rPr lang="en-US" sz="1600"/>
              <a:t>u  u</a:t>
            </a:r>
          </a:p>
        </p:txBody>
      </p:sp>
      <p:sp>
        <p:nvSpPr>
          <p:cNvPr id="48150" name="Text Box 22"/>
          <p:cNvSpPr txBox="1">
            <a:spLocks noChangeArrowheads="1"/>
          </p:cNvSpPr>
          <p:nvPr/>
        </p:nvSpPr>
        <p:spPr bwMode="auto">
          <a:xfrm>
            <a:off x="32004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1  1</a:t>
            </a:r>
          </a:p>
          <a:p>
            <a:r>
              <a:rPr lang="en-US" sz="1600"/>
              <a:t>v  v</a:t>
            </a:r>
          </a:p>
        </p:txBody>
      </p:sp>
      <p:sp>
        <p:nvSpPr>
          <p:cNvPr id="48151" name="Text Box 23"/>
          <p:cNvSpPr txBox="1">
            <a:spLocks noChangeArrowheads="1"/>
          </p:cNvSpPr>
          <p:nvPr/>
        </p:nvSpPr>
        <p:spPr bwMode="auto">
          <a:xfrm>
            <a:off x="33528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a:p>
            <a:r>
              <a:rPr lang="en-US" sz="1600"/>
              <a:t>0</a:t>
            </a:r>
          </a:p>
        </p:txBody>
      </p:sp>
      <p:sp>
        <p:nvSpPr>
          <p:cNvPr id="48152" name="AutoShape 24"/>
          <p:cNvSpPr>
            <a:spLocks noChangeArrowheads="1"/>
          </p:cNvSpPr>
          <p:nvPr/>
        </p:nvSpPr>
        <p:spPr bwMode="auto">
          <a:xfrm>
            <a:off x="609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5"/>
          <p:cNvSpPr>
            <a:spLocks noChangeArrowheads="1"/>
          </p:cNvSpPr>
          <p:nvPr/>
        </p:nvSpPr>
        <p:spPr bwMode="auto">
          <a:xfrm flipV="1">
            <a:off x="609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AutoShape 26"/>
          <p:cNvSpPr>
            <a:spLocks noChangeArrowheads="1"/>
          </p:cNvSpPr>
          <p:nvPr/>
        </p:nvSpPr>
        <p:spPr bwMode="auto">
          <a:xfrm>
            <a:off x="11430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AutoShape 27"/>
          <p:cNvSpPr>
            <a:spLocks noChangeArrowheads="1"/>
          </p:cNvSpPr>
          <p:nvPr/>
        </p:nvSpPr>
        <p:spPr bwMode="auto">
          <a:xfrm>
            <a:off x="1752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AutoShape 28"/>
          <p:cNvSpPr>
            <a:spLocks noChangeArrowheads="1"/>
          </p:cNvSpPr>
          <p:nvPr/>
        </p:nvSpPr>
        <p:spPr bwMode="auto">
          <a:xfrm>
            <a:off x="2514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AutoShape 29"/>
          <p:cNvSpPr>
            <a:spLocks noChangeArrowheads="1"/>
          </p:cNvSpPr>
          <p:nvPr/>
        </p:nvSpPr>
        <p:spPr bwMode="auto">
          <a:xfrm>
            <a:off x="31242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8" name="AutoShape 30"/>
          <p:cNvSpPr>
            <a:spLocks noChangeArrowheads="1"/>
          </p:cNvSpPr>
          <p:nvPr/>
        </p:nvSpPr>
        <p:spPr bwMode="auto">
          <a:xfrm flipV="1">
            <a:off x="1981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31"/>
          <p:cNvSpPr>
            <a:spLocks noChangeArrowheads="1"/>
          </p:cNvSpPr>
          <p:nvPr/>
        </p:nvSpPr>
        <p:spPr bwMode="auto">
          <a:xfrm flipV="1">
            <a:off x="3276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0" name="AutoShape 32"/>
          <p:cNvSpPr>
            <a:spLocks noChangeArrowheads="1"/>
          </p:cNvSpPr>
          <p:nvPr/>
        </p:nvSpPr>
        <p:spPr bwMode="auto">
          <a:xfrm flipV="1">
            <a:off x="2514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1" name="AutoShape 33"/>
          <p:cNvSpPr>
            <a:spLocks noChangeArrowheads="1"/>
          </p:cNvSpPr>
          <p:nvPr/>
        </p:nvSpPr>
        <p:spPr bwMode="auto">
          <a:xfrm flipV="1">
            <a:off x="35814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2" name="AutoShape 34"/>
          <p:cNvSpPr>
            <a:spLocks noChangeArrowheads="1"/>
          </p:cNvSpPr>
          <p:nvPr/>
        </p:nvSpPr>
        <p:spPr bwMode="auto">
          <a:xfrm>
            <a:off x="35814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AutoShape 35"/>
          <p:cNvSpPr>
            <a:spLocks noChangeArrowheads="1"/>
          </p:cNvSpPr>
          <p:nvPr/>
        </p:nvSpPr>
        <p:spPr bwMode="auto">
          <a:xfrm flipV="1">
            <a:off x="1600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4" name="AutoShape 36"/>
          <p:cNvSpPr>
            <a:spLocks noChangeArrowheads="1"/>
          </p:cNvSpPr>
          <p:nvPr/>
        </p:nvSpPr>
        <p:spPr bwMode="auto">
          <a:xfrm flipV="1">
            <a:off x="1219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37"/>
          <p:cNvSpPr>
            <a:spLocks noChangeArrowheads="1"/>
          </p:cNvSpPr>
          <p:nvPr/>
        </p:nvSpPr>
        <p:spPr bwMode="auto">
          <a:xfrm>
            <a:off x="5181600" y="3507506"/>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Text Box 38"/>
          <p:cNvSpPr txBox="1">
            <a:spLocks noChangeArrowheads="1"/>
          </p:cNvSpPr>
          <p:nvPr/>
        </p:nvSpPr>
        <p:spPr bwMode="auto">
          <a:xfrm>
            <a:off x="5257800" y="3583706"/>
            <a:ext cx="9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1  1  3   3</a:t>
            </a: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4  0  4  0</a:t>
            </a:r>
          </a:p>
        </p:txBody>
      </p:sp>
      <p:sp>
        <p:nvSpPr>
          <p:cNvPr id="48167" name="Text Box 39"/>
          <p:cNvSpPr txBox="1">
            <a:spLocks noChangeArrowheads="1"/>
          </p:cNvSpPr>
          <p:nvPr/>
        </p:nvSpPr>
        <p:spPr bwMode="auto">
          <a:xfrm>
            <a:off x="6477000" y="3583706"/>
            <a:ext cx="6976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8  7  3</a:t>
            </a: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7  7  7</a:t>
            </a:r>
          </a:p>
        </p:txBody>
      </p:sp>
      <p:sp>
        <p:nvSpPr>
          <p:cNvPr id="48168" name="Text Box 40"/>
          <p:cNvSpPr txBox="1">
            <a:spLocks noChangeArrowheads="1"/>
          </p:cNvSpPr>
          <p:nvPr/>
        </p:nvSpPr>
        <p:spPr bwMode="auto">
          <a:xfrm>
            <a:off x="7315200" y="3583706"/>
            <a:ext cx="1415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5  5  5   7  7  7</a:t>
            </a: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2  5  0   2  5  0</a:t>
            </a:r>
          </a:p>
        </p:txBody>
      </p:sp>
      <p:sp>
        <p:nvSpPr>
          <p:cNvPr id="48169" name="Rectangle 41"/>
          <p:cNvSpPr>
            <a:spLocks noChangeArrowheads="1"/>
          </p:cNvSpPr>
          <p:nvPr/>
        </p:nvSpPr>
        <p:spPr bwMode="auto">
          <a:xfrm>
            <a:off x="6012160" y="5589240"/>
            <a:ext cx="2088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t>R       </a:t>
            </a:r>
            <a:r>
              <a:rPr lang="en-US" sz="2800" baseline="-25000" dirty="0"/>
              <a:t> </a:t>
            </a:r>
            <a:r>
              <a:rPr lang="en-US" sz="2800" dirty="0"/>
              <a:t>S</a:t>
            </a:r>
            <a:endParaRPr lang="en-US" sz="2800" b="1" dirty="0"/>
          </a:p>
        </p:txBody>
      </p:sp>
      <p:sp>
        <p:nvSpPr>
          <p:cNvPr id="48170" name="AutoShape 42"/>
          <p:cNvSpPr>
            <a:spLocks noChangeArrowheads="1"/>
          </p:cNvSpPr>
          <p:nvPr/>
        </p:nvSpPr>
        <p:spPr bwMode="auto">
          <a:xfrm rot="-5400000">
            <a:off x="6616865" y="5566721"/>
            <a:ext cx="294816" cy="49225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727697" y="491085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44"/>
          <p:cNvSpPr>
            <a:spLocks noChangeShapeType="1"/>
          </p:cNvSpPr>
          <p:nvPr/>
        </p:nvSpPr>
        <p:spPr bwMode="auto">
          <a:xfrm>
            <a:off x="914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45"/>
          <p:cNvSpPr>
            <a:spLocks noChangeShapeType="1"/>
          </p:cNvSpPr>
          <p:nvPr/>
        </p:nvSpPr>
        <p:spPr bwMode="auto">
          <a:xfrm>
            <a:off x="1143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46"/>
          <p:cNvSpPr>
            <a:spLocks noChangeShapeType="1"/>
          </p:cNvSpPr>
          <p:nvPr/>
        </p:nvSpPr>
        <p:spPr bwMode="auto">
          <a:xfrm>
            <a:off x="1524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Line 47"/>
          <p:cNvSpPr>
            <a:spLocks noChangeShapeType="1"/>
          </p:cNvSpPr>
          <p:nvPr/>
        </p:nvSpPr>
        <p:spPr bwMode="auto">
          <a:xfrm>
            <a:off x="1828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6" name="Line 48"/>
          <p:cNvSpPr>
            <a:spLocks noChangeShapeType="1"/>
          </p:cNvSpPr>
          <p:nvPr/>
        </p:nvSpPr>
        <p:spPr bwMode="auto">
          <a:xfrm>
            <a:off x="2133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7" name="Line 49"/>
          <p:cNvSpPr>
            <a:spLocks noChangeShapeType="1"/>
          </p:cNvSpPr>
          <p:nvPr/>
        </p:nvSpPr>
        <p:spPr bwMode="auto">
          <a:xfrm>
            <a:off x="23622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Line 50"/>
          <p:cNvSpPr>
            <a:spLocks noChangeShapeType="1"/>
          </p:cNvSpPr>
          <p:nvPr/>
        </p:nvSpPr>
        <p:spPr bwMode="auto">
          <a:xfrm>
            <a:off x="2590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9" name="Line 51"/>
          <p:cNvSpPr>
            <a:spLocks noChangeShapeType="1"/>
          </p:cNvSpPr>
          <p:nvPr/>
        </p:nvSpPr>
        <p:spPr bwMode="auto">
          <a:xfrm>
            <a:off x="2895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0" name="Line 52"/>
          <p:cNvSpPr>
            <a:spLocks noChangeShapeType="1"/>
          </p:cNvSpPr>
          <p:nvPr/>
        </p:nvSpPr>
        <p:spPr bwMode="auto">
          <a:xfrm>
            <a:off x="3200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Line 53"/>
          <p:cNvSpPr>
            <a:spLocks noChangeShapeType="1"/>
          </p:cNvSpPr>
          <p:nvPr/>
        </p:nvSpPr>
        <p:spPr bwMode="auto">
          <a:xfrm>
            <a:off x="3429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2" name="Line 54"/>
          <p:cNvSpPr>
            <a:spLocks noChangeShapeType="1"/>
          </p:cNvSpPr>
          <p:nvPr/>
        </p:nvSpPr>
        <p:spPr bwMode="auto">
          <a:xfrm>
            <a:off x="3352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3" name="Line 55"/>
          <p:cNvSpPr>
            <a:spLocks noChangeShapeType="1"/>
          </p:cNvSpPr>
          <p:nvPr/>
        </p:nvSpPr>
        <p:spPr bwMode="auto">
          <a:xfrm>
            <a:off x="3048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Line 56"/>
          <p:cNvSpPr>
            <a:spLocks noChangeShapeType="1"/>
          </p:cNvSpPr>
          <p:nvPr/>
        </p:nvSpPr>
        <p:spPr bwMode="auto">
          <a:xfrm>
            <a:off x="2819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5" name="Line 57"/>
          <p:cNvSpPr>
            <a:spLocks noChangeShapeType="1"/>
          </p:cNvSpPr>
          <p:nvPr/>
        </p:nvSpPr>
        <p:spPr bwMode="auto">
          <a:xfrm>
            <a:off x="2590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6" name="Line 58"/>
          <p:cNvSpPr>
            <a:spLocks noChangeShapeType="1"/>
          </p:cNvSpPr>
          <p:nvPr/>
        </p:nvSpPr>
        <p:spPr bwMode="auto">
          <a:xfrm>
            <a:off x="2286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Line 59"/>
          <p:cNvSpPr>
            <a:spLocks noChangeShapeType="1"/>
          </p:cNvSpPr>
          <p:nvPr/>
        </p:nvSpPr>
        <p:spPr bwMode="auto">
          <a:xfrm>
            <a:off x="2057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8" name="Line 60"/>
          <p:cNvSpPr>
            <a:spLocks noChangeShapeType="1"/>
          </p:cNvSpPr>
          <p:nvPr/>
        </p:nvSpPr>
        <p:spPr bwMode="auto">
          <a:xfrm>
            <a:off x="1676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9" name="Line 61"/>
          <p:cNvSpPr>
            <a:spLocks noChangeShapeType="1"/>
          </p:cNvSpPr>
          <p:nvPr/>
        </p:nvSpPr>
        <p:spPr bwMode="auto">
          <a:xfrm>
            <a:off x="1295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Line 62"/>
          <p:cNvSpPr>
            <a:spLocks noChangeShapeType="1"/>
          </p:cNvSpPr>
          <p:nvPr/>
        </p:nvSpPr>
        <p:spPr bwMode="auto">
          <a:xfrm>
            <a:off x="914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1" name="AutoShape 63"/>
          <p:cNvSpPr>
            <a:spLocks noChangeArrowheads="1"/>
          </p:cNvSpPr>
          <p:nvPr/>
        </p:nvSpPr>
        <p:spPr bwMode="auto">
          <a:xfrm rot="-5400000">
            <a:off x="4152900" y="3850406"/>
            <a:ext cx="457200" cy="533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64"/>
          <p:cNvSpPr>
            <a:spLocks noChangeShapeType="1"/>
          </p:cNvSpPr>
          <p:nvPr/>
        </p:nvSpPr>
        <p:spPr bwMode="auto">
          <a:xfrm>
            <a:off x="3886200" y="3202706"/>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Line 65"/>
          <p:cNvSpPr>
            <a:spLocks noChangeShapeType="1"/>
          </p:cNvSpPr>
          <p:nvPr/>
        </p:nvSpPr>
        <p:spPr bwMode="auto">
          <a:xfrm flipV="1">
            <a:off x="3886200" y="4498106"/>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4" name="Line 66"/>
          <p:cNvSpPr>
            <a:spLocks noChangeShapeType="1"/>
          </p:cNvSpPr>
          <p:nvPr/>
        </p:nvSpPr>
        <p:spPr bwMode="auto">
          <a:xfrm>
            <a:off x="4724400" y="4117106"/>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54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8142"/>
                                        </p:tgtEl>
                                        <p:attrNameLst>
                                          <p:attrName>style.color</p:attrName>
                                        </p:attrNameLst>
                                      </p:cBhvr>
                                      <p:to>
                                        <a:srgbClr val="CC3300"/>
                                      </p:to>
                                    </p:animClr>
                                  </p:childTnLst>
                                </p:cTn>
                              </p:par>
                              <p:par>
                                <p:cTn id="7" presetID="3" presetClass="emph" presetSubtype="2" fill="hold" grpId="0" nodeType="withEffect">
                                  <p:stCondLst>
                                    <p:cond delay="0"/>
                                  </p:stCondLst>
                                  <p:childTnLst>
                                    <p:animClr clrSpc="rgb" dir="cw">
                                      <p:cBhvr override="childStyle">
                                        <p:cTn id="8" dur="500" fill="hold"/>
                                        <p:tgtEl>
                                          <p:spTgt spid="48135"/>
                                        </p:tgtEl>
                                        <p:attrNameLst>
                                          <p:attrName>style.color</p:attrName>
                                        </p:attrNameLst>
                                      </p:cBhvr>
                                      <p:to>
                                        <a:srgbClr val="CC3300"/>
                                      </p:to>
                                    </p:animClr>
                                  </p:childTnLst>
                                </p:cTn>
                              </p:par>
                              <p:par>
                                <p:cTn id="9" presetID="1" presetClass="exit" presetSubtype="0" fill="hold" grpId="0" nodeType="withEffect">
                                  <p:stCondLst>
                                    <p:cond delay="0"/>
                                  </p:stCondLst>
                                  <p:childTnLst>
                                    <p:set>
                                      <p:cBhvr>
                                        <p:cTn id="10" dur="1" fill="hold">
                                          <p:stCondLst>
                                            <p:cond delay="0"/>
                                          </p:stCondLst>
                                        </p:cTn>
                                        <p:tgtEl>
                                          <p:spTgt spid="481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15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8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8191"/>
                                        </p:tgtEl>
                                      </p:cBhvr>
                                    </p:animEffect>
                                    <p:animScale>
                                      <p:cBhvr>
                                        <p:cTn id="21" dur="250" autoRev="1" fill="hold"/>
                                        <p:tgtEl>
                                          <p:spTgt spid="48191"/>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48192"/>
                                        </p:tgtEl>
                                      </p:cBhvr>
                                    </p:animEffect>
                                    <p:animScale>
                                      <p:cBhvr>
                                        <p:cTn id="24" dur="250" autoRev="1" fill="hold"/>
                                        <p:tgtEl>
                                          <p:spTgt spid="4819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8193"/>
                                        </p:tgtEl>
                                      </p:cBhvr>
                                    </p:animEffect>
                                    <p:animScale>
                                      <p:cBhvr>
                                        <p:cTn id="27" dur="250" autoRev="1" fill="hold"/>
                                        <p:tgtEl>
                                          <p:spTgt spid="48193"/>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8194"/>
                                        </p:tgtEl>
                                      </p:cBhvr>
                                    </p:animEffect>
                                    <p:animScale>
                                      <p:cBhvr>
                                        <p:cTn id="30" dur="250" autoRev="1" fill="hold"/>
                                        <p:tgtEl>
                                          <p:spTgt spid="48194"/>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15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16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163"/>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500" fill="hold"/>
                                        <p:tgtEl>
                                          <p:spTgt spid="48135"/>
                                        </p:tgtEl>
                                        <p:attrNameLst>
                                          <p:attrName>style.color</p:attrName>
                                        </p:attrNameLst>
                                      </p:cBhvr>
                                      <p:to>
                                        <a:schemeClr val="tx1"/>
                                      </p:to>
                                    </p:animClr>
                                  </p:childTnLst>
                                </p:cTn>
                              </p:par>
                              <p:par>
                                <p:cTn id="49" presetID="3" presetClass="emph" presetSubtype="2" fill="hold" grpId="1" nodeType="withEffect">
                                  <p:stCondLst>
                                    <p:cond delay="0"/>
                                  </p:stCondLst>
                                  <p:childTnLst>
                                    <p:animClr clrSpc="rgb" dir="cw">
                                      <p:cBhvr override="childStyle">
                                        <p:cTn id="50" dur="500" fill="hold"/>
                                        <p:tgtEl>
                                          <p:spTgt spid="48142"/>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500" fill="hold"/>
                                        <p:tgtEl>
                                          <p:spTgt spid="48166"/>
                                        </p:tgtEl>
                                        <p:attrNameLst>
                                          <p:attrName>style.color</p:attrName>
                                        </p:attrNameLst>
                                      </p:cBhvr>
                                      <p:to>
                                        <a:schemeClr val="tx1"/>
                                      </p:to>
                                    </p:animClr>
                                  </p:childTnLst>
                                </p:cTn>
                              </p:par>
                              <p:par>
                                <p:cTn id="53" presetID="3" presetClass="emph" presetSubtype="2" fill="hold" grpId="0" nodeType="withEffect">
                                  <p:stCondLst>
                                    <p:cond delay="0"/>
                                  </p:stCondLst>
                                  <p:childTnLst>
                                    <p:animClr clrSpc="rgb" dir="cw">
                                      <p:cBhvr override="childStyle">
                                        <p:cTn id="54" dur="500" fill="hold"/>
                                        <p:tgtEl>
                                          <p:spTgt spid="48143"/>
                                        </p:tgtEl>
                                        <p:attrNameLst>
                                          <p:attrName>style.color</p:attrName>
                                        </p:attrNameLst>
                                      </p:cBhvr>
                                      <p:to>
                                        <a:schemeClr val="bg2"/>
                                      </p:to>
                                    </p:animClr>
                                  </p:childTnLst>
                                </p:cTn>
                              </p:par>
                              <p:par>
                                <p:cTn id="55" presetID="3" presetClass="emph" presetSubtype="2" fill="hold" grpId="0" nodeType="withEffect">
                                  <p:stCondLst>
                                    <p:cond delay="0"/>
                                  </p:stCondLst>
                                  <p:childTnLst>
                                    <p:animClr clrSpc="rgb" dir="cw">
                                      <p:cBhvr override="childStyle">
                                        <p:cTn id="56" dur="500" fill="hold"/>
                                        <p:tgtEl>
                                          <p:spTgt spid="48144"/>
                                        </p:tgtEl>
                                        <p:attrNameLst>
                                          <p:attrName>style.color</p:attrName>
                                        </p:attrNameLst>
                                      </p:cBhvr>
                                      <p:to>
                                        <a:schemeClr val="bg2"/>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81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81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816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8158"/>
                                        </p:tgtEl>
                                        <p:attrNameLst>
                                          <p:attrName>style.visibility</p:attrName>
                                        </p:attrNameLst>
                                      </p:cBhvr>
                                      <p:to>
                                        <p:strVal val="visible"/>
                                      </p:to>
                                    </p:set>
                                  </p:childTnLst>
                                </p:cTn>
                              </p:par>
                              <p:par>
                                <p:cTn id="69" presetID="3" presetClass="emph" presetSubtype="2" fill="hold" grpId="0" nodeType="withEffect">
                                  <p:stCondLst>
                                    <p:cond delay="0"/>
                                  </p:stCondLst>
                                  <p:childTnLst>
                                    <p:animClr clrSpc="rgb" dir="cw">
                                      <p:cBhvr override="childStyle">
                                        <p:cTn id="70" dur="500" fill="hold"/>
                                        <p:tgtEl>
                                          <p:spTgt spid="48145"/>
                                        </p:tgtEl>
                                        <p:attrNameLst>
                                          <p:attrName>style.color</p:attrName>
                                        </p:attrNameLst>
                                      </p:cBhvr>
                                      <p:to>
                                        <a:srgbClr val="CC3300"/>
                                      </p:to>
                                    </p:animClr>
                                  </p:childTnLst>
                                </p:cTn>
                              </p:par>
                              <p:par>
                                <p:cTn id="71" presetID="3" presetClass="emph" presetSubtype="2" fill="hold" grpId="0" nodeType="withEffect">
                                  <p:stCondLst>
                                    <p:cond delay="0"/>
                                  </p:stCondLst>
                                  <p:childTnLst>
                                    <p:animClr clrSpc="rgb" dir="cw">
                                      <p:cBhvr override="childStyle">
                                        <p:cTn id="72" dur="500" fill="hold"/>
                                        <p:tgtEl>
                                          <p:spTgt spid="48146"/>
                                        </p:tgtEl>
                                        <p:attrNameLst>
                                          <p:attrName>style.color</p:attrName>
                                        </p:attrNameLst>
                                      </p:cBhvr>
                                      <p:to>
                                        <a:srgbClr val="CC33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48191"/>
                                        </p:tgtEl>
                                      </p:cBhvr>
                                    </p:animEffect>
                                    <p:animScale>
                                      <p:cBhvr>
                                        <p:cTn id="77" dur="250" autoRev="1" fill="hold"/>
                                        <p:tgtEl>
                                          <p:spTgt spid="48191"/>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48192"/>
                                        </p:tgtEl>
                                      </p:cBhvr>
                                    </p:animEffect>
                                    <p:animScale>
                                      <p:cBhvr>
                                        <p:cTn id="80" dur="250" autoRev="1" fill="hold"/>
                                        <p:tgtEl>
                                          <p:spTgt spid="48192"/>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8193"/>
                                        </p:tgtEl>
                                      </p:cBhvr>
                                    </p:animEffect>
                                    <p:animScale>
                                      <p:cBhvr>
                                        <p:cTn id="83" dur="250" autoRev="1" fill="hold"/>
                                        <p:tgtEl>
                                          <p:spTgt spid="48193"/>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8194"/>
                                        </p:tgtEl>
                                      </p:cBhvr>
                                    </p:animEffect>
                                    <p:animScale>
                                      <p:cBhvr>
                                        <p:cTn id="86" dur="250" autoRev="1" fill="hold"/>
                                        <p:tgtEl>
                                          <p:spTgt spid="48194"/>
                                        </p:tgtEl>
                                      </p:cBhvr>
                                      <p:by x="105000" y="105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1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815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160"/>
                                        </p:tgtEl>
                                        <p:attrNameLst>
                                          <p:attrName>style.visibility</p:attrName>
                                        </p:attrNameLst>
                                      </p:cBhvr>
                                      <p:to>
                                        <p:strVal val="visible"/>
                                      </p:to>
                                    </p:set>
                                  </p:childTnLst>
                                </p:cTn>
                              </p:par>
                              <p:par>
                                <p:cTn id="97" presetID="3" presetClass="emph" presetSubtype="2" fill="hold" grpId="1" nodeType="withEffect">
                                  <p:stCondLst>
                                    <p:cond delay="0"/>
                                  </p:stCondLst>
                                  <p:childTnLst>
                                    <p:animClr clrSpc="rgb" dir="cw">
                                      <p:cBhvr override="childStyle">
                                        <p:cTn id="98" dur="500" fill="hold"/>
                                        <p:tgtEl>
                                          <p:spTgt spid="48146"/>
                                        </p:tgtEl>
                                        <p:attrNameLst>
                                          <p:attrName>style.color</p:attrName>
                                        </p:attrNameLst>
                                      </p:cBhvr>
                                      <p:to>
                                        <a:schemeClr val="tx1"/>
                                      </p:to>
                                    </p:animClr>
                                  </p:childTnLst>
                                </p:cTn>
                              </p:par>
                              <p:par>
                                <p:cTn id="99" presetID="3" presetClass="emph" presetSubtype="2" fill="hold" grpId="1" nodeType="withEffect">
                                  <p:stCondLst>
                                    <p:cond delay="0"/>
                                  </p:stCondLst>
                                  <p:childTnLst>
                                    <p:animClr clrSpc="rgb" dir="cw">
                                      <p:cBhvr override="childStyle">
                                        <p:cTn id="100" dur="500" fill="hold"/>
                                        <p:tgtEl>
                                          <p:spTgt spid="48145"/>
                                        </p:tgtEl>
                                        <p:attrNameLst>
                                          <p:attrName>style.color</p:attrName>
                                        </p:attrNameLst>
                                      </p:cBhvr>
                                      <p:to>
                                        <a:schemeClr val="tx1"/>
                                      </p:to>
                                    </p:animClr>
                                  </p:childTnLst>
                                </p:cTn>
                              </p:par>
                              <p:par>
                                <p:cTn id="101" presetID="3" presetClass="emph" presetSubtype="2" fill="hold" grpId="1" nodeType="withEffect">
                                  <p:stCondLst>
                                    <p:cond delay="0"/>
                                  </p:stCondLst>
                                  <p:childTnLst>
                                    <p:animClr clrSpc="rgb" dir="cw">
                                      <p:cBhvr override="childStyle">
                                        <p:cTn id="102" dur="500" fill="hold"/>
                                        <p:tgtEl>
                                          <p:spTgt spid="48167"/>
                                        </p:tgtEl>
                                        <p:attrNameLst>
                                          <p:attrName>style.color</p:attrName>
                                        </p:attrNameLst>
                                      </p:cBhvr>
                                      <p:to>
                                        <a:schemeClr val="tx2"/>
                                      </p:to>
                                    </p:animClr>
                                  </p:childTnLst>
                                </p:cTn>
                              </p:par>
                              <p:par>
                                <p:cTn id="103" presetID="3" presetClass="emph" presetSubtype="2" fill="hold" grpId="0" nodeType="withEffect">
                                  <p:stCondLst>
                                    <p:cond delay="0"/>
                                  </p:stCondLst>
                                  <p:childTnLst>
                                    <p:animClr clrSpc="rgb" dir="cw">
                                      <p:cBhvr override="childStyle">
                                        <p:cTn id="104" dur="500" fill="hold"/>
                                        <p:tgtEl>
                                          <p:spTgt spid="48147"/>
                                        </p:tgtEl>
                                        <p:attrNameLst>
                                          <p:attrName>style.color</p:attrName>
                                        </p:attrNameLst>
                                      </p:cBhvr>
                                      <p:to>
                                        <a:schemeClr val="bg2"/>
                                      </p:to>
                                    </p:animClr>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8156"/>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815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4816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8159"/>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500" fill="hold"/>
                                        <p:tgtEl>
                                          <p:spTgt spid="48149"/>
                                        </p:tgtEl>
                                        <p:attrNameLst>
                                          <p:attrName>style.color</p:attrName>
                                        </p:attrNameLst>
                                      </p:cBhvr>
                                      <p:to>
                                        <a:srgbClr val="CC3300"/>
                                      </p:to>
                                    </p:animClr>
                                  </p:childTnLst>
                                </p:cTn>
                              </p:par>
                              <p:par>
                                <p:cTn id="119" presetID="3" presetClass="emph" presetSubtype="2" fill="hold" grpId="0" nodeType="withEffect">
                                  <p:stCondLst>
                                    <p:cond delay="0"/>
                                  </p:stCondLst>
                                  <p:childTnLst>
                                    <p:animClr clrSpc="rgb" dir="cw">
                                      <p:cBhvr override="childStyle">
                                        <p:cTn id="120" dur="500" fill="hold"/>
                                        <p:tgtEl>
                                          <p:spTgt spid="48148"/>
                                        </p:tgtEl>
                                        <p:attrNameLst>
                                          <p:attrName>style.color</p:attrName>
                                        </p:attrNameLst>
                                      </p:cBhvr>
                                      <p:to>
                                        <a:srgbClr val="CC3300"/>
                                      </p:to>
                                    </p:animClr>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2" nodeType="clickEffect">
                                  <p:stCondLst>
                                    <p:cond delay="0"/>
                                  </p:stCondLst>
                                  <p:childTnLst>
                                    <p:animEffect transition="out" filter="fade">
                                      <p:cBhvr>
                                        <p:cTn id="124" dur="500" tmFilter="0, 0; .2, .5; .8, .5; 1, 0"/>
                                        <p:tgtEl>
                                          <p:spTgt spid="48191"/>
                                        </p:tgtEl>
                                      </p:cBhvr>
                                    </p:animEffect>
                                    <p:animScale>
                                      <p:cBhvr>
                                        <p:cTn id="125" dur="250" autoRev="1" fill="hold"/>
                                        <p:tgtEl>
                                          <p:spTgt spid="48191"/>
                                        </p:tgtEl>
                                      </p:cBhvr>
                                      <p:by x="105000" y="105000"/>
                                    </p:animScale>
                                  </p:childTnLst>
                                </p:cTn>
                              </p:par>
                              <p:par>
                                <p:cTn id="126" presetID="26" presetClass="emph" presetSubtype="0" fill="hold" grpId="2" nodeType="withEffect">
                                  <p:stCondLst>
                                    <p:cond delay="0"/>
                                  </p:stCondLst>
                                  <p:childTnLst>
                                    <p:animEffect transition="out" filter="fade">
                                      <p:cBhvr>
                                        <p:cTn id="127" dur="500" tmFilter="0, 0; .2, .5; .8, .5; 1, 0"/>
                                        <p:tgtEl>
                                          <p:spTgt spid="48192"/>
                                        </p:tgtEl>
                                      </p:cBhvr>
                                    </p:animEffect>
                                    <p:animScale>
                                      <p:cBhvr>
                                        <p:cTn id="128" dur="250" autoRev="1" fill="hold"/>
                                        <p:tgtEl>
                                          <p:spTgt spid="48192"/>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48193"/>
                                        </p:tgtEl>
                                      </p:cBhvr>
                                    </p:animEffect>
                                    <p:animScale>
                                      <p:cBhvr>
                                        <p:cTn id="131" dur="250" autoRev="1" fill="hold"/>
                                        <p:tgtEl>
                                          <p:spTgt spid="48193"/>
                                        </p:tgtEl>
                                      </p:cBhvr>
                                      <p:by x="105000" y="105000"/>
                                    </p:animScale>
                                  </p:childTnLst>
                                </p:cTn>
                              </p:par>
                              <p:par>
                                <p:cTn id="132" presetID="26" presetClass="emph" presetSubtype="0" fill="hold" grpId="2" nodeType="withEffect">
                                  <p:stCondLst>
                                    <p:cond delay="0"/>
                                  </p:stCondLst>
                                  <p:childTnLst>
                                    <p:animEffect transition="out" filter="fade">
                                      <p:cBhvr>
                                        <p:cTn id="133" dur="500" tmFilter="0, 0; .2, .5; .8, .5; 1, 0"/>
                                        <p:tgtEl>
                                          <p:spTgt spid="48194"/>
                                        </p:tgtEl>
                                      </p:cBhvr>
                                    </p:animEffect>
                                    <p:animScale>
                                      <p:cBhvr>
                                        <p:cTn id="134" dur="250" autoRev="1" fill="hold"/>
                                        <p:tgtEl>
                                          <p:spTgt spid="48194"/>
                                        </p:tgtEl>
                                      </p:cBhvr>
                                      <p:by x="105000" y="105000"/>
                                    </p:animScale>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81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815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816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159"/>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8161"/>
                                        </p:tgtEl>
                                        <p:attrNameLst>
                                          <p:attrName>style.visibility</p:attrName>
                                        </p:attrNameLst>
                                      </p:cBhvr>
                                      <p:to>
                                        <p:strVal val="visible"/>
                                      </p:to>
                                    </p:set>
                                  </p:childTnLst>
                                </p:cTn>
                              </p:par>
                              <p:par>
                                <p:cTn id="151" presetID="3" presetClass="emph" presetSubtype="2" fill="hold" grpId="1" nodeType="withEffect">
                                  <p:stCondLst>
                                    <p:cond delay="0"/>
                                  </p:stCondLst>
                                  <p:childTnLst>
                                    <p:animClr clrSpc="rgb" dir="cw">
                                      <p:cBhvr override="childStyle">
                                        <p:cTn id="152" dur="500" fill="hold"/>
                                        <p:tgtEl>
                                          <p:spTgt spid="48168"/>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48150"/>
                                        </p:tgtEl>
                                        <p:attrNameLst>
                                          <p:attrName>style.color</p:attrName>
                                        </p:attrNameLst>
                                      </p:cBhvr>
                                      <p:to>
                                        <a:schemeClr val="bg2"/>
                                      </p:to>
                                    </p:animClr>
                                  </p:childTnLst>
                                </p:cTn>
                              </p:par>
                              <p:par>
                                <p:cTn id="155" presetID="3" presetClass="emph" presetSubtype="2" fill="hold" grpId="0" nodeType="withEffect">
                                  <p:stCondLst>
                                    <p:cond delay="0"/>
                                  </p:stCondLst>
                                  <p:childTnLst>
                                    <p:animClr clrSpc="rgb" dir="cw">
                                      <p:cBhvr override="childStyle">
                                        <p:cTn id="156" dur="500" fill="hold"/>
                                        <p:tgtEl>
                                          <p:spTgt spid="48151"/>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5" grpId="1"/>
      <p:bldP spid="48142" grpId="0"/>
      <p:bldP spid="48142" grpId="1"/>
      <p:bldP spid="48143" grpId="0"/>
      <p:bldP spid="48144" grpId="0"/>
      <p:bldP spid="48145" grpId="0"/>
      <p:bldP spid="48145" grpId="1"/>
      <p:bldP spid="48146" grpId="0"/>
      <p:bldP spid="48146" grpId="1"/>
      <p:bldP spid="48147" grpId="0"/>
      <p:bldP spid="48148" grpId="0"/>
      <p:bldP spid="48149" grpId="0"/>
      <p:bldP spid="48150" grpId="0"/>
      <p:bldP spid="48151" grpId="0"/>
      <p:bldP spid="48152" grpId="0" animBg="1"/>
      <p:bldP spid="48153" grpId="0" animBg="1"/>
      <p:bldP spid="48154" grpId="0" animBg="1"/>
      <p:bldP spid="48154" grpId="1" animBg="1"/>
      <p:bldP spid="48155" grpId="0" animBg="1"/>
      <p:bldP spid="48155" grpId="1" animBg="1"/>
      <p:bldP spid="48156" grpId="0" animBg="1"/>
      <p:bldP spid="48156" grpId="1" animBg="1"/>
      <p:bldP spid="48157" grpId="0" animBg="1"/>
      <p:bldP spid="48157" grpId="1" animBg="1"/>
      <p:bldP spid="48158" grpId="0" animBg="1"/>
      <p:bldP spid="48158" grpId="1" animBg="1"/>
      <p:bldP spid="48159" grpId="0" animBg="1"/>
      <p:bldP spid="48159" grpId="1" animBg="1"/>
      <p:bldP spid="48160" grpId="0" animBg="1"/>
      <p:bldP spid="48160" grpId="1" animBg="1"/>
      <p:bldP spid="48161" grpId="0" animBg="1"/>
      <p:bldP spid="48162" grpId="0" animBg="1"/>
      <p:bldP spid="48163" grpId="0" animBg="1"/>
      <p:bldP spid="48163" grpId="1" animBg="1"/>
      <p:bldP spid="48164" grpId="0" animBg="1"/>
      <p:bldP spid="48164" grpId="1" animBg="1"/>
      <p:bldP spid="48166" grpId="0"/>
      <p:bldP spid="48166" grpId="1"/>
      <p:bldP spid="48167" grpId="0"/>
      <p:bldP spid="48167" grpId="1"/>
      <p:bldP spid="48168" grpId="0"/>
      <p:bldP spid="48168" grpId="1"/>
      <p:bldP spid="48191" grpId="0" animBg="1"/>
      <p:bldP spid="48191" grpId="1" animBg="1"/>
      <p:bldP spid="48191" grpId="2" animBg="1"/>
      <p:bldP spid="48192" grpId="0" animBg="1"/>
      <p:bldP spid="48192" grpId="1" animBg="1"/>
      <p:bldP spid="48192" grpId="2" animBg="1"/>
      <p:bldP spid="48193" grpId="0" animBg="1"/>
      <p:bldP spid="48193" grpId="1" animBg="1"/>
      <p:bldP spid="48193" grpId="2" animBg="1"/>
      <p:bldP spid="48194" grpId="0" animBg="1"/>
      <p:bldP spid="48194" grpId="1" animBg="1"/>
      <p:bldP spid="48194" grpId="2"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for Sort-Merge Join</a:t>
            </a:r>
          </a:p>
        </p:txBody>
      </p:sp>
      <p:pic>
        <p:nvPicPr>
          <p:cNvPr id="6148" name="Picture 4" descr="C:\Users\erradi\AppData\Local\Temp\SNAGHTML76ff7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0" y="2580536"/>
            <a:ext cx="8730613" cy="648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42424" y="3228608"/>
            <a:ext cx="2160240" cy="646331"/>
          </a:xfrm>
          <a:prstGeom prst="rect">
            <a:avLst/>
          </a:prstGeom>
          <a:noFill/>
        </p:spPr>
        <p:txBody>
          <a:bodyPr wrap="square" rtlCol="0">
            <a:spAutoFit/>
          </a:bodyPr>
          <a:lstStyle/>
          <a:p>
            <a:r>
              <a:rPr lang="en-US" sz="3600" dirty="0">
                <a:latin typeface="+mn-lt"/>
              </a:rPr>
              <a:t>Sort Cost</a:t>
            </a:r>
          </a:p>
        </p:txBody>
      </p:sp>
      <p:sp>
        <p:nvSpPr>
          <p:cNvPr id="7" name="TextBox 6"/>
          <p:cNvSpPr txBox="1"/>
          <p:nvPr/>
        </p:nvSpPr>
        <p:spPr>
          <a:xfrm>
            <a:off x="7524328" y="3228608"/>
            <a:ext cx="2160240" cy="1200329"/>
          </a:xfrm>
          <a:prstGeom prst="rect">
            <a:avLst/>
          </a:prstGeom>
          <a:noFill/>
        </p:spPr>
        <p:txBody>
          <a:bodyPr wrap="square" rtlCol="0">
            <a:spAutoFit/>
          </a:bodyPr>
          <a:lstStyle/>
          <a:p>
            <a:r>
              <a:rPr lang="en-US" sz="3600" dirty="0">
                <a:latin typeface="+mn-lt"/>
              </a:rPr>
              <a:t>Merge Cost</a:t>
            </a:r>
          </a:p>
        </p:txBody>
      </p:sp>
      <p:sp>
        <p:nvSpPr>
          <p:cNvPr id="4" name="Slide Number Placeholder 3"/>
          <p:cNvSpPr>
            <a:spLocks noGrp="1"/>
          </p:cNvSpPr>
          <p:nvPr>
            <p:ph type="sldNum" sz="quarter" idx="12"/>
          </p:nvPr>
        </p:nvSpPr>
        <p:spPr/>
        <p:txBody>
          <a:bodyPr/>
          <a:lstStyle/>
          <a:p>
            <a:pPr>
              <a:defRPr/>
            </a:pPr>
            <a:fld id="{1AE633AD-3138-4547-8556-19584FCE4785}" type="slidenum">
              <a:rPr lang="en-US" smtClean="0"/>
              <a:pPr>
                <a:defRPr/>
              </a:pPr>
              <a:t>103</a:t>
            </a:fld>
            <a:endParaRPr lang="en-US"/>
          </a:p>
        </p:txBody>
      </p:sp>
    </p:spTree>
    <p:extLst>
      <p:ext uri="{BB962C8B-B14F-4D97-AF65-F5344CB8AC3E}">
        <p14:creationId xmlns:p14="http://schemas.microsoft.com/office/powerpoint/2010/main" val="1415125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24D2E6E-17EB-4AD3-B38B-0048C85EA45A}" type="slidenum">
              <a:rPr lang="en-US"/>
              <a:pPr/>
              <a:t>104</a:t>
            </a:fld>
            <a:endParaRPr lang="en-US"/>
          </a:p>
        </p:txBody>
      </p:sp>
      <p:sp>
        <p:nvSpPr>
          <p:cNvPr id="239618" name="Rectangle 2"/>
          <p:cNvSpPr>
            <a:spLocks noGrp="1" noChangeArrowheads="1"/>
          </p:cNvSpPr>
          <p:nvPr>
            <p:ph type="body" idx="1"/>
          </p:nvPr>
        </p:nvSpPr>
        <p:spPr>
          <a:xfrm>
            <a:off x="391438" y="1408176"/>
            <a:ext cx="8105775" cy="733425"/>
          </a:xfrm>
        </p:spPr>
        <p:txBody>
          <a:bodyPr>
            <a:normAutofit/>
          </a:bodyPr>
          <a:lstStyle/>
          <a:p>
            <a:r>
              <a:rPr lang="en-US" sz="3600" dirty="0"/>
              <a:t>Hash function h(v), range 1 </a:t>
            </a:r>
            <a:r>
              <a:rPr lang="en-US" sz="3600" dirty="0">
                <a:sym typeface="Symbol" pitchFamily="18" charset="2"/>
              </a:rPr>
              <a:t></a:t>
            </a:r>
            <a:r>
              <a:rPr lang="en-US" sz="3600" dirty="0"/>
              <a:t> k</a:t>
            </a:r>
          </a:p>
        </p:txBody>
      </p:sp>
      <p:sp>
        <p:nvSpPr>
          <p:cNvPr id="239619" name="Rectangle 3"/>
          <p:cNvSpPr>
            <a:spLocks noChangeArrowheads="1"/>
          </p:cNvSpPr>
          <p:nvPr/>
        </p:nvSpPr>
        <p:spPr bwMode="auto">
          <a:xfrm>
            <a:off x="307439" y="2060848"/>
            <a:ext cx="83931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arenBoth"/>
            </a:pPr>
            <a:r>
              <a:rPr lang="en-US" sz="2800" u="none" baseline="0" dirty="0">
                <a:solidFill>
                  <a:srgbClr val="C00000"/>
                </a:solidFill>
              </a:rPr>
              <a:t>Hashing stage </a:t>
            </a:r>
            <a:r>
              <a:rPr lang="en-US" sz="2800" b="0" u="none" baseline="0" dirty="0"/>
              <a:t>(</a:t>
            </a:r>
            <a:r>
              <a:rPr lang="en-US" sz="2800" b="0" u="none" baseline="0" dirty="0" err="1"/>
              <a:t>bucketizing</a:t>
            </a:r>
            <a:r>
              <a:rPr lang="en-US" sz="2800" b="0" u="none" baseline="0" dirty="0"/>
              <a:t>): hash tuples into buckets</a:t>
            </a:r>
          </a:p>
          <a:p>
            <a:pPr marL="576072" indent="-457200">
              <a:spcBef>
                <a:spcPts val="600"/>
              </a:spcBef>
              <a:spcAft>
                <a:spcPts val="600"/>
              </a:spcAft>
              <a:buFont typeface="Arial" pitchFamily="34" charset="0"/>
              <a:buChar char="•"/>
            </a:pPr>
            <a:r>
              <a:rPr lang="en-US" sz="3200" b="0" dirty="0"/>
              <a:t>Hash R tuples into buckets   R</a:t>
            </a:r>
            <a:r>
              <a:rPr lang="en-US" sz="3200" b="0" baseline="-25000" dirty="0"/>
              <a:t>1</a:t>
            </a:r>
            <a:r>
              <a:rPr lang="en-US" sz="3200" b="0" dirty="0"/>
              <a:t>, R</a:t>
            </a:r>
            <a:r>
              <a:rPr lang="en-US" sz="3200" b="0" baseline="-25000" dirty="0"/>
              <a:t>2</a:t>
            </a:r>
            <a:r>
              <a:rPr lang="en-US" sz="3200" b="0" dirty="0"/>
              <a:t>, ... </a:t>
            </a:r>
            <a:r>
              <a:rPr lang="en-US" sz="3200" b="0" dirty="0" err="1"/>
              <a:t>R</a:t>
            </a:r>
            <a:r>
              <a:rPr lang="en-US" sz="3200" b="0" baseline="-25000" dirty="0" err="1"/>
              <a:t>k</a:t>
            </a:r>
            <a:endParaRPr lang="en-US" sz="3200" b="0" baseline="-25000" dirty="0"/>
          </a:p>
          <a:p>
            <a:pPr marL="576072" indent="-457200">
              <a:spcBef>
                <a:spcPts val="600"/>
              </a:spcBef>
              <a:spcAft>
                <a:spcPts val="600"/>
              </a:spcAft>
              <a:buFont typeface="Arial" pitchFamily="34" charset="0"/>
              <a:buChar char="•"/>
            </a:pPr>
            <a:r>
              <a:rPr lang="en-US" sz="3200" b="0" dirty="0"/>
              <a:t>Hash S tuples into buckets   S</a:t>
            </a:r>
            <a:r>
              <a:rPr lang="en-US" sz="3200" b="0" baseline="-25000" dirty="0"/>
              <a:t>1</a:t>
            </a:r>
            <a:r>
              <a:rPr lang="en-US" sz="3200" b="0" dirty="0"/>
              <a:t>, S</a:t>
            </a:r>
            <a:r>
              <a:rPr lang="en-US" sz="3200" b="0" baseline="-25000" dirty="0"/>
              <a:t>2</a:t>
            </a:r>
            <a:r>
              <a:rPr lang="en-US" sz="3200" b="0" dirty="0"/>
              <a:t>, ... </a:t>
            </a:r>
            <a:r>
              <a:rPr lang="en-US" sz="3200" b="0" dirty="0" err="1"/>
              <a:t>S</a:t>
            </a:r>
            <a:r>
              <a:rPr lang="en-US" sz="3200" b="0" baseline="-25000" dirty="0" err="1"/>
              <a:t>k</a:t>
            </a:r>
            <a:endParaRPr lang="en-US" sz="3200" b="0" baseline="-25000" dirty="0"/>
          </a:p>
          <a:p>
            <a:pPr marL="609600" indent="-609600">
              <a:spcBef>
                <a:spcPct val="20000"/>
              </a:spcBef>
              <a:buFontTx/>
              <a:buAutoNum type="arabicParenBoth"/>
            </a:pPr>
            <a:r>
              <a:rPr lang="en-US" sz="2800" u="none" baseline="0" dirty="0">
                <a:solidFill>
                  <a:srgbClr val="C00000"/>
                </a:solidFill>
              </a:rPr>
              <a:t>Join stage</a:t>
            </a:r>
            <a:r>
              <a:rPr lang="en-US" sz="2800" b="0" u="none" baseline="0" dirty="0"/>
              <a:t>: join tuples in matching buckets</a:t>
            </a:r>
          </a:p>
          <a:p>
            <a:pPr marL="118872" indent="0">
              <a:spcBef>
                <a:spcPts val="600"/>
              </a:spcBef>
              <a:spcAft>
                <a:spcPts val="600"/>
              </a:spcAft>
              <a:buNone/>
            </a:pPr>
            <a:r>
              <a:rPr lang="en-US" sz="2800" dirty="0"/>
              <a:t>For </a:t>
            </a:r>
            <a:r>
              <a:rPr lang="en-US" sz="2800" dirty="0" err="1"/>
              <a:t>i</a:t>
            </a:r>
            <a:r>
              <a:rPr lang="en-US" sz="2800" dirty="0"/>
              <a:t> = 1 to k do</a:t>
            </a:r>
          </a:p>
          <a:p>
            <a:pPr marL="118872" indent="0">
              <a:spcBef>
                <a:spcPts val="600"/>
              </a:spcBef>
              <a:spcAft>
                <a:spcPts val="600"/>
              </a:spcAft>
              <a:buNone/>
            </a:pPr>
            <a:r>
              <a:rPr lang="en-US" sz="2800" dirty="0"/>
              <a:t>		Match tuples in </a:t>
            </a:r>
            <a:r>
              <a:rPr lang="en-US" sz="2800" dirty="0" err="1"/>
              <a:t>R</a:t>
            </a:r>
            <a:r>
              <a:rPr lang="en-US" sz="2800" baseline="-25000" dirty="0" err="1"/>
              <a:t>i</a:t>
            </a:r>
            <a:r>
              <a:rPr lang="en-US" sz="2800" dirty="0"/>
              <a:t>, S</a:t>
            </a:r>
            <a:r>
              <a:rPr lang="en-US" sz="2800" baseline="-25000" dirty="0"/>
              <a:t>i</a:t>
            </a:r>
            <a:r>
              <a:rPr lang="en-US" sz="2800" dirty="0"/>
              <a:t> buckets</a:t>
            </a:r>
          </a:p>
          <a:p>
            <a:pPr>
              <a:spcBef>
                <a:spcPct val="20000"/>
              </a:spcBef>
            </a:pPr>
            <a:endParaRPr lang="en-US" sz="2800" b="0" u="none" baseline="0" dirty="0"/>
          </a:p>
        </p:txBody>
      </p:sp>
      <p:sp>
        <p:nvSpPr>
          <p:cNvPr id="22" name="Rectangle 2"/>
          <p:cNvSpPr txBox="1">
            <a:spLocks noChangeArrowheads="1"/>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Hash-Join  R       </a:t>
            </a:r>
            <a:r>
              <a:rPr lang="en-US" sz="4000" baseline="-25000" dirty="0"/>
              <a:t>A=</a:t>
            </a:r>
            <a:r>
              <a:rPr lang="en-US" sz="3600" baseline="-25000" dirty="0"/>
              <a:t>B </a:t>
            </a:r>
            <a:r>
              <a:rPr lang="en-US" dirty="0"/>
              <a:t>S</a:t>
            </a:r>
          </a:p>
        </p:txBody>
      </p:sp>
      <p:sp>
        <p:nvSpPr>
          <p:cNvPr id="24" name="AutoShape 4"/>
          <p:cNvSpPr>
            <a:spLocks noChangeArrowheads="1"/>
          </p:cNvSpPr>
          <p:nvPr/>
        </p:nvSpPr>
        <p:spPr bwMode="auto">
          <a:xfrm rot="5400000">
            <a:off x="3710286"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5"/>
          <p:cNvSpPr>
            <a:spLocks noChangeArrowheads="1"/>
          </p:cNvSpPr>
          <p:nvPr/>
        </p:nvSpPr>
        <p:spPr bwMode="auto">
          <a:xfrm rot="16200000" flipH="1">
            <a:off x="3988145"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3"/>
          <p:cNvSpPr txBox="1">
            <a:spLocks noChangeArrowheads="1"/>
          </p:cNvSpPr>
          <p:nvPr/>
        </p:nvSpPr>
        <p:spPr>
          <a:xfrm>
            <a:off x="105932" y="6101532"/>
            <a:ext cx="8796126" cy="7564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Cost = </a:t>
            </a:r>
          </a:p>
          <a:p>
            <a:pPr lvl="1"/>
            <a:endParaRPr lang="en-US" dirty="0"/>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28" y="6021288"/>
            <a:ext cx="2601107" cy="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02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299" name="Rectangle 4"/>
          <p:cNvSpPr>
            <a:spLocks noGrp="1" noChangeArrowheads="1"/>
          </p:cNvSpPr>
          <p:nvPr>
            <p:ph type="title"/>
          </p:nvPr>
        </p:nvSpPr>
        <p:spPr>
          <a:xfrm>
            <a:off x="266700" y="252080"/>
            <a:ext cx="8229600" cy="300441"/>
          </a:xfrm>
        </p:spPr>
        <p:txBody>
          <a:bodyPr lIns="92075" tIns="46038" rIns="92075" bIns="46038"/>
          <a:lstStyle/>
          <a:p>
            <a:r>
              <a:rPr lang="en-US" altLang="en-US" b="1" dirty="0">
                <a:solidFill>
                  <a:srgbClr val="0070C0"/>
                </a:solidFill>
                <a:ea typeface="ＭＳ Ｐゴシック" panose="020B0600070205080204" pitchFamily="34" charset="-128"/>
              </a:rPr>
              <a:t>Hashing Stage</a:t>
            </a:r>
          </a:p>
        </p:txBody>
      </p:sp>
      <p:sp>
        <p:nvSpPr>
          <p:cNvPr id="55300" name="Rectangle 5"/>
          <p:cNvSpPr>
            <a:spLocks noGrp="1" noChangeArrowheads="1"/>
          </p:cNvSpPr>
          <p:nvPr>
            <p:ph idx="1"/>
          </p:nvPr>
        </p:nvSpPr>
        <p:spPr>
          <a:xfrm>
            <a:off x="144464" y="1600200"/>
            <a:ext cx="2597150" cy="4525963"/>
          </a:xfrm>
        </p:spPr>
        <p:txBody>
          <a:bodyPr lIns="92075" tIns="46038" rIns="92075" bIns="46038"/>
          <a:lstStyle/>
          <a:p>
            <a:r>
              <a:rPr lang="en-US" altLang="en-US" sz="2400" dirty="0">
                <a:ea typeface="ＭＳ Ｐゴシック" panose="020B0600070205080204" pitchFamily="34" charset="-128"/>
              </a:rPr>
              <a:t>Partition tuples in R and S using join attributes as key hash</a:t>
            </a:r>
          </a:p>
          <a:p>
            <a:r>
              <a:rPr lang="en-US" altLang="en-US" sz="2400" dirty="0">
                <a:ea typeface="ＭＳ Ｐゴシック" panose="020B0600070205080204" pitchFamily="34" charset="-128"/>
              </a:rPr>
              <a:t>Tuples in partition </a:t>
            </a:r>
            <a:r>
              <a:rPr lang="en-US" altLang="en-US" sz="2400" dirty="0" err="1">
                <a:ea typeface="ＭＳ Ｐゴシック" panose="020B0600070205080204" pitchFamily="34" charset="-128"/>
              </a:rPr>
              <a:t>R</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only match tuples in partition S</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a:t>
            </a:r>
          </a:p>
        </p:txBody>
      </p:sp>
      <p:sp>
        <p:nvSpPr>
          <p:cNvPr id="55301" name="Line 7"/>
          <p:cNvSpPr>
            <a:spLocks noChangeShapeType="1"/>
          </p:cNvSpPr>
          <p:nvPr/>
        </p:nvSpPr>
        <p:spPr bwMode="auto">
          <a:xfrm>
            <a:off x="3505200" y="3621360"/>
            <a:ext cx="510540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65"/>
          <p:cNvSpPr>
            <a:spLocks noChangeArrowheads="1"/>
          </p:cNvSpPr>
          <p:nvPr/>
        </p:nvSpPr>
        <p:spPr bwMode="auto">
          <a:xfrm>
            <a:off x="2865438" y="785311"/>
            <a:ext cx="17857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solidFill>
                  <a:srgbClr val="000000"/>
                </a:solidFill>
              </a:rPr>
              <a:t>R</a:t>
            </a:r>
          </a:p>
        </p:txBody>
      </p:sp>
      <p:sp>
        <p:nvSpPr>
          <p:cNvPr id="55303" name="Rectangle 66"/>
          <p:cNvSpPr>
            <a:spLocks noChangeArrowheads="1"/>
          </p:cNvSpPr>
          <p:nvPr/>
        </p:nvSpPr>
        <p:spPr bwMode="auto">
          <a:xfrm>
            <a:off x="5988050" y="9765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04" name="Freeform 67"/>
          <p:cNvSpPr>
            <a:spLocks/>
          </p:cNvSpPr>
          <p:nvPr/>
        </p:nvSpPr>
        <p:spPr bwMode="auto">
          <a:xfrm>
            <a:off x="7772400"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5" name="Freeform 68"/>
          <p:cNvSpPr>
            <a:spLocks/>
          </p:cNvSpPr>
          <p:nvPr/>
        </p:nvSpPr>
        <p:spPr bwMode="auto">
          <a:xfrm>
            <a:off x="792797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6" name="Freeform 69"/>
          <p:cNvSpPr>
            <a:spLocks/>
          </p:cNvSpPr>
          <p:nvPr/>
        </p:nvSpPr>
        <p:spPr bwMode="auto">
          <a:xfrm>
            <a:off x="4267200" y="9543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7" name="Freeform 70"/>
          <p:cNvSpPr>
            <a:spLocks/>
          </p:cNvSpPr>
          <p:nvPr/>
        </p:nvSpPr>
        <p:spPr bwMode="auto">
          <a:xfrm>
            <a:off x="4619625" y="22735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08" name="Group 71"/>
          <p:cNvGrpSpPr>
            <a:grpSpLocks/>
          </p:cNvGrpSpPr>
          <p:nvPr/>
        </p:nvGrpSpPr>
        <p:grpSpPr bwMode="auto">
          <a:xfrm>
            <a:off x="6372225" y="2465660"/>
            <a:ext cx="334963" cy="90488"/>
            <a:chOff x="4158" y="1336"/>
            <a:chExt cx="211" cy="57"/>
          </a:xfrm>
        </p:grpSpPr>
        <p:sp>
          <p:nvSpPr>
            <p:cNvPr id="55400" name="Freeform 72"/>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1" name="Freeform 73"/>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2" name="Freeform 74"/>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09" name="Freeform 75"/>
          <p:cNvSpPr>
            <a:spLocks/>
          </p:cNvSpPr>
          <p:nvPr/>
        </p:nvSpPr>
        <p:spPr bwMode="auto">
          <a:xfrm>
            <a:off x="7380288" y="16004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0" name="Freeform 76"/>
          <p:cNvSpPr>
            <a:spLocks/>
          </p:cNvSpPr>
          <p:nvPr/>
        </p:nvSpPr>
        <p:spPr bwMode="auto">
          <a:xfrm>
            <a:off x="7670800" y="16004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1" name="Freeform 77"/>
          <p:cNvSpPr>
            <a:spLocks/>
          </p:cNvSpPr>
          <p:nvPr/>
        </p:nvSpPr>
        <p:spPr bwMode="auto">
          <a:xfrm>
            <a:off x="7380288" y="20671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2" name="Freeform 78"/>
          <p:cNvSpPr>
            <a:spLocks/>
          </p:cNvSpPr>
          <p:nvPr/>
        </p:nvSpPr>
        <p:spPr bwMode="auto">
          <a:xfrm>
            <a:off x="7680325" y="206719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3" name="Freeform 79"/>
          <p:cNvSpPr>
            <a:spLocks/>
          </p:cNvSpPr>
          <p:nvPr/>
        </p:nvSpPr>
        <p:spPr bwMode="auto">
          <a:xfrm>
            <a:off x="762952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4" name="Freeform 80"/>
          <p:cNvSpPr>
            <a:spLocks/>
          </p:cNvSpPr>
          <p:nvPr/>
        </p:nvSpPr>
        <p:spPr bwMode="auto">
          <a:xfrm>
            <a:off x="7980363" y="2067198"/>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5" name="Rectangle 81"/>
          <p:cNvSpPr>
            <a:spLocks noChangeArrowheads="1"/>
          </p:cNvSpPr>
          <p:nvPr/>
        </p:nvSpPr>
        <p:spPr bwMode="auto">
          <a:xfrm>
            <a:off x="6359525" y="17893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16" name="Freeform 82"/>
          <p:cNvSpPr>
            <a:spLocks/>
          </p:cNvSpPr>
          <p:nvPr/>
        </p:nvSpPr>
        <p:spPr bwMode="auto">
          <a:xfrm>
            <a:off x="7380288" y="29022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7" name="Freeform 83"/>
          <p:cNvSpPr>
            <a:spLocks/>
          </p:cNvSpPr>
          <p:nvPr/>
        </p:nvSpPr>
        <p:spPr bwMode="auto">
          <a:xfrm>
            <a:off x="6324600" y="28593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8" name="Rectangle 84"/>
          <p:cNvSpPr>
            <a:spLocks noChangeArrowheads="1"/>
          </p:cNvSpPr>
          <p:nvPr/>
        </p:nvSpPr>
        <p:spPr bwMode="auto">
          <a:xfrm>
            <a:off x="4386263" y="18592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19" name="Rectangle 85"/>
          <p:cNvSpPr>
            <a:spLocks noChangeArrowheads="1"/>
          </p:cNvSpPr>
          <p:nvPr/>
        </p:nvSpPr>
        <p:spPr bwMode="auto">
          <a:xfrm>
            <a:off x="6359525" y="12416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20" name="Rectangle 86"/>
          <p:cNvSpPr>
            <a:spLocks noChangeArrowheads="1"/>
          </p:cNvSpPr>
          <p:nvPr/>
        </p:nvSpPr>
        <p:spPr bwMode="auto">
          <a:xfrm>
            <a:off x="4960938" y="21052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hash</a:t>
            </a:r>
          </a:p>
          <a:p>
            <a:pPr eaLnBrk="1" hangingPunct="1">
              <a:lnSpc>
                <a:spcPct val="50000"/>
              </a:lnSpc>
            </a:pPr>
            <a:r>
              <a:rPr lang="en-US" altLang="en-US" sz="1400" b="1">
                <a:solidFill>
                  <a:srgbClr val="000000"/>
                </a:solidFill>
              </a:rPr>
              <a:t>function</a:t>
            </a:r>
          </a:p>
          <a:p>
            <a:pPr eaLnBrk="1" hangingPunct="1"/>
            <a:r>
              <a:rPr lang="en-US" altLang="en-US" sz="2000" b="1">
                <a:solidFill>
                  <a:schemeClr val="accent2"/>
                </a:solidFill>
              </a:rPr>
              <a:t>h</a:t>
            </a:r>
          </a:p>
        </p:txBody>
      </p:sp>
      <p:sp>
        <p:nvSpPr>
          <p:cNvPr id="55321" name="Rectangle 87"/>
          <p:cNvSpPr>
            <a:spLocks noChangeArrowheads="1"/>
          </p:cNvSpPr>
          <p:nvPr/>
        </p:nvSpPr>
        <p:spPr bwMode="auto">
          <a:xfrm>
            <a:off x="6264275" y="25751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22" name="Rectangle 88"/>
          <p:cNvSpPr>
            <a:spLocks noChangeArrowheads="1"/>
          </p:cNvSpPr>
          <p:nvPr/>
        </p:nvSpPr>
        <p:spPr bwMode="auto">
          <a:xfrm>
            <a:off x="7239000" y="8781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23" name="Rectangle 89"/>
          <p:cNvSpPr>
            <a:spLocks noChangeArrowheads="1"/>
          </p:cNvSpPr>
          <p:nvPr/>
        </p:nvSpPr>
        <p:spPr bwMode="auto">
          <a:xfrm>
            <a:off x="8382000" y="157666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5324" name="Rectangle 90"/>
          <p:cNvSpPr>
            <a:spLocks noChangeArrowheads="1"/>
          </p:cNvSpPr>
          <p:nvPr/>
        </p:nvSpPr>
        <p:spPr bwMode="auto">
          <a:xfrm>
            <a:off x="8372475" y="200052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5325" name="Rectangle 91"/>
          <p:cNvSpPr>
            <a:spLocks noChangeArrowheads="1"/>
          </p:cNvSpPr>
          <p:nvPr/>
        </p:nvSpPr>
        <p:spPr bwMode="auto">
          <a:xfrm>
            <a:off x="8340725" y="279268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aseline="-25000" dirty="0" err="1">
                <a:solidFill>
                  <a:srgbClr val="000000"/>
                </a:solidFill>
              </a:rPr>
              <a:t>k</a:t>
            </a:r>
            <a:endParaRPr lang="en-US" altLang="en-US" b="1" baseline="-25000" dirty="0">
              <a:solidFill>
                <a:srgbClr val="000000"/>
              </a:solidFill>
            </a:endParaRPr>
          </a:p>
        </p:txBody>
      </p:sp>
      <p:grpSp>
        <p:nvGrpSpPr>
          <p:cNvPr id="55326" name="Group 92"/>
          <p:cNvGrpSpPr>
            <a:grpSpLocks/>
          </p:cNvGrpSpPr>
          <p:nvPr/>
        </p:nvGrpSpPr>
        <p:grpSpPr bwMode="auto">
          <a:xfrm>
            <a:off x="3270250" y="1341710"/>
            <a:ext cx="920750" cy="1952625"/>
            <a:chOff x="2204" y="628"/>
            <a:chExt cx="580" cy="1230"/>
          </a:xfrm>
        </p:grpSpPr>
        <p:sp>
          <p:nvSpPr>
            <p:cNvPr id="55396" name="Oval 93"/>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7" name="Line 94"/>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8" name="Line 95"/>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9" name="Arc 96"/>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27" name="Rectangle 97"/>
          <p:cNvSpPr>
            <a:spLocks noChangeArrowheads="1"/>
          </p:cNvSpPr>
          <p:nvPr/>
        </p:nvSpPr>
        <p:spPr bwMode="auto">
          <a:xfrm>
            <a:off x="3587750" y="15703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8" name="Rectangle 98"/>
          <p:cNvSpPr>
            <a:spLocks noChangeArrowheads="1"/>
          </p:cNvSpPr>
          <p:nvPr/>
        </p:nvSpPr>
        <p:spPr bwMode="auto">
          <a:xfrm>
            <a:off x="3587750" y="2027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9" name="Rectangle 99"/>
          <p:cNvSpPr>
            <a:spLocks noChangeArrowheads="1"/>
          </p:cNvSpPr>
          <p:nvPr/>
        </p:nvSpPr>
        <p:spPr bwMode="auto">
          <a:xfrm>
            <a:off x="3587750" y="2789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30" name="Rectangle 100"/>
          <p:cNvSpPr>
            <a:spLocks noChangeArrowheads="1"/>
          </p:cNvSpPr>
          <p:nvPr/>
        </p:nvSpPr>
        <p:spPr bwMode="auto">
          <a:xfrm>
            <a:off x="3409950" y="22211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31" name="Group 101"/>
          <p:cNvGrpSpPr>
            <a:grpSpLocks/>
          </p:cNvGrpSpPr>
          <p:nvPr/>
        </p:nvGrpSpPr>
        <p:grpSpPr bwMode="auto">
          <a:xfrm>
            <a:off x="7308850" y="1341710"/>
            <a:ext cx="1073150" cy="1974850"/>
            <a:chOff x="4748" y="628"/>
            <a:chExt cx="676" cy="1244"/>
          </a:xfrm>
        </p:grpSpPr>
        <p:sp>
          <p:nvSpPr>
            <p:cNvPr id="55392" name="Oval 102"/>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3" name="Line 103"/>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4" name="Line 104"/>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5" name="Arc 105"/>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32" name="Line 106"/>
          <p:cNvSpPr>
            <a:spLocks noChangeShapeType="1"/>
          </p:cNvSpPr>
          <p:nvPr/>
        </p:nvSpPr>
        <p:spPr bwMode="auto">
          <a:xfrm>
            <a:off x="4191000" y="24021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107"/>
          <p:cNvSpPr>
            <a:spLocks noChangeShapeType="1"/>
          </p:cNvSpPr>
          <p:nvPr/>
        </p:nvSpPr>
        <p:spPr bwMode="auto">
          <a:xfrm flipV="1">
            <a:off x="5791200" y="17925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108"/>
          <p:cNvSpPr>
            <a:spLocks noChangeShapeType="1"/>
          </p:cNvSpPr>
          <p:nvPr/>
        </p:nvSpPr>
        <p:spPr bwMode="auto">
          <a:xfrm flipV="1">
            <a:off x="5791200" y="22497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109"/>
          <p:cNvSpPr>
            <a:spLocks noChangeShapeType="1"/>
          </p:cNvSpPr>
          <p:nvPr/>
        </p:nvSpPr>
        <p:spPr bwMode="auto">
          <a:xfrm>
            <a:off x="5791200" y="24021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110"/>
          <p:cNvSpPr>
            <a:spLocks noChangeShapeType="1"/>
          </p:cNvSpPr>
          <p:nvPr/>
        </p:nvSpPr>
        <p:spPr bwMode="auto">
          <a:xfrm>
            <a:off x="6781800" y="171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111"/>
          <p:cNvSpPr>
            <a:spLocks noChangeShapeType="1"/>
          </p:cNvSpPr>
          <p:nvPr/>
        </p:nvSpPr>
        <p:spPr bwMode="auto">
          <a:xfrm>
            <a:off x="6781800" y="2173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112"/>
          <p:cNvSpPr>
            <a:spLocks noChangeShapeType="1"/>
          </p:cNvSpPr>
          <p:nvPr/>
        </p:nvSpPr>
        <p:spPr bwMode="auto">
          <a:xfrm>
            <a:off x="6781800" y="30117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9" name="Freeform 113"/>
          <p:cNvSpPr>
            <a:spLocks/>
          </p:cNvSpPr>
          <p:nvPr/>
        </p:nvSpPr>
        <p:spPr bwMode="auto">
          <a:xfrm>
            <a:off x="6324600" y="2021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0" name="Freeform 114"/>
          <p:cNvSpPr>
            <a:spLocks/>
          </p:cNvSpPr>
          <p:nvPr/>
        </p:nvSpPr>
        <p:spPr bwMode="auto">
          <a:xfrm>
            <a:off x="6324600" y="14877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1" name="Rectangle 115"/>
          <p:cNvSpPr>
            <a:spLocks noChangeArrowheads="1"/>
          </p:cNvSpPr>
          <p:nvPr/>
        </p:nvSpPr>
        <p:spPr bwMode="auto">
          <a:xfrm>
            <a:off x="0" y="4038600"/>
            <a:ext cx="327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2" name="Rectangle 119"/>
          <p:cNvSpPr>
            <a:spLocks noChangeArrowheads="1"/>
          </p:cNvSpPr>
          <p:nvPr/>
        </p:nvSpPr>
        <p:spPr bwMode="auto">
          <a:xfrm>
            <a:off x="3485075" y="3810273"/>
            <a:ext cx="38632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endParaRPr lang="en-US" altLang="en-US" b="1" dirty="0">
              <a:solidFill>
                <a:srgbClr val="000000"/>
              </a:solidFill>
            </a:endParaRPr>
          </a:p>
          <a:p>
            <a:pPr algn="ctr" eaLnBrk="1" hangingPunct="1"/>
            <a:r>
              <a:rPr lang="en-US" altLang="en-US" b="1" dirty="0">
                <a:solidFill>
                  <a:srgbClr val="000000"/>
                </a:solidFill>
              </a:rPr>
              <a:t>S</a:t>
            </a:r>
          </a:p>
        </p:txBody>
      </p:sp>
      <p:sp>
        <p:nvSpPr>
          <p:cNvPr id="55343" name="Rectangle 120"/>
          <p:cNvSpPr>
            <a:spLocks noChangeArrowheads="1"/>
          </p:cNvSpPr>
          <p:nvPr/>
        </p:nvSpPr>
        <p:spPr bwMode="auto">
          <a:xfrm>
            <a:off x="5918200" y="43293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44" name="Freeform 121"/>
          <p:cNvSpPr>
            <a:spLocks/>
          </p:cNvSpPr>
          <p:nvPr/>
        </p:nvSpPr>
        <p:spPr bwMode="auto">
          <a:xfrm>
            <a:off x="7702550"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5" name="Freeform 122"/>
          <p:cNvSpPr>
            <a:spLocks/>
          </p:cNvSpPr>
          <p:nvPr/>
        </p:nvSpPr>
        <p:spPr bwMode="auto">
          <a:xfrm>
            <a:off x="785812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6" name="Freeform 123"/>
          <p:cNvSpPr>
            <a:spLocks/>
          </p:cNvSpPr>
          <p:nvPr/>
        </p:nvSpPr>
        <p:spPr bwMode="auto">
          <a:xfrm>
            <a:off x="4197350" y="43071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7" name="Freeform 124"/>
          <p:cNvSpPr>
            <a:spLocks/>
          </p:cNvSpPr>
          <p:nvPr/>
        </p:nvSpPr>
        <p:spPr bwMode="auto">
          <a:xfrm>
            <a:off x="4581525" y="56263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48" name="Group 125"/>
          <p:cNvGrpSpPr>
            <a:grpSpLocks/>
          </p:cNvGrpSpPr>
          <p:nvPr/>
        </p:nvGrpSpPr>
        <p:grpSpPr bwMode="auto">
          <a:xfrm>
            <a:off x="6302375" y="5818460"/>
            <a:ext cx="334963" cy="90488"/>
            <a:chOff x="4158" y="1336"/>
            <a:chExt cx="211" cy="57"/>
          </a:xfrm>
        </p:grpSpPr>
        <p:sp>
          <p:nvSpPr>
            <p:cNvPr id="55389" name="Freeform 126"/>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0" name="Freeform 127"/>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1" name="Freeform 128"/>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49" name="Freeform 129"/>
          <p:cNvSpPr>
            <a:spLocks/>
          </p:cNvSpPr>
          <p:nvPr/>
        </p:nvSpPr>
        <p:spPr bwMode="auto">
          <a:xfrm>
            <a:off x="7310438" y="49532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0" name="Freeform 130"/>
          <p:cNvSpPr>
            <a:spLocks/>
          </p:cNvSpPr>
          <p:nvPr/>
        </p:nvSpPr>
        <p:spPr bwMode="auto">
          <a:xfrm>
            <a:off x="7600950" y="49532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1" name="Freeform 131"/>
          <p:cNvSpPr>
            <a:spLocks/>
          </p:cNvSpPr>
          <p:nvPr/>
        </p:nvSpPr>
        <p:spPr bwMode="auto">
          <a:xfrm>
            <a:off x="7342188" y="54199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2" name="Freeform 132"/>
          <p:cNvSpPr>
            <a:spLocks/>
          </p:cNvSpPr>
          <p:nvPr/>
        </p:nvSpPr>
        <p:spPr bwMode="auto">
          <a:xfrm>
            <a:off x="7926388" y="494057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3" name="Freeform 133"/>
          <p:cNvSpPr>
            <a:spLocks/>
          </p:cNvSpPr>
          <p:nvPr/>
        </p:nvSpPr>
        <p:spPr bwMode="auto">
          <a:xfrm>
            <a:off x="755967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4" name="Freeform 134"/>
          <p:cNvSpPr>
            <a:spLocks/>
          </p:cNvSpPr>
          <p:nvPr/>
        </p:nvSpPr>
        <p:spPr bwMode="auto">
          <a:xfrm>
            <a:off x="7718425" y="62359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5" name="Rectangle 135"/>
          <p:cNvSpPr>
            <a:spLocks noChangeArrowheads="1"/>
          </p:cNvSpPr>
          <p:nvPr/>
        </p:nvSpPr>
        <p:spPr bwMode="auto">
          <a:xfrm>
            <a:off x="6289675" y="51421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56" name="Freeform 136"/>
          <p:cNvSpPr>
            <a:spLocks/>
          </p:cNvSpPr>
          <p:nvPr/>
        </p:nvSpPr>
        <p:spPr bwMode="auto">
          <a:xfrm>
            <a:off x="7342188" y="62550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7" name="Freeform 137"/>
          <p:cNvSpPr>
            <a:spLocks/>
          </p:cNvSpPr>
          <p:nvPr/>
        </p:nvSpPr>
        <p:spPr bwMode="auto">
          <a:xfrm>
            <a:off x="6286500" y="6212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8" name="Rectangle 138"/>
          <p:cNvSpPr>
            <a:spLocks noChangeArrowheads="1"/>
          </p:cNvSpPr>
          <p:nvPr/>
        </p:nvSpPr>
        <p:spPr bwMode="auto">
          <a:xfrm>
            <a:off x="4316413" y="52120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59" name="Rectangle 139"/>
          <p:cNvSpPr>
            <a:spLocks noChangeArrowheads="1"/>
          </p:cNvSpPr>
          <p:nvPr/>
        </p:nvSpPr>
        <p:spPr bwMode="auto">
          <a:xfrm>
            <a:off x="6289675" y="45944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60" name="Rectangle 140"/>
          <p:cNvSpPr>
            <a:spLocks noChangeArrowheads="1"/>
          </p:cNvSpPr>
          <p:nvPr/>
        </p:nvSpPr>
        <p:spPr bwMode="auto">
          <a:xfrm>
            <a:off x="4891088" y="54580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hash</a:t>
            </a:r>
          </a:p>
          <a:p>
            <a:pPr eaLnBrk="1" hangingPunct="1">
              <a:lnSpc>
                <a:spcPct val="50000"/>
              </a:lnSpc>
            </a:pPr>
            <a:r>
              <a:rPr lang="en-US" altLang="en-US" sz="1400" b="1" dirty="0">
                <a:solidFill>
                  <a:srgbClr val="000000"/>
                </a:solidFill>
              </a:rPr>
              <a:t>function</a:t>
            </a:r>
          </a:p>
          <a:p>
            <a:pPr eaLnBrk="1" hangingPunct="1"/>
            <a:r>
              <a:rPr lang="en-US" altLang="en-US" sz="2000" b="1" dirty="0">
                <a:solidFill>
                  <a:schemeClr val="accent2"/>
                </a:solidFill>
              </a:rPr>
              <a:t>h</a:t>
            </a:r>
          </a:p>
        </p:txBody>
      </p:sp>
      <p:sp>
        <p:nvSpPr>
          <p:cNvPr id="55361" name="Rectangle 141"/>
          <p:cNvSpPr>
            <a:spLocks noChangeArrowheads="1"/>
          </p:cNvSpPr>
          <p:nvPr/>
        </p:nvSpPr>
        <p:spPr bwMode="auto">
          <a:xfrm>
            <a:off x="6194425" y="59279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62" name="Rectangle 142"/>
          <p:cNvSpPr>
            <a:spLocks noChangeArrowheads="1"/>
          </p:cNvSpPr>
          <p:nvPr/>
        </p:nvSpPr>
        <p:spPr bwMode="auto">
          <a:xfrm>
            <a:off x="7162800" y="41547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63" name="Rectangle 143"/>
          <p:cNvSpPr>
            <a:spLocks noChangeArrowheads="1"/>
          </p:cNvSpPr>
          <p:nvPr/>
        </p:nvSpPr>
        <p:spPr bwMode="auto">
          <a:xfrm>
            <a:off x="8312150" y="47643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1</a:t>
            </a:r>
          </a:p>
        </p:txBody>
      </p:sp>
      <p:sp>
        <p:nvSpPr>
          <p:cNvPr id="55364" name="Rectangle 144"/>
          <p:cNvSpPr>
            <a:spLocks noChangeArrowheads="1"/>
          </p:cNvSpPr>
          <p:nvPr/>
        </p:nvSpPr>
        <p:spPr bwMode="auto">
          <a:xfrm>
            <a:off x="8302625" y="52977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5365" name="Rectangle 145"/>
          <p:cNvSpPr>
            <a:spLocks noChangeArrowheads="1"/>
          </p:cNvSpPr>
          <p:nvPr/>
        </p:nvSpPr>
        <p:spPr bwMode="auto">
          <a:xfrm>
            <a:off x="8270875" y="614548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aseline="-25000" dirty="0" err="1">
                <a:solidFill>
                  <a:srgbClr val="000000"/>
                </a:solidFill>
              </a:rPr>
              <a:t>k</a:t>
            </a:r>
            <a:endParaRPr lang="en-US" altLang="en-US" b="1" baseline="-25000" dirty="0">
              <a:solidFill>
                <a:srgbClr val="000000"/>
              </a:solidFill>
            </a:endParaRPr>
          </a:p>
        </p:txBody>
      </p:sp>
      <p:grpSp>
        <p:nvGrpSpPr>
          <p:cNvPr id="55366" name="Group 146"/>
          <p:cNvGrpSpPr>
            <a:grpSpLocks/>
          </p:cNvGrpSpPr>
          <p:nvPr/>
        </p:nvGrpSpPr>
        <p:grpSpPr bwMode="auto">
          <a:xfrm>
            <a:off x="3200400" y="4694510"/>
            <a:ext cx="920750" cy="1952625"/>
            <a:chOff x="2204" y="628"/>
            <a:chExt cx="580" cy="1230"/>
          </a:xfrm>
        </p:grpSpPr>
        <p:sp>
          <p:nvSpPr>
            <p:cNvPr id="55385" name="Oval 147"/>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6" name="Line 148"/>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49"/>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8" name="Arc 150"/>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67" name="Rectangle 151"/>
          <p:cNvSpPr>
            <a:spLocks noChangeArrowheads="1"/>
          </p:cNvSpPr>
          <p:nvPr/>
        </p:nvSpPr>
        <p:spPr bwMode="auto">
          <a:xfrm>
            <a:off x="3549650" y="49231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8" name="Rectangle 152"/>
          <p:cNvSpPr>
            <a:spLocks noChangeArrowheads="1"/>
          </p:cNvSpPr>
          <p:nvPr/>
        </p:nvSpPr>
        <p:spPr bwMode="auto">
          <a:xfrm>
            <a:off x="3549650" y="5380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9" name="Rectangle 153"/>
          <p:cNvSpPr>
            <a:spLocks noChangeArrowheads="1"/>
          </p:cNvSpPr>
          <p:nvPr/>
        </p:nvSpPr>
        <p:spPr bwMode="auto">
          <a:xfrm>
            <a:off x="3549650" y="6142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70" name="Rectangle 154"/>
          <p:cNvSpPr>
            <a:spLocks noChangeArrowheads="1"/>
          </p:cNvSpPr>
          <p:nvPr/>
        </p:nvSpPr>
        <p:spPr bwMode="auto">
          <a:xfrm>
            <a:off x="3340100" y="55739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71" name="Group 155"/>
          <p:cNvGrpSpPr>
            <a:grpSpLocks/>
          </p:cNvGrpSpPr>
          <p:nvPr/>
        </p:nvGrpSpPr>
        <p:grpSpPr bwMode="auto">
          <a:xfrm>
            <a:off x="7239000" y="4694510"/>
            <a:ext cx="1073150" cy="1974850"/>
            <a:chOff x="4748" y="628"/>
            <a:chExt cx="676" cy="1244"/>
          </a:xfrm>
        </p:grpSpPr>
        <p:sp>
          <p:nvSpPr>
            <p:cNvPr id="55381" name="Oval 156"/>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2" name="Line 157"/>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158"/>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4" name="Arc 159"/>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72" name="Line 160"/>
          <p:cNvSpPr>
            <a:spLocks noChangeShapeType="1"/>
          </p:cNvSpPr>
          <p:nvPr/>
        </p:nvSpPr>
        <p:spPr bwMode="auto">
          <a:xfrm>
            <a:off x="4121150" y="57549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3" name="Line 161"/>
          <p:cNvSpPr>
            <a:spLocks noChangeShapeType="1"/>
          </p:cNvSpPr>
          <p:nvPr/>
        </p:nvSpPr>
        <p:spPr bwMode="auto">
          <a:xfrm flipV="1">
            <a:off x="5721350" y="51453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4" name="Line 162"/>
          <p:cNvSpPr>
            <a:spLocks noChangeShapeType="1"/>
          </p:cNvSpPr>
          <p:nvPr/>
        </p:nvSpPr>
        <p:spPr bwMode="auto">
          <a:xfrm flipV="1">
            <a:off x="5721350" y="56025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5" name="Line 163"/>
          <p:cNvSpPr>
            <a:spLocks noChangeShapeType="1"/>
          </p:cNvSpPr>
          <p:nvPr/>
        </p:nvSpPr>
        <p:spPr bwMode="auto">
          <a:xfrm>
            <a:off x="5721350" y="57549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6" name="Line 164"/>
          <p:cNvSpPr>
            <a:spLocks noChangeShapeType="1"/>
          </p:cNvSpPr>
          <p:nvPr/>
        </p:nvSpPr>
        <p:spPr bwMode="auto">
          <a:xfrm>
            <a:off x="6711950" y="50691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7" name="Line 165"/>
          <p:cNvSpPr>
            <a:spLocks noChangeShapeType="1"/>
          </p:cNvSpPr>
          <p:nvPr/>
        </p:nvSpPr>
        <p:spPr bwMode="auto">
          <a:xfrm>
            <a:off x="6711950" y="552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8" name="Line 166"/>
          <p:cNvSpPr>
            <a:spLocks noChangeShapeType="1"/>
          </p:cNvSpPr>
          <p:nvPr/>
        </p:nvSpPr>
        <p:spPr bwMode="auto">
          <a:xfrm>
            <a:off x="6711950" y="6364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9" name="Freeform 167"/>
          <p:cNvSpPr>
            <a:spLocks/>
          </p:cNvSpPr>
          <p:nvPr/>
        </p:nvSpPr>
        <p:spPr bwMode="auto">
          <a:xfrm>
            <a:off x="6286500" y="53739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0" name="Freeform 168"/>
          <p:cNvSpPr>
            <a:spLocks/>
          </p:cNvSpPr>
          <p:nvPr/>
        </p:nvSpPr>
        <p:spPr bwMode="auto">
          <a:xfrm>
            <a:off x="6286500" y="48405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105</a:t>
            </a:fld>
            <a:endParaRPr lang="en-US">
              <a:solidFill>
                <a:srgbClr val="000000"/>
              </a:solidFill>
            </a:endParaRPr>
          </a:p>
        </p:txBody>
      </p:sp>
    </p:spTree>
    <p:extLst>
      <p:ext uri="{BB962C8B-B14F-4D97-AF65-F5344CB8AC3E}">
        <p14:creationId xmlns:p14="http://schemas.microsoft.com/office/powerpoint/2010/main" val="38878172"/>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47" name="Rectangle 4"/>
          <p:cNvSpPr>
            <a:spLocks noGrp="1" noChangeArrowheads="1"/>
          </p:cNvSpPr>
          <p:nvPr>
            <p:ph type="title"/>
          </p:nvPr>
        </p:nvSpPr>
        <p:spPr>
          <a:xfrm>
            <a:off x="762000" y="0"/>
            <a:ext cx="7620000" cy="1143000"/>
          </a:xfrm>
        </p:spPr>
        <p:txBody>
          <a:bodyPr lIns="92075" tIns="46038" rIns="92075" bIns="46038"/>
          <a:lstStyle/>
          <a:p>
            <a:r>
              <a:rPr lang="en-US" altLang="en-US" b="1" dirty="0">
                <a:solidFill>
                  <a:srgbClr val="0070C0"/>
                </a:solidFill>
                <a:ea typeface="ＭＳ Ｐゴシック" panose="020B0600070205080204" pitchFamily="34" charset="-128"/>
              </a:rPr>
              <a:t>Join stage</a:t>
            </a:r>
          </a:p>
        </p:txBody>
      </p:sp>
      <p:sp>
        <p:nvSpPr>
          <p:cNvPr id="57348" name="Rectangle 6"/>
          <p:cNvSpPr>
            <a:spLocks noChangeArrowheads="1"/>
          </p:cNvSpPr>
          <p:nvPr/>
        </p:nvSpPr>
        <p:spPr bwMode="auto">
          <a:xfrm>
            <a:off x="296862" y="1225066"/>
            <a:ext cx="8534400" cy="151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marL="0" indent="0">
              <a:spcBef>
                <a:spcPct val="20000"/>
              </a:spcBef>
            </a:pPr>
            <a:r>
              <a:rPr lang="en-US" b="0" dirty="0"/>
              <a:t>Join tuples in matching buckets</a:t>
            </a:r>
          </a:p>
          <a:p>
            <a:pPr marL="118872" indent="0">
              <a:spcBef>
                <a:spcPts val="600"/>
              </a:spcBef>
              <a:spcAft>
                <a:spcPts val="600"/>
              </a:spcAft>
              <a:buNone/>
            </a:pPr>
            <a:r>
              <a:rPr lang="en-US" dirty="0"/>
              <a:t>For </a:t>
            </a:r>
            <a:r>
              <a:rPr lang="en-US" dirty="0" err="1"/>
              <a:t>i</a:t>
            </a:r>
            <a:r>
              <a:rPr lang="en-US" dirty="0"/>
              <a:t> = 1 to k do</a:t>
            </a:r>
          </a:p>
          <a:p>
            <a:pPr marL="118872" indent="0">
              <a:spcBef>
                <a:spcPts val="600"/>
              </a:spcBef>
              <a:spcAft>
                <a:spcPts val="600"/>
              </a:spcAft>
              <a:buNone/>
            </a:pPr>
            <a:r>
              <a:rPr lang="en-US" dirty="0"/>
              <a:t>		Match tuples in </a:t>
            </a:r>
            <a:r>
              <a:rPr lang="en-US" dirty="0" err="1"/>
              <a:t>R</a:t>
            </a:r>
            <a:r>
              <a:rPr lang="en-US" baseline="-25000" dirty="0" err="1"/>
              <a:t>i</a:t>
            </a:r>
            <a:r>
              <a:rPr lang="en-US" dirty="0"/>
              <a:t>, S</a:t>
            </a:r>
            <a:r>
              <a:rPr lang="en-US" baseline="-25000" dirty="0"/>
              <a:t>i</a:t>
            </a:r>
            <a:r>
              <a:rPr lang="en-US" dirty="0"/>
              <a:t> buckets</a:t>
            </a:r>
          </a:p>
        </p:txBody>
      </p:sp>
      <p:sp>
        <p:nvSpPr>
          <p:cNvPr id="57350" name="Freeform 30"/>
          <p:cNvSpPr>
            <a:spLocks/>
          </p:cNvSpPr>
          <p:nvPr/>
        </p:nvSpPr>
        <p:spPr bwMode="auto">
          <a:xfrm>
            <a:off x="3124200" y="3886200"/>
            <a:ext cx="2879725" cy="2211388"/>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1" name="Freeform 116"/>
          <p:cNvSpPr>
            <a:spLocks/>
          </p:cNvSpPr>
          <p:nvPr/>
        </p:nvSpPr>
        <p:spPr bwMode="auto">
          <a:xfrm>
            <a:off x="701040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2" name="Freeform 117"/>
          <p:cNvSpPr>
            <a:spLocks/>
          </p:cNvSpPr>
          <p:nvPr/>
        </p:nvSpPr>
        <p:spPr bwMode="auto">
          <a:xfrm>
            <a:off x="71659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3" name="Freeform 118"/>
          <p:cNvSpPr>
            <a:spLocks/>
          </p:cNvSpPr>
          <p:nvPr/>
        </p:nvSpPr>
        <p:spPr bwMode="auto">
          <a:xfrm>
            <a:off x="661828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4" name="Freeform 119"/>
          <p:cNvSpPr>
            <a:spLocks/>
          </p:cNvSpPr>
          <p:nvPr/>
        </p:nvSpPr>
        <p:spPr bwMode="auto">
          <a:xfrm>
            <a:off x="690880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5" name="Freeform 120"/>
          <p:cNvSpPr>
            <a:spLocks/>
          </p:cNvSpPr>
          <p:nvPr/>
        </p:nvSpPr>
        <p:spPr bwMode="auto">
          <a:xfrm>
            <a:off x="66182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6" name="Freeform 121"/>
          <p:cNvSpPr>
            <a:spLocks/>
          </p:cNvSpPr>
          <p:nvPr/>
        </p:nvSpPr>
        <p:spPr bwMode="auto">
          <a:xfrm>
            <a:off x="6918325" y="46878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7" name="Freeform 122"/>
          <p:cNvSpPr>
            <a:spLocks/>
          </p:cNvSpPr>
          <p:nvPr/>
        </p:nvSpPr>
        <p:spPr bwMode="auto">
          <a:xfrm>
            <a:off x="68675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8" name="Freeform 123"/>
          <p:cNvSpPr>
            <a:spLocks/>
          </p:cNvSpPr>
          <p:nvPr/>
        </p:nvSpPr>
        <p:spPr bwMode="auto">
          <a:xfrm>
            <a:off x="7302500" y="47767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9" name="Freeform 124"/>
          <p:cNvSpPr>
            <a:spLocks/>
          </p:cNvSpPr>
          <p:nvPr/>
        </p:nvSpPr>
        <p:spPr bwMode="auto">
          <a:xfrm>
            <a:off x="66182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0" name="Rectangle 125"/>
          <p:cNvSpPr>
            <a:spLocks noChangeArrowheads="1"/>
          </p:cNvSpPr>
          <p:nvPr/>
        </p:nvSpPr>
        <p:spPr bwMode="auto">
          <a:xfrm>
            <a:off x="6400800" y="2895600"/>
            <a:ext cx="1403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a:t>Buckets</a:t>
            </a:r>
          </a:p>
          <a:p>
            <a:pPr algn="ctr" eaLnBrk="1" hangingPunct="1"/>
            <a:r>
              <a:rPr lang="en-US" altLang="en-US" b="1"/>
              <a:t>for R</a:t>
            </a:r>
          </a:p>
        </p:txBody>
      </p:sp>
      <p:grpSp>
        <p:nvGrpSpPr>
          <p:cNvPr id="57361" name="Group 129"/>
          <p:cNvGrpSpPr>
            <a:grpSpLocks/>
          </p:cNvGrpSpPr>
          <p:nvPr/>
        </p:nvGrpSpPr>
        <p:grpSpPr bwMode="auto">
          <a:xfrm>
            <a:off x="6546850" y="3962400"/>
            <a:ext cx="1073150" cy="1974850"/>
            <a:chOff x="4748" y="628"/>
            <a:chExt cx="676" cy="1244"/>
          </a:xfrm>
        </p:grpSpPr>
        <p:sp>
          <p:nvSpPr>
            <p:cNvPr id="57395" name="Oval 130"/>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6" name="Line 131"/>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7" name="Line 132"/>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Arc 133"/>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62" name="Freeform 135"/>
          <p:cNvSpPr>
            <a:spLocks/>
          </p:cNvSpPr>
          <p:nvPr/>
        </p:nvSpPr>
        <p:spPr bwMode="auto">
          <a:xfrm>
            <a:off x="165735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3" name="Freeform 136"/>
          <p:cNvSpPr>
            <a:spLocks/>
          </p:cNvSpPr>
          <p:nvPr/>
        </p:nvSpPr>
        <p:spPr bwMode="auto">
          <a:xfrm>
            <a:off x="18129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4" name="Freeform 139"/>
          <p:cNvSpPr>
            <a:spLocks/>
          </p:cNvSpPr>
          <p:nvPr/>
        </p:nvSpPr>
        <p:spPr bwMode="auto">
          <a:xfrm>
            <a:off x="12969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5" name="Freeform 141"/>
          <p:cNvSpPr>
            <a:spLocks/>
          </p:cNvSpPr>
          <p:nvPr/>
        </p:nvSpPr>
        <p:spPr bwMode="auto">
          <a:xfrm>
            <a:off x="15144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6" name="Freeform 142"/>
          <p:cNvSpPr>
            <a:spLocks/>
          </p:cNvSpPr>
          <p:nvPr/>
        </p:nvSpPr>
        <p:spPr bwMode="auto">
          <a:xfrm>
            <a:off x="1673225" y="55038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7" name="Freeform 143"/>
          <p:cNvSpPr>
            <a:spLocks/>
          </p:cNvSpPr>
          <p:nvPr/>
        </p:nvSpPr>
        <p:spPr bwMode="auto">
          <a:xfrm>
            <a:off x="12969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8" name="Rectangle 144"/>
          <p:cNvSpPr>
            <a:spLocks noChangeArrowheads="1"/>
          </p:cNvSpPr>
          <p:nvPr/>
        </p:nvSpPr>
        <p:spPr bwMode="auto">
          <a:xfrm>
            <a:off x="1035050" y="2932113"/>
            <a:ext cx="140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t>Buckets</a:t>
            </a:r>
          </a:p>
          <a:p>
            <a:pPr algn="ctr" eaLnBrk="1" hangingPunct="1"/>
            <a:r>
              <a:rPr lang="en-US" altLang="en-US" b="1" dirty="0"/>
              <a:t>for S</a:t>
            </a:r>
          </a:p>
        </p:txBody>
      </p:sp>
      <p:grpSp>
        <p:nvGrpSpPr>
          <p:cNvPr id="57369" name="Group 148"/>
          <p:cNvGrpSpPr>
            <a:grpSpLocks/>
          </p:cNvGrpSpPr>
          <p:nvPr/>
        </p:nvGrpSpPr>
        <p:grpSpPr bwMode="auto">
          <a:xfrm>
            <a:off x="1193800" y="3962400"/>
            <a:ext cx="1073150" cy="1974850"/>
            <a:chOff x="4748" y="628"/>
            <a:chExt cx="676" cy="1244"/>
          </a:xfrm>
        </p:grpSpPr>
        <p:sp>
          <p:nvSpPr>
            <p:cNvPr id="57391" name="Oval 149"/>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2" name="Line 150"/>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3" name="Line 151"/>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Arc 152"/>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70" name="Freeform 137"/>
          <p:cNvSpPr>
            <a:spLocks/>
          </p:cNvSpPr>
          <p:nvPr/>
        </p:nvSpPr>
        <p:spPr bwMode="auto">
          <a:xfrm>
            <a:off x="126523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1" name="Freeform 138"/>
          <p:cNvSpPr>
            <a:spLocks/>
          </p:cNvSpPr>
          <p:nvPr/>
        </p:nvSpPr>
        <p:spPr bwMode="auto">
          <a:xfrm>
            <a:off x="155575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2" name="Freeform 140"/>
          <p:cNvSpPr>
            <a:spLocks/>
          </p:cNvSpPr>
          <p:nvPr/>
        </p:nvSpPr>
        <p:spPr bwMode="auto">
          <a:xfrm>
            <a:off x="1881188" y="420846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3" name="Rectangle 89"/>
          <p:cNvSpPr>
            <a:spLocks noChangeArrowheads="1"/>
          </p:cNvSpPr>
          <p:nvPr/>
        </p:nvSpPr>
        <p:spPr bwMode="auto">
          <a:xfrm>
            <a:off x="7704138" y="41275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7374" name="Rectangle 90"/>
          <p:cNvSpPr>
            <a:spLocks noChangeArrowheads="1"/>
          </p:cNvSpPr>
          <p:nvPr/>
        </p:nvSpPr>
        <p:spPr bwMode="auto">
          <a:xfrm>
            <a:off x="7694613" y="45513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7375" name="Rectangle 91"/>
          <p:cNvSpPr>
            <a:spLocks noChangeArrowheads="1"/>
          </p:cNvSpPr>
          <p:nvPr/>
        </p:nvSpPr>
        <p:spPr bwMode="auto">
          <a:xfrm>
            <a:off x="7662863" y="534352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1" baseline="-25000" dirty="0" err="1">
                <a:solidFill>
                  <a:srgbClr val="000000"/>
                </a:solidFill>
              </a:rPr>
              <a:t>k</a:t>
            </a:r>
            <a:endParaRPr lang="en-US" altLang="en-US" b="1" baseline="-25000" dirty="0">
              <a:solidFill>
                <a:srgbClr val="000000"/>
              </a:solidFill>
            </a:endParaRPr>
          </a:p>
        </p:txBody>
      </p:sp>
      <p:sp>
        <p:nvSpPr>
          <p:cNvPr id="57376" name="Rectangle 143"/>
          <p:cNvSpPr>
            <a:spLocks noChangeArrowheads="1"/>
          </p:cNvSpPr>
          <p:nvPr/>
        </p:nvSpPr>
        <p:spPr bwMode="auto">
          <a:xfrm>
            <a:off x="498475" y="40386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a:solidFill>
                  <a:srgbClr val="000000"/>
                </a:solidFill>
              </a:rPr>
              <a:t>S</a:t>
            </a:r>
            <a:r>
              <a:rPr lang="en-US" altLang="en-US" b="1" baseline="-25000" dirty="0">
                <a:solidFill>
                  <a:srgbClr val="000000"/>
                </a:solidFill>
              </a:rPr>
              <a:t>1</a:t>
            </a:r>
          </a:p>
        </p:txBody>
      </p:sp>
      <p:sp>
        <p:nvSpPr>
          <p:cNvPr id="57377" name="Rectangle 144"/>
          <p:cNvSpPr>
            <a:spLocks noChangeArrowheads="1"/>
          </p:cNvSpPr>
          <p:nvPr/>
        </p:nvSpPr>
        <p:spPr bwMode="auto">
          <a:xfrm>
            <a:off x="488950" y="45720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7378" name="Rectangle 145"/>
          <p:cNvSpPr>
            <a:spLocks noChangeArrowheads="1"/>
          </p:cNvSpPr>
          <p:nvPr/>
        </p:nvSpPr>
        <p:spPr bwMode="auto">
          <a:xfrm>
            <a:off x="457200" y="541972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1" baseline="-25000" dirty="0" err="1">
                <a:solidFill>
                  <a:srgbClr val="000000"/>
                </a:solidFill>
              </a:rPr>
              <a:t>k</a:t>
            </a:r>
            <a:endParaRPr lang="en-US" altLang="en-US" b="1" baseline="-25000" dirty="0">
              <a:solidFill>
                <a:srgbClr val="000000"/>
              </a:solidFill>
            </a:endParaRPr>
          </a:p>
        </p:txBody>
      </p:sp>
      <p:sp>
        <p:nvSpPr>
          <p:cNvPr id="57380" name="TextBox 79"/>
          <p:cNvSpPr txBox="1">
            <a:spLocks noChangeArrowheads="1"/>
          </p:cNvSpPr>
          <p:nvPr/>
        </p:nvSpPr>
        <p:spPr bwMode="auto">
          <a:xfrm>
            <a:off x="3776663" y="6172200"/>
            <a:ext cx="196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dirty="0"/>
              <a:t>Memory</a:t>
            </a:r>
          </a:p>
        </p:txBody>
      </p:sp>
      <p:cxnSp>
        <p:nvCxnSpPr>
          <p:cNvPr id="57383" name="Straight Arrow Connector 83"/>
          <p:cNvCxnSpPr>
            <a:cxnSpLocks noChangeShapeType="1"/>
          </p:cNvCxnSpPr>
          <p:nvPr/>
        </p:nvCxnSpPr>
        <p:spPr bwMode="auto">
          <a:xfrm flipV="1">
            <a:off x="2214562" y="4811713"/>
            <a:ext cx="139410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87" name="Straight Arrow Connector 93"/>
          <p:cNvCxnSpPr>
            <a:cxnSpLocks noChangeShapeType="1"/>
          </p:cNvCxnSpPr>
          <p:nvPr/>
        </p:nvCxnSpPr>
        <p:spPr bwMode="auto">
          <a:xfrm flipH="1">
            <a:off x="5682653" y="4766747"/>
            <a:ext cx="86102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388" name="Freeform 118"/>
          <p:cNvSpPr>
            <a:spLocks/>
          </p:cNvSpPr>
          <p:nvPr/>
        </p:nvSpPr>
        <p:spPr bwMode="auto">
          <a:xfrm>
            <a:off x="5119091" y="4442619"/>
            <a:ext cx="563562" cy="668338"/>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cxnSp>
        <p:nvCxnSpPr>
          <p:cNvPr id="57389" name="Straight Arrow Connector 96"/>
          <p:cNvCxnSpPr>
            <a:cxnSpLocks noChangeShapeType="1"/>
          </p:cNvCxnSpPr>
          <p:nvPr/>
        </p:nvCxnSpPr>
        <p:spPr bwMode="auto">
          <a:xfrm flipH="1">
            <a:off x="4253708" y="4794655"/>
            <a:ext cx="848518" cy="14731"/>
          </a:xfrm>
          <a:prstGeom prst="straightConnector1">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cxnSp>
      <p:sp>
        <p:nvSpPr>
          <p:cNvPr id="57390" name="TextBox 97"/>
          <p:cNvSpPr txBox="1">
            <a:spLocks noChangeArrowheads="1"/>
          </p:cNvSpPr>
          <p:nvPr/>
        </p:nvSpPr>
        <p:spPr bwMode="auto">
          <a:xfrm>
            <a:off x="4358677" y="492629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800" dirty="0">
                <a:solidFill>
                  <a:srgbClr val="FF0000"/>
                </a:solidFill>
              </a:rPr>
              <a:t>Join</a:t>
            </a:r>
          </a:p>
        </p:txBody>
      </p:sp>
      <p:sp>
        <p:nvSpPr>
          <p:cNvPr id="65" name="Freeform 139"/>
          <p:cNvSpPr>
            <a:spLocks/>
          </p:cNvSpPr>
          <p:nvPr/>
        </p:nvSpPr>
        <p:spPr bwMode="auto">
          <a:xfrm>
            <a:off x="3608667" y="4470475"/>
            <a:ext cx="636310" cy="682476"/>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9" name="Rectangle 8"/>
          <p:cNvSpPr/>
          <p:nvPr/>
        </p:nvSpPr>
        <p:spPr>
          <a:xfrm>
            <a:off x="3776663" y="5263153"/>
            <a:ext cx="381836" cy="369332"/>
          </a:xfrm>
          <a:prstGeom prst="rect">
            <a:avLst/>
          </a:prstGeom>
        </p:spPr>
        <p:txBody>
          <a:bodyPr wrap="none">
            <a:spAutoFit/>
          </a:bodyPr>
          <a:lstStyle/>
          <a:p>
            <a:pPr eaLnBrk="1" hangingPunct="1"/>
            <a:r>
              <a:rPr lang="en-US" altLang="en-US" dirty="0">
                <a:solidFill>
                  <a:srgbClr val="000000"/>
                </a:solidFill>
              </a:rPr>
              <a:t>S</a:t>
            </a:r>
            <a:r>
              <a:rPr lang="en-US" altLang="en-US" baseline="-25000" dirty="0">
                <a:solidFill>
                  <a:srgbClr val="000000"/>
                </a:solidFill>
              </a:rPr>
              <a:t>i</a:t>
            </a:r>
          </a:p>
        </p:txBody>
      </p:sp>
      <p:sp>
        <p:nvSpPr>
          <p:cNvPr id="10" name="Rectangle 9"/>
          <p:cNvSpPr/>
          <p:nvPr/>
        </p:nvSpPr>
        <p:spPr>
          <a:xfrm>
            <a:off x="5191443" y="5298044"/>
            <a:ext cx="394660" cy="369332"/>
          </a:xfrm>
          <a:prstGeom prst="rect">
            <a:avLst/>
          </a:prstGeom>
        </p:spPr>
        <p:txBody>
          <a:bodyPr wrap="none">
            <a:spAutoFit/>
          </a:bodyPr>
          <a:lstStyle/>
          <a:p>
            <a:pPr eaLnBrk="1" hangingPunct="1"/>
            <a:r>
              <a:rPr lang="en-US" altLang="en-US" dirty="0" err="1">
                <a:solidFill>
                  <a:srgbClr val="000000"/>
                </a:solidFill>
              </a:rPr>
              <a:t>R</a:t>
            </a:r>
            <a:r>
              <a:rPr lang="en-US" altLang="en-US" baseline="-25000" dirty="0" err="1">
                <a:solidFill>
                  <a:srgbClr val="000000"/>
                </a:solidFill>
              </a:rPr>
              <a:t>i</a:t>
            </a:r>
            <a:endParaRPr lang="en-US" altLang="en-US" baseline="-25000" dirty="0">
              <a:solidFill>
                <a:srgbClr val="000000"/>
              </a:solidFill>
            </a:endParaRPr>
          </a:p>
        </p:txBody>
      </p:sp>
      <p:sp>
        <p:nvSpPr>
          <p:cNvPr id="11" name="Curved Left Arrow 10"/>
          <p:cNvSpPr/>
          <p:nvPr/>
        </p:nvSpPr>
        <p:spPr bwMode="auto">
          <a:xfrm>
            <a:off x="4422775" y="3637658"/>
            <a:ext cx="459623" cy="583505"/>
          </a:xfrm>
          <a:prstGeom prst="curvedLef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lide Number Placeholder 13"/>
          <p:cNvSpPr>
            <a:spLocks noGrp="1"/>
          </p:cNvSpPr>
          <p:nvPr>
            <p:ph type="sldNum" sz="quarter" idx="12"/>
          </p:nvPr>
        </p:nvSpPr>
        <p:spPr/>
        <p:txBody>
          <a:bodyPr/>
          <a:lstStyle/>
          <a:p>
            <a:fld id="{1282888B-A8F3-4B30-B4A1-39A5748A8A29}" type="slidenum">
              <a:rPr lang="en-US" altLang="en-US" smtClean="0"/>
              <a:pPr/>
              <a:t>106</a:t>
            </a:fld>
            <a:endParaRPr lang="en-US" altLang="en-US"/>
          </a:p>
        </p:txBody>
      </p:sp>
    </p:spTree>
    <p:extLst>
      <p:ext uri="{BB962C8B-B14F-4D97-AF65-F5344CB8AC3E}">
        <p14:creationId xmlns:p14="http://schemas.microsoft.com/office/powerpoint/2010/main" val="1851414106"/>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229600" cy="931504"/>
          </a:xfrm>
        </p:spPr>
        <p:txBody>
          <a:bodyPr>
            <a:normAutofit fontScale="90000"/>
          </a:bodyPr>
          <a:lstStyle/>
          <a:p>
            <a:r>
              <a:rPr lang="en-US" dirty="0"/>
              <a:t>Comparing Join Algorithms</a:t>
            </a:r>
            <a:br>
              <a:rPr lang="en-US" dirty="0"/>
            </a:br>
            <a:endParaRPr lang="en-US" dirty="0"/>
          </a:p>
        </p:txBody>
      </p:sp>
      <p:sp>
        <p:nvSpPr>
          <p:cNvPr id="3" name="Content Placeholder 2"/>
          <p:cNvSpPr>
            <a:spLocks noGrp="1"/>
          </p:cNvSpPr>
          <p:nvPr>
            <p:ph idx="1"/>
          </p:nvPr>
        </p:nvSpPr>
        <p:spPr>
          <a:xfrm>
            <a:off x="207844" y="1375701"/>
            <a:ext cx="8845887" cy="5328592"/>
          </a:xfrm>
        </p:spPr>
        <p:txBody>
          <a:bodyPr>
            <a:noAutofit/>
          </a:bodyPr>
          <a:lstStyle/>
          <a:p>
            <a:pPr>
              <a:spcAft>
                <a:spcPts val="600"/>
              </a:spcAft>
            </a:pPr>
            <a:r>
              <a:rPr lang="en-US" sz="2800" b="1" dirty="0">
                <a:solidFill>
                  <a:srgbClr val="0000FF"/>
                </a:solidFill>
              </a:rPr>
              <a:t>Nested Loop Join ( brute force)</a:t>
            </a:r>
            <a:endParaRPr lang="en-US" sz="2800" dirty="0">
              <a:solidFill>
                <a:srgbClr val="0000FF"/>
              </a:solidFill>
            </a:endParaRPr>
          </a:p>
          <a:p>
            <a:pPr marL="118872" indent="0">
              <a:spcAft>
                <a:spcPts val="600"/>
              </a:spcAft>
              <a:buNone/>
            </a:pPr>
            <a:r>
              <a:rPr lang="en-US" sz="2300" dirty="0"/>
              <a:t>Efficient if either R or S fits in main memory.</a:t>
            </a:r>
          </a:p>
          <a:p>
            <a:pPr>
              <a:spcAft>
                <a:spcPts val="600"/>
              </a:spcAft>
            </a:pPr>
            <a:r>
              <a:rPr lang="en-US" sz="2800" b="1" dirty="0">
                <a:solidFill>
                  <a:srgbClr val="0000FF"/>
                </a:solidFill>
              </a:rPr>
              <a:t>Index Join</a:t>
            </a:r>
            <a:endParaRPr lang="en-US" sz="2800" dirty="0">
              <a:solidFill>
                <a:srgbClr val="0000FF"/>
              </a:solidFill>
            </a:endParaRPr>
          </a:p>
          <a:p>
            <a:pPr marL="118872" indent="0">
              <a:spcAft>
                <a:spcPts val="600"/>
              </a:spcAft>
              <a:buNone/>
            </a:pPr>
            <a:r>
              <a:rPr lang="en-US" sz="2300" dirty="0"/>
              <a:t>Suitable only if one of the table has an index on the join attributes.</a:t>
            </a:r>
          </a:p>
          <a:p>
            <a:pPr>
              <a:spcAft>
                <a:spcPts val="600"/>
              </a:spcAft>
            </a:pPr>
            <a:r>
              <a:rPr lang="en-US" sz="2800" b="1" dirty="0">
                <a:solidFill>
                  <a:srgbClr val="0000FF"/>
                </a:solidFill>
              </a:rPr>
              <a:t>Sort-Merge Join</a:t>
            </a:r>
          </a:p>
          <a:p>
            <a:pPr marL="118872" indent="0">
              <a:spcAft>
                <a:spcPts val="600"/>
              </a:spcAft>
              <a:buNone/>
            </a:pPr>
            <a:r>
              <a:rPr lang="en-US" sz="2300" dirty="0"/>
              <a:t>Good for non-</a:t>
            </a:r>
            <a:r>
              <a:rPr lang="en-US" sz="2300" dirty="0" err="1"/>
              <a:t>equi</a:t>
            </a:r>
            <a:r>
              <a:rPr lang="en-US" sz="2300" dirty="0"/>
              <a:t>-join (e.g., R.C &gt; S.C). Good choice when both tables are very large</a:t>
            </a:r>
          </a:p>
          <a:p>
            <a:pPr lvl="1">
              <a:spcBef>
                <a:spcPts val="0"/>
              </a:spcBef>
              <a:spcAft>
                <a:spcPts val="600"/>
              </a:spcAft>
            </a:pPr>
            <a:r>
              <a:rPr lang="en-US" sz="2200" dirty="0"/>
              <a:t>Less sensitive to data skew, very efficient given a sorted index, result is sorted</a:t>
            </a:r>
          </a:p>
          <a:p>
            <a:pPr>
              <a:spcAft>
                <a:spcPts val="600"/>
              </a:spcAft>
            </a:pPr>
            <a:r>
              <a:rPr lang="en-US" sz="3200" b="1" dirty="0">
                <a:solidFill>
                  <a:srgbClr val="0000FF"/>
                </a:solidFill>
              </a:rPr>
              <a:t>Hash Join </a:t>
            </a:r>
          </a:p>
          <a:p>
            <a:pPr marL="118872" indent="0">
              <a:spcAft>
                <a:spcPts val="600"/>
              </a:spcAft>
              <a:buNone/>
            </a:pPr>
            <a:r>
              <a:rPr lang="en-US" sz="2300" b="1" dirty="0"/>
              <a:t>U</a:t>
            </a:r>
            <a:r>
              <a:rPr lang="en-US" sz="2300" dirty="0"/>
              <a:t>sually best for </a:t>
            </a:r>
            <a:r>
              <a:rPr lang="en-US" sz="2300" dirty="0" err="1"/>
              <a:t>equi</a:t>
            </a:r>
            <a:r>
              <a:rPr lang="en-US" sz="2300" dirty="0"/>
              <a:t>-join, where relations not sorted and no indexes exist. </a:t>
            </a:r>
            <a:r>
              <a:rPr lang="en-US" sz="2400" dirty="0"/>
              <a:t>Requires less memory, highly parallelizable</a:t>
            </a:r>
            <a:endParaRPr lang="en-US" sz="2300"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107</a:t>
            </a:fld>
            <a:endParaRPr lang="en-US" dirty="0"/>
          </a:p>
        </p:txBody>
      </p:sp>
    </p:spTree>
    <p:extLst>
      <p:ext uri="{BB962C8B-B14F-4D97-AF65-F5344CB8AC3E}">
        <p14:creationId xmlns:p14="http://schemas.microsoft.com/office/powerpoint/2010/main" val="1802656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Estimating Intermediate Result Sizes</a:t>
            </a:r>
          </a:p>
        </p:txBody>
      </p:sp>
      <p:sp>
        <p:nvSpPr>
          <p:cNvPr id="3" name="Text Placeholder 2"/>
          <p:cNvSpPr>
            <a:spLocks noGrp="1"/>
          </p:cNvSpPr>
          <p:nvPr>
            <p:ph type="body" idx="1"/>
          </p:nvPr>
        </p:nvSpPr>
        <p:spPr>
          <a:xfrm>
            <a:off x="323528" y="3789040"/>
            <a:ext cx="8439472" cy="2304256"/>
          </a:xfrm>
        </p:spPr>
        <p:txBody>
          <a:bodyPr>
            <a:normAutofit/>
          </a:bodyPr>
          <a:lstStyle/>
          <a:p>
            <a:r>
              <a:rPr lang="en-US" sz="3200" dirty="0">
                <a:solidFill>
                  <a:schemeClr val="tx1"/>
                </a:solidFill>
              </a:rPr>
              <a:t>What algorithm to be use for query processing depends very strongly on the sizes of the relations </a:t>
            </a:r>
          </a:p>
          <a:p>
            <a:endParaRPr lang="en-US" sz="3200" dirty="0">
              <a:solidFill>
                <a:schemeClr val="tx1"/>
              </a:solidFill>
            </a:endParaRPr>
          </a:p>
          <a:p>
            <a:endParaRPr lang="en-US"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F56F6551-E85E-41F4-8BDA-C383319A56FF}" type="slidenum">
              <a:rPr lang="en-US" smtClean="0"/>
              <a:pPr>
                <a:defRPr/>
              </a:pPr>
              <a:t>108</a:t>
            </a:fld>
            <a:endParaRPr lang="en-US"/>
          </a:p>
        </p:txBody>
      </p:sp>
    </p:spTree>
    <p:extLst>
      <p:ext uri="{BB962C8B-B14F-4D97-AF65-F5344CB8AC3E}">
        <p14:creationId xmlns:p14="http://schemas.microsoft.com/office/powerpoint/2010/main" val="18188495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dirty="0"/>
              <a:t>The number of tuples after selection</a:t>
            </a:r>
          </a:p>
        </p:txBody>
      </p:sp>
      <p:sp>
        <p:nvSpPr>
          <p:cNvPr id="50179" name="Rectangle 3"/>
          <p:cNvSpPr>
            <a:spLocks noGrp="1" noChangeArrowheads="1"/>
          </p:cNvSpPr>
          <p:nvPr>
            <p:ph type="body" idx="1"/>
          </p:nvPr>
        </p:nvSpPr>
        <p:spPr/>
        <p:txBody>
          <a:bodyPr/>
          <a:lstStyle/>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=c</a:t>
            </a:r>
            <a:r>
              <a:rPr lang="en-US" altLang="en-US" sz="3600" dirty="0"/>
              <a:t>(R)</a:t>
            </a:r>
          </a:p>
          <a:p>
            <a:pPr lvl="1"/>
            <a:r>
              <a:rPr lang="en-US" altLang="en-US" sz="32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&lt;= T(S) &lt;= T(R)</a:t>
            </a:r>
          </a:p>
          <a:p>
            <a:pPr lvl="1"/>
            <a:r>
              <a:rPr lang="en-US" altLang="en-US" sz="3200" dirty="0">
                <a:ea typeface="ＭＳ Ｐゴシック" panose="020B0600070205080204" pitchFamily="34" charset="-128"/>
              </a:rPr>
              <a:t>Expected value: T(S) = T(R)/V(R,A)</a:t>
            </a:r>
          </a:p>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&lt;c</a:t>
            </a:r>
            <a:r>
              <a:rPr lang="en-US" altLang="en-US" sz="3600" dirty="0"/>
              <a:t>(R)</a:t>
            </a:r>
          </a:p>
          <a:p>
            <a:pPr lvl="1"/>
            <a:r>
              <a:rPr lang="en-US" altLang="en-US" sz="3200" dirty="0">
                <a:ea typeface="ＭＳ Ｐゴシック" panose="020B0600070205080204" pitchFamily="34" charset="-128"/>
              </a:rPr>
              <a:t>T(S) can be anything from </a:t>
            </a:r>
            <a:r>
              <a:rPr lang="en-US" altLang="en-US" sz="36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to T(R)</a:t>
            </a:r>
          </a:p>
          <a:p>
            <a:pPr lvl="1"/>
            <a:r>
              <a:rPr lang="en-US" altLang="en-US" sz="3200" dirty="0">
                <a:ea typeface="ＭＳ Ｐゴシック" panose="020B0600070205080204" pitchFamily="34" charset="-128"/>
              </a:rPr>
              <a:t>Heuristic: T(S) = T(R)/3</a:t>
            </a:r>
          </a:p>
          <a:p>
            <a:pPr lvl="1"/>
            <a:endParaRPr lang="en-US" altLang="en-US" sz="2400" dirty="0">
              <a:ea typeface="ＭＳ Ｐゴシック" panose="020B0600070205080204" pitchFamily="34" charset="-128"/>
            </a:endParaRPr>
          </a:p>
        </p:txBody>
      </p:sp>
      <p:sp>
        <p:nvSpPr>
          <p:cNvPr id="5" name="Rounded Rectangular Callout 4"/>
          <p:cNvSpPr>
            <a:spLocks noChangeArrowheads="1"/>
          </p:cNvSpPr>
          <p:nvPr/>
        </p:nvSpPr>
        <p:spPr bwMode="auto">
          <a:xfrm>
            <a:off x="4427984" y="1408176"/>
            <a:ext cx="4716016" cy="1516768"/>
          </a:xfrm>
          <a:prstGeom prst="wedgeRoundRectCallout">
            <a:avLst>
              <a:gd name="adj1" fmla="val 2903"/>
              <a:gd name="adj2" fmla="val 67118"/>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A good guess, though never true in practice.  Does not require storing many statistics.</a:t>
            </a:r>
          </a:p>
        </p:txBody>
      </p:sp>
      <p:sp>
        <p:nvSpPr>
          <p:cNvPr id="6" name="Rounded Rectangular Callout 5"/>
          <p:cNvSpPr>
            <a:spLocks noChangeArrowheads="1"/>
          </p:cNvSpPr>
          <p:nvPr/>
        </p:nvSpPr>
        <p:spPr bwMode="auto">
          <a:xfrm>
            <a:off x="2209800" y="5735606"/>
            <a:ext cx="2362200" cy="983704"/>
          </a:xfrm>
          <a:prstGeom prst="wedgeRoundRectCallout">
            <a:avLst>
              <a:gd name="adj1" fmla="val 8984"/>
              <a:gd name="adj2" fmla="val -1118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Of course one can do better!</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109</a:t>
            </a:fld>
            <a:endParaRPr lang="en-US" dirty="0"/>
          </a:p>
        </p:txBody>
      </p:sp>
    </p:spTree>
    <p:extLst>
      <p:ext uri="{BB962C8B-B14F-4D97-AF65-F5344CB8AC3E}">
        <p14:creationId xmlns:p14="http://schemas.microsoft.com/office/powerpoint/2010/main" val="413161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Query Optimization</a:t>
            </a:r>
          </a:p>
        </p:txBody>
      </p:sp>
      <p:sp>
        <p:nvSpPr>
          <p:cNvPr id="3" name="Content Placeholder 2"/>
          <p:cNvSpPr>
            <a:spLocks noGrp="1"/>
          </p:cNvSpPr>
          <p:nvPr>
            <p:ph idx="1"/>
          </p:nvPr>
        </p:nvSpPr>
        <p:spPr>
          <a:xfrm>
            <a:off x="179512" y="1412776"/>
            <a:ext cx="8712968" cy="5616624"/>
          </a:xfrm>
        </p:spPr>
        <p:txBody>
          <a:bodyPr>
            <a:normAutofit fontScale="77500" lnSpcReduction="20000"/>
          </a:bodyPr>
          <a:lstStyle/>
          <a:p>
            <a:pPr>
              <a:lnSpc>
                <a:spcPct val="120000"/>
              </a:lnSpc>
              <a:spcAft>
                <a:spcPts val="600"/>
              </a:spcAft>
            </a:pPr>
            <a:r>
              <a:rPr lang="en-US" sz="3000" b="1" dirty="0"/>
              <a:t>Query Optimization (QO)</a:t>
            </a:r>
            <a:r>
              <a:rPr lang="en-US" sz="3000" dirty="0"/>
              <a:t> = choosing an execution plan with lowest</a:t>
            </a:r>
            <a:r>
              <a:rPr lang="en-US" dirty="0"/>
              <a:t> total </a:t>
            </a:r>
            <a:r>
              <a:rPr lang="en-US" b="1" dirty="0"/>
              <a:t>execution </a:t>
            </a:r>
            <a:r>
              <a:rPr lang="en-US" b="1" dirty="0">
                <a:solidFill>
                  <a:srgbClr val="FF0000"/>
                </a:solidFill>
              </a:rPr>
              <a:t>cost</a:t>
            </a:r>
            <a:endParaRPr lang="en-US" b="1" dirty="0"/>
          </a:p>
          <a:p>
            <a:pPr lvl="1">
              <a:lnSpc>
                <a:spcPct val="120000"/>
              </a:lnSpc>
              <a:spcBef>
                <a:spcPts val="0"/>
              </a:spcBef>
              <a:spcAft>
                <a:spcPts val="600"/>
              </a:spcAft>
            </a:pPr>
            <a:r>
              <a:rPr lang="en-US" dirty="0"/>
              <a:t>Execution cost includes </a:t>
            </a:r>
            <a:r>
              <a:rPr lang="en-US" b="1" dirty="0"/>
              <a:t>Disk I/</a:t>
            </a:r>
            <a:r>
              <a:rPr lang="en-US" b="1" dirty="0" err="1"/>
              <a:t>Os</a:t>
            </a:r>
            <a:r>
              <a:rPr lang="en-US" b="1" dirty="0"/>
              <a:t> </a:t>
            </a:r>
            <a:r>
              <a:rPr lang="en-US" dirty="0"/>
              <a:t>and </a:t>
            </a:r>
            <a:r>
              <a:rPr lang="en-US" b="1" dirty="0"/>
              <a:t>Processor time </a:t>
            </a:r>
          </a:p>
          <a:p>
            <a:pPr lvl="2">
              <a:lnSpc>
                <a:spcPct val="120000"/>
              </a:lnSpc>
              <a:spcBef>
                <a:spcPts val="0"/>
              </a:spcBef>
              <a:spcAft>
                <a:spcPts val="600"/>
              </a:spcAft>
            </a:pPr>
            <a:r>
              <a:rPr lang="en-US" dirty="0"/>
              <a:t>Cost is mainly determined by the </a:t>
            </a:r>
            <a:r>
              <a:rPr lang="en-US" b="1" dirty="0">
                <a:solidFill>
                  <a:srgbClr val="FF0000"/>
                </a:solidFill>
              </a:rPr>
              <a:t>number of disk blocks read and written </a:t>
            </a:r>
            <a:r>
              <a:rPr lang="en-US" sz="2500" dirty="0"/>
              <a:t>during the query execution - because </a:t>
            </a:r>
            <a:r>
              <a:rPr lang="en-US" dirty="0"/>
              <a:t>it is the most time consuming action-</a:t>
            </a:r>
          </a:p>
          <a:p>
            <a:pPr>
              <a:lnSpc>
                <a:spcPct val="120000"/>
              </a:lnSpc>
              <a:spcAft>
                <a:spcPts val="600"/>
              </a:spcAft>
            </a:pPr>
            <a:r>
              <a:rPr lang="en-CA" sz="3000" dirty="0"/>
              <a:t>Selecting a good query plan entails deciding</a:t>
            </a:r>
          </a:p>
          <a:p>
            <a:pPr lvl="1">
              <a:lnSpc>
                <a:spcPct val="120000"/>
              </a:lnSpc>
              <a:spcBef>
                <a:spcPts val="0"/>
              </a:spcBef>
              <a:spcAft>
                <a:spcPts val="600"/>
              </a:spcAft>
            </a:pPr>
            <a:r>
              <a:rPr lang="en-CA" sz="2600" dirty="0"/>
              <a:t>Which plan leads to lowest total execution cost</a:t>
            </a:r>
          </a:p>
          <a:p>
            <a:pPr lvl="1">
              <a:lnSpc>
                <a:spcPct val="120000"/>
              </a:lnSpc>
              <a:spcBef>
                <a:spcPts val="0"/>
              </a:spcBef>
              <a:spcAft>
                <a:spcPts val="600"/>
              </a:spcAft>
            </a:pPr>
            <a:r>
              <a:rPr lang="en-CA" sz="2600" dirty="0"/>
              <a:t>Which </a:t>
            </a:r>
            <a:r>
              <a:rPr lang="en-CA" sz="2600" b="1" dirty="0">
                <a:solidFill>
                  <a:srgbClr val="C00000"/>
                </a:solidFill>
              </a:rPr>
              <a:t>algorithm</a:t>
            </a:r>
            <a:r>
              <a:rPr lang="en-CA" sz="2600" dirty="0"/>
              <a:t> should be used to implement </a:t>
            </a:r>
            <a:r>
              <a:rPr lang="en-US" sz="2600" dirty="0"/>
              <a:t>each of the operators in the query</a:t>
            </a:r>
            <a:endParaRPr lang="en-CA" sz="2600" dirty="0"/>
          </a:p>
          <a:p>
            <a:pPr lvl="1">
              <a:lnSpc>
                <a:spcPct val="120000"/>
              </a:lnSpc>
              <a:spcBef>
                <a:spcPts val="0"/>
              </a:spcBef>
              <a:spcAft>
                <a:spcPts val="600"/>
              </a:spcAft>
            </a:pPr>
            <a:r>
              <a:rPr lang="en-CA" sz="2600" dirty="0"/>
              <a:t>How data from one operation should be passed to the next</a:t>
            </a:r>
          </a:p>
          <a:p>
            <a:pPr>
              <a:lnSpc>
                <a:spcPct val="120000"/>
              </a:lnSpc>
              <a:spcAft>
                <a:spcPts val="600"/>
              </a:spcAft>
            </a:pPr>
            <a:r>
              <a:rPr lang="en-CA" sz="3000" dirty="0"/>
              <a:t>These choices depend on database metadata</a:t>
            </a:r>
          </a:p>
          <a:p>
            <a:pPr lvl="1">
              <a:lnSpc>
                <a:spcPct val="120000"/>
              </a:lnSpc>
              <a:spcBef>
                <a:spcPts val="0"/>
              </a:spcBef>
              <a:spcAft>
                <a:spcPts val="600"/>
              </a:spcAft>
            </a:pPr>
            <a:r>
              <a:rPr lang="en-CA" sz="2600" dirty="0"/>
              <a:t>Size of relations</a:t>
            </a:r>
          </a:p>
          <a:p>
            <a:pPr lvl="1">
              <a:lnSpc>
                <a:spcPct val="120000"/>
              </a:lnSpc>
              <a:spcBef>
                <a:spcPts val="0"/>
              </a:spcBef>
              <a:spcAft>
                <a:spcPts val="600"/>
              </a:spcAft>
            </a:pPr>
            <a:r>
              <a:rPr lang="en-CA" sz="2600" dirty="0"/>
              <a:t>Indexes and data file organization</a:t>
            </a:r>
          </a:p>
          <a:p>
            <a:pPr lvl="1">
              <a:lnSpc>
                <a:spcPct val="120000"/>
              </a:lnSpc>
              <a:spcBef>
                <a:spcPts val="0"/>
              </a:spcBef>
              <a:spcAft>
                <a:spcPts val="600"/>
              </a:spcAft>
            </a:pPr>
            <a:r>
              <a:rPr lang="en-CA" sz="2600" dirty="0"/>
              <a:t>Attributes statistics, e.g., n</a:t>
            </a:r>
            <a:r>
              <a:rPr lang="en-US" sz="2600" dirty="0"/>
              <a:t>umber of distinct values, min, max values</a:t>
            </a:r>
            <a:endParaRPr lang="en-CA" sz="2600" dirty="0"/>
          </a:p>
          <a:p>
            <a:pPr lvl="1">
              <a:lnSpc>
                <a:spcPct val="120000"/>
              </a:lnSpc>
              <a:spcBef>
                <a:spcPts val="0"/>
              </a:spcBef>
              <a:spcAft>
                <a:spcPts val="600"/>
              </a:spcAft>
            </a:pPr>
            <a:endParaRPr lang="en-CA" sz="2600" dirty="0"/>
          </a:p>
          <a:p>
            <a:pPr lvl="1">
              <a:lnSpc>
                <a:spcPct val="120000"/>
              </a:lnSpc>
              <a:spcBef>
                <a:spcPts val="0"/>
              </a:spcBef>
              <a:spcAft>
                <a:spcPts val="600"/>
              </a:spcAft>
            </a:pPr>
            <a:endParaRPr lang="en-CA"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11</a:t>
            </a:fld>
            <a:endParaRPr lang="en-US" dirty="0"/>
          </a:p>
        </p:txBody>
      </p:sp>
    </p:spTree>
    <p:extLst>
      <p:ext uri="{BB962C8B-B14F-4D97-AF65-F5344CB8AC3E}">
        <p14:creationId xmlns:p14="http://schemas.microsoft.com/office/powerpoint/2010/main" val="24073068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152400"/>
            <a:ext cx="8686800" cy="1295400"/>
          </a:xfrm>
        </p:spPr>
        <p:txBody>
          <a:bodyPr>
            <a:normAutofit fontScale="90000"/>
          </a:bodyPr>
          <a:lstStyle/>
          <a:p>
            <a:r>
              <a:rPr lang="en-US" altLang="en-US"/>
              <a:t>Histograms tell you how many tuples have R.A values within a certain range</a:t>
            </a:r>
          </a:p>
        </p:txBody>
      </p:sp>
      <p:sp>
        <p:nvSpPr>
          <p:cNvPr id="56323" name="Rectangle 3"/>
          <p:cNvSpPr>
            <a:spLocks noGrp="1" noChangeArrowheads="1"/>
          </p:cNvSpPr>
          <p:nvPr>
            <p:ph type="body" idx="1"/>
          </p:nvPr>
        </p:nvSpPr>
        <p:spPr>
          <a:xfrm>
            <a:off x="152400" y="1772816"/>
            <a:ext cx="8686800" cy="1872208"/>
          </a:xfrm>
        </p:spPr>
        <p:txBody>
          <a:bodyPr/>
          <a:lstStyle/>
          <a:p>
            <a:r>
              <a:rPr lang="en-US" altLang="en-US" dirty="0"/>
              <a:t>Maintained by the RDBMS</a:t>
            </a:r>
          </a:p>
          <a:p>
            <a:r>
              <a:rPr lang="en-US" altLang="en-US" dirty="0"/>
              <a:t>Makes size estimation much more accurate (hence, cost estimations are more accurate)</a:t>
            </a:r>
          </a:p>
          <a:p>
            <a:endParaRPr lang="en-US" altLang="en-US" dirty="0"/>
          </a:p>
        </p:txBody>
      </p:sp>
      <p:sp>
        <p:nvSpPr>
          <p:cNvPr id="4" name="Rectangle 3"/>
          <p:cNvSpPr txBox="1">
            <a:spLocks noChangeArrowheads="1"/>
          </p:cNvSpPr>
          <p:nvPr/>
        </p:nvSpPr>
        <p:spPr>
          <a:xfrm>
            <a:off x="547936" y="3573016"/>
            <a:ext cx="8291264" cy="338437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90000"/>
              </a:lnSpc>
              <a:spcAft>
                <a:spcPts val="0"/>
              </a:spcAft>
              <a:buFontTx/>
              <a:buNone/>
            </a:pPr>
            <a:r>
              <a:rPr lang="en-US" altLang="en-US" sz="2800" b="0" dirty="0"/>
              <a:t>Employee(</a:t>
            </a:r>
            <a:r>
              <a:rPr lang="en-US" altLang="en-US" sz="2800" b="0" u="sng" dirty="0" err="1"/>
              <a:t>ssn</a:t>
            </a:r>
            <a:r>
              <a:rPr lang="en-US" altLang="en-US" sz="2800" b="0" dirty="0"/>
              <a:t>, name, salary, phone)</a:t>
            </a:r>
          </a:p>
          <a:p>
            <a:pPr fontAlgn="auto">
              <a:lnSpc>
                <a:spcPct val="90000"/>
              </a:lnSpc>
              <a:spcAft>
                <a:spcPts val="0"/>
              </a:spcAft>
              <a:buFontTx/>
              <a:buNone/>
            </a:pPr>
            <a:endParaRPr lang="en-US" altLang="en-US" sz="2800" b="0" dirty="0"/>
          </a:p>
          <a:p>
            <a:pPr fontAlgn="auto">
              <a:lnSpc>
                <a:spcPct val="90000"/>
              </a:lnSpc>
              <a:spcAft>
                <a:spcPts val="0"/>
              </a:spcAft>
              <a:buFontTx/>
              <a:buNone/>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p:txBody>
      </p:sp>
      <p:graphicFrame>
        <p:nvGraphicFramePr>
          <p:cNvPr id="5" name="Group 4"/>
          <p:cNvGraphicFramePr>
            <a:graphicFrameLocks noGrp="1"/>
          </p:cNvGraphicFramePr>
          <p:nvPr>
            <p:extLst/>
          </p:nvPr>
        </p:nvGraphicFramePr>
        <p:xfrm>
          <a:off x="685800" y="4382615"/>
          <a:ext cx="7848600" cy="1270000"/>
        </p:xfrm>
        <a:graphic>
          <a:graphicData uri="http://schemas.openxmlformats.org/drawingml/2006/table">
            <a:tbl>
              <a:tblPr/>
              <a:tblGrid>
                <a:gridCol w="1120775">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2363">
                  <a:extLst>
                    <a:ext uri="{9D8B030D-6E8A-4147-A177-3AD203B41FA5}">
                      <a16:colId xmlns:a16="http://schemas.microsoft.com/office/drawing/2014/main" val="20002"/>
                    </a:ext>
                  </a:extLst>
                </a:gridCol>
                <a:gridCol w="1122362">
                  <a:extLst>
                    <a:ext uri="{9D8B030D-6E8A-4147-A177-3AD203B41FA5}">
                      <a16:colId xmlns:a16="http://schemas.microsoft.com/office/drawing/2014/main" val="20003"/>
                    </a:ext>
                  </a:extLst>
                </a:gridCol>
                <a:gridCol w="1120775">
                  <a:extLst>
                    <a:ext uri="{9D8B030D-6E8A-4147-A177-3AD203B41FA5}">
                      <a16:colId xmlns:a16="http://schemas.microsoft.com/office/drawing/2014/main" val="20004"/>
                    </a:ext>
                  </a:extLst>
                </a:gridCol>
                <a:gridCol w="1120775">
                  <a:extLst>
                    <a:ext uri="{9D8B030D-6E8A-4147-A177-3AD203B41FA5}">
                      <a16:colId xmlns:a16="http://schemas.microsoft.com/office/drawing/2014/main" val="20005"/>
                    </a:ext>
                  </a:extLst>
                </a:gridCol>
                <a:gridCol w="1120775">
                  <a:extLst>
                    <a:ext uri="{9D8B030D-6E8A-4147-A177-3AD203B41FA5}">
                      <a16:colId xmlns:a16="http://schemas.microsoft.com/office/drawing/2014/main" val="20006"/>
                    </a:ext>
                  </a:extLst>
                </a:gridCol>
              </a:tblGrid>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Salary: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0..20k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20k..40k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40k..60k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60k..80k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80k..100k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&gt; 100k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Tuples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12000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110</a:t>
            </a:fld>
            <a:endParaRPr lang="en-US" dirty="0"/>
          </a:p>
        </p:txBody>
      </p:sp>
    </p:spTree>
    <p:extLst>
      <p:ext uri="{BB962C8B-B14F-4D97-AF65-F5344CB8AC3E}">
        <p14:creationId xmlns:p14="http://schemas.microsoft.com/office/powerpoint/2010/main" val="21727691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a:t>The number of tuples after a join</a:t>
            </a:r>
          </a:p>
        </p:txBody>
      </p:sp>
      <p:sp>
        <p:nvSpPr>
          <p:cNvPr id="51203" name="Rectangle 3"/>
          <p:cNvSpPr>
            <a:spLocks noGrp="1" noChangeArrowheads="1"/>
          </p:cNvSpPr>
          <p:nvPr>
            <p:ph type="body" idx="1"/>
          </p:nvPr>
        </p:nvSpPr>
        <p:spPr>
          <a:xfrm>
            <a:off x="395536" y="1408176"/>
            <a:ext cx="8291264" cy="5449824"/>
          </a:xfrm>
        </p:spPr>
        <p:txBody>
          <a:bodyPr>
            <a:normAutofit lnSpcReduction="10000"/>
          </a:bodyPr>
          <a:lstStyle/>
          <a:p>
            <a:pPr>
              <a:spcAft>
                <a:spcPts val="400"/>
              </a:spcAft>
              <a:buFontTx/>
              <a:buNone/>
            </a:pPr>
            <a:r>
              <a:rPr lang="en-US" altLang="en-US" dirty="0"/>
              <a: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a:t>
            </a:r>
          </a:p>
          <a:p>
            <a:pPr>
              <a:spcAft>
                <a:spcPts val="400"/>
              </a:spcAft>
            </a:pPr>
            <a:r>
              <a:rPr lang="en-US" altLang="en-US" dirty="0"/>
              <a:t>When the set of A values are disjoint, then </a:t>
            </a:r>
          </a:p>
          <a:p>
            <a:pPr>
              <a:spcAft>
                <a:spcPts val="400"/>
              </a:spcAft>
              <a:buFontTx/>
              <a:buNone/>
            </a:pPr>
            <a:r>
              <a:rPr lang="en-US" altLang="en-US" dirty="0"/>
              <a:t>	T(R</a:t>
            </a:r>
            <a:r>
              <a:rPr lang="en-US" altLang="en-US" dirty="0">
                <a:ea typeface="Arial Unicode MS" panose="020B0604020202020204" pitchFamily="34" charset="-128"/>
                <a:cs typeface="Arial Unicode MS" panose="020B0604020202020204" pitchFamily="34" charset="-128"/>
              </a:rPr>
              <a:t> ⋈</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a:t>
            </a:r>
            <a:r>
              <a:rPr lang="en-US" altLang="en-US" dirty="0">
                <a:latin typeface="Calibri" panose="020F0502020204030204" pitchFamily="34" charset="0"/>
                <a:cs typeface="Calibri" panose="020F0502020204030204" pitchFamily="34" charset="0"/>
              </a:rPr>
              <a:t>0</a:t>
            </a:r>
          </a:p>
          <a:p>
            <a:pPr>
              <a:spcAft>
                <a:spcPts val="400"/>
              </a:spcAft>
            </a:pPr>
            <a:r>
              <a:rPr lang="en-US" altLang="en-US" dirty="0"/>
              <a:t>When A is a key in S and a foreign key in R, then 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T(R)</a:t>
            </a:r>
          </a:p>
          <a:p>
            <a:pPr>
              <a:spcAft>
                <a:spcPts val="400"/>
              </a:spcAft>
            </a:pPr>
            <a:r>
              <a:rPr lang="en-US" altLang="en-US" dirty="0"/>
              <a:t>When A is a key in both R and S, then </a:t>
            </a:r>
          </a:p>
          <a:p>
            <a:pPr marL="118872" indent="0">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min(T(R), T(S))</a:t>
            </a:r>
          </a:p>
          <a:p>
            <a:pPr>
              <a:spcAft>
                <a:spcPts val="400"/>
              </a:spcAft>
              <a:buFontTx/>
              <a:buNone/>
            </a:pPr>
            <a:r>
              <a:rPr lang="en-US" altLang="en-US" dirty="0"/>
              <a:t>Otherwise…</a:t>
            </a:r>
          </a:p>
          <a:p>
            <a:pPr>
              <a:spcAft>
                <a:spcPts val="400"/>
              </a:spcAft>
              <a:buFontTx/>
              <a:buNone/>
            </a:pPr>
            <a:endParaRPr lang="en-US" altLang="en-US" dirty="0"/>
          </a:p>
          <a:p>
            <a:pPr>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 </a:t>
            </a:r>
            <a:r>
              <a:rPr lang="en-US" altLang="en-US" dirty="0"/>
              <a:t>S) = T(R) T(S) / max(V(R,A),V(S,A))</a:t>
            </a:r>
          </a:p>
          <a:p>
            <a:pPr>
              <a:spcAft>
                <a:spcPts val="400"/>
              </a:spcAft>
              <a:buFontTx/>
              <a:buNone/>
            </a:pPr>
            <a:endParaRPr lang="en-US" alt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111</a:t>
            </a:fld>
            <a:endParaRPr lang="en-US" dirty="0"/>
          </a:p>
        </p:txBody>
      </p:sp>
    </p:spTree>
    <p:extLst>
      <p:ext uri="{BB962C8B-B14F-4D97-AF65-F5344CB8AC3E}">
        <p14:creationId xmlns:p14="http://schemas.microsoft.com/office/powerpoint/2010/main" val="21516853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Size Estimation</a:t>
            </a:r>
            <a:endParaRPr lang="en-US" dirty="0"/>
          </a:p>
        </p:txBody>
      </p:sp>
      <p:sp>
        <p:nvSpPr>
          <p:cNvPr id="3" name="Rectangle 7"/>
          <p:cNvSpPr txBox="1">
            <a:spLocks noChangeArrowheads="1"/>
          </p:cNvSpPr>
          <p:nvPr/>
        </p:nvSpPr>
        <p:spPr>
          <a:xfrm>
            <a:off x="251520" y="1484784"/>
            <a:ext cx="8640960" cy="5373215"/>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spcAft>
                <a:spcPts val="600"/>
              </a:spcAft>
              <a:buNone/>
            </a:pPr>
            <a:r>
              <a:rPr lang="en-US" sz="6000" dirty="0">
                <a:sym typeface="Symbol" pitchFamily="-76" charset="2"/>
              </a:rPr>
              <a:t>T(R)</a:t>
            </a:r>
            <a:r>
              <a:rPr lang="en-US" sz="6000" dirty="0"/>
              <a:t> x  </a:t>
            </a:r>
            <a:r>
              <a:rPr lang="en-US" sz="6000" dirty="0">
                <a:sym typeface="Symbol" pitchFamily="-76" charset="2"/>
              </a:rPr>
              <a:t>T(S) </a:t>
            </a:r>
          </a:p>
          <a:p>
            <a:pPr marL="118872" indent="0" algn="ctr">
              <a:spcAft>
                <a:spcPts val="600"/>
              </a:spcAft>
              <a:buNone/>
            </a:pPr>
            <a:r>
              <a:rPr lang="en-US" sz="6000" dirty="0"/>
              <a:t>max(V(R,A) , V(S,B)) </a:t>
            </a:r>
          </a:p>
        </p:txBody>
      </p:sp>
      <p:sp>
        <p:nvSpPr>
          <p:cNvPr id="4" name="Rectangle 3"/>
          <p:cNvSpPr txBox="1">
            <a:spLocks noChangeArrowheads="1"/>
          </p:cNvSpPr>
          <p:nvPr/>
        </p:nvSpPr>
        <p:spPr>
          <a:xfrm>
            <a:off x="394145" y="3717031"/>
            <a:ext cx="8355707" cy="314096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sz="3600" dirty="0"/>
              <a:t>Parameters:</a:t>
            </a:r>
          </a:p>
          <a:p>
            <a:pPr marL="118872" indent="0">
              <a:spcAft>
                <a:spcPts val="600"/>
              </a:spcAft>
              <a:buNone/>
            </a:pPr>
            <a:r>
              <a:rPr lang="en-US" b="0" dirty="0">
                <a:sym typeface="Symbol" pitchFamily="-76" charset="2"/>
              </a:rPr>
              <a:t>T(R)</a:t>
            </a:r>
            <a:r>
              <a:rPr lang="en-US" b="0" baseline="-25000" dirty="0">
                <a:sym typeface="Symbol" pitchFamily="-76" charset="2"/>
              </a:rPr>
              <a:t>     </a:t>
            </a:r>
            <a:r>
              <a:rPr lang="en-US" b="0" dirty="0"/>
              <a:t>= # tuples in R</a:t>
            </a:r>
          </a:p>
          <a:p>
            <a:pPr>
              <a:spcAft>
                <a:spcPts val="600"/>
              </a:spcAft>
              <a:buNone/>
            </a:pPr>
            <a:r>
              <a:rPr lang="en-US" b="0" dirty="0">
                <a:sym typeface="Symbol" pitchFamily="-76" charset="2"/>
              </a:rPr>
              <a:t>T(S)</a:t>
            </a:r>
            <a:r>
              <a:rPr lang="en-US" b="0" baseline="-25000" dirty="0">
                <a:sym typeface="Symbol" pitchFamily="-76" charset="2"/>
              </a:rPr>
              <a:t>     </a:t>
            </a:r>
            <a:r>
              <a:rPr lang="en-US" b="0" dirty="0"/>
              <a:t>= # tuples in S</a:t>
            </a:r>
          </a:p>
          <a:p>
            <a:pPr marL="118872" indent="0">
              <a:lnSpc>
                <a:spcPct val="120000"/>
              </a:lnSpc>
              <a:spcAft>
                <a:spcPts val="600"/>
              </a:spcAft>
              <a:buNone/>
            </a:pPr>
            <a:r>
              <a:rPr lang="en-US" b="0" dirty="0"/>
              <a:t>V(R, A) = # of distinct values of attribute A in R</a:t>
            </a:r>
          </a:p>
          <a:p>
            <a:pPr marL="118872" indent="0">
              <a:lnSpc>
                <a:spcPct val="120000"/>
              </a:lnSpc>
              <a:spcAft>
                <a:spcPts val="600"/>
              </a:spcAft>
              <a:buNone/>
            </a:pPr>
            <a:r>
              <a:rPr lang="en-US" b="0" dirty="0"/>
              <a:t>V(R, B) = # of distinct values of attribute B in S</a:t>
            </a:r>
          </a:p>
          <a:p>
            <a:pPr marL="118872" indent="0">
              <a:lnSpc>
                <a:spcPct val="120000"/>
              </a:lnSpc>
              <a:spcAft>
                <a:spcPts val="600"/>
              </a:spcAft>
              <a:buNone/>
            </a:pPr>
            <a:endParaRPr lang="en-US" b="0" dirty="0"/>
          </a:p>
        </p:txBody>
      </p:sp>
      <p:cxnSp>
        <p:nvCxnSpPr>
          <p:cNvPr id="6" name="Straight Connector 5"/>
          <p:cNvCxnSpPr/>
          <p:nvPr/>
        </p:nvCxnSpPr>
        <p:spPr>
          <a:xfrm>
            <a:off x="1259632" y="2492896"/>
            <a:ext cx="6552728"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Rectangle 2"/>
          <p:cNvSpPr txBox="1">
            <a:spLocks noChangeArrowheads="1"/>
          </p:cNvSpPr>
          <p:nvPr/>
        </p:nvSpPr>
        <p:spPr>
          <a:xfrm>
            <a:off x="6156176" y="237875"/>
            <a:ext cx="6598834"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R       </a:t>
            </a:r>
            <a:r>
              <a:rPr lang="en-US" sz="4000" baseline="-25000" dirty="0"/>
              <a:t>A=</a:t>
            </a:r>
            <a:r>
              <a:rPr lang="en-US" sz="3600" baseline="-25000" dirty="0"/>
              <a:t>B </a:t>
            </a:r>
            <a:r>
              <a:rPr lang="en-US" dirty="0"/>
              <a:t>S</a:t>
            </a:r>
          </a:p>
        </p:txBody>
      </p:sp>
      <p:sp>
        <p:nvSpPr>
          <p:cNvPr id="8" name="AutoShape 4"/>
          <p:cNvSpPr>
            <a:spLocks noChangeArrowheads="1"/>
          </p:cNvSpPr>
          <p:nvPr/>
        </p:nvSpPr>
        <p:spPr bwMode="auto">
          <a:xfrm rot="5400000">
            <a:off x="6806629"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auto">
          <a:xfrm rot="16200000" flipH="1">
            <a:off x="7084488"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112</a:t>
            </a:fld>
            <a:endParaRPr lang="en-US"/>
          </a:p>
        </p:txBody>
      </p:sp>
    </p:spTree>
    <p:extLst>
      <p:ext uri="{BB962C8B-B14F-4D97-AF65-F5344CB8AC3E}">
        <p14:creationId xmlns:p14="http://schemas.microsoft.com/office/powerpoint/2010/main" val="35796096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88640"/>
            <a:ext cx="8686800" cy="1143000"/>
          </a:xfrm>
        </p:spPr>
        <p:txBody>
          <a:bodyPr>
            <a:normAutofit fontScale="90000"/>
          </a:bodyPr>
          <a:lstStyle/>
          <a:p>
            <a:r>
              <a:rPr lang="en-US" altLang="en-US" dirty="0"/>
              <a:t>Example of estimating the number of tuples after a join</a:t>
            </a:r>
          </a:p>
        </p:txBody>
      </p:sp>
      <p:sp>
        <p:nvSpPr>
          <p:cNvPr id="54275" name="Rectangle 3"/>
          <p:cNvSpPr>
            <a:spLocks noGrp="1" noChangeArrowheads="1"/>
          </p:cNvSpPr>
          <p:nvPr>
            <p:ph type="body" idx="1"/>
          </p:nvPr>
        </p:nvSpPr>
        <p:spPr>
          <a:xfrm>
            <a:off x="152400" y="1676400"/>
            <a:ext cx="8686800" cy="4724400"/>
          </a:xfrm>
        </p:spPr>
        <p:txBody>
          <a:bodyPr/>
          <a:lstStyle/>
          <a:p>
            <a:pPr>
              <a:buFontTx/>
              <a:buNone/>
            </a:pPr>
            <a:r>
              <a:rPr lang="en-US" altLang="en-US"/>
              <a:t>T(R) = 10,000       T(S) = 20,000</a:t>
            </a:r>
          </a:p>
          <a:p>
            <a:pPr>
              <a:buFontTx/>
              <a:buNone/>
            </a:pPr>
            <a:r>
              <a:rPr lang="en-US" altLang="en-US"/>
              <a:t>V(R,A) = 100       V(S,A) = 200</a:t>
            </a:r>
          </a:p>
          <a:p>
            <a:pPr>
              <a:buFontTx/>
              <a:buNone/>
            </a:pPr>
            <a:r>
              <a:rPr lang="en-US" altLang="en-US"/>
              <a:t>How large is 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a:t>
            </a:r>
          </a:p>
          <a:p>
            <a:endParaRPr lang="en-US" altLang="en-US"/>
          </a:p>
          <a:p>
            <a:pPr>
              <a:buFontTx/>
              <a:buNone/>
            </a:pPr>
            <a:r>
              <a:rPr lang="en-US" altLang="en-US"/>
              <a:t>Answer: T(R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 10000 * 20000/200 = 1M</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113</a:t>
            </a:fld>
            <a:endParaRPr lang="en-US" dirty="0"/>
          </a:p>
        </p:txBody>
      </p:sp>
    </p:spTree>
    <p:extLst>
      <p:ext uri="{BB962C8B-B14F-4D97-AF65-F5344CB8AC3E}">
        <p14:creationId xmlns:p14="http://schemas.microsoft.com/office/powerpoint/2010/main" val="25000050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152400"/>
            <a:ext cx="8686800" cy="1295400"/>
          </a:xfrm>
        </p:spPr>
        <p:txBody>
          <a:bodyPr>
            <a:normAutofit fontScale="90000"/>
          </a:bodyPr>
          <a:lstStyle/>
          <a:p>
            <a:r>
              <a:rPr lang="en-US" altLang="en-US"/>
              <a:t>The expected number of tuples after a join on multiple attributes is:</a:t>
            </a:r>
          </a:p>
        </p:txBody>
      </p:sp>
      <p:sp>
        <p:nvSpPr>
          <p:cNvPr id="55299" name="Rectangle 3"/>
          <p:cNvSpPr>
            <a:spLocks noGrp="1" noChangeArrowheads="1"/>
          </p:cNvSpPr>
          <p:nvPr>
            <p:ph type="body" idx="1"/>
          </p:nvPr>
        </p:nvSpPr>
        <p:spPr>
          <a:xfrm>
            <a:off x="0" y="1981200"/>
            <a:ext cx="9252520" cy="4114800"/>
          </a:xfrm>
        </p:spPr>
        <p:txBody>
          <a:bodyPr/>
          <a:lstStyle/>
          <a:p>
            <a:pPr>
              <a:spcAft>
                <a:spcPts val="1200"/>
              </a:spcAft>
              <a:buFontTx/>
              <a:buNone/>
            </a:pPr>
            <a:r>
              <a:rPr lang="en-US" altLang="en-US" sz="4400" dirty="0"/>
              <a:t>T(R </a:t>
            </a:r>
            <a:r>
              <a:rPr lang="en-US" altLang="en-US" sz="4400" dirty="0">
                <a:ea typeface="Arial Unicode MS" panose="020B0604020202020204" pitchFamily="34" charset="-128"/>
                <a:cs typeface="Arial Unicode MS" panose="020B0604020202020204" pitchFamily="34" charset="-128"/>
              </a:rPr>
              <a:t>⋈</a:t>
            </a:r>
            <a:r>
              <a:rPr lang="en-US" altLang="en-US" sz="4400" baseline="-25000" dirty="0">
                <a:ea typeface="Arial Unicode MS" panose="020B0604020202020204" pitchFamily="34" charset="-128"/>
                <a:cs typeface="Arial Unicode MS" panose="020B0604020202020204" pitchFamily="34" charset="-128"/>
              </a:rPr>
              <a:t>A,B</a:t>
            </a:r>
            <a:r>
              <a:rPr lang="en-US" altLang="en-US" sz="4400" dirty="0"/>
              <a:t> S) = </a:t>
            </a:r>
            <a:br>
              <a:rPr lang="en-US" altLang="en-US" sz="2800" dirty="0"/>
            </a:br>
            <a:r>
              <a:rPr lang="en-US" altLang="en-US" sz="2800" dirty="0"/>
              <a:t>                                       </a:t>
            </a:r>
            <a:r>
              <a:rPr lang="en-US" altLang="en-US" sz="4400" dirty="0"/>
              <a:t>T(R)  *   T(S)                                  </a:t>
            </a:r>
            <a:endParaRPr lang="en-US" altLang="en-US" sz="3600" dirty="0"/>
          </a:p>
          <a:p>
            <a:pPr>
              <a:buFontTx/>
              <a:buNone/>
            </a:pPr>
            <a:r>
              <a:rPr lang="en-US" altLang="en-US" sz="3800" dirty="0"/>
              <a:t>[</a:t>
            </a:r>
            <a:r>
              <a:rPr lang="en-US" altLang="en-US" sz="3800" b="1" dirty="0"/>
              <a:t>max(V(R,A),V(S,A)) </a:t>
            </a:r>
            <a:r>
              <a:rPr lang="en-US" altLang="en-US" sz="3800" dirty="0"/>
              <a:t>* </a:t>
            </a:r>
            <a:r>
              <a:rPr lang="en-US" altLang="en-US" sz="3800" b="1" dirty="0"/>
              <a:t>max(V(R,B),V(S,B))</a:t>
            </a:r>
            <a:r>
              <a:rPr lang="en-US" altLang="en-US" sz="3800" dirty="0"/>
              <a:t>]</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114</a:t>
            </a:fld>
            <a:endParaRPr lang="en-US" dirty="0"/>
          </a:p>
        </p:txBody>
      </p:sp>
      <p:cxnSp>
        <p:nvCxnSpPr>
          <p:cNvPr id="4" name="Straight Connector 3"/>
          <p:cNvCxnSpPr/>
          <p:nvPr/>
        </p:nvCxnSpPr>
        <p:spPr>
          <a:xfrm>
            <a:off x="152400" y="3429000"/>
            <a:ext cx="890133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0604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D6BD7-3D9D-4B40-ADE5-EEE6C6C42BA3}" type="slidenum">
              <a:rPr lang="en-GB"/>
              <a:pPr/>
              <a:t>115</a:t>
            </a:fld>
            <a:endParaRPr lang="en-GB"/>
          </a:p>
        </p:txBody>
      </p:sp>
      <p:sp>
        <p:nvSpPr>
          <p:cNvPr id="39942" name="Rectangle 6"/>
          <p:cNvSpPr>
            <a:spLocks noGrp="1" noChangeArrowheads="1"/>
          </p:cNvSpPr>
          <p:nvPr>
            <p:ph type="title"/>
          </p:nvPr>
        </p:nvSpPr>
        <p:spPr/>
        <p:txBody>
          <a:bodyPr/>
          <a:lstStyle/>
          <a:p>
            <a:r>
              <a:rPr lang="en-GB" dirty="0"/>
              <a:t>Summary</a:t>
            </a:r>
          </a:p>
        </p:txBody>
      </p:sp>
      <p:sp>
        <p:nvSpPr>
          <p:cNvPr id="39943" name="Rectangle 7"/>
          <p:cNvSpPr>
            <a:spLocks noGrp="1" noChangeArrowheads="1"/>
          </p:cNvSpPr>
          <p:nvPr>
            <p:ph type="body" idx="1"/>
          </p:nvPr>
        </p:nvSpPr>
        <p:spPr>
          <a:xfrm>
            <a:off x="251520" y="1484784"/>
            <a:ext cx="8640960" cy="5373215"/>
          </a:xfrm>
        </p:spPr>
        <p:txBody>
          <a:bodyPr>
            <a:normAutofit fontScale="92500" lnSpcReduction="10000"/>
          </a:bodyPr>
          <a:lstStyle/>
          <a:p>
            <a:pPr>
              <a:lnSpc>
                <a:spcPct val="110000"/>
              </a:lnSpc>
              <a:spcBef>
                <a:spcPts val="600"/>
              </a:spcBef>
            </a:pPr>
            <a:r>
              <a:rPr lang="en-GB" sz="2800" dirty="0"/>
              <a:t>Query optimization (</a:t>
            </a:r>
            <a:r>
              <a:rPr lang="en-GB" sz="2800" dirty="0">
                <a:latin typeface="Calibri" pitchFamily="34" charset="0"/>
                <a:cs typeface="Calibri" pitchFamily="34" charset="0"/>
              </a:rPr>
              <a:t>Q</a:t>
            </a:r>
            <a:r>
              <a:rPr lang="en-GB" sz="2800" dirty="0"/>
              <a:t>O) is an important task in a relational DBMS</a:t>
            </a:r>
          </a:p>
          <a:p>
            <a:pPr>
              <a:lnSpc>
                <a:spcPct val="110000"/>
              </a:lnSpc>
              <a:spcBef>
                <a:spcPts val="600"/>
              </a:spcBef>
            </a:pPr>
            <a:r>
              <a:rPr lang="en-GB" dirty="0"/>
              <a:t>Understanding </a:t>
            </a:r>
            <a:r>
              <a:rPr lang="en-GB" dirty="0">
                <a:cs typeface="Calibri" pitchFamily="34" charset="0"/>
              </a:rPr>
              <a:t>Q</a:t>
            </a:r>
            <a:r>
              <a:rPr lang="en-GB" dirty="0"/>
              <a:t>O is necessary </a:t>
            </a:r>
            <a:r>
              <a:rPr lang="en-US" dirty="0"/>
              <a:t>to write better queries that optimize well, and to debug plan-related performance problems</a:t>
            </a:r>
          </a:p>
          <a:p>
            <a:pPr>
              <a:lnSpc>
                <a:spcPct val="110000"/>
              </a:lnSpc>
              <a:spcBef>
                <a:spcPts val="600"/>
              </a:spcBef>
            </a:pPr>
            <a:r>
              <a:rPr lang="en-GB" sz="2800" dirty="0">
                <a:latin typeface="Calibri" pitchFamily="34" charset="0"/>
                <a:cs typeface="Calibri" pitchFamily="34" charset="0"/>
              </a:rPr>
              <a:t>Q</a:t>
            </a:r>
            <a:r>
              <a:rPr lang="en-GB" sz="2800" dirty="0"/>
              <a:t>O has 2 parts</a:t>
            </a:r>
          </a:p>
          <a:p>
            <a:pPr lvl="1">
              <a:lnSpc>
                <a:spcPct val="110000"/>
              </a:lnSpc>
              <a:spcBef>
                <a:spcPts val="600"/>
              </a:spcBef>
            </a:pPr>
            <a:r>
              <a:rPr lang="en-GB" sz="2400" dirty="0"/>
              <a:t>Enumeration of alternative plans</a:t>
            </a:r>
          </a:p>
          <a:p>
            <a:pPr lvl="1">
              <a:lnSpc>
                <a:spcPct val="110000"/>
              </a:lnSpc>
              <a:spcBef>
                <a:spcPts val="600"/>
              </a:spcBef>
            </a:pPr>
            <a:r>
              <a:rPr lang="en-GB" sz="2400" dirty="0"/>
              <a:t>Estimation of cost of enumerated plans</a:t>
            </a:r>
          </a:p>
          <a:p>
            <a:pPr marL="457200" lvl="1" indent="0">
              <a:lnSpc>
                <a:spcPct val="110000"/>
              </a:lnSpc>
              <a:spcBef>
                <a:spcPts val="600"/>
              </a:spcBef>
              <a:buNone/>
            </a:pPr>
            <a:r>
              <a:rPr lang="en-GB" sz="2400" dirty="0"/>
              <a:t>+ </a:t>
            </a:r>
            <a:r>
              <a:rPr lang="en-US" sz="2400" dirty="0"/>
              <a:t>Select the cheapest plan</a:t>
            </a:r>
          </a:p>
          <a:p>
            <a:pPr>
              <a:lnSpc>
                <a:spcPct val="110000"/>
              </a:lnSpc>
              <a:spcBef>
                <a:spcPts val="600"/>
              </a:spcBef>
            </a:pPr>
            <a:r>
              <a:rPr lang="en-GB" sz="2800" dirty="0"/>
              <a:t>Key issues – query trees, operator implementation, use of indexes</a:t>
            </a:r>
          </a:p>
        </p:txBody>
      </p:sp>
    </p:spTree>
    <p:extLst>
      <p:ext uri="{BB962C8B-B14F-4D97-AF65-F5344CB8AC3E}">
        <p14:creationId xmlns:p14="http://schemas.microsoft.com/office/powerpoint/2010/main" val="204815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Parameters</a:t>
            </a:r>
            <a:endParaRPr lang="en-US" dirty="0"/>
          </a:p>
        </p:txBody>
      </p:sp>
      <p:sp>
        <p:nvSpPr>
          <p:cNvPr id="3" name="Content Placeholder 2"/>
          <p:cNvSpPr>
            <a:spLocks noGrp="1"/>
          </p:cNvSpPr>
          <p:nvPr>
            <p:ph idx="1"/>
          </p:nvPr>
        </p:nvSpPr>
        <p:spPr>
          <a:xfrm>
            <a:off x="395536" y="1412776"/>
            <a:ext cx="8496944" cy="5373216"/>
          </a:xfrm>
        </p:spPr>
        <p:txBody>
          <a:bodyPr>
            <a:normAutofit fontScale="92500" lnSpcReduction="10000"/>
          </a:bodyPr>
          <a:lstStyle/>
          <a:p>
            <a:r>
              <a:rPr lang="en-US" dirty="0"/>
              <a:t>Cost of an operation = number of disk I/</a:t>
            </a:r>
            <a:r>
              <a:rPr lang="en-US" dirty="0" err="1"/>
              <a:t>Os</a:t>
            </a:r>
            <a:r>
              <a:rPr lang="en-US" dirty="0"/>
              <a:t> to</a:t>
            </a:r>
          </a:p>
          <a:p>
            <a:pPr lvl="1"/>
            <a:r>
              <a:rPr lang="en-US" dirty="0"/>
              <a:t>Read the operands</a:t>
            </a:r>
          </a:p>
          <a:p>
            <a:pPr lvl="1"/>
            <a:r>
              <a:rPr lang="en-US" dirty="0"/>
              <a:t>Compute the result</a:t>
            </a:r>
            <a:endParaRPr lang="en-US" b="1" dirty="0"/>
          </a:p>
          <a:p>
            <a:pPr>
              <a:lnSpc>
                <a:spcPct val="120000"/>
              </a:lnSpc>
              <a:spcBef>
                <a:spcPts val="600"/>
              </a:spcBef>
              <a:spcAft>
                <a:spcPts val="600"/>
              </a:spcAft>
            </a:pPr>
            <a:r>
              <a:rPr lang="en-US" b="1" dirty="0"/>
              <a:t>Cost Parameters:</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V(R, a) = # of distinct values of attribute a</a:t>
            </a:r>
          </a:p>
          <a:p>
            <a:pPr marL="118872" indent="0">
              <a:lnSpc>
                <a:spcPct val="120000"/>
              </a:lnSpc>
              <a:spcBef>
                <a:spcPts val="600"/>
              </a:spcBef>
              <a:spcAft>
                <a:spcPts val="600"/>
              </a:spcAft>
              <a:buNone/>
            </a:pPr>
            <a:r>
              <a:rPr lang="en-US" dirty="0"/>
              <a:t>	• When a is a key, </a:t>
            </a:r>
            <a:r>
              <a:rPr lang="en-US" b="1" dirty="0"/>
              <a:t>V(</a:t>
            </a:r>
            <a:r>
              <a:rPr lang="en-US" b="1" dirty="0" err="1"/>
              <a:t>R,a</a:t>
            </a:r>
            <a:r>
              <a:rPr lang="en-US" b="1" dirty="0"/>
              <a:t>) = T(R)</a:t>
            </a:r>
          </a:p>
          <a:p>
            <a:pPr marL="118872" indent="0">
              <a:lnSpc>
                <a:spcPct val="120000"/>
              </a:lnSpc>
              <a:spcBef>
                <a:spcPts val="600"/>
              </a:spcBef>
              <a:spcAft>
                <a:spcPts val="600"/>
              </a:spcAft>
              <a:buNone/>
            </a:pPr>
            <a:r>
              <a:rPr lang="en-US" dirty="0"/>
              <a:t>	• When a is not a key, </a:t>
            </a:r>
            <a:r>
              <a:rPr lang="en-US" b="1" dirty="0"/>
              <a:t>V(</a:t>
            </a:r>
            <a:r>
              <a:rPr lang="en-US" b="1" dirty="0" err="1"/>
              <a:t>R,a</a:t>
            </a:r>
            <a:r>
              <a:rPr lang="en-US" b="1" dirty="0"/>
              <a:t>) &lt; T(R)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12</a:t>
            </a:fld>
            <a:endParaRPr lang="en-US" dirty="0"/>
          </a:p>
        </p:txBody>
      </p:sp>
    </p:spTree>
    <p:extLst>
      <p:ext uri="{BB962C8B-B14F-4D97-AF65-F5344CB8AC3E}">
        <p14:creationId xmlns:p14="http://schemas.microsoft.com/office/powerpoint/2010/main" val="363177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8DFC83-79AE-4FC5-A9D5-B9D59EED617B}" type="slidenum">
              <a:rPr lang="en-GB"/>
              <a:pPr/>
              <a:t>13</a:t>
            </a:fld>
            <a:endParaRPr lang="en-GB"/>
          </a:p>
        </p:txBody>
      </p:sp>
      <p:sp>
        <p:nvSpPr>
          <p:cNvPr id="235522" name="Rectangle 2"/>
          <p:cNvSpPr>
            <a:spLocks noGrp="1" noChangeArrowheads="1"/>
          </p:cNvSpPr>
          <p:nvPr>
            <p:ph type="title"/>
          </p:nvPr>
        </p:nvSpPr>
        <p:spPr/>
        <p:txBody>
          <a:bodyPr/>
          <a:lstStyle/>
          <a:p>
            <a:r>
              <a:rPr lang="en-US" dirty="0"/>
              <a:t>Database Statistics</a:t>
            </a:r>
          </a:p>
        </p:txBody>
      </p:sp>
      <p:sp>
        <p:nvSpPr>
          <p:cNvPr id="235523" name="Rectangle 3"/>
          <p:cNvSpPr>
            <a:spLocks noGrp="1" noChangeArrowheads="1"/>
          </p:cNvSpPr>
          <p:nvPr>
            <p:ph type="body" idx="1"/>
          </p:nvPr>
        </p:nvSpPr>
        <p:spPr>
          <a:xfrm>
            <a:off x="467544" y="1628800"/>
            <a:ext cx="8280920" cy="5229199"/>
          </a:xfrm>
        </p:spPr>
        <p:txBody>
          <a:bodyPr>
            <a:normAutofit/>
          </a:bodyPr>
          <a:lstStyle/>
          <a:p>
            <a:r>
              <a:rPr lang="en-US" dirty="0"/>
              <a:t>Here are typical statistics kept</a:t>
            </a:r>
          </a:p>
          <a:p>
            <a:pPr lvl="1"/>
            <a:r>
              <a:rPr lang="en-US" dirty="0"/>
              <a:t>For a relation</a:t>
            </a:r>
          </a:p>
          <a:p>
            <a:pPr lvl="2"/>
            <a:r>
              <a:rPr lang="en-US" dirty="0"/>
              <a:t>Number of tuples, number of tuples per block, number of blocks</a:t>
            </a:r>
          </a:p>
          <a:p>
            <a:pPr lvl="1"/>
            <a:r>
              <a:rPr lang="en-US" dirty="0"/>
              <a:t>For an attribute</a:t>
            </a:r>
          </a:p>
          <a:p>
            <a:pPr lvl="2"/>
            <a:r>
              <a:rPr lang="en-US" dirty="0"/>
              <a:t>Number of distinct values, min, max values</a:t>
            </a:r>
          </a:p>
          <a:p>
            <a:pPr lvl="2"/>
            <a:r>
              <a:rPr lang="en-US" dirty="0"/>
              <a:t>Selection cardinality – </a:t>
            </a:r>
            <a:r>
              <a:rPr lang="en-US" dirty="0" err="1"/>
              <a:t>avg</a:t>
            </a:r>
            <a:r>
              <a:rPr lang="en-US" dirty="0"/>
              <a:t> number of records satisfying an equality condition</a:t>
            </a:r>
          </a:p>
          <a:p>
            <a:pPr lvl="1"/>
            <a:r>
              <a:rPr lang="en-US" dirty="0"/>
              <a:t>For an index</a:t>
            </a:r>
          </a:p>
          <a:p>
            <a:pPr lvl="2"/>
            <a:r>
              <a:rPr lang="en-US" dirty="0"/>
              <a:t> Number of levels, number of leaf blocks</a:t>
            </a:r>
          </a:p>
          <a:p>
            <a:pPr lvl="1"/>
            <a:endParaRPr lang="en-US" dirty="0"/>
          </a:p>
          <a:p>
            <a:pPr lvl="2"/>
            <a:endParaRPr lang="en-US" dirty="0"/>
          </a:p>
        </p:txBody>
      </p:sp>
    </p:spTree>
    <p:extLst>
      <p:ext uri="{BB962C8B-B14F-4D97-AF65-F5344CB8AC3E}">
        <p14:creationId xmlns:p14="http://schemas.microsoft.com/office/powerpoint/2010/main" val="1948865579"/>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Statistics</a:t>
            </a:r>
          </a:p>
        </p:txBody>
      </p:sp>
      <p:sp>
        <p:nvSpPr>
          <p:cNvPr id="3" name="Content Placeholder 2"/>
          <p:cNvSpPr>
            <a:spLocks noGrp="1"/>
          </p:cNvSpPr>
          <p:nvPr>
            <p:ph idx="1"/>
          </p:nvPr>
        </p:nvSpPr>
        <p:spPr>
          <a:xfrm>
            <a:off x="457200" y="1484785"/>
            <a:ext cx="8229600" cy="5256584"/>
          </a:xfrm>
        </p:spPr>
        <p:txBody>
          <a:bodyPr>
            <a:normAutofit/>
          </a:bodyPr>
          <a:lstStyle/>
          <a:p>
            <a:pPr>
              <a:spcBef>
                <a:spcPts val="600"/>
              </a:spcBef>
              <a:spcAft>
                <a:spcPts val="1200"/>
              </a:spcAft>
            </a:pPr>
            <a:r>
              <a:rPr lang="en-US" dirty="0"/>
              <a:t>Success of estimation depends on amount and currency of statistical information DBMS holds</a:t>
            </a:r>
          </a:p>
          <a:p>
            <a:pPr>
              <a:spcBef>
                <a:spcPts val="600"/>
              </a:spcBef>
              <a:spcAft>
                <a:spcPts val="1200"/>
              </a:spcAft>
            </a:pPr>
            <a:r>
              <a:rPr lang="en-US" dirty="0"/>
              <a:t>Keeping statistics current can be problematic</a:t>
            </a:r>
          </a:p>
          <a:p>
            <a:pPr lvl="1">
              <a:spcBef>
                <a:spcPts val="600"/>
              </a:spcBef>
              <a:spcAft>
                <a:spcPts val="1200"/>
              </a:spcAft>
            </a:pPr>
            <a:r>
              <a:rPr lang="en-US" dirty="0"/>
              <a:t>If statistics updated every time tuple is changed, this would impact performance</a:t>
            </a:r>
          </a:p>
          <a:p>
            <a:pPr lvl="1">
              <a:spcBef>
                <a:spcPts val="600"/>
              </a:spcBef>
              <a:spcAft>
                <a:spcPts val="1200"/>
              </a:spcAft>
            </a:pPr>
            <a:r>
              <a:rPr lang="en-US" dirty="0"/>
              <a:t>DBMS could update statistics on a periodic basis, for example nightly, or whenever the system is idle</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14</a:t>
            </a:fld>
            <a:endParaRPr lang="en-US" dirty="0"/>
          </a:p>
        </p:txBody>
      </p:sp>
    </p:spTree>
    <p:extLst>
      <p:ext uri="{BB962C8B-B14F-4D97-AF65-F5344CB8AC3E}">
        <p14:creationId xmlns:p14="http://schemas.microsoft.com/office/powerpoint/2010/main" val="66136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Relational Algebra Review</a:t>
            </a:r>
          </a:p>
        </p:txBody>
      </p:sp>
      <p:sp>
        <p:nvSpPr>
          <p:cNvPr id="5" name="Text Placeholder 4"/>
          <p:cNvSpPr>
            <a:spLocks noGrp="1"/>
          </p:cNvSpPr>
          <p:nvPr>
            <p:ph type="body" idx="1"/>
          </p:nvPr>
        </p:nvSpPr>
        <p:spPr/>
        <p:txBody>
          <a:bodyPr/>
          <a:lstStyle/>
          <a:p>
            <a:endParaRPr lang="en-CA"/>
          </a:p>
        </p:txBody>
      </p:sp>
      <p:sp>
        <p:nvSpPr>
          <p:cNvPr id="4" name="WordArt 4"/>
          <p:cNvSpPr>
            <a:spLocks noChangeArrowheads="1" noChangeShapeType="1" noTextEdit="1"/>
          </p:cNvSpPr>
          <p:nvPr/>
        </p:nvSpPr>
        <p:spPr bwMode="auto">
          <a:xfrm>
            <a:off x="1500166" y="3643314"/>
            <a:ext cx="6057900" cy="788988"/>
          </a:xfrm>
          <a:prstGeom prst="rect">
            <a:avLst/>
          </a:prstGeom>
        </p:spPr>
        <p:txBody>
          <a:bodyPr wrap="none" fromWordArt="1">
            <a:prstTxWarp prst="textChevron">
              <a:avLst/>
            </a:prstTxWarp>
          </a:bodyPr>
          <a:lstStyle/>
          <a:p>
            <a:pPr algn="ctr"/>
            <a:r>
              <a:rPr lang="pt-BR"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rPr>
              <a:t>p...(s...(A) - s...(B)) </a:t>
            </a:r>
            <a:endParaRPr lang="en-CA"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endParaRPr>
          </a:p>
        </p:txBody>
      </p:sp>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EA655AB-74D4-40A2-AF36-E117573818C9}" type="slidenum">
              <a:rPr lang="en-US" sz="1000" smtClean="0">
                <a:solidFill>
                  <a:srgbClr val="969696"/>
                </a:solidFill>
                <a:latin typeface="Arial" charset="0"/>
              </a:rPr>
              <a:pPr/>
              <a:t>16</a:t>
            </a:fld>
            <a:endParaRPr lang="en-US" sz="1000">
              <a:solidFill>
                <a:srgbClr val="969696"/>
              </a:solidFill>
              <a:latin typeface="Arial" charset="0"/>
            </a:endParaRPr>
          </a:p>
        </p:txBody>
      </p:sp>
      <p:sp>
        <p:nvSpPr>
          <p:cNvPr id="10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4" name="Rectangle 4"/>
          <p:cNvSpPr>
            <a:spLocks noGrp="1" noChangeArrowheads="1"/>
          </p:cNvSpPr>
          <p:nvPr>
            <p:ph type="title"/>
          </p:nvPr>
        </p:nvSpPr>
        <p:spPr>
          <a:noFill/>
        </p:spPr>
        <p:txBody>
          <a:bodyPr lIns="90488" tIns="44450" rIns="90488" bIns="44450" anchor="ctr"/>
          <a:lstStyle/>
          <a:p>
            <a:r>
              <a:rPr lang="en-US">
                <a:ea typeface="ＭＳ Ｐゴシック" charset="-128"/>
              </a:rPr>
              <a:t>Relational Operations</a:t>
            </a:r>
          </a:p>
        </p:txBody>
      </p:sp>
      <p:sp>
        <p:nvSpPr>
          <p:cNvPr id="1035" name="Rectangle 5"/>
          <p:cNvSpPr>
            <a:spLocks noGrp="1" noChangeArrowheads="1"/>
          </p:cNvSpPr>
          <p:nvPr>
            <p:ph type="body" idx="1"/>
          </p:nvPr>
        </p:nvSpPr>
        <p:spPr>
          <a:xfrm>
            <a:off x="474663" y="1484784"/>
            <a:ext cx="8561833" cy="5373216"/>
          </a:xfrm>
          <a:noFill/>
        </p:spPr>
        <p:txBody>
          <a:bodyPr lIns="90488" tIns="44450" rIns="90488" bIns="44450">
            <a:normAutofit fontScale="62500" lnSpcReduction="20000"/>
          </a:bodyPr>
          <a:lstStyle/>
          <a:p>
            <a:pPr>
              <a:lnSpc>
                <a:spcPct val="120000"/>
              </a:lnSpc>
            </a:pPr>
            <a:r>
              <a:rPr lang="en-US" b="1" dirty="0">
                <a:ea typeface="ＭＳ Ｐゴシック" charset="-128"/>
              </a:rPr>
              <a:t>Basic Operators</a:t>
            </a:r>
          </a:p>
          <a:p>
            <a:pPr lvl="1">
              <a:lnSpc>
                <a:spcPct val="120000"/>
              </a:lnSpc>
            </a:pPr>
            <a:r>
              <a:rPr lang="en-US" i="1" u="sng" dirty="0">
                <a:solidFill>
                  <a:schemeClr val="accent2"/>
                </a:solidFill>
                <a:ea typeface="ＭＳ Ｐゴシック" charset="-128"/>
              </a:rPr>
              <a:t>Selection</a:t>
            </a:r>
            <a:r>
              <a:rPr lang="en-US" dirty="0">
                <a:ea typeface="ＭＳ Ｐゴシック" charset="-128"/>
              </a:rPr>
              <a:t>  (</a:t>
            </a:r>
            <a:r>
              <a:rPr lang="en-US" sz="3000" b="1" dirty="0">
                <a:sym typeface="Symbol" pitchFamily="18" charset="2"/>
              </a:rPr>
              <a:t></a:t>
            </a:r>
            <a:r>
              <a:rPr lang="en-US" dirty="0">
                <a:ea typeface="ＭＳ Ｐゴシック" charset="-128"/>
              </a:rPr>
              <a:t> )    Selects a subset of rows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age &gt; 60</a:t>
            </a:r>
            <a:r>
              <a:rPr lang="en-US" dirty="0">
                <a:sym typeface="Symbol" pitchFamily="18" charset="2"/>
              </a:rPr>
              <a:t>(Employee) returns all employees over 60</a:t>
            </a:r>
          </a:p>
          <a:p>
            <a:pPr lvl="1">
              <a:lnSpc>
                <a:spcPct val="120000"/>
              </a:lnSpc>
            </a:pPr>
            <a:r>
              <a:rPr lang="en-US" i="1" u="sng" dirty="0">
                <a:solidFill>
                  <a:schemeClr val="accent2"/>
                </a:solidFill>
                <a:ea typeface="ＭＳ Ｐゴシック" charset="-128"/>
              </a:rPr>
              <a:t>Projection</a:t>
            </a:r>
            <a:r>
              <a:rPr lang="en-US" dirty="0">
                <a:ea typeface="ＭＳ Ｐゴシック" charset="-128"/>
              </a:rPr>
              <a:t>  (</a:t>
            </a:r>
            <a:r>
              <a:rPr lang="en-US" sz="3500" dirty="0">
                <a:sym typeface="Symbol" pitchFamily="18" charset="2"/>
              </a:rPr>
              <a:t></a:t>
            </a:r>
            <a:r>
              <a:rPr lang="en-US" dirty="0">
                <a:ea typeface="ＭＳ Ｐゴシック" charset="-128"/>
              </a:rPr>
              <a:t>)   Selects desired columns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id, salary</a:t>
            </a:r>
            <a:r>
              <a:rPr lang="en-US" dirty="0">
                <a:sym typeface="Symbol" pitchFamily="18" charset="2"/>
              </a:rPr>
              <a:t>(Employee) returns all IDs, and salaries</a:t>
            </a:r>
          </a:p>
          <a:p>
            <a:pPr>
              <a:lnSpc>
                <a:spcPct val="120000"/>
              </a:lnSpc>
              <a:spcBef>
                <a:spcPts val="1200"/>
              </a:spcBef>
            </a:pPr>
            <a:r>
              <a:rPr lang="en-US" b="1" dirty="0"/>
              <a:t>Set Operations</a:t>
            </a:r>
          </a:p>
          <a:p>
            <a:pPr lvl="1">
              <a:lnSpc>
                <a:spcPct val="120000"/>
              </a:lnSpc>
              <a:spcBef>
                <a:spcPts val="600"/>
              </a:spcBef>
              <a:spcAft>
                <a:spcPts val="600"/>
              </a:spcAft>
            </a:pPr>
            <a:r>
              <a:rPr lang="en-US" i="1" u="sng" dirty="0">
                <a:solidFill>
                  <a:schemeClr val="accent2"/>
                </a:solidFill>
                <a:ea typeface="ＭＳ Ｐゴシック" charset="-128"/>
              </a:rPr>
              <a:t>Set-difference</a:t>
            </a:r>
            <a:r>
              <a:rPr lang="en-US" dirty="0">
                <a:ea typeface="ＭＳ Ｐゴシック" charset="-128"/>
              </a:rPr>
              <a:t>  (  </a:t>
            </a:r>
            <a:r>
              <a:rPr lang="en-US" sz="5400" baseline="30000" dirty="0">
                <a:ea typeface="ＭＳ Ｐゴシック" charset="-128"/>
              </a:rPr>
              <a:t>_</a:t>
            </a:r>
            <a:r>
              <a:rPr lang="en-US" dirty="0">
                <a:ea typeface="ＭＳ Ｐゴシック" charset="-128"/>
              </a:rPr>
              <a:t> )  Tuples in R, but not in S</a:t>
            </a:r>
            <a:endParaRPr lang="en-US" baseline="-25000" dirty="0">
              <a:ea typeface="ＭＳ Ｐゴシック" charset="-128"/>
            </a:endParaRPr>
          </a:p>
          <a:p>
            <a:pPr lvl="1">
              <a:lnSpc>
                <a:spcPct val="120000"/>
              </a:lnSpc>
            </a:pPr>
            <a:r>
              <a:rPr lang="en-US" i="1" u="sng" dirty="0">
                <a:solidFill>
                  <a:schemeClr val="accent2"/>
                </a:solidFill>
                <a:ea typeface="ＭＳ Ｐゴシック" charset="-128"/>
              </a:rPr>
              <a:t>Union</a:t>
            </a:r>
            <a:r>
              <a:rPr lang="en-US" dirty="0">
                <a:ea typeface="ＭＳ Ｐゴシック" charset="-128"/>
              </a:rPr>
              <a:t>  (</a:t>
            </a:r>
            <a:r>
              <a:rPr lang="en-US" b="1" dirty="0">
                <a:sym typeface="Symbol" pitchFamily="18" charset="2"/>
              </a:rPr>
              <a:t></a:t>
            </a:r>
            <a:r>
              <a:rPr lang="en-US" dirty="0">
                <a:ea typeface="ＭＳ Ｐゴシック" charset="-128"/>
              </a:rPr>
              <a:t> )  Tuples which are either in R, or in S, or in both</a:t>
            </a:r>
          </a:p>
          <a:p>
            <a:pPr lvl="1">
              <a:lnSpc>
                <a:spcPct val="120000"/>
              </a:lnSpc>
            </a:pPr>
            <a:r>
              <a:rPr lang="en-US" i="1" u="sng" dirty="0">
                <a:solidFill>
                  <a:schemeClr val="accent2"/>
                </a:solidFill>
                <a:ea typeface="ＭＳ Ｐゴシック" charset="-128"/>
                <a:sym typeface="Symbol" pitchFamily="18" charset="2"/>
              </a:rPr>
              <a:t>Intersection</a:t>
            </a:r>
            <a:r>
              <a:rPr lang="en-US" dirty="0">
                <a:sym typeface="Symbol" pitchFamily="18" charset="2"/>
              </a:rPr>
              <a:t> (</a:t>
            </a:r>
            <a:r>
              <a:rPr lang="en-US" b="1" dirty="0">
                <a:sym typeface="Symbol" pitchFamily="18" charset="2"/>
              </a:rPr>
              <a:t></a:t>
            </a:r>
            <a:r>
              <a:rPr lang="en-US" dirty="0">
                <a:sym typeface="Symbol" pitchFamily="18" charset="2"/>
              </a:rPr>
              <a:t>)  Tuples that R and S have in common</a:t>
            </a:r>
          </a:p>
          <a:p>
            <a:pPr lvl="1">
              <a:lnSpc>
                <a:spcPct val="120000"/>
              </a:lnSpc>
              <a:spcBef>
                <a:spcPts val="600"/>
              </a:spcBef>
              <a:spcAft>
                <a:spcPts val="600"/>
              </a:spcAft>
            </a:pPr>
            <a:r>
              <a:rPr lang="en-US" i="1" u="sng" dirty="0">
                <a:solidFill>
                  <a:schemeClr val="accent2"/>
                </a:solidFill>
                <a:ea typeface="ＭＳ Ｐゴシック" charset="-128"/>
                <a:sym typeface="Symbol" pitchFamily="18" charset="2"/>
              </a:rPr>
              <a:t>Cartesian Product </a:t>
            </a:r>
            <a:r>
              <a:rPr lang="en-US" dirty="0">
                <a:sym typeface="Symbol" pitchFamily="18" charset="2"/>
              </a:rPr>
              <a:t>(</a:t>
            </a:r>
            <a:r>
              <a:rPr lang="en-US" b="1" dirty="0">
                <a:sym typeface="Symbol" pitchFamily="18" charset="2"/>
              </a:rPr>
              <a:t>X</a:t>
            </a:r>
            <a:r>
              <a:rPr lang="en-US" dirty="0">
                <a:sym typeface="Symbol" pitchFamily="18" charset="2"/>
              </a:rPr>
              <a:t>) every tuple of R is matched with every tuple of S</a:t>
            </a:r>
          </a:p>
          <a:p>
            <a:pPr lvl="1">
              <a:lnSpc>
                <a:spcPct val="120000"/>
              </a:lnSpc>
            </a:pPr>
            <a:r>
              <a:rPr lang="en-US" i="1" u="sng" dirty="0">
                <a:solidFill>
                  <a:schemeClr val="accent2"/>
                </a:solidFill>
                <a:ea typeface="ＭＳ Ｐゴシック" charset="-128"/>
              </a:rPr>
              <a:t>Aggregation</a:t>
            </a:r>
            <a:r>
              <a:rPr lang="en-US" dirty="0">
                <a:ea typeface="ＭＳ Ｐゴシック" charset="-128"/>
              </a:rPr>
              <a:t>  (</a:t>
            </a:r>
            <a:r>
              <a:rPr lang="en-US" sz="2000" dirty="0">
                <a:ea typeface="ＭＳ Ｐゴシック" charset="-128"/>
              </a:rPr>
              <a:t>SUM, MIN</a:t>
            </a:r>
            <a:r>
              <a:rPr lang="en-US" dirty="0">
                <a:ea typeface="ＭＳ Ｐゴシック" charset="-128"/>
              </a:rPr>
              <a:t>, etc.) and </a:t>
            </a:r>
            <a:r>
              <a:rPr lang="en-US" sz="2000" dirty="0">
                <a:ea typeface="ＭＳ Ｐゴシック" charset="-128"/>
              </a:rPr>
              <a:t>GROUP BY</a:t>
            </a:r>
          </a:p>
          <a:p>
            <a:pPr marL="438912" lvl="1" indent="-320040">
              <a:lnSpc>
                <a:spcPct val="120000"/>
              </a:lnSpc>
              <a:spcBef>
                <a:spcPts val="1200"/>
              </a:spcBef>
              <a:buClr>
                <a:schemeClr val="accent1"/>
              </a:buClr>
              <a:buSzPct val="80000"/>
              <a:buFont typeface="Wingdings 2"/>
              <a:buChar char=""/>
            </a:pPr>
            <a:r>
              <a:rPr lang="en-US" sz="3400" b="1" i="1" dirty="0">
                <a:ea typeface="ＭＳ Ｐゴシック" charset="-128"/>
              </a:rPr>
              <a:t>Join</a:t>
            </a:r>
            <a:r>
              <a:rPr lang="en-US" sz="3400" b="1" dirty="0">
                <a:ea typeface="ＭＳ Ｐゴシック" charset="-128"/>
              </a:rPr>
              <a:t> </a:t>
            </a:r>
            <a:r>
              <a:rPr lang="en-US" dirty="0">
                <a:ea typeface="ＭＳ Ｐゴシック" charset="-128"/>
              </a:rPr>
              <a:t> (        )  Allows us to combine two relations</a:t>
            </a:r>
          </a:p>
          <a:p>
            <a:pPr marL="704088" lvl="2" indent="-320040">
              <a:lnSpc>
                <a:spcPct val="120000"/>
              </a:lnSpc>
              <a:spcBef>
                <a:spcPts val="1200"/>
              </a:spcBef>
              <a:buClr>
                <a:schemeClr val="accent1"/>
              </a:buClr>
              <a:buSzPct val="80000"/>
              <a:buFont typeface="Wingdings 2"/>
              <a:buChar char=""/>
            </a:pPr>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a:t>
            </a:r>
            <a:r>
              <a:rPr lang="en-US" b="1" dirty="0"/>
              <a:t>common attribute names</a:t>
            </a:r>
            <a:endParaRPr lang="en-US" b="1" dirty="0">
              <a:ea typeface="ＭＳ Ｐゴシック" charset="-128"/>
            </a:endParaRPr>
          </a:p>
          <a:p>
            <a:pPr>
              <a:lnSpc>
                <a:spcPct val="120000"/>
              </a:lnSpc>
            </a:pPr>
            <a:endParaRPr lang="en-US" dirty="0">
              <a:ea typeface="ＭＳ Ｐゴシック" charset="-128"/>
            </a:endParaRPr>
          </a:p>
        </p:txBody>
      </p:sp>
      <p:grpSp>
        <p:nvGrpSpPr>
          <p:cNvPr id="12" name="Group 8"/>
          <p:cNvGrpSpPr>
            <a:grpSpLocks/>
          </p:cNvGrpSpPr>
          <p:nvPr/>
        </p:nvGrpSpPr>
        <p:grpSpPr bwMode="auto">
          <a:xfrm>
            <a:off x="1661786" y="5877272"/>
            <a:ext cx="304800" cy="152400"/>
            <a:chOff x="3696" y="4128"/>
            <a:chExt cx="192" cy="96"/>
          </a:xfrm>
        </p:grpSpPr>
        <p:sp>
          <p:nvSpPr>
            <p:cNvPr id="13" name="Line 4"/>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b="0"/>
            </a:p>
          </p:txBody>
        </p:sp>
        <p:sp>
          <p:nvSpPr>
            <p:cNvPr id="14" name="Line 5"/>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b="0"/>
            </a:p>
          </p:txBody>
        </p:sp>
        <p:sp>
          <p:nvSpPr>
            <p:cNvPr id="15" name="Line 6"/>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b="0"/>
            </a:p>
          </p:txBody>
        </p:sp>
        <p:sp>
          <p:nvSpPr>
            <p:cNvPr id="16" name="Line 7"/>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b="0"/>
            </a:p>
          </p:txBody>
        </p:sp>
      </p:grpSp>
    </p:spTree>
    <p:extLst>
      <p:ext uri="{BB962C8B-B14F-4D97-AF65-F5344CB8AC3E}">
        <p14:creationId xmlns:p14="http://schemas.microsoft.com/office/powerpoint/2010/main" val="15205900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Union Compatibility</a:t>
            </a:r>
          </a:p>
        </p:txBody>
      </p:sp>
      <p:graphicFrame>
        <p:nvGraphicFramePr>
          <p:cNvPr id="219281" name="Group 145"/>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Tom</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Baker</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41</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19356" name="Group 220"/>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19357" name="Text Box 221"/>
          <p:cNvSpPr txBox="1">
            <a:spLocks noChangeArrowheads="1"/>
          </p:cNvSpPr>
          <p:nvPr/>
        </p:nvSpPr>
        <p:spPr bwMode="auto">
          <a:xfrm>
            <a:off x="5715000" y="2438400"/>
            <a:ext cx="22860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rPr>
              <a:t>Doctor </a:t>
            </a:r>
            <a:r>
              <a:rPr lang="en-US" sz="2000" b="0" dirty="0">
                <a:latin typeface="+mn-lt"/>
                <a:sym typeface="Symbol" pitchFamily="18" charset="2"/>
              </a:rPr>
              <a:t> Patient</a:t>
            </a:r>
            <a:endParaRPr lang="en-US" sz="2800" b="0" dirty="0">
              <a:latin typeface="+mn-lt"/>
              <a:sym typeface="Symbol" pitchFamily="18" charset="2"/>
            </a:endParaRPr>
          </a:p>
        </p:txBody>
      </p:sp>
      <p:sp>
        <p:nvSpPr>
          <p:cNvPr id="219358" name="WordArt 222"/>
          <p:cNvSpPr>
            <a:spLocks noChangeArrowheads="1" noChangeShapeType="1" noTextEdit="1"/>
          </p:cNvSpPr>
          <p:nvPr/>
        </p:nvSpPr>
        <p:spPr bwMode="auto">
          <a:xfrm>
            <a:off x="5357818" y="3857628"/>
            <a:ext cx="3071802" cy="1143008"/>
          </a:xfrm>
          <a:prstGeom prst="rect">
            <a:avLst/>
          </a:prstGeom>
        </p:spPr>
        <p:txBody>
          <a:bodyPr wrap="none" fromWordArt="1">
            <a:prstTxWarp prst="textPlain">
              <a:avLst>
                <a:gd name="adj" fmla="val 50000"/>
              </a:avLst>
            </a:prstTxWarp>
          </a:bodyPr>
          <a:lstStyle/>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Not union </a:t>
            </a:r>
          </a:p>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compatible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9358"/>
                                        </p:tgtEl>
                                        <p:attrNameLst>
                                          <p:attrName>style.visibility</p:attrName>
                                        </p:attrNameLst>
                                      </p:cBhvr>
                                      <p:to>
                                        <p:strVal val="visible"/>
                                      </p:to>
                                    </p:set>
                                    <p:animEffect transition="in" filter="wipe(down)">
                                      <p:cBhvr>
                                        <p:cTn id="7" dur="580">
                                          <p:stCondLst>
                                            <p:cond delay="0"/>
                                          </p:stCondLst>
                                        </p:cTn>
                                        <p:tgtEl>
                                          <p:spTgt spid="219358"/>
                                        </p:tgtEl>
                                      </p:cBhvr>
                                    </p:animEffect>
                                    <p:anim calcmode="lin" valueType="num">
                                      <p:cBhvr>
                                        <p:cTn id="8" dur="1822" tmFilter="0,0; 0.14,0.36; 0.43,0.73; 0.71,0.91; 1.0,1.0">
                                          <p:stCondLst>
                                            <p:cond delay="0"/>
                                          </p:stCondLst>
                                        </p:cTn>
                                        <p:tgtEl>
                                          <p:spTgt spid="21935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935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935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935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9358"/>
                                        </p:tgtEl>
                                        <p:attrNameLst>
                                          <p:attrName>ppt_y</p:attrName>
                                        </p:attrNameLst>
                                      </p:cBhvr>
                                      <p:tavLst>
                                        <p:tav tm="0" fmla="#ppt_y-sin(pi*$)/81">
                                          <p:val>
                                            <p:fltVal val="0"/>
                                          </p:val>
                                        </p:tav>
                                        <p:tav tm="100000">
                                          <p:val>
                                            <p:fltVal val="1"/>
                                          </p:val>
                                        </p:tav>
                                      </p:tavLst>
                                    </p:anim>
                                    <p:animScale>
                                      <p:cBhvr>
                                        <p:cTn id="13" dur="26">
                                          <p:stCondLst>
                                            <p:cond delay="650"/>
                                          </p:stCondLst>
                                        </p:cTn>
                                        <p:tgtEl>
                                          <p:spTgt spid="219358"/>
                                        </p:tgtEl>
                                      </p:cBhvr>
                                      <p:to x="100000" y="60000"/>
                                    </p:animScale>
                                    <p:animScale>
                                      <p:cBhvr>
                                        <p:cTn id="14" dur="166" decel="50000">
                                          <p:stCondLst>
                                            <p:cond delay="676"/>
                                          </p:stCondLst>
                                        </p:cTn>
                                        <p:tgtEl>
                                          <p:spTgt spid="219358"/>
                                        </p:tgtEl>
                                      </p:cBhvr>
                                      <p:to x="100000" y="100000"/>
                                    </p:animScale>
                                    <p:animScale>
                                      <p:cBhvr>
                                        <p:cTn id="15" dur="26">
                                          <p:stCondLst>
                                            <p:cond delay="1312"/>
                                          </p:stCondLst>
                                        </p:cTn>
                                        <p:tgtEl>
                                          <p:spTgt spid="219358"/>
                                        </p:tgtEl>
                                      </p:cBhvr>
                                      <p:to x="100000" y="80000"/>
                                    </p:animScale>
                                    <p:animScale>
                                      <p:cBhvr>
                                        <p:cTn id="16" dur="166" decel="50000">
                                          <p:stCondLst>
                                            <p:cond delay="1338"/>
                                          </p:stCondLst>
                                        </p:cTn>
                                        <p:tgtEl>
                                          <p:spTgt spid="219358"/>
                                        </p:tgtEl>
                                      </p:cBhvr>
                                      <p:to x="100000" y="100000"/>
                                    </p:animScale>
                                    <p:animScale>
                                      <p:cBhvr>
                                        <p:cTn id="17" dur="26">
                                          <p:stCondLst>
                                            <p:cond delay="1642"/>
                                          </p:stCondLst>
                                        </p:cTn>
                                        <p:tgtEl>
                                          <p:spTgt spid="219358"/>
                                        </p:tgtEl>
                                      </p:cBhvr>
                                      <p:to x="100000" y="90000"/>
                                    </p:animScale>
                                    <p:animScale>
                                      <p:cBhvr>
                                        <p:cTn id="18" dur="166" decel="50000">
                                          <p:stCondLst>
                                            <p:cond delay="1668"/>
                                          </p:stCondLst>
                                        </p:cTn>
                                        <p:tgtEl>
                                          <p:spTgt spid="219358"/>
                                        </p:tgtEl>
                                      </p:cBhvr>
                                      <p:to x="100000" y="100000"/>
                                    </p:animScale>
                                    <p:animScale>
                                      <p:cBhvr>
                                        <p:cTn id="19" dur="26">
                                          <p:stCondLst>
                                            <p:cond delay="1808"/>
                                          </p:stCondLst>
                                        </p:cTn>
                                        <p:tgtEl>
                                          <p:spTgt spid="219358"/>
                                        </p:tgtEl>
                                      </p:cBhvr>
                                      <p:to x="100000" y="95000"/>
                                    </p:animScale>
                                    <p:animScale>
                                      <p:cBhvr>
                                        <p:cTn id="20" dur="166" decel="50000">
                                          <p:stCondLst>
                                            <p:cond delay="1834"/>
                                          </p:stCondLst>
                                        </p:cTn>
                                        <p:tgtEl>
                                          <p:spTgt spid="219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3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Intersection</a:t>
            </a:r>
          </a:p>
        </p:txBody>
      </p:sp>
      <p:graphicFrame>
        <p:nvGraphicFramePr>
          <p:cNvPr id="221187"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1229"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1265" name="Text Box 81"/>
          <p:cNvSpPr txBox="1">
            <a:spLocks noChangeArrowheads="1"/>
          </p:cNvSpPr>
          <p:nvPr/>
        </p:nvSpPr>
        <p:spPr bwMode="auto">
          <a:xfrm>
            <a:off x="5286380" y="2500306"/>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1323" name="Group 139"/>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Pertwee</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827584" y="6396335"/>
            <a:ext cx="7430596" cy="369332"/>
          </a:xfrm>
          <a:prstGeom prst="rect">
            <a:avLst/>
          </a:prstGeom>
        </p:spPr>
        <p:txBody>
          <a:bodyPr wrap="square">
            <a:spAutoFit/>
          </a:bodyPr>
          <a:lstStyle/>
          <a:p>
            <a:pPr algn="ctr"/>
            <a:r>
              <a:rPr lang="en-US" dirty="0">
                <a:solidFill>
                  <a:srgbClr val="002060"/>
                </a:solidFill>
                <a:latin typeface="+mj-lt"/>
              </a:rPr>
              <a:t>R ∩ S : elements that R and S have in common</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1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Union</a:t>
            </a:r>
          </a:p>
        </p:txBody>
      </p:sp>
      <p:graphicFrame>
        <p:nvGraphicFramePr>
          <p:cNvPr id="222211"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2253"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Cardiology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2289"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2348" name="Group 140"/>
          <p:cNvGraphicFramePr>
            <a:graphicFrameLocks noGrp="1"/>
          </p:cNvGraphicFramePr>
          <p:nvPr/>
        </p:nvGraphicFramePr>
        <p:xfrm>
          <a:off x="5638800" y="3657600"/>
          <a:ext cx="2292350" cy="234696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Hartnell</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Piper</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bl>
          </a:graphicData>
        </a:graphic>
      </p:graphicFrame>
      <p:sp>
        <p:nvSpPr>
          <p:cNvPr id="2" name="Rectangle 1"/>
          <p:cNvSpPr/>
          <p:nvPr/>
        </p:nvSpPr>
        <p:spPr>
          <a:xfrm>
            <a:off x="72008" y="6417326"/>
            <a:ext cx="9036496" cy="369332"/>
          </a:xfrm>
          <a:prstGeom prst="rect">
            <a:avLst/>
          </a:prstGeom>
        </p:spPr>
        <p:txBody>
          <a:bodyPr wrap="square">
            <a:spAutoFit/>
          </a:bodyPr>
          <a:lstStyle/>
          <a:p>
            <a:pPr algn="ctr"/>
            <a:r>
              <a:rPr lang="en-US" i="1" dirty="0">
                <a:solidFill>
                  <a:srgbClr val="002060"/>
                </a:solidFill>
                <a:latin typeface="+mj-lt"/>
              </a:rPr>
              <a:t>R</a:t>
            </a:r>
            <a:r>
              <a:rPr lang="en-US" dirty="0">
                <a:solidFill>
                  <a:srgbClr val="002060"/>
                </a:solidFill>
                <a:latin typeface="+mj-lt"/>
              </a:rPr>
              <a:t> ∪ </a:t>
            </a:r>
            <a:r>
              <a:rPr lang="en-US" i="1" dirty="0">
                <a:solidFill>
                  <a:srgbClr val="002060"/>
                </a:solidFill>
                <a:latin typeface="+mj-lt"/>
              </a:rPr>
              <a:t>S</a:t>
            </a:r>
            <a:r>
              <a:rPr lang="en-US" dirty="0">
                <a:solidFill>
                  <a:srgbClr val="002060"/>
                </a:solidFill>
                <a:latin typeface="+mj-lt"/>
              </a:rPr>
              <a:t> : elements which are either in </a:t>
            </a:r>
            <a:r>
              <a:rPr lang="en-US" i="1" dirty="0">
                <a:solidFill>
                  <a:srgbClr val="002060"/>
                </a:solidFill>
                <a:latin typeface="+mj-lt"/>
              </a:rPr>
              <a:t>R</a:t>
            </a:r>
            <a:r>
              <a:rPr lang="en-US" dirty="0">
                <a:solidFill>
                  <a:srgbClr val="002060"/>
                </a:solidFill>
                <a:latin typeface="+mj-lt"/>
              </a:rPr>
              <a:t>, or in </a:t>
            </a:r>
            <a:r>
              <a:rPr lang="en-US" i="1" dirty="0">
                <a:solidFill>
                  <a:srgbClr val="002060"/>
                </a:solidFill>
                <a:latin typeface="+mj-lt"/>
              </a:rPr>
              <a:t>S</a:t>
            </a:r>
            <a:r>
              <a:rPr lang="en-US" dirty="0">
                <a:solidFill>
                  <a:srgbClr val="002060"/>
                </a:solidFill>
                <a:latin typeface="+mj-lt"/>
              </a:rPr>
              <a:t>, or in both.</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2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95536" y="1484784"/>
            <a:ext cx="8291264" cy="5256584"/>
          </a:xfrm>
        </p:spPr>
        <p:txBody>
          <a:bodyPr>
            <a:normAutofit fontScale="92500" lnSpcReduction="10000"/>
          </a:bodyPr>
          <a:lstStyle/>
          <a:p>
            <a:pPr>
              <a:lnSpc>
                <a:spcPct val="120000"/>
              </a:lnSpc>
              <a:spcAft>
                <a:spcPts val="600"/>
              </a:spcAft>
            </a:pPr>
            <a:r>
              <a:rPr lang="en-US" sz="3600" dirty="0">
                <a:hlinkClick r:id="rId2" action="ppaction://hlinksldjump"/>
              </a:rPr>
              <a:t>Query Processing Overview</a:t>
            </a:r>
            <a:endParaRPr lang="en-US" sz="3600" dirty="0"/>
          </a:p>
          <a:p>
            <a:pPr>
              <a:lnSpc>
                <a:spcPct val="120000"/>
              </a:lnSpc>
              <a:spcAft>
                <a:spcPts val="600"/>
              </a:spcAft>
            </a:pPr>
            <a:r>
              <a:rPr lang="en-US" sz="3600" dirty="0">
                <a:hlinkClick r:id="rId3" action="ppaction://hlinksldjump"/>
              </a:rPr>
              <a:t>Relational Algebra Review</a:t>
            </a:r>
            <a:endParaRPr lang="en-US" sz="3600" dirty="0"/>
          </a:p>
          <a:p>
            <a:pPr>
              <a:lnSpc>
                <a:spcPct val="120000"/>
              </a:lnSpc>
              <a:spcAft>
                <a:spcPts val="600"/>
              </a:spcAft>
            </a:pPr>
            <a:r>
              <a:rPr lang="en-US" sz="3600" dirty="0">
                <a:hlinkClick r:id="rId4" action="ppaction://hlinksldjump"/>
              </a:rPr>
              <a:t>Logical Query Plans</a:t>
            </a:r>
            <a:endParaRPr lang="en-US" sz="3600" dirty="0"/>
          </a:p>
          <a:p>
            <a:pPr>
              <a:lnSpc>
                <a:spcPct val="120000"/>
              </a:lnSpc>
              <a:spcAft>
                <a:spcPts val="600"/>
              </a:spcAft>
            </a:pPr>
            <a:r>
              <a:rPr lang="en-US" sz="3600" dirty="0">
                <a:hlinkClick r:id="rId5" action="ppaction://hlinksldjump"/>
              </a:rPr>
              <a:t>Query Rewrite Rules</a:t>
            </a:r>
            <a:endParaRPr lang="en-US" sz="3600" dirty="0"/>
          </a:p>
          <a:p>
            <a:pPr>
              <a:lnSpc>
                <a:spcPct val="120000"/>
              </a:lnSpc>
              <a:spcAft>
                <a:spcPts val="600"/>
              </a:spcAft>
            </a:pPr>
            <a:r>
              <a:rPr lang="en-CA" sz="3600" dirty="0">
                <a:hlinkClick r:id="rId6" action="ppaction://hlinksldjump"/>
              </a:rPr>
              <a:t>Physical Query Plan</a:t>
            </a:r>
            <a:endParaRPr lang="en-CA" sz="3600" dirty="0"/>
          </a:p>
          <a:p>
            <a:pPr>
              <a:lnSpc>
                <a:spcPct val="120000"/>
              </a:lnSpc>
              <a:spcAft>
                <a:spcPts val="600"/>
              </a:spcAft>
            </a:pPr>
            <a:r>
              <a:rPr lang="en-US" sz="3600" dirty="0">
                <a:hlinkClick r:id="rId7" action="ppaction://hlinksldjump"/>
              </a:rPr>
              <a:t>Implementing Selection </a:t>
            </a:r>
            <a:r>
              <a:rPr lang="en-US" sz="3600" dirty="0">
                <a:sym typeface="Symbol" pitchFamily="-76" charset="2"/>
                <a:hlinkClick r:id="rId7" action="ppaction://hlinksldjump"/>
              </a:rPr>
              <a:t></a:t>
            </a:r>
            <a:r>
              <a:rPr lang="en-US" sz="3600" baseline="-25000" dirty="0">
                <a:sym typeface="Symbol" pitchFamily="-76" charset="2"/>
                <a:hlinkClick r:id="rId7" action="ppaction://hlinksldjump"/>
              </a:rPr>
              <a:t>(</a:t>
            </a:r>
            <a:r>
              <a:rPr lang="en-US" sz="3600" i="1" baseline="-25000" dirty="0" err="1">
                <a:sym typeface="Symbol" pitchFamily="-76" charset="2"/>
                <a:hlinkClick r:id="rId7" action="ppaction://hlinksldjump"/>
              </a:rPr>
              <a:t>attr</a:t>
            </a:r>
            <a:r>
              <a:rPr lang="en-US" sz="3600" baseline="-25000" dirty="0">
                <a:sym typeface="Symbol" pitchFamily="-76" charset="2"/>
                <a:hlinkClick r:id="rId7" action="ppaction://hlinksldjump"/>
              </a:rPr>
              <a:t>  op  </a:t>
            </a:r>
            <a:r>
              <a:rPr lang="en-US" sz="3600" i="1" baseline="-25000" dirty="0">
                <a:sym typeface="Symbol" pitchFamily="-76" charset="2"/>
                <a:hlinkClick r:id="rId7" action="ppaction://hlinksldjump"/>
              </a:rPr>
              <a:t>value</a:t>
            </a:r>
            <a:r>
              <a:rPr lang="en-US" sz="3600" baseline="-25000" dirty="0">
                <a:sym typeface="Symbol" pitchFamily="-76" charset="2"/>
                <a:hlinkClick r:id="rId7" action="ppaction://hlinksldjump"/>
              </a:rPr>
              <a:t>)</a:t>
            </a:r>
            <a:endParaRPr lang="en-US" sz="3600" baseline="-25000" dirty="0">
              <a:sym typeface="Symbol" pitchFamily="-76" charset="2"/>
            </a:endParaRPr>
          </a:p>
          <a:p>
            <a:pPr>
              <a:lnSpc>
                <a:spcPct val="120000"/>
              </a:lnSpc>
              <a:spcAft>
                <a:spcPts val="600"/>
              </a:spcAft>
            </a:pPr>
            <a:r>
              <a:rPr lang="en-US" sz="3600" dirty="0">
                <a:hlinkClick r:id="rId8" action="ppaction://hlinksldjump"/>
              </a:rPr>
              <a:t>Sort-Merge Algorithm</a:t>
            </a:r>
            <a:endParaRPr lang="en-US" sz="3600" dirty="0"/>
          </a:p>
          <a:p>
            <a:pPr>
              <a:lnSpc>
                <a:spcPct val="120000"/>
              </a:lnSpc>
              <a:spcAft>
                <a:spcPts val="600"/>
              </a:spcAft>
            </a:pPr>
            <a:r>
              <a:rPr lang="en-CA" sz="3600" dirty="0">
                <a:hlinkClick r:id="rId9" action="ppaction://hlinksldjump"/>
              </a:rPr>
              <a:t>Join Operator Implementation</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a:t>
            </a:fld>
            <a:endParaRPr lang="en-US" dirty="0"/>
          </a:p>
        </p:txBody>
      </p:sp>
    </p:spTree>
    <p:extLst>
      <p:ext uri="{BB962C8B-B14F-4D97-AF65-F5344CB8AC3E}">
        <p14:creationId xmlns:p14="http://schemas.microsoft.com/office/powerpoint/2010/main" val="20405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Set Difference</a:t>
            </a:r>
          </a:p>
        </p:txBody>
      </p:sp>
      <p:graphicFrame>
        <p:nvGraphicFramePr>
          <p:cNvPr id="225283"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Lalla</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5325"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5361"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5362" name="Group 82"/>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Tennant</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2339752" y="6396335"/>
            <a:ext cx="5400600" cy="369332"/>
          </a:xfrm>
          <a:prstGeom prst="rect">
            <a:avLst/>
          </a:prstGeom>
        </p:spPr>
        <p:txBody>
          <a:bodyPr wrap="square">
            <a:spAutoFit/>
          </a:bodyPr>
          <a:lstStyle/>
          <a:p>
            <a:pPr algn="ctr"/>
            <a:r>
              <a:rPr lang="en-US" dirty="0">
                <a:solidFill>
                  <a:srgbClr val="002060"/>
                </a:solidFill>
                <a:latin typeface="+mj-lt"/>
              </a:rPr>
              <a:t>R − S : all the elements of R that are not in 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5362"/>
                                        </p:tgtEl>
                                        <p:attrNameLst>
                                          <p:attrName>style.visibility</p:attrName>
                                        </p:attrNameLst>
                                      </p:cBhvr>
                                      <p:to>
                                        <p:strVal val="visible"/>
                                      </p:to>
                                    </p:set>
                                    <p:anim calcmode="lin" valueType="num">
                                      <p:cBhvr>
                                        <p:cTn id="7" dur="500" fill="hold"/>
                                        <p:tgtEl>
                                          <p:spTgt spid="225362"/>
                                        </p:tgtEl>
                                        <p:attrNameLst>
                                          <p:attrName>ppt_w</p:attrName>
                                        </p:attrNameLst>
                                      </p:cBhvr>
                                      <p:tavLst>
                                        <p:tav tm="0">
                                          <p:val>
                                            <p:fltVal val="0"/>
                                          </p:val>
                                        </p:tav>
                                        <p:tav tm="100000">
                                          <p:val>
                                            <p:strVal val="#ppt_w"/>
                                          </p:val>
                                        </p:tav>
                                      </p:tavLst>
                                    </p:anim>
                                    <p:anim calcmode="lin" valueType="num">
                                      <p:cBhvr>
                                        <p:cTn id="8" dur="500" fill="hold"/>
                                        <p:tgtEl>
                                          <p:spTgt spid="225362"/>
                                        </p:tgtEl>
                                        <p:attrNameLst>
                                          <p:attrName>ppt_h</p:attrName>
                                        </p:attrNameLst>
                                      </p:cBhvr>
                                      <p:tavLst>
                                        <p:tav tm="0">
                                          <p:val>
                                            <p:fltVal val="0"/>
                                          </p:val>
                                        </p:tav>
                                        <p:tav tm="100000">
                                          <p:val>
                                            <p:strVal val="#ppt_h"/>
                                          </p:val>
                                        </p:tav>
                                      </p:tavLst>
                                    </p:anim>
                                    <p:animEffect transition="in" filter="fade">
                                      <p:cBhvr>
                                        <p:cTn id="9" dur="500"/>
                                        <p:tgtEl>
                                          <p:spTgt spid="22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Cartesian Product</a:t>
            </a:r>
          </a:p>
        </p:txBody>
      </p:sp>
      <p:graphicFrame>
        <p:nvGraphicFramePr>
          <p:cNvPr id="224762" name="Group 506"/>
          <p:cNvGraphicFramePr>
            <a:graphicFrameLocks noGrp="1"/>
          </p:cNvGraphicFramePr>
          <p:nvPr>
            <p:extLst>
              <p:ext uri="{D42A27DB-BD31-4B8C-83A1-F6EECF244321}">
                <p14:modId xmlns:p14="http://schemas.microsoft.com/office/powerpoint/2010/main" val="488671026"/>
              </p:ext>
            </p:extLst>
          </p:nvPr>
        </p:nvGraphicFramePr>
        <p:xfrm>
          <a:off x="304800" y="4301832"/>
          <a:ext cx="3276600" cy="1905000"/>
        </p:xfrm>
        <a:graphic>
          <a:graphicData uri="http://schemas.openxmlformats.org/drawingml/2006/table">
            <a:tbl>
              <a:tblPr firstRow="1" bandRow="1">
                <a:tableStyleId>{3C2FFA5D-87B4-456A-9821-1D502468CF0F}</a:tableStyleId>
              </a:tblPr>
              <a:tblGrid>
                <a:gridCol w="677863">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836613">
                  <a:extLst>
                    <a:ext uri="{9D8B030D-6E8A-4147-A177-3AD203B41FA5}">
                      <a16:colId xmlns:a16="http://schemas.microsoft.com/office/drawing/2014/main" val="20003"/>
                    </a:ext>
                  </a:extLst>
                </a:gridCol>
                <a:gridCol w="554037">
                  <a:extLst>
                    <a:ext uri="{9D8B030D-6E8A-4147-A177-3AD203B41FA5}">
                      <a16:colId xmlns:a16="http://schemas.microsoft.com/office/drawing/2014/main" val="20004"/>
                    </a:ext>
                  </a:extLst>
                </a:gridCol>
              </a:tblGrid>
              <a:tr h="3810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Patient</a:t>
                      </a:r>
                      <a:endParaRPr kumimoji="0" lang="en-US" sz="1400" b="0" i="0" u="none" strike="noStrike" cap="none" normalizeH="0" baseline="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msp</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age</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34456</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41</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77321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Lalla</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Ward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11387</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53</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12121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Billie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Piper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27</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4756" name="Group 500"/>
          <p:cNvGraphicFramePr>
            <a:graphicFrameLocks noGrp="1"/>
          </p:cNvGraphicFramePr>
          <p:nvPr>
            <p:extLst>
              <p:ext uri="{D42A27DB-BD31-4B8C-83A1-F6EECF244321}">
                <p14:modId xmlns:p14="http://schemas.microsoft.com/office/powerpoint/2010/main" val="1709842438"/>
              </p:ext>
            </p:extLst>
          </p:nvPr>
        </p:nvGraphicFramePr>
        <p:xfrm>
          <a:off x="304800" y="1787232"/>
          <a:ext cx="3108325" cy="1857375"/>
        </p:xfrm>
        <a:graphic>
          <a:graphicData uri="http://schemas.openxmlformats.org/drawingml/2006/table">
            <a:tbl>
              <a:tblPr firstRow="1" bandRow="1">
                <a:tableStyleId>{3C2FFA5D-87B4-456A-9821-1D502468CF0F}</a:tableStyleId>
              </a:tblPr>
              <a:tblGrid>
                <a:gridCol w="481013">
                  <a:extLst>
                    <a:ext uri="{9D8B030D-6E8A-4147-A177-3AD203B41FA5}">
                      <a16:colId xmlns:a16="http://schemas.microsoft.com/office/drawing/2014/main" val="20000"/>
                    </a:ext>
                  </a:extLst>
                </a:gridCol>
                <a:gridCol w="7572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1033462">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Doctor</a:t>
                      </a:r>
                      <a:endParaRPr kumimoji="0" lang="en-US" sz="14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speciality</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Cardiology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123</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William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Hartnell</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GP</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Oncology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David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Tennant</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Neurology</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4337" name="Text Box 81"/>
          <p:cNvSpPr txBox="1">
            <a:spLocks noChangeArrowheads="1"/>
          </p:cNvSpPr>
          <p:nvPr/>
        </p:nvSpPr>
        <p:spPr bwMode="auto">
          <a:xfrm>
            <a:off x="3733800" y="1558632"/>
            <a:ext cx="5105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rPr>
              <a:t>Doctor </a:t>
            </a:r>
            <a:r>
              <a:rPr lang="en-US" sz="2000" b="0" dirty="0">
                <a:latin typeface="+mn-lt"/>
                <a:sym typeface="Symbol" pitchFamily="18" charset="2"/>
              </a:rPr>
              <a:t> Patient</a:t>
            </a:r>
          </a:p>
        </p:txBody>
      </p:sp>
      <p:graphicFrame>
        <p:nvGraphicFramePr>
          <p:cNvPr id="224749" name="Group 493"/>
          <p:cNvGraphicFramePr>
            <a:graphicFrameLocks noGrp="1"/>
          </p:cNvGraphicFramePr>
          <p:nvPr>
            <p:extLst>
              <p:ext uri="{D42A27DB-BD31-4B8C-83A1-F6EECF244321}">
                <p14:modId xmlns:p14="http://schemas.microsoft.com/office/powerpoint/2010/main" val="1635418481"/>
              </p:ext>
            </p:extLst>
          </p:nvPr>
        </p:nvGraphicFramePr>
        <p:xfrm>
          <a:off x="3733800" y="2092032"/>
          <a:ext cx="5129213" cy="4145280"/>
        </p:xfrm>
        <a:graphic>
          <a:graphicData uri="http://schemas.openxmlformats.org/drawingml/2006/table">
            <a:tbl>
              <a:tblPr firstRow="1" bandRow="1">
                <a:tableStyleId>{284E427A-3D55-4303-BF80-6455036E1DE7}</a:tableStyleId>
              </a:tblPr>
              <a:tblGrid>
                <a:gridCol w="395288">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gridCol w="536575">
                  <a:extLst>
                    <a:ext uri="{9D8B030D-6E8A-4147-A177-3AD203B41FA5}">
                      <a16:colId xmlns:a16="http://schemas.microsoft.com/office/drawing/2014/main" val="20004"/>
                    </a:ext>
                  </a:extLst>
                </a:gridCol>
                <a:gridCol w="395288">
                  <a:extLst>
                    <a:ext uri="{9D8B030D-6E8A-4147-A177-3AD203B41FA5}">
                      <a16:colId xmlns:a16="http://schemas.microsoft.com/office/drawing/2014/main" val="20005"/>
                    </a:ext>
                  </a:extLst>
                </a:gridCol>
                <a:gridCol w="573087">
                  <a:extLst>
                    <a:ext uri="{9D8B030D-6E8A-4147-A177-3AD203B41FA5}">
                      <a16:colId xmlns:a16="http://schemas.microsoft.com/office/drawing/2014/main" val="20006"/>
                    </a:ext>
                  </a:extLst>
                </a:gridCol>
                <a:gridCol w="671513">
                  <a:extLst>
                    <a:ext uri="{9D8B030D-6E8A-4147-A177-3AD203B41FA5}">
                      <a16:colId xmlns:a16="http://schemas.microsoft.com/office/drawing/2014/main" val="20007"/>
                    </a:ext>
                  </a:extLst>
                </a:gridCol>
                <a:gridCol w="403225">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speciality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(8)</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Neurology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16"/>
                  </a:ext>
                </a:extLst>
              </a:tr>
            </a:tbl>
          </a:graphicData>
        </a:graphic>
      </p:graphicFrame>
      <p:sp>
        <p:nvSpPr>
          <p:cNvPr id="7" name="Rectangle 6"/>
          <p:cNvSpPr/>
          <p:nvPr/>
        </p:nvSpPr>
        <p:spPr>
          <a:xfrm>
            <a:off x="323528" y="6396335"/>
            <a:ext cx="8515672" cy="400110"/>
          </a:xfrm>
          <a:prstGeom prst="rect">
            <a:avLst/>
          </a:prstGeom>
        </p:spPr>
        <p:txBody>
          <a:bodyPr wrap="square">
            <a:spAutoFit/>
          </a:bodyPr>
          <a:lstStyle/>
          <a:p>
            <a:pPr algn="ctr"/>
            <a:r>
              <a:rPr lang="en-US" sz="2000" dirty="0">
                <a:solidFill>
                  <a:srgbClr val="002060"/>
                </a:solidFill>
                <a:latin typeface="+mj-lt"/>
              </a:rPr>
              <a:t>R X S : every tuple of R is matched with every tuple of 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4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806" name="Group 518"/>
          <p:cNvGraphicFramePr>
            <a:graphicFrameLocks noGrp="1"/>
          </p:cNvGraphicFramePr>
          <p:nvPr/>
        </p:nvGraphicFramePr>
        <p:xfrm>
          <a:off x="3657600" y="2133600"/>
          <a:ext cx="5257800" cy="41452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555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02-01-05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41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13</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6"/>
                  </a:ext>
                </a:extLst>
              </a:tr>
            </a:tbl>
          </a:graphicData>
        </a:graphic>
      </p:graphicFrame>
      <p:graphicFrame>
        <p:nvGraphicFramePr>
          <p:cNvPr id="10"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1"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description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kidney transplant</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9038" name="Rectangle 2"/>
          <p:cNvSpPr>
            <a:spLocks noGrp="1" noChangeArrowheads="1"/>
          </p:cNvSpPr>
          <p:nvPr>
            <p:ph type="title"/>
          </p:nvPr>
        </p:nvSpPr>
        <p:spPr/>
        <p:txBody>
          <a:bodyPr/>
          <a:lstStyle/>
          <a:p>
            <a:pPr eaLnBrk="1" hangingPunct="1"/>
            <a:r>
              <a:rPr lang="en-US"/>
              <a:t>Intermediate Relations</a:t>
            </a:r>
          </a:p>
        </p:txBody>
      </p:sp>
      <p:sp>
        <p:nvSpPr>
          <p:cNvPr id="29111" name="Text Box 81"/>
          <p:cNvSpPr txBox="1">
            <a:spLocks noChangeArrowheads="1"/>
          </p:cNvSpPr>
          <p:nvPr/>
        </p:nvSpPr>
        <p:spPr bwMode="auto">
          <a:xfrm>
            <a:off x="685800" y="1600200"/>
            <a:ext cx="8153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fName,lName,description</a:t>
            </a:r>
            <a:r>
              <a:rPr lang="en-US" sz="2000" b="0" dirty="0">
                <a:latin typeface="+mn-lt"/>
                <a:sym typeface="Symbol" pitchFamily="18" charset="2"/>
              </a:rPr>
              <a:t>(</a:t>
            </a:r>
            <a:r>
              <a:rPr lang="en-US" sz="2000" b="0" baseline="-25000" dirty="0">
                <a:latin typeface="+mn-lt"/>
                <a:sym typeface="Symbol" pitchFamily="18" charset="2"/>
              </a:rPr>
              <a:t>Patient.msp = Operation.msp  age  50</a:t>
            </a:r>
            <a:r>
              <a:rPr lang="en-US" sz="2000" b="0" dirty="0">
                <a:latin typeface="+mn-lt"/>
              </a:rPr>
              <a:t>(Patient </a:t>
            </a:r>
            <a:r>
              <a:rPr lang="en-US" sz="2000" b="0" dirty="0">
                <a:latin typeface="+mn-lt"/>
                <a:sym typeface="Symbol" pitchFamily="18" charset="2"/>
              </a:rPr>
              <a:t> Operation))</a:t>
            </a:r>
          </a:p>
        </p:txBody>
      </p:sp>
      <p:graphicFrame>
        <p:nvGraphicFramePr>
          <p:cNvPr id="268801" name="Group 513"/>
          <p:cNvGraphicFramePr>
            <a:graphicFrameLocks noGrp="1"/>
          </p:cNvGraphicFramePr>
          <p:nvPr/>
        </p:nvGraphicFramePr>
        <p:xfrm>
          <a:off x="571472" y="5715016"/>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sp>
        <p:nvSpPr>
          <p:cNvPr id="12" name="Freeform 11"/>
          <p:cNvSpPr/>
          <p:nvPr/>
        </p:nvSpPr>
        <p:spPr>
          <a:xfrm>
            <a:off x="3000777" y="4700789"/>
            <a:ext cx="579550" cy="1313645"/>
          </a:xfrm>
          <a:custGeom>
            <a:avLst/>
            <a:gdLst>
              <a:gd name="connsiteX0" fmla="*/ 579550 w 579550"/>
              <a:gd name="connsiteY0" fmla="*/ 0 h 1313645"/>
              <a:gd name="connsiteX1" fmla="*/ 476519 w 579550"/>
              <a:gd name="connsiteY1" fmla="*/ 837126 h 1313645"/>
              <a:gd name="connsiteX2" fmla="*/ 0 w 579550"/>
              <a:gd name="connsiteY2" fmla="*/ 1313645 h 1313645"/>
            </a:gdLst>
            <a:ahLst/>
            <a:cxnLst>
              <a:cxn ang="0">
                <a:pos x="connsiteX0" y="connsiteY0"/>
              </a:cxn>
              <a:cxn ang="0">
                <a:pos x="connsiteX1" y="connsiteY1"/>
              </a:cxn>
              <a:cxn ang="0">
                <a:pos x="connsiteX2" y="connsiteY2"/>
              </a:cxn>
            </a:cxnLst>
            <a:rect l="l" t="t" r="r" b="b"/>
            <a:pathLst>
              <a:path w="579550" h="1313645">
                <a:moveTo>
                  <a:pt x="579550" y="0"/>
                </a:moveTo>
                <a:cubicBezTo>
                  <a:pt x="576330" y="309092"/>
                  <a:pt x="573111" y="618185"/>
                  <a:pt x="476519" y="837126"/>
                </a:cubicBezTo>
                <a:cubicBezTo>
                  <a:pt x="379927" y="1056067"/>
                  <a:pt x="189963" y="1184856"/>
                  <a:pt x="0" y="1313645"/>
                </a:cubicBezTo>
              </a:path>
            </a:pathLst>
          </a:custGeom>
          <a:ln>
            <a:solidFill>
              <a:schemeClr val="accent2"/>
            </a:solidFill>
            <a:headEnd type="ova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8806"/>
                                        </p:tgtEl>
                                        <p:attrNameLst>
                                          <p:attrName>style.visibility</p:attrName>
                                        </p:attrNameLst>
                                      </p:cBhvr>
                                      <p:to>
                                        <p:strVal val="visible"/>
                                      </p:to>
                                    </p:set>
                                    <p:animEffect transition="in" filter="dissolve">
                                      <p:cBhvr>
                                        <p:cTn id="7" dur="500"/>
                                        <p:tgtEl>
                                          <p:spTgt spid="2688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68801"/>
                                        </p:tgtEl>
                                        <p:attrNameLst>
                                          <p:attrName>style.visibility</p:attrName>
                                        </p:attrNameLst>
                                      </p:cBhvr>
                                      <p:to>
                                        <p:strVal val="visible"/>
                                      </p:to>
                                    </p:set>
                                    <p:animEffect transition="in" filter="dissolve">
                                      <p:cBhvr>
                                        <p:cTn id="16" dur="500"/>
                                        <p:tgtEl>
                                          <p:spTgt spid="26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Intermediate Relations</a:t>
            </a:r>
          </a:p>
        </p:txBody>
      </p:sp>
      <p:sp>
        <p:nvSpPr>
          <p:cNvPr id="270417" name="Text Box 81"/>
          <p:cNvSpPr txBox="1">
            <a:spLocks noChangeArrowheads="1"/>
          </p:cNvSpPr>
          <p:nvPr/>
        </p:nvSpPr>
        <p:spPr bwMode="auto">
          <a:xfrm>
            <a:off x="609600" y="1600200"/>
            <a:ext cx="82296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sym typeface="Symbol" pitchFamily="18" charset="2"/>
              </a:rPr>
              <a:t></a:t>
            </a:r>
            <a:r>
              <a:rPr lang="en-US" sz="2000" b="0" baseline="-25000" dirty="0" err="1">
                <a:sym typeface="Symbol" pitchFamily="18" charset="2"/>
              </a:rPr>
              <a:t>fName,lName,description</a:t>
            </a:r>
            <a:r>
              <a:rPr lang="en-US" sz="2000" b="0" dirty="0">
                <a:sym typeface="Symbol" pitchFamily="18" charset="2"/>
              </a:rPr>
              <a:t>(</a:t>
            </a:r>
            <a:r>
              <a:rPr lang="en-US" sz="2000" b="0" baseline="-25000" dirty="0">
                <a:sym typeface="Symbol" pitchFamily="18" charset="2"/>
              </a:rPr>
              <a:t>Patient.msp = Operation.msp</a:t>
            </a:r>
            <a:r>
              <a:rPr lang="en-US" sz="2000" b="0" dirty="0">
                <a:sym typeface="Symbol" pitchFamily="18" charset="2"/>
              </a:rPr>
              <a:t>(</a:t>
            </a:r>
            <a:r>
              <a:rPr lang="en-US" sz="2000" b="0" baseline="-25000" dirty="0">
                <a:sym typeface="Symbol" pitchFamily="18" charset="2"/>
              </a:rPr>
              <a:t>age  50</a:t>
            </a:r>
            <a:r>
              <a:rPr lang="en-US" sz="2000" b="0" dirty="0"/>
              <a:t>(Patient) </a:t>
            </a:r>
            <a:r>
              <a:rPr lang="en-US" sz="2000" b="0" dirty="0">
                <a:sym typeface="Symbol" pitchFamily="18" charset="2"/>
              </a:rPr>
              <a:t> Operation))</a:t>
            </a:r>
          </a:p>
        </p:txBody>
      </p:sp>
      <p:graphicFrame>
        <p:nvGraphicFramePr>
          <p:cNvPr id="270661" name="Group 325"/>
          <p:cNvGraphicFramePr>
            <a:graphicFrameLocks noGrp="1"/>
          </p:cNvGraphicFramePr>
          <p:nvPr/>
        </p:nvGraphicFramePr>
        <p:xfrm>
          <a:off x="3657600" y="3124200"/>
          <a:ext cx="5257800" cy="121920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bl>
          </a:graphicData>
        </a:graphic>
      </p:graphicFrame>
      <p:graphicFrame>
        <p:nvGraphicFramePr>
          <p:cNvPr id="270663" name="Group 327"/>
          <p:cNvGraphicFramePr>
            <a:graphicFrameLocks noGrp="1"/>
          </p:cNvGraphicFramePr>
          <p:nvPr/>
        </p:nvGraphicFramePr>
        <p:xfrm>
          <a:off x="4648200" y="2209800"/>
          <a:ext cx="3155950" cy="487680"/>
        </p:xfrm>
        <a:graphic>
          <a:graphicData uri="http://schemas.openxmlformats.org/drawingml/2006/table">
            <a:tbl>
              <a:tblPr firstRow="1" bandRow="1">
                <a:tableStyleId>{284E427A-3D55-4303-BF80-6455036E1DE7}</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msp</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53</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665" name="Group 329"/>
          <p:cNvGraphicFramePr>
            <a:graphicFrameLocks noGrp="1"/>
          </p:cNvGraphicFramePr>
          <p:nvPr/>
        </p:nvGraphicFramePr>
        <p:xfrm>
          <a:off x="5029200" y="5715000"/>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744" name="Group 408"/>
          <p:cNvGraphicFramePr>
            <a:graphicFrameLocks noGrp="1"/>
          </p:cNvGraphicFramePr>
          <p:nvPr/>
        </p:nvGraphicFramePr>
        <p:xfrm>
          <a:off x="3657600" y="4800600"/>
          <a:ext cx="5257800" cy="4876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bl>
          </a:graphicData>
        </a:graphic>
      </p:graphicFrame>
      <p:sp>
        <p:nvSpPr>
          <p:cNvPr id="270745" name="Line 409"/>
          <p:cNvSpPr>
            <a:spLocks noChangeShapeType="1"/>
          </p:cNvSpPr>
          <p:nvPr/>
        </p:nvSpPr>
        <p:spPr bwMode="auto">
          <a:xfrm>
            <a:off x="6324600" y="27432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6" name="Line 410"/>
          <p:cNvSpPr>
            <a:spLocks noChangeShapeType="1"/>
          </p:cNvSpPr>
          <p:nvPr/>
        </p:nvSpPr>
        <p:spPr bwMode="auto">
          <a:xfrm>
            <a:off x="6324600" y="44196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7" name="Line 411"/>
          <p:cNvSpPr>
            <a:spLocks noChangeShapeType="1"/>
          </p:cNvSpPr>
          <p:nvPr/>
        </p:nvSpPr>
        <p:spPr bwMode="auto">
          <a:xfrm>
            <a:off x="6324600" y="53340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graphicFrame>
        <p:nvGraphicFramePr>
          <p:cNvPr id="13"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4"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0663"/>
                                        </p:tgtEl>
                                        <p:attrNameLst>
                                          <p:attrName>style.visibility</p:attrName>
                                        </p:attrNameLst>
                                      </p:cBhvr>
                                      <p:to>
                                        <p:strVal val="visible"/>
                                      </p:to>
                                    </p:set>
                                    <p:animEffect transition="in" filter="dissolve">
                                      <p:cBhvr>
                                        <p:cTn id="7" dur="500"/>
                                        <p:tgtEl>
                                          <p:spTgt spid="2706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745"/>
                                        </p:tgtEl>
                                        <p:attrNameLst>
                                          <p:attrName>style.visibility</p:attrName>
                                        </p:attrNameLst>
                                      </p:cBhvr>
                                      <p:to>
                                        <p:strVal val="visible"/>
                                      </p:to>
                                    </p:set>
                                    <p:animEffect transition="in" filter="wipe(up)">
                                      <p:cBhvr>
                                        <p:cTn id="12" dur="500"/>
                                        <p:tgtEl>
                                          <p:spTgt spid="27074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70661"/>
                                        </p:tgtEl>
                                        <p:attrNameLst>
                                          <p:attrName>style.visibility</p:attrName>
                                        </p:attrNameLst>
                                      </p:cBhvr>
                                      <p:to>
                                        <p:strVal val="visible"/>
                                      </p:to>
                                    </p:set>
                                    <p:animEffect transition="in" filter="dissolve">
                                      <p:cBhvr>
                                        <p:cTn id="16" dur="500"/>
                                        <p:tgtEl>
                                          <p:spTgt spid="2706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746"/>
                                        </p:tgtEl>
                                        <p:attrNameLst>
                                          <p:attrName>style.visibility</p:attrName>
                                        </p:attrNameLst>
                                      </p:cBhvr>
                                      <p:to>
                                        <p:strVal val="visible"/>
                                      </p:to>
                                    </p:set>
                                    <p:animEffect transition="in" filter="wipe(up)">
                                      <p:cBhvr>
                                        <p:cTn id="21" dur="500"/>
                                        <p:tgtEl>
                                          <p:spTgt spid="270746"/>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70744"/>
                                        </p:tgtEl>
                                        <p:attrNameLst>
                                          <p:attrName>style.visibility</p:attrName>
                                        </p:attrNameLst>
                                      </p:cBhvr>
                                      <p:to>
                                        <p:strVal val="visible"/>
                                      </p:to>
                                    </p:set>
                                    <p:animEffect transition="in" filter="dissolve">
                                      <p:cBhvr>
                                        <p:cTn id="25" dur="500"/>
                                        <p:tgtEl>
                                          <p:spTgt spid="2707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0747"/>
                                        </p:tgtEl>
                                        <p:attrNameLst>
                                          <p:attrName>style.visibility</p:attrName>
                                        </p:attrNameLst>
                                      </p:cBhvr>
                                      <p:to>
                                        <p:strVal val="visible"/>
                                      </p:to>
                                    </p:set>
                                    <p:animEffect transition="in" filter="wipe(up)">
                                      <p:cBhvr>
                                        <p:cTn id="30" dur="500"/>
                                        <p:tgtEl>
                                          <p:spTgt spid="270747"/>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70665"/>
                                        </p:tgtEl>
                                        <p:attrNameLst>
                                          <p:attrName>style.visibility</p:attrName>
                                        </p:attrNameLst>
                                      </p:cBhvr>
                                      <p:to>
                                        <p:strVal val="visible"/>
                                      </p:to>
                                    </p:set>
                                    <p:animEffect transition="in" filter="dissolve">
                                      <p:cBhvr>
                                        <p:cTn id="34" dur="500"/>
                                        <p:tgtEl>
                                          <p:spTgt spid="2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745" grpId="0" animBg="1"/>
      <p:bldP spid="270746" grpId="0" animBg="1"/>
      <p:bldP spid="2707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Logical Query Plans</a:t>
            </a:r>
          </a:p>
        </p:txBody>
      </p:sp>
      <p:sp>
        <p:nvSpPr>
          <p:cNvPr id="2" name="Subtitle 1"/>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24</a:t>
            </a:fld>
            <a:endParaRPr lang="en-US"/>
          </a:p>
        </p:txBody>
      </p:sp>
    </p:spTree>
    <p:extLst>
      <p:ext uri="{BB962C8B-B14F-4D97-AF65-F5344CB8AC3E}">
        <p14:creationId xmlns:p14="http://schemas.microsoft.com/office/powerpoint/2010/main" val="147622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3505200" y="10668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16387" name="Oval 5"/>
          <p:cNvSpPr>
            <a:spLocks noChangeArrowheads="1"/>
          </p:cNvSpPr>
          <p:nvPr/>
        </p:nvSpPr>
        <p:spPr bwMode="auto">
          <a:xfrm>
            <a:off x="2590800" y="22860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Query rewriting</a:t>
            </a:r>
          </a:p>
        </p:txBody>
      </p:sp>
      <p:sp>
        <p:nvSpPr>
          <p:cNvPr id="16388" name="Oval 6"/>
          <p:cNvSpPr>
            <a:spLocks noChangeArrowheads="1"/>
          </p:cNvSpPr>
          <p:nvPr/>
        </p:nvSpPr>
        <p:spPr bwMode="auto">
          <a:xfrm>
            <a:off x="2133600" y="35814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16389" name="Oval 9"/>
          <p:cNvSpPr>
            <a:spLocks noChangeArrowheads="1"/>
          </p:cNvSpPr>
          <p:nvPr/>
        </p:nvSpPr>
        <p:spPr bwMode="auto">
          <a:xfrm>
            <a:off x="3048000" y="50292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16390" name="Line 15"/>
          <p:cNvSpPr>
            <a:spLocks noChangeShapeType="1"/>
          </p:cNvSpPr>
          <p:nvPr/>
        </p:nvSpPr>
        <p:spPr bwMode="auto">
          <a:xfrm>
            <a:off x="4038600" y="609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1" name="Text Box 23"/>
          <p:cNvSpPr txBox="1">
            <a:spLocks noChangeArrowheads="1"/>
          </p:cNvSpPr>
          <p:nvPr/>
        </p:nvSpPr>
        <p:spPr bwMode="auto">
          <a:xfrm>
            <a:off x="4300538" y="5638800"/>
            <a:ext cx="12176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result</a:t>
            </a:r>
          </a:p>
        </p:txBody>
      </p:sp>
      <p:sp>
        <p:nvSpPr>
          <p:cNvPr id="16392" name="Text Box 24"/>
          <p:cNvSpPr txBox="1">
            <a:spLocks noChangeArrowheads="1"/>
          </p:cNvSpPr>
          <p:nvPr/>
        </p:nvSpPr>
        <p:spPr bwMode="auto">
          <a:xfrm>
            <a:off x="4343400" y="533400"/>
            <a:ext cx="1577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SQL query</a:t>
            </a:r>
          </a:p>
        </p:txBody>
      </p:sp>
      <p:sp>
        <p:nvSpPr>
          <p:cNvPr id="16393" name="Text Box 25"/>
          <p:cNvSpPr txBox="1">
            <a:spLocks noChangeArrowheads="1"/>
          </p:cNvSpPr>
          <p:nvPr/>
        </p:nvSpPr>
        <p:spPr bwMode="auto">
          <a:xfrm>
            <a:off x="4343400" y="1600200"/>
            <a:ext cx="1546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parse tree</a:t>
            </a:r>
          </a:p>
        </p:txBody>
      </p:sp>
      <p:sp>
        <p:nvSpPr>
          <p:cNvPr id="16394" name="Text Box 26"/>
          <p:cNvSpPr txBox="1">
            <a:spLocks noChangeArrowheads="1"/>
          </p:cNvSpPr>
          <p:nvPr/>
        </p:nvSpPr>
        <p:spPr bwMode="auto">
          <a:xfrm>
            <a:off x="4419600" y="2895600"/>
            <a:ext cx="25479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logical query plan</a:t>
            </a:r>
          </a:p>
        </p:txBody>
      </p:sp>
      <p:sp>
        <p:nvSpPr>
          <p:cNvPr id="16395" name="Text Box 31"/>
          <p:cNvSpPr txBox="1">
            <a:spLocks noChangeArrowheads="1"/>
          </p:cNvSpPr>
          <p:nvPr/>
        </p:nvSpPr>
        <p:spPr bwMode="auto">
          <a:xfrm>
            <a:off x="5334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statistics</a:t>
            </a:r>
          </a:p>
        </p:txBody>
      </p:sp>
      <p:sp>
        <p:nvSpPr>
          <p:cNvPr id="16396" name="Text Box 35"/>
          <p:cNvSpPr txBox="1">
            <a:spLocks noChangeArrowheads="1"/>
          </p:cNvSpPr>
          <p:nvPr/>
        </p:nvSpPr>
        <p:spPr bwMode="auto">
          <a:xfrm>
            <a:off x="4460875" y="4419600"/>
            <a:ext cx="27717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physical query plan</a:t>
            </a:r>
          </a:p>
        </p:txBody>
      </p:sp>
      <p:sp>
        <p:nvSpPr>
          <p:cNvPr id="16397" name="Line 36"/>
          <p:cNvSpPr>
            <a:spLocks noChangeShapeType="1"/>
          </p:cNvSpPr>
          <p:nvPr/>
        </p:nvSpPr>
        <p:spPr bwMode="auto">
          <a:xfrm>
            <a:off x="1752600" y="33528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16398" name="Line 37"/>
          <p:cNvSpPr>
            <a:spLocks noChangeShapeType="1"/>
          </p:cNvSpPr>
          <p:nvPr/>
        </p:nvSpPr>
        <p:spPr bwMode="auto">
          <a:xfrm>
            <a:off x="4038600" y="1752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9" name="Line 38"/>
          <p:cNvSpPr>
            <a:spLocks noChangeShapeType="1"/>
          </p:cNvSpPr>
          <p:nvPr/>
        </p:nvSpPr>
        <p:spPr bwMode="auto">
          <a:xfrm>
            <a:off x="4038600" y="2971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0" name="Line 39"/>
          <p:cNvSpPr>
            <a:spLocks noChangeShapeType="1"/>
          </p:cNvSpPr>
          <p:nvPr/>
        </p:nvSpPr>
        <p:spPr bwMode="auto">
          <a:xfrm>
            <a:off x="4038600" y="449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1" name="Line 40"/>
          <p:cNvSpPr>
            <a:spLocks noChangeShapeType="1"/>
          </p:cNvSpPr>
          <p:nvPr/>
        </p:nvSpPr>
        <p:spPr bwMode="auto">
          <a:xfrm>
            <a:off x="4038600" y="5715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09" name="AutoShape 41"/>
          <p:cNvSpPr>
            <a:spLocks/>
          </p:cNvSpPr>
          <p:nvPr/>
        </p:nvSpPr>
        <p:spPr bwMode="auto">
          <a:xfrm>
            <a:off x="6781800" y="2133600"/>
            <a:ext cx="381000" cy="2209800"/>
          </a:xfrm>
          <a:prstGeom prst="rightBrace">
            <a:avLst>
              <a:gd name="adj1" fmla="val 48333"/>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0" name="AutoShape 42"/>
          <p:cNvSpPr>
            <a:spLocks/>
          </p:cNvSpPr>
          <p:nvPr/>
        </p:nvSpPr>
        <p:spPr bwMode="auto">
          <a:xfrm>
            <a:off x="6553200" y="4953000"/>
            <a:ext cx="152400" cy="914400"/>
          </a:xfrm>
          <a:prstGeom prst="rightBrace">
            <a:avLst>
              <a:gd name="adj1" fmla="val 50000"/>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1" name="Text Box 43"/>
          <p:cNvSpPr txBox="1">
            <a:spLocks noChangeArrowheads="1"/>
          </p:cNvSpPr>
          <p:nvPr/>
        </p:nvSpPr>
        <p:spPr bwMode="auto">
          <a:xfrm>
            <a:off x="7264400" y="2667000"/>
            <a:ext cx="187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a:t>
            </a:r>
          </a:p>
          <a:p>
            <a:pPr eaLnBrk="0" hangingPunct="0"/>
            <a:r>
              <a:rPr lang="en-US" sz="2400" b="0">
                <a:solidFill>
                  <a:srgbClr val="CC3300"/>
                </a:solidFill>
              </a:rPr>
              <a:t>Optimization</a:t>
            </a:r>
          </a:p>
        </p:txBody>
      </p:sp>
      <p:sp>
        <p:nvSpPr>
          <p:cNvPr id="58412" name="Text Box 44"/>
          <p:cNvSpPr txBox="1">
            <a:spLocks noChangeArrowheads="1"/>
          </p:cNvSpPr>
          <p:nvPr/>
        </p:nvSpPr>
        <p:spPr bwMode="auto">
          <a:xfrm>
            <a:off x="6858000" y="51054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 </a:t>
            </a:r>
          </a:p>
          <a:p>
            <a:pPr eaLnBrk="0" hangingPunct="0"/>
            <a:r>
              <a:rPr lang="en-US" sz="2400" b="0">
                <a:solidFill>
                  <a:srgbClr val="CC3300"/>
                </a:solidFill>
              </a:rPr>
              <a:t>Execution</a:t>
            </a:r>
          </a:p>
        </p:txBody>
      </p:sp>
      <p:sp>
        <p:nvSpPr>
          <p:cNvPr id="16406" name="Text Box 45"/>
          <p:cNvSpPr txBox="1">
            <a:spLocks noChangeArrowheads="1"/>
          </p:cNvSpPr>
          <p:nvPr/>
        </p:nvSpPr>
        <p:spPr bwMode="auto">
          <a:xfrm>
            <a:off x="107504" y="116632"/>
            <a:ext cx="26212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hangingPunct="0"/>
            <a:r>
              <a:rPr lang="en-US" sz="3200" dirty="0">
                <a:solidFill>
                  <a:srgbClr val="0070C0"/>
                </a:solidFill>
              </a:rPr>
              <a:t>Overview of </a:t>
            </a:r>
          </a:p>
          <a:p>
            <a:pPr algn="ctr" eaLnBrk="0" hangingPunct="0"/>
            <a:r>
              <a:rPr lang="en-US" sz="3200" dirty="0">
                <a:solidFill>
                  <a:srgbClr val="0070C0"/>
                </a:solidFill>
              </a:rPr>
              <a:t>Query </a:t>
            </a:r>
          </a:p>
          <a:p>
            <a:pPr algn="ctr" eaLnBrk="0" hangingPunct="0"/>
            <a:r>
              <a:rPr lang="en-US" sz="3200" dirty="0">
                <a:solidFill>
                  <a:srgbClr val="0070C0"/>
                </a:solidFill>
              </a:rPr>
              <a:t>Processing</a:t>
            </a: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25</a:t>
            </a:fld>
            <a:endParaRPr lang="en-US"/>
          </a:p>
        </p:txBody>
      </p:sp>
    </p:spTree>
    <p:extLst>
      <p:ext uri="{BB962C8B-B14F-4D97-AF65-F5344CB8AC3E}">
        <p14:creationId xmlns:p14="http://schemas.microsoft.com/office/powerpoint/2010/main" val="232023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20483" name="Oval 3"/>
          <p:cNvSpPr>
            <a:spLocks noChangeArrowheads="1"/>
          </p:cNvSpPr>
          <p:nvPr/>
        </p:nvSpPr>
        <p:spPr bwMode="auto">
          <a:xfrm>
            <a:off x="1752600" y="2362200"/>
            <a:ext cx="2819400" cy="533400"/>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Query rewriting</a:t>
            </a:r>
          </a:p>
        </p:txBody>
      </p:sp>
      <p:sp>
        <p:nvSpPr>
          <p:cNvPr id="20484" name="Oval 4"/>
          <p:cNvSpPr>
            <a:spLocks noChangeArrowheads="1"/>
          </p:cNvSpPr>
          <p:nvPr/>
        </p:nvSpPr>
        <p:spPr bwMode="auto">
          <a:xfrm>
            <a:off x="1295400" y="36576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20485"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20486"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87"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a:t>
            </a:r>
            <a:r>
              <a:rPr lang="en-US" b="0">
                <a:solidFill>
                  <a:srgbClr val="000000"/>
                </a:solidFill>
                <a:latin typeface="Tahoma" charset="0"/>
              </a:rPr>
              <a:t>result</a:t>
            </a:r>
          </a:p>
        </p:txBody>
      </p:sp>
      <p:sp>
        <p:nvSpPr>
          <p:cNvPr id="20488"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SQL query</a:t>
            </a:r>
          </a:p>
        </p:txBody>
      </p:sp>
      <p:sp>
        <p:nvSpPr>
          <p:cNvPr id="20489"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parse tree</a:t>
            </a:r>
          </a:p>
        </p:txBody>
      </p:sp>
      <p:sp>
        <p:nvSpPr>
          <p:cNvPr id="20490" name="Text Box 10"/>
          <p:cNvSpPr txBox="1">
            <a:spLocks noChangeArrowheads="1"/>
          </p:cNvSpPr>
          <p:nvPr/>
        </p:nvSpPr>
        <p:spPr bwMode="auto">
          <a:xfrm>
            <a:off x="3276600" y="3048000"/>
            <a:ext cx="19589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logical query plan</a:t>
            </a:r>
          </a:p>
        </p:txBody>
      </p:sp>
      <p:sp>
        <p:nvSpPr>
          <p:cNvPr id="20491" name="Text Box 11"/>
          <p:cNvSpPr txBox="1">
            <a:spLocks noChangeArrowheads="1"/>
          </p:cNvSpPr>
          <p:nvPr/>
        </p:nvSpPr>
        <p:spPr bwMode="auto">
          <a:xfrm>
            <a:off x="527050" y="2940050"/>
            <a:ext cx="1047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statistics</a:t>
            </a:r>
          </a:p>
        </p:txBody>
      </p:sp>
      <p:sp>
        <p:nvSpPr>
          <p:cNvPr id="20492" name="Text Box 12"/>
          <p:cNvSpPr txBox="1">
            <a:spLocks noChangeArrowheads="1"/>
          </p:cNvSpPr>
          <p:nvPr/>
        </p:nvSpPr>
        <p:spPr bwMode="auto">
          <a:xfrm>
            <a:off x="3352800" y="4495800"/>
            <a:ext cx="21256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physical query plan</a:t>
            </a:r>
          </a:p>
        </p:txBody>
      </p:sp>
      <p:sp>
        <p:nvSpPr>
          <p:cNvPr id="20493"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0494"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5" name="Line 15"/>
          <p:cNvSpPr>
            <a:spLocks noChangeShapeType="1"/>
          </p:cNvSpPr>
          <p:nvPr/>
        </p:nvSpPr>
        <p:spPr bwMode="auto">
          <a:xfrm>
            <a:off x="3200400" y="3048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6"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7"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0" name="Oval 22"/>
          <p:cNvSpPr>
            <a:spLocks noChangeArrowheads="1"/>
          </p:cNvSpPr>
          <p:nvPr/>
        </p:nvSpPr>
        <p:spPr bwMode="auto">
          <a:xfrm>
            <a:off x="5867400" y="8382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Initial logical plan</a:t>
            </a:r>
          </a:p>
        </p:txBody>
      </p:sp>
      <p:sp>
        <p:nvSpPr>
          <p:cNvPr id="63511" name="Oval 23"/>
          <p:cNvSpPr>
            <a:spLocks noChangeArrowheads="1"/>
          </p:cNvSpPr>
          <p:nvPr/>
        </p:nvSpPr>
        <p:spPr bwMode="auto">
          <a:xfrm>
            <a:off x="5791200" y="38100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“Best” logical plan</a:t>
            </a:r>
          </a:p>
        </p:txBody>
      </p:sp>
      <p:sp>
        <p:nvSpPr>
          <p:cNvPr id="63512" name="Oval 24"/>
          <p:cNvSpPr>
            <a:spLocks noChangeArrowheads="1"/>
          </p:cNvSpPr>
          <p:nvPr/>
        </p:nvSpPr>
        <p:spPr bwMode="auto">
          <a:xfrm>
            <a:off x="5791200" y="24384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Logical plan</a:t>
            </a:r>
          </a:p>
        </p:txBody>
      </p:sp>
      <p:sp>
        <p:nvSpPr>
          <p:cNvPr id="63513" name="Line 25"/>
          <p:cNvSpPr>
            <a:spLocks noChangeShapeType="1"/>
          </p:cNvSpPr>
          <p:nvPr/>
        </p:nvSpPr>
        <p:spPr bwMode="auto">
          <a:xfrm>
            <a:off x="7162800" y="3048000"/>
            <a:ext cx="0" cy="7620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4" name="Line 26"/>
          <p:cNvSpPr>
            <a:spLocks noChangeShapeType="1"/>
          </p:cNvSpPr>
          <p:nvPr/>
        </p:nvSpPr>
        <p:spPr bwMode="auto">
          <a:xfrm>
            <a:off x="7162800" y="1447800"/>
            <a:ext cx="0" cy="9906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cxnSp>
        <p:nvCxnSpPr>
          <p:cNvPr id="63516" name="AutoShape 28"/>
          <p:cNvCxnSpPr>
            <a:cxnSpLocks noChangeShapeType="1"/>
          </p:cNvCxnSpPr>
          <p:nvPr/>
        </p:nvCxnSpPr>
        <p:spPr bwMode="auto">
          <a:xfrm rot="5400000" flipV="1">
            <a:off x="8189118" y="2326482"/>
            <a:ext cx="188913" cy="412750"/>
          </a:xfrm>
          <a:prstGeom prst="curvedConnector4">
            <a:avLst>
              <a:gd name="adj1" fmla="val -162185"/>
              <a:gd name="adj2" fmla="val 155384"/>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7" name="Text Box 29"/>
          <p:cNvSpPr txBox="1">
            <a:spLocks noChangeArrowheads="1"/>
          </p:cNvSpPr>
          <p:nvPr/>
        </p:nvSpPr>
        <p:spPr bwMode="auto">
          <a:xfrm>
            <a:off x="7315200" y="1752600"/>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b="0" dirty="0">
                <a:solidFill>
                  <a:srgbClr val="CC3300"/>
                </a:solidFill>
              </a:rPr>
              <a:t>Rewrite rules</a:t>
            </a:r>
          </a:p>
        </p:txBody>
      </p:sp>
      <p:sp>
        <p:nvSpPr>
          <p:cNvPr id="63518" name="AutoShape 30"/>
          <p:cNvSpPr>
            <a:spLocks/>
          </p:cNvSpPr>
          <p:nvPr/>
        </p:nvSpPr>
        <p:spPr bwMode="auto">
          <a:xfrm>
            <a:off x="4800600" y="838200"/>
            <a:ext cx="838200" cy="3200400"/>
          </a:xfrm>
          <a:prstGeom prst="leftBrace">
            <a:avLst>
              <a:gd name="adj1" fmla="val 31818"/>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26</a:t>
            </a:fld>
            <a:endParaRPr lang="en-US"/>
          </a:p>
        </p:txBody>
      </p:sp>
    </p:spTree>
    <p:extLst>
      <p:ext uri="{BB962C8B-B14F-4D97-AF65-F5344CB8AC3E}">
        <p14:creationId xmlns:p14="http://schemas.microsoft.com/office/powerpoint/2010/main" val="88261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5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5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0" grpId="0" animBg="1"/>
      <p:bldP spid="63511" grpId="0" animBg="1"/>
      <p:bldP spid="63512" grpId="0" animBg="1"/>
      <p:bldP spid="63513" grpId="0" animBg="1"/>
      <p:bldP spid="63514" grpId="0" animBg="1"/>
      <p:bldP spid="63517" grpId="0"/>
      <p:bldP spid="635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Query Execution Strategies</a:t>
            </a:r>
            <a:endParaRPr lang="en-US" sz="4000" dirty="0"/>
          </a:p>
        </p:txBody>
      </p:sp>
      <p:sp>
        <p:nvSpPr>
          <p:cNvPr id="3" name="Content Placeholder 2"/>
          <p:cNvSpPr>
            <a:spLocks noGrp="1"/>
          </p:cNvSpPr>
          <p:nvPr>
            <p:ph idx="1"/>
          </p:nvPr>
        </p:nvSpPr>
        <p:spPr>
          <a:xfrm>
            <a:off x="395536" y="1412776"/>
            <a:ext cx="8291264" cy="5544616"/>
          </a:xfrm>
        </p:spPr>
        <p:txBody>
          <a:bodyPr>
            <a:normAutofit/>
          </a:bodyPr>
          <a:lstStyle/>
          <a:p>
            <a:pPr>
              <a:buNone/>
            </a:pPr>
            <a:r>
              <a:rPr lang="en-US" sz="2000" dirty="0"/>
              <a:t>Find all Managers that work at a Doha branch:</a:t>
            </a:r>
          </a:p>
          <a:p>
            <a:pPr>
              <a:buNone/>
            </a:pPr>
            <a:r>
              <a:rPr lang="en-US" sz="2400" dirty="0">
                <a:solidFill>
                  <a:srgbClr val="0000FF"/>
                </a:solidFill>
              </a:rPr>
              <a:t>SELECT</a:t>
            </a:r>
            <a:r>
              <a:rPr lang="en-US" sz="2400" dirty="0"/>
              <a:t> *</a:t>
            </a:r>
          </a:p>
          <a:p>
            <a:pPr>
              <a:buNone/>
            </a:pPr>
            <a:r>
              <a:rPr lang="en-US" sz="2400" dirty="0">
                <a:solidFill>
                  <a:srgbClr val="0000FF"/>
                </a:solidFill>
              </a:rPr>
              <a:t>FROM</a:t>
            </a:r>
            <a:r>
              <a:rPr lang="en-US" sz="2400" dirty="0"/>
              <a:t> staff s, branch b</a:t>
            </a:r>
          </a:p>
          <a:p>
            <a:pPr>
              <a:buNone/>
            </a:pPr>
            <a:r>
              <a:rPr lang="en-US" sz="2400" dirty="0">
                <a:solidFill>
                  <a:srgbClr val="0000FF"/>
                </a:solidFill>
              </a:rPr>
              <a:t>WHERE</a:t>
            </a:r>
            <a:r>
              <a:rPr lang="en-US" sz="2400" dirty="0"/>
              <a:t> s.bno = b.bno </a:t>
            </a:r>
            <a:r>
              <a:rPr lang="en-US" sz="2400" dirty="0">
                <a:solidFill>
                  <a:srgbClr val="0000FF"/>
                </a:solidFill>
              </a:rPr>
              <a:t>AND</a:t>
            </a:r>
            <a:r>
              <a:rPr lang="en-US" sz="2400" dirty="0"/>
              <a:t> (</a:t>
            </a:r>
            <a:r>
              <a:rPr lang="en-US" sz="2400" dirty="0" err="1"/>
              <a:t>s.position</a:t>
            </a:r>
            <a:r>
              <a:rPr lang="en-US" sz="2400" dirty="0"/>
              <a:t> = ‘Manager’ </a:t>
            </a:r>
          </a:p>
          <a:p>
            <a:pPr>
              <a:buNone/>
            </a:pPr>
            <a:r>
              <a:rPr lang="en-US" sz="2400" dirty="0"/>
              <a:t>			AND </a:t>
            </a:r>
            <a:r>
              <a:rPr lang="en-US" sz="2400" dirty="0" err="1"/>
              <a:t>b.city</a:t>
            </a:r>
            <a:r>
              <a:rPr lang="en-US" sz="2400" dirty="0"/>
              <a:t> = ‘Doha’);</a:t>
            </a:r>
          </a:p>
          <a:p>
            <a:pPr>
              <a:buNone/>
            </a:pPr>
            <a:r>
              <a:rPr lang="en-US" sz="2000" b="1" dirty="0"/>
              <a:t>  </a:t>
            </a:r>
          </a:p>
          <a:p>
            <a:pPr>
              <a:spcAft>
                <a:spcPts val="600"/>
              </a:spcAft>
              <a:buNone/>
            </a:pPr>
            <a:r>
              <a:rPr lang="en-US" sz="2400" b="1" dirty="0"/>
              <a:t>3 equivalent RA queries are:</a:t>
            </a:r>
          </a:p>
          <a:p>
            <a:pPr>
              <a:spcAft>
                <a:spcPts val="1200"/>
              </a:spcAft>
              <a:buNone/>
            </a:pPr>
            <a:r>
              <a:rPr lang="en-US" sz="2000" dirty="0"/>
              <a:t> </a:t>
            </a:r>
            <a:r>
              <a:rPr lang="en-US" sz="4000" dirty="0">
                <a:solidFill>
                  <a:srgbClr val="0000FF"/>
                </a:solidFill>
              </a:rPr>
              <a:t>σ</a:t>
            </a:r>
            <a:r>
              <a:rPr lang="en-US" sz="3600" baseline="-25000" dirty="0"/>
              <a:t>(position='Manager') ∧ (city='Doha') ∧ (staff.bno=branch.bno) </a:t>
            </a:r>
            <a:r>
              <a:rPr lang="en-US" sz="2400" dirty="0"/>
              <a:t>(Staff   </a:t>
            </a:r>
            <a:r>
              <a:rPr lang="en-US" sz="2400" dirty="0">
                <a:solidFill>
                  <a:srgbClr val="0000FF"/>
                </a:solidFill>
              </a:rPr>
              <a:t>X</a:t>
            </a:r>
            <a:r>
              <a:rPr lang="en-US" sz="2400" dirty="0"/>
              <a:t>  Branch)</a:t>
            </a:r>
          </a:p>
          <a:p>
            <a:pPr>
              <a:spcAft>
                <a:spcPts val="1800"/>
              </a:spcAft>
              <a:buNone/>
            </a:pPr>
            <a:r>
              <a:rPr lang="en-US" sz="4000" dirty="0">
                <a:solidFill>
                  <a:srgbClr val="0000FF"/>
                </a:solidFill>
              </a:rPr>
              <a:t>σ</a:t>
            </a:r>
            <a:r>
              <a:rPr lang="en-US" sz="3600" baseline="-25000" dirty="0"/>
              <a:t>(position='Manager') ∧ (city='Doha') </a:t>
            </a:r>
            <a:r>
              <a:rPr lang="en-US" sz="2400" dirty="0"/>
              <a:t>(Staff                Branch)</a:t>
            </a:r>
          </a:p>
          <a:p>
            <a:pPr>
              <a:buNone/>
            </a:pPr>
            <a:r>
              <a:rPr lang="en-US" sz="2400" dirty="0"/>
              <a:t>(</a:t>
            </a:r>
            <a:r>
              <a:rPr lang="en-US" sz="4000" dirty="0" err="1">
                <a:solidFill>
                  <a:srgbClr val="0000FF"/>
                </a:solidFill>
              </a:rPr>
              <a:t>σ</a:t>
            </a:r>
            <a:r>
              <a:rPr lang="en-US" sz="3600" baseline="-25000" dirty="0" err="1"/>
              <a:t>position</a:t>
            </a:r>
            <a:r>
              <a:rPr lang="en-US" sz="3600" baseline="-25000" dirty="0"/>
              <a:t>='Manager'</a:t>
            </a:r>
            <a:r>
              <a:rPr lang="en-US" sz="2400" dirty="0"/>
              <a:t>(Staff))                (</a:t>
            </a:r>
            <a:r>
              <a:rPr lang="en-US" sz="4000" dirty="0" err="1">
                <a:solidFill>
                  <a:srgbClr val="0000FF"/>
                </a:solidFill>
              </a:rPr>
              <a:t>σ</a:t>
            </a:r>
            <a:r>
              <a:rPr lang="en-US" sz="3600" baseline="-25000" dirty="0" err="1"/>
              <a:t>city</a:t>
            </a:r>
            <a:r>
              <a:rPr lang="en-US" sz="3600" baseline="-25000" dirty="0"/>
              <a:t>='Doha' </a:t>
            </a:r>
            <a:r>
              <a:rPr lang="en-US" sz="2400" dirty="0"/>
              <a:t>(Branch))</a:t>
            </a:r>
          </a:p>
        </p:txBody>
      </p:sp>
      <p:pic>
        <p:nvPicPr>
          <p:cNvPr id="4" name="Picture 2"/>
          <p:cNvPicPr>
            <a:picLocks noChangeAspect="1" noChangeArrowheads="1"/>
          </p:cNvPicPr>
          <p:nvPr/>
        </p:nvPicPr>
        <p:blipFill>
          <a:blip r:embed="rId3" cstate="print"/>
          <a:srcRect l="11855" t="28571" r="16716" b="7937"/>
          <a:stretch>
            <a:fillRect/>
          </a:stretch>
        </p:blipFill>
        <p:spPr bwMode="auto">
          <a:xfrm>
            <a:off x="4466456" y="6237312"/>
            <a:ext cx="609600" cy="152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l="11855" t="28571" r="16716" b="7937"/>
          <a:stretch>
            <a:fillRect/>
          </a:stretch>
        </p:blipFill>
        <p:spPr bwMode="auto">
          <a:xfrm>
            <a:off x="6283424" y="5484551"/>
            <a:ext cx="609600" cy="152400"/>
          </a:xfrm>
          <a:prstGeom prst="rect">
            <a:avLst/>
          </a:prstGeom>
          <a:noFill/>
          <a:ln w="9525">
            <a:noFill/>
            <a:miter lim="800000"/>
            <a:headEnd/>
            <a:tailEnd/>
          </a:ln>
          <a:effectLst/>
        </p:spPr>
      </p:pic>
      <p:sp>
        <p:nvSpPr>
          <p:cNvPr id="6" name="Oval Callout 5"/>
          <p:cNvSpPr/>
          <p:nvPr/>
        </p:nvSpPr>
        <p:spPr>
          <a:xfrm>
            <a:off x="3059832" y="4811571"/>
            <a:ext cx="1711424" cy="397695"/>
          </a:xfrm>
          <a:prstGeom prst="wedgeEllipseCallout">
            <a:avLst>
              <a:gd name="adj1" fmla="val -120274"/>
              <a:gd name="adj2" fmla="val -218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Cartesian Product</a:t>
            </a:r>
          </a:p>
        </p:txBody>
      </p:sp>
      <p:sp>
        <p:nvSpPr>
          <p:cNvPr id="7" name="Oval Callout 6"/>
          <p:cNvSpPr/>
          <p:nvPr/>
        </p:nvSpPr>
        <p:spPr>
          <a:xfrm>
            <a:off x="7199784" y="4797151"/>
            <a:ext cx="1332656" cy="356740"/>
          </a:xfrm>
          <a:prstGeom prst="wedgeEllipseCallout">
            <a:avLst>
              <a:gd name="adj1" fmla="val -88142"/>
              <a:gd name="adj2" fmla="val 1440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Join</a:t>
            </a:r>
          </a:p>
        </p:txBody>
      </p:sp>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27</a:t>
            </a:fld>
            <a:endParaRPr lang="en-US" dirty="0"/>
          </a:p>
        </p:txBody>
      </p:sp>
    </p:spTree>
    <p:extLst>
      <p:ext uri="{BB962C8B-B14F-4D97-AF65-F5344CB8AC3E}">
        <p14:creationId xmlns:p14="http://schemas.microsoft.com/office/powerpoint/2010/main" val="30015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80">
                                          <p:stCondLst>
                                            <p:cond delay="0"/>
                                          </p:stCondLst>
                                        </p:cTn>
                                        <p:tgtEl>
                                          <p:spTgt spid="3">
                                            <p:txEl>
                                              <p:pRg st="7" end="7"/>
                                            </p:txEl>
                                          </p:spTgt>
                                        </p:tgtEl>
                                      </p:cBhvr>
                                    </p:animEffect>
                                    <p:anim calcmode="lin" valueType="num">
                                      <p:cBhvr>
                                        <p:cTn id="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7" end="7"/>
                                            </p:txEl>
                                          </p:spTgt>
                                        </p:tgtEl>
                                      </p:cBhvr>
                                      <p:to x="100000" y="60000"/>
                                    </p:animScale>
                                    <p:animScale>
                                      <p:cBhvr>
                                        <p:cTn id="14" dur="166" decel="50000">
                                          <p:stCondLst>
                                            <p:cond delay="676"/>
                                          </p:stCondLst>
                                        </p:cTn>
                                        <p:tgtEl>
                                          <p:spTgt spid="3">
                                            <p:txEl>
                                              <p:pRg st="7" end="7"/>
                                            </p:txEl>
                                          </p:spTgt>
                                        </p:tgtEl>
                                      </p:cBhvr>
                                      <p:to x="100000" y="100000"/>
                                    </p:animScale>
                                    <p:animScale>
                                      <p:cBhvr>
                                        <p:cTn id="15" dur="26">
                                          <p:stCondLst>
                                            <p:cond delay="1312"/>
                                          </p:stCondLst>
                                        </p:cTn>
                                        <p:tgtEl>
                                          <p:spTgt spid="3">
                                            <p:txEl>
                                              <p:pRg st="7" end="7"/>
                                            </p:txEl>
                                          </p:spTgt>
                                        </p:tgtEl>
                                      </p:cBhvr>
                                      <p:to x="100000" y="80000"/>
                                    </p:animScale>
                                    <p:animScale>
                                      <p:cBhvr>
                                        <p:cTn id="16" dur="166" decel="50000">
                                          <p:stCondLst>
                                            <p:cond delay="1338"/>
                                          </p:stCondLst>
                                        </p:cTn>
                                        <p:tgtEl>
                                          <p:spTgt spid="3">
                                            <p:txEl>
                                              <p:pRg st="7" end="7"/>
                                            </p:txEl>
                                          </p:spTgt>
                                        </p:tgtEl>
                                      </p:cBhvr>
                                      <p:to x="100000" y="100000"/>
                                    </p:animScale>
                                    <p:animScale>
                                      <p:cBhvr>
                                        <p:cTn id="17" dur="26">
                                          <p:stCondLst>
                                            <p:cond delay="1642"/>
                                          </p:stCondLst>
                                        </p:cTn>
                                        <p:tgtEl>
                                          <p:spTgt spid="3">
                                            <p:txEl>
                                              <p:pRg st="7" end="7"/>
                                            </p:txEl>
                                          </p:spTgt>
                                        </p:tgtEl>
                                      </p:cBhvr>
                                      <p:to x="100000" y="90000"/>
                                    </p:animScale>
                                    <p:animScale>
                                      <p:cBhvr>
                                        <p:cTn id="18" dur="166" decel="50000">
                                          <p:stCondLst>
                                            <p:cond delay="1668"/>
                                          </p:stCondLst>
                                        </p:cTn>
                                        <p:tgtEl>
                                          <p:spTgt spid="3">
                                            <p:txEl>
                                              <p:pRg st="7" end="7"/>
                                            </p:txEl>
                                          </p:spTgt>
                                        </p:tgtEl>
                                      </p:cBhvr>
                                      <p:to x="100000" y="100000"/>
                                    </p:animScale>
                                    <p:animScale>
                                      <p:cBhvr>
                                        <p:cTn id="19" dur="26">
                                          <p:stCondLst>
                                            <p:cond delay="1808"/>
                                          </p:stCondLst>
                                        </p:cTn>
                                        <p:tgtEl>
                                          <p:spTgt spid="3">
                                            <p:txEl>
                                              <p:pRg st="7" end="7"/>
                                            </p:txEl>
                                          </p:spTgt>
                                        </p:tgtEl>
                                      </p:cBhvr>
                                      <p:to x="100000" y="95000"/>
                                    </p:animScale>
                                    <p:animScale>
                                      <p:cBhvr>
                                        <p:cTn id="20" dur="166" decel="50000">
                                          <p:stCondLst>
                                            <p:cond delay="1834"/>
                                          </p:stCondLst>
                                        </p:cTn>
                                        <p:tgtEl>
                                          <p:spTgt spid="3">
                                            <p:txEl>
                                              <p:pRg st="7" end="7"/>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80">
                                          <p:stCondLst>
                                            <p:cond delay="0"/>
                                          </p:stCondLst>
                                        </p:cTn>
                                        <p:tgtEl>
                                          <p:spTgt spid="3">
                                            <p:txEl>
                                              <p:pRg st="8" end="8"/>
                                            </p:txEl>
                                          </p:spTgt>
                                        </p:tgtEl>
                                      </p:cBhvr>
                                    </p:animEffect>
                                    <p:anim calcmode="lin" valueType="num">
                                      <p:cBhvr>
                                        <p:cTn id="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8" end="8"/>
                                            </p:txEl>
                                          </p:spTgt>
                                        </p:tgtEl>
                                      </p:cBhvr>
                                      <p:to x="100000" y="60000"/>
                                    </p:animScale>
                                    <p:animScale>
                                      <p:cBhvr>
                                        <p:cTn id="30" dur="166" decel="50000">
                                          <p:stCondLst>
                                            <p:cond delay="676"/>
                                          </p:stCondLst>
                                        </p:cTn>
                                        <p:tgtEl>
                                          <p:spTgt spid="3">
                                            <p:txEl>
                                              <p:pRg st="8" end="8"/>
                                            </p:txEl>
                                          </p:spTgt>
                                        </p:tgtEl>
                                      </p:cBhvr>
                                      <p:to x="100000" y="100000"/>
                                    </p:animScale>
                                    <p:animScale>
                                      <p:cBhvr>
                                        <p:cTn id="31" dur="26">
                                          <p:stCondLst>
                                            <p:cond delay="1312"/>
                                          </p:stCondLst>
                                        </p:cTn>
                                        <p:tgtEl>
                                          <p:spTgt spid="3">
                                            <p:txEl>
                                              <p:pRg st="8" end="8"/>
                                            </p:txEl>
                                          </p:spTgt>
                                        </p:tgtEl>
                                      </p:cBhvr>
                                      <p:to x="100000" y="80000"/>
                                    </p:animScale>
                                    <p:animScale>
                                      <p:cBhvr>
                                        <p:cTn id="32" dur="166" decel="50000">
                                          <p:stCondLst>
                                            <p:cond delay="1338"/>
                                          </p:stCondLst>
                                        </p:cTn>
                                        <p:tgtEl>
                                          <p:spTgt spid="3">
                                            <p:txEl>
                                              <p:pRg st="8" end="8"/>
                                            </p:txEl>
                                          </p:spTgt>
                                        </p:tgtEl>
                                      </p:cBhvr>
                                      <p:to x="100000" y="100000"/>
                                    </p:animScale>
                                    <p:animScale>
                                      <p:cBhvr>
                                        <p:cTn id="33" dur="26">
                                          <p:stCondLst>
                                            <p:cond delay="1642"/>
                                          </p:stCondLst>
                                        </p:cTn>
                                        <p:tgtEl>
                                          <p:spTgt spid="3">
                                            <p:txEl>
                                              <p:pRg st="8" end="8"/>
                                            </p:txEl>
                                          </p:spTgt>
                                        </p:tgtEl>
                                      </p:cBhvr>
                                      <p:to x="100000" y="90000"/>
                                    </p:animScale>
                                    <p:animScale>
                                      <p:cBhvr>
                                        <p:cTn id="34" dur="166" decel="50000">
                                          <p:stCondLst>
                                            <p:cond delay="1668"/>
                                          </p:stCondLst>
                                        </p:cTn>
                                        <p:tgtEl>
                                          <p:spTgt spid="3">
                                            <p:txEl>
                                              <p:pRg st="8" end="8"/>
                                            </p:txEl>
                                          </p:spTgt>
                                        </p:tgtEl>
                                      </p:cBhvr>
                                      <p:to x="100000" y="100000"/>
                                    </p:animScale>
                                    <p:animScale>
                                      <p:cBhvr>
                                        <p:cTn id="35" dur="26">
                                          <p:stCondLst>
                                            <p:cond delay="1808"/>
                                          </p:stCondLst>
                                        </p:cTn>
                                        <p:tgtEl>
                                          <p:spTgt spid="3">
                                            <p:txEl>
                                              <p:pRg st="8" end="8"/>
                                            </p:txEl>
                                          </p:spTgt>
                                        </p:tgtEl>
                                      </p:cBhvr>
                                      <p:to x="100000" y="95000"/>
                                    </p:animScale>
                                    <p:animScale>
                                      <p:cBhvr>
                                        <p:cTn id="36" dur="166" decel="50000">
                                          <p:stCondLst>
                                            <p:cond delay="1834"/>
                                          </p:stCondLst>
                                        </p:cTn>
                                        <p:tgtEl>
                                          <p:spTgt spid="3">
                                            <p:txEl>
                                              <p:pRg st="8" end="8"/>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80">
                                          <p:stCondLst>
                                            <p:cond delay="0"/>
                                          </p:stCondLst>
                                        </p:cTn>
                                        <p:tgtEl>
                                          <p:spTgt spid="3">
                                            <p:txEl>
                                              <p:pRg st="9" end="9"/>
                                            </p:txEl>
                                          </p:spTgt>
                                        </p:tgtEl>
                                      </p:cBhvr>
                                    </p:animEffect>
                                    <p:anim calcmode="lin" valueType="num">
                                      <p:cBhvr>
                                        <p:cTn id="4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9" end="9"/>
                                            </p:txEl>
                                          </p:spTgt>
                                        </p:tgtEl>
                                      </p:cBhvr>
                                      <p:to x="100000" y="60000"/>
                                    </p:animScale>
                                    <p:animScale>
                                      <p:cBhvr>
                                        <p:cTn id="46" dur="166" decel="50000">
                                          <p:stCondLst>
                                            <p:cond delay="676"/>
                                          </p:stCondLst>
                                        </p:cTn>
                                        <p:tgtEl>
                                          <p:spTgt spid="3">
                                            <p:txEl>
                                              <p:pRg st="9" end="9"/>
                                            </p:txEl>
                                          </p:spTgt>
                                        </p:tgtEl>
                                      </p:cBhvr>
                                      <p:to x="100000" y="100000"/>
                                    </p:animScale>
                                    <p:animScale>
                                      <p:cBhvr>
                                        <p:cTn id="47" dur="26">
                                          <p:stCondLst>
                                            <p:cond delay="1312"/>
                                          </p:stCondLst>
                                        </p:cTn>
                                        <p:tgtEl>
                                          <p:spTgt spid="3">
                                            <p:txEl>
                                              <p:pRg st="9" end="9"/>
                                            </p:txEl>
                                          </p:spTgt>
                                        </p:tgtEl>
                                      </p:cBhvr>
                                      <p:to x="100000" y="80000"/>
                                    </p:animScale>
                                    <p:animScale>
                                      <p:cBhvr>
                                        <p:cTn id="48" dur="166" decel="50000">
                                          <p:stCondLst>
                                            <p:cond delay="1338"/>
                                          </p:stCondLst>
                                        </p:cTn>
                                        <p:tgtEl>
                                          <p:spTgt spid="3">
                                            <p:txEl>
                                              <p:pRg st="9" end="9"/>
                                            </p:txEl>
                                          </p:spTgt>
                                        </p:tgtEl>
                                      </p:cBhvr>
                                      <p:to x="100000" y="100000"/>
                                    </p:animScale>
                                    <p:animScale>
                                      <p:cBhvr>
                                        <p:cTn id="49" dur="26">
                                          <p:stCondLst>
                                            <p:cond delay="1642"/>
                                          </p:stCondLst>
                                        </p:cTn>
                                        <p:tgtEl>
                                          <p:spTgt spid="3">
                                            <p:txEl>
                                              <p:pRg st="9" end="9"/>
                                            </p:txEl>
                                          </p:spTgt>
                                        </p:tgtEl>
                                      </p:cBhvr>
                                      <p:to x="100000" y="90000"/>
                                    </p:animScale>
                                    <p:animScale>
                                      <p:cBhvr>
                                        <p:cTn id="50" dur="166" decel="50000">
                                          <p:stCondLst>
                                            <p:cond delay="1668"/>
                                          </p:stCondLst>
                                        </p:cTn>
                                        <p:tgtEl>
                                          <p:spTgt spid="3">
                                            <p:txEl>
                                              <p:pRg st="9" end="9"/>
                                            </p:txEl>
                                          </p:spTgt>
                                        </p:tgtEl>
                                      </p:cBhvr>
                                      <p:to x="100000" y="100000"/>
                                    </p:animScale>
                                    <p:animScale>
                                      <p:cBhvr>
                                        <p:cTn id="51" dur="26">
                                          <p:stCondLst>
                                            <p:cond delay="1808"/>
                                          </p:stCondLst>
                                        </p:cTn>
                                        <p:tgtEl>
                                          <p:spTgt spid="3">
                                            <p:txEl>
                                              <p:pRg st="9" end="9"/>
                                            </p:txEl>
                                          </p:spTgt>
                                        </p:tgtEl>
                                      </p:cBhvr>
                                      <p:to x="100000" y="95000"/>
                                    </p:animScale>
                                    <p:animScale>
                                      <p:cBhvr>
                                        <p:cTn id="52" dur="166" decel="50000">
                                          <p:stCondLst>
                                            <p:cond delay="1834"/>
                                          </p:stCondLst>
                                        </p:cTn>
                                        <p:tgtEl>
                                          <p:spTgt spid="3">
                                            <p:txEl>
                                              <p:pRg st="9" end="9"/>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Assume:</a:t>
            </a:r>
            <a:endParaRPr lang="en-US" dirty="0"/>
          </a:p>
        </p:txBody>
      </p:sp>
      <p:sp>
        <p:nvSpPr>
          <p:cNvPr id="5" name="Content Placeholder 4"/>
          <p:cNvSpPr>
            <a:spLocks noGrp="1"/>
          </p:cNvSpPr>
          <p:nvPr>
            <p:ph idx="1"/>
          </p:nvPr>
        </p:nvSpPr>
        <p:spPr>
          <a:xfrm>
            <a:off x="457200" y="1556793"/>
            <a:ext cx="8229600" cy="5184576"/>
          </a:xfrm>
        </p:spPr>
        <p:txBody>
          <a:bodyPr>
            <a:normAutofit/>
          </a:bodyPr>
          <a:lstStyle/>
          <a:p>
            <a:pPr>
              <a:spcBef>
                <a:spcPts val="600"/>
              </a:spcBef>
              <a:spcAft>
                <a:spcPts val="1200"/>
              </a:spcAft>
            </a:pPr>
            <a:r>
              <a:rPr lang="en-US" dirty="0"/>
              <a:t>1000 tuples in Staff; 50 tuples in Branch;</a:t>
            </a:r>
          </a:p>
          <a:p>
            <a:pPr>
              <a:spcBef>
                <a:spcPts val="600"/>
              </a:spcBef>
              <a:spcAft>
                <a:spcPts val="1200"/>
              </a:spcAft>
            </a:pPr>
            <a:r>
              <a:rPr lang="it-IT" dirty="0"/>
              <a:t>50 Managers; 5 Doha branches;</a:t>
            </a:r>
          </a:p>
          <a:p>
            <a:pPr>
              <a:spcBef>
                <a:spcPts val="600"/>
              </a:spcBef>
              <a:spcAft>
                <a:spcPts val="1200"/>
              </a:spcAft>
            </a:pPr>
            <a:r>
              <a:rPr lang="en-US" dirty="0"/>
              <a:t>No indexes or sort keys;</a:t>
            </a:r>
          </a:p>
          <a:p>
            <a:pPr>
              <a:spcBef>
                <a:spcPts val="600"/>
              </a:spcBef>
              <a:spcAft>
                <a:spcPts val="1200"/>
              </a:spcAft>
            </a:pPr>
            <a:r>
              <a:rPr lang="en-US" dirty="0"/>
              <a:t>Results of any intermediate operations stored on disk;</a:t>
            </a:r>
          </a:p>
          <a:p>
            <a:pPr>
              <a:spcBef>
                <a:spcPts val="600"/>
              </a:spcBef>
              <a:spcAft>
                <a:spcPts val="1200"/>
              </a:spcAft>
            </a:pPr>
            <a:r>
              <a:rPr lang="en-US" dirty="0"/>
              <a:t>Tuples are accessed one at a time</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28</a:t>
            </a:fld>
            <a:endParaRPr lang="en-US" dirty="0"/>
          </a:p>
        </p:txBody>
      </p:sp>
    </p:spTree>
    <p:extLst>
      <p:ext uri="{BB962C8B-B14F-4D97-AF65-F5344CB8AC3E}">
        <p14:creationId xmlns:p14="http://schemas.microsoft.com/office/powerpoint/2010/main" val="64914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are:</a:t>
            </a:r>
            <a:endParaRPr lang="en-US"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a:spcAft>
                <a:spcPts val="1200"/>
              </a:spcAft>
              <a:buNone/>
            </a:pPr>
            <a:r>
              <a:rPr lang="en-US" sz="2800" b="1" dirty="0"/>
              <a:t>Number of Disk Reads/Writes</a:t>
            </a:r>
          </a:p>
          <a:p>
            <a:pPr>
              <a:spcAft>
                <a:spcPts val="1200"/>
              </a:spcAft>
              <a:buNone/>
            </a:pPr>
            <a:r>
              <a:rPr lang="en-US" dirty="0"/>
              <a:t>(1) (1000 + 50) + 2*(1000 * 50) = 101 050</a:t>
            </a:r>
          </a:p>
          <a:p>
            <a:pPr>
              <a:spcAft>
                <a:spcPts val="1200"/>
              </a:spcAft>
              <a:buNone/>
            </a:pPr>
            <a:r>
              <a:rPr lang="en-US" dirty="0"/>
              <a:t>(2) (1000 + 50) + 2*1000 = 3 050</a:t>
            </a:r>
          </a:p>
          <a:p>
            <a:pPr>
              <a:spcAft>
                <a:spcPts val="1200"/>
              </a:spcAft>
              <a:buNone/>
            </a:pPr>
            <a:r>
              <a:rPr lang="en-US" dirty="0"/>
              <a:t>(3) (1000 + 50) + 2* (50 + 5) = 1 160</a:t>
            </a:r>
          </a:p>
          <a:p>
            <a:pPr>
              <a:spcAft>
                <a:spcPts val="1200"/>
              </a:spcAft>
              <a:buNone/>
            </a:pPr>
            <a:endParaRPr lang="en-US" sz="2800" dirty="0"/>
          </a:p>
          <a:p>
            <a:pPr>
              <a:spcAft>
                <a:spcPts val="1200"/>
              </a:spcAft>
              <a:buNone/>
            </a:pPr>
            <a:r>
              <a:rPr lang="en-US" sz="2800" dirty="0"/>
              <a:t>- </a:t>
            </a:r>
            <a:r>
              <a:rPr lang="en-US" sz="2800" dirty="0">
                <a:solidFill>
                  <a:srgbClr val="C00000"/>
                </a:solidFill>
              </a:rPr>
              <a:t>Cartesian product and join operations are much more expensive than selection</a:t>
            </a:r>
          </a:p>
          <a:p>
            <a:pPr>
              <a:spcAft>
                <a:spcPts val="1200"/>
              </a:spcAft>
              <a:buNone/>
            </a:pPr>
            <a:r>
              <a:rPr lang="en-US" sz="2800" dirty="0"/>
              <a:t>- (3) significantly reduces size of relations being joined together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29</a:t>
            </a:fld>
            <a:endParaRPr lang="en-US" dirty="0"/>
          </a:p>
        </p:txBody>
      </p:sp>
    </p:spTree>
    <p:extLst>
      <p:ext uri="{BB962C8B-B14F-4D97-AF65-F5344CB8AC3E}">
        <p14:creationId xmlns:p14="http://schemas.microsoft.com/office/powerpoint/2010/main" val="46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Query Processing Overview</a:t>
            </a:r>
          </a:p>
        </p:txBody>
      </p:sp>
      <p:sp>
        <p:nvSpPr>
          <p:cNvPr id="5" name="Text Placeholder 4"/>
          <p:cNvSpPr>
            <a:spLocks noGrp="1"/>
          </p:cNvSpPr>
          <p:nvPr>
            <p:ph type="body" idx="1"/>
          </p:nvPr>
        </p:nvSpPr>
        <p:spPr/>
        <p:txBody>
          <a:bodyPr/>
          <a:lstStyle/>
          <a:p>
            <a:endParaRPr lang="en-CA"/>
          </a:p>
        </p:txBody>
      </p:sp>
      <p:sp>
        <p:nvSpPr>
          <p:cNvPr id="2" name="AutoShape 4"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 name="Picture 32" descr="ms190623_e3fe3dd2-c908-4dfd-918b-cd6374edbc9e(en-us,SQL_100).gif"/>
          <p:cNvPicPr>
            <a:picLocks noChangeAspect="1"/>
          </p:cNvPicPr>
          <p:nvPr/>
        </p:nvPicPr>
        <p:blipFill>
          <a:blip r:embed="rId3"/>
          <a:stretch>
            <a:fillRect/>
          </a:stretch>
        </p:blipFill>
        <p:spPr>
          <a:xfrm>
            <a:off x="2555776" y="3356992"/>
            <a:ext cx="3502380" cy="2442655"/>
          </a:xfrm>
          <a:prstGeom prst="rect">
            <a:avLst/>
          </a:prstGeom>
        </p:spPr>
      </p:pic>
      <p:sp>
        <p:nvSpPr>
          <p:cNvPr id="3" name="Slide Number Placeholder 2"/>
          <p:cNvSpPr>
            <a:spLocks noGrp="1"/>
          </p:cNvSpPr>
          <p:nvPr>
            <p:ph type="sldNum" sz="quarter" idx="12"/>
          </p:nvPr>
        </p:nvSpPr>
        <p:spPr/>
        <p:txBody>
          <a:bodyPr/>
          <a:lstStyle/>
          <a:p>
            <a:pPr>
              <a:defRPr/>
            </a:pPr>
            <a:fld id="{F56F6551-E85E-41F4-8BDA-C383319A56FF}" type="slidenum">
              <a:rPr lang="en-US" smtClean="0"/>
              <a:pPr>
                <a:defRPr/>
              </a:pPr>
              <a:t>3</a:t>
            </a:fld>
            <a:endParaRPr lang="en-US"/>
          </a:p>
        </p:txBody>
      </p:sp>
    </p:spTree>
    <p:extLst>
      <p:ext uri="{BB962C8B-B14F-4D97-AF65-F5344CB8AC3E}">
        <p14:creationId xmlns:p14="http://schemas.microsoft.com/office/powerpoint/2010/main" val="24138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1 - SQL To Algebraic Expression Tree</a:t>
            </a:r>
          </a:p>
        </p:txBody>
      </p:sp>
      <p:sp>
        <p:nvSpPr>
          <p:cNvPr id="4" name="TextBox 3"/>
          <p:cNvSpPr txBox="1"/>
          <p:nvPr/>
        </p:nvSpPr>
        <p:spPr>
          <a:xfrm>
            <a:off x="4912305" y="3316230"/>
            <a:ext cx="166013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latin typeface="+mn-lt"/>
                <a:sym typeface="Symbol"/>
              </a:rPr>
              <a:t></a:t>
            </a:r>
            <a:r>
              <a:rPr lang="en-CA" sz="2000" b="0" baseline="-25000" dirty="0" err="1">
                <a:latin typeface="+mn-lt"/>
                <a:sym typeface="Symbol"/>
              </a:rPr>
              <a:t>ownerAcc</a:t>
            </a:r>
            <a:r>
              <a:rPr lang="en-CA" sz="2000" b="0" baseline="-25000" dirty="0">
                <a:latin typeface="+mn-lt"/>
                <a:sym typeface="Symbol"/>
              </a:rPr>
              <a:t>, amount</a:t>
            </a:r>
            <a:endParaRPr lang="en-CA" sz="2000" b="0" dirty="0">
              <a:latin typeface="+mn-lt"/>
            </a:endParaRPr>
          </a:p>
        </p:txBody>
      </p:sp>
      <p:sp>
        <p:nvSpPr>
          <p:cNvPr id="65" name="TextBox 64"/>
          <p:cNvSpPr txBox="1"/>
          <p:nvPr/>
        </p:nvSpPr>
        <p:spPr>
          <a:xfrm>
            <a:off x="4093361" y="4244924"/>
            <a:ext cx="3298019"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t>
            </a:r>
            <a:r>
              <a:rPr lang="en-CA" sz="2000" b="0" baseline="-25000" dirty="0">
                <a:latin typeface="+mn-lt"/>
                <a:sym typeface="Symbol"/>
              </a:rPr>
              <a:t>balance = 1000000 AND </a:t>
            </a:r>
            <a:r>
              <a:rPr lang="en-CA" sz="2000" b="0" baseline="-25000" dirty="0" err="1">
                <a:latin typeface="+mn-lt"/>
                <a:sym typeface="Symbol"/>
              </a:rPr>
              <a:t>ownerAcc</a:t>
            </a:r>
            <a:r>
              <a:rPr lang="en-CA" sz="2000" b="0" baseline="-25000" dirty="0">
                <a:latin typeface="+mn-lt"/>
                <a:sym typeface="Symbol"/>
              </a:rPr>
              <a:t> = </a:t>
            </a:r>
            <a:r>
              <a:rPr lang="en-CA" sz="2000" b="0" baseline="-25000" dirty="0" err="1">
                <a:latin typeface="+mn-lt"/>
                <a:sym typeface="Symbol"/>
              </a:rPr>
              <a:t>accID</a:t>
            </a:r>
            <a:endParaRPr lang="en-CA" sz="2000" b="0" dirty="0">
              <a:latin typeface="+mn-lt"/>
            </a:endParaRPr>
          </a:p>
        </p:txBody>
      </p:sp>
      <p:sp>
        <p:nvSpPr>
          <p:cNvPr id="66" name="TextBox 65"/>
          <p:cNvSpPr txBox="1"/>
          <p:nvPr/>
        </p:nvSpPr>
        <p:spPr>
          <a:xfrm>
            <a:off x="5579506" y="5173619"/>
            <a:ext cx="32573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0" dirty="0">
                <a:sym typeface="Symbol"/>
              </a:rPr>
              <a:t></a:t>
            </a:r>
            <a:endParaRPr lang="en-CA" sz="2000" b="0" dirty="0">
              <a:latin typeface="+mn-lt"/>
            </a:endParaRPr>
          </a:p>
        </p:txBody>
      </p:sp>
      <p:sp>
        <p:nvSpPr>
          <p:cNvPr id="67" name="TextBox 66"/>
          <p:cNvSpPr txBox="1"/>
          <p:nvPr/>
        </p:nvSpPr>
        <p:spPr>
          <a:xfrm>
            <a:off x="3702878" y="6223184"/>
            <a:ext cx="141872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Transaction</a:t>
            </a:r>
            <a:endParaRPr lang="en-CA" sz="2000" b="0" dirty="0">
              <a:latin typeface="+mn-lt"/>
            </a:endParaRPr>
          </a:p>
        </p:txBody>
      </p:sp>
      <p:sp>
        <p:nvSpPr>
          <p:cNvPr id="69" name="TextBox 68"/>
          <p:cNvSpPr txBox="1"/>
          <p:nvPr/>
        </p:nvSpPr>
        <p:spPr>
          <a:xfrm>
            <a:off x="6542031" y="6223186"/>
            <a:ext cx="106253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Account</a:t>
            </a:r>
            <a:endParaRPr lang="en-CA" sz="2000" b="0" dirty="0">
              <a:latin typeface="+mn-lt"/>
            </a:endParaRPr>
          </a:p>
        </p:txBody>
      </p:sp>
      <p:cxnSp>
        <p:nvCxnSpPr>
          <p:cNvPr id="71" name="Straight Connector 70"/>
          <p:cNvCxnSpPr>
            <a:stCxn id="4" idx="2"/>
            <a:endCxn id="65" idx="0"/>
          </p:cNvCxnSpPr>
          <p:nvPr/>
        </p:nvCxnSpPr>
        <p:spPr>
          <a:xfrm rot="5400000">
            <a:off x="5478080" y="3980632"/>
            <a:ext cx="528584" cy="1"/>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5" idx="2"/>
            <a:endCxn id="66" idx="0"/>
          </p:cNvCxnSpPr>
          <p:nvPr/>
        </p:nvCxnSpPr>
        <p:spPr>
          <a:xfrm rot="5400000">
            <a:off x="5478079" y="4909326"/>
            <a:ext cx="528585" cy="1588"/>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rot="5400000">
            <a:off x="4752578" y="5233390"/>
            <a:ext cx="649455" cy="133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6083506" y="5233392"/>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1658102"/>
            <a:ext cx="65722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 Account</a:t>
            </a:r>
          </a:p>
          <a:p>
            <a:pPr marL="0" lvl="1"/>
            <a:r>
              <a:rPr lang="en-CA" sz="2400" b="0" dirty="0"/>
              <a:t>WHERE balance = 1000000 AND </a:t>
            </a:r>
            <a:r>
              <a:rPr lang="en-CA" sz="2400" b="0" dirty="0" err="1"/>
              <a:t>ownerAcc</a:t>
            </a:r>
            <a:r>
              <a:rPr lang="en-CA" sz="2400" b="0" dirty="0"/>
              <a:t> = </a:t>
            </a:r>
            <a:r>
              <a:rPr lang="en-CA" sz="2400" b="0" dirty="0" err="1"/>
              <a:t>accID</a:t>
            </a:r>
            <a:endParaRPr lang="en-CA" sz="2400" b="0" dirty="0"/>
          </a:p>
        </p:txBody>
      </p:sp>
      <p:sp>
        <p:nvSpPr>
          <p:cNvPr id="3" name="TextBox 2"/>
          <p:cNvSpPr txBox="1"/>
          <p:nvPr/>
        </p:nvSpPr>
        <p:spPr>
          <a:xfrm>
            <a:off x="179512" y="3651687"/>
            <a:ext cx="3091318" cy="2369880"/>
          </a:xfrm>
          <a:prstGeom prst="rect">
            <a:avLst/>
          </a:prstGeom>
          <a:noFill/>
        </p:spPr>
        <p:txBody>
          <a:bodyPr wrap="square" rtlCol="0">
            <a:spAutoFit/>
          </a:bodyPr>
          <a:lstStyle/>
          <a:p>
            <a:r>
              <a:rPr lang="en-US" sz="2800" dirty="0">
                <a:latin typeface="+mn-lt"/>
              </a:rPr>
              <a:t>Expression Tree = </a:t>
            </a:r>
            <a:r>
              <a:rPr lang="en-US" sz="3600" dirty="0">
                <a:solidFill>
                  <a:srgbClr val="FF0000"/>
                </a:solidFill>
                <a:latin typeface="+mn-lt"/>
              </a:rPr>
              <a:t>Query Tree </a:t>
            </a:r>
            <a:r>
              <a:rPr lang="en-US" sz="2800" dirty="0">
                <a:latin typeface="+mn-lt"/>
              </a:rPr>
              <a:t>=  </a:t>
            </a:r>
            <a:r>
              <a:rPr lang="en-US" sz="2800" dirty="0">
                <a:latin typeface="+mn-lt"/>
                <a:ea typeface="ＭＳ Ｐゴシック" charset="-128"/>
              </a:rPr>
              <a:t>Data-flow graph of relational algebra operators</a:t>
            </a:r>
          </a:p>
        </p:txBody>
      </p:sp>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30</a:t>
            </a:fld>
            <a:endParaRPr lang="en-US" dirty="0"/>
          </a:p>
        </p:txBody>
      </p:sp>
    </p:spTree>
    <p:extLst>
      <p:ext uri="{BB962C8B-B14F-4D97-AF65-F5344CB8AC3E}">
        <p14:creationId xmlns:p14="http://schemas.microsoft.com/office/powerpoint/2010/main" val="221116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Tree vs. Query Plan</a:t>
            </a:r>
          </a:p>
        </p:txBody>
      </p:sp>
      <p:pic>
        <p:nvPicPr>
          <p:cNvPr id="4098" name="Picture 2" descr="C:\Users\erradi\AppData\Local\Temp\SNAGHTML2f45da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5337"/>
            <a:ext cx="7208105"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31</a:t>
            </a:fld>
            <a:endParaRPr lang="en-US" dirty="0"/>
          </a:p>
        </p:txBody>
      </p:sp>
    </p:spTree>
    <p:extLst>
      <p:ext uri="{BB962C8B-B14F-4D97-AF65-F5344CB8AC3E}">
        <p14:creationId xmlns:p14="http://schemas.microsoft.com/office/powerpoint/2010/main" val="68713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SQL To Algebraic Expression Tree</a:t>
            </a:r>
          </a:p>
        </p:txBody>
      </p:sp>
      <p:sp>
        <p:nvSpPr>
          <p:cNvPr id="65" name="TextBox 64"/>
          <p:cNvSpPr txBox="1"/>
          <p:nvPr/>
        </p:nvSpPr>
        <p:spPr>
          <a:xfrm>
            <a:off x="5898206" y="1788844"/>
            <a:ext cx="195617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err="1">
                <a:sym typeface="Symbol"/>
              </a:rPr>
              <a:t>ownerAcc</a:t>
            </a:r>
            <a:r>
              <a:rPr lang="en-CA" sz="2400" b="0" baseline="-25000" dirty="0">
                <a:sym typeface="Symbol"/>
              </a:rPr>
              <a:t>, amount</a:t>
            </a:r>
            <a:endParaRPr lang="en-CA" sz="2400" b="0" dirty="0"/>
          </a:p>
        </p:txBody>
      </p:sp>
      <p:sp>
        <p:nvSpPr>
          <p:cNvPr id="66" name="TextBox 65"/>
          <p:cNvSpPr txBox="1"/>
          <p:nvPr/>
        </p:nvSpPr>
        <p:spPr>
          <a:xfrm>
            <a:off x="6565697" y="2717994"/>
            <a:ext cx="621196"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sz="2000" b="0" dirty="0">
              <a:latin typeface="+mn-lt"/>
            </a:endParaRPr>
          </a:p>
        </p:txBody>
      </p:sp>
      <p:sp>
        <p:nvSpPr>
          <p:cNvPr id="67" name="TextBox 66"/>
          <p:cNvSpPr txBox="1"/>
          <p:nvPr/>
        </p:nvSpPr>
        <p:spPr>
          <a:xfrm>
            <a:off x="4836802" y="3766765"/>
            <a:ext cx="166712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Transaction</a:t>
            </a:r>
            <a:endParaRPr lang="en-CA" sz="2400" b="0" dirty="0"/>
          </a:p>
        </p:txBody>
      </p:sp>
      <p:sp>
        <p:nvSpPr>
          <p:cNvPr id="69" name="TextBox 68"/>
          <p:cNvSpPr txBox="1"/>
          <p:nvPr/>
        </p:nvSpPr>
        <p:spPr>
          <a:xfrm>
            <a:off x="7594111" y="5515464"/>
            <a:ext cx="123655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Account</a:t>
            </a:r>
            <a:endParaRPr lang="en-CA" sz="2000" b="0" dirty="0">
              <a:latin typeface="+mn-lt"/>
            </a:endParaRPr>
          </a:p>
        </p:txBody>
      </p:sp>
      <p:cxnSp>
        <p:nvCxnSpPr>
          <p:cNvPr id="92" name="Straight Connector 91"/>
          <p:cNvCxnSpPr>
            <a:stCxn id="65" idx="2"/>
            <a:endCxn id="66" idx="0"/>
          </p:cNvCxnSpPr>
          <p:nvPr/>
        </p:nvCxnSpPr>
        <p:spPr>
          <a:xfrm>
            <a:off x="6876295" y="2250509"/>
            <a:ext cx="0" cy="46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flipH="1">
            <a:off x="5670364" y="3118104"/>
            <a:ext cx="1205931" cy="64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7217430" y="2776973"/>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3366" y="3766767"/>
            <a:ext cx="8180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latin typeface="+mn-lt"/>
                <a:sym typeface="Symbol"/>
              </a:rPr>
              <a:t></a:t>
            </a:r>
            <a:r>
              <a:rPr lang="en-CA" sz="2400" b="0" baseline="-25000" dirty="0" err="1">
                <a:latin typeface="+mn-lt"/>
                <a:sym typeface="Symbol"/>
              </a:rPr>
              <a:t>accID</a:t>
            </a:r>
            <a:endParaRPr lang="en-CA" sz="2400" b="0" dirty="0">
              <a:latin typeface="+mn-lt"/>
            </a:endParaRPr>
          </a:p>
        </p:txBody>
      </p:sp>
      <p:sp>
        <p:nvSpPr>
          <p:cNvPr id="13" name="TextBox 12"/>
          <p:cNvSpPr txBox="1"/>
          <p:nvPr/>
        </p:nvSpPr>
        <p:spPr>
          <a:xfrm>
            <a:off x="7238404" y="4610338"/>
            <a:ext cx="194796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a:sym typeface="Symbol"/>
              </a:rPr>
              <a:t>balance = 1000000</a:t>
            </a:r>
            <a:endParaRPr lang="en-CA" sz="2400" b="0" dirty="0"/>
          </a:p>
        </p:txBody>
      </p:sp>
      <p:cxnSp>
        <p:nvCxnSpPr>
          <p:cNvPr id="14" name="Straight Connector 13"/>
          <p:cNvCxnSpPr>
            <a:stCxn id="12" idx="2"/>
            <a:endCxn id="13" idx="0"/>
          </p:cNvCxnSpPr>
          <p:nvPr/>
        </p:nvCxnSpPr>
        <p:spPr>
          <a:xfrm>
            <a:off x="8212388" y="4228432"/>
            <a:ext cx="1" cy="3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69" idx="0"/>
          </p:cNvCxnSpPr>
          <p:nvPr/>
        </p:nvCxnSpPr>
        <p:spPr>
          <a:xfrm>
            <a:off x="8212389" y="5072003"/>
            <a:ext cx="1" cy="44346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6724691" y="2871188"/>
            <a:ext cx="304800" cy="152400"/>
            <a:chOff x="3696" y="4128"/>
            <a:chExt cx="192" cy="96"/>
          </a:xfrm>
        </p:grpSpPr>
        <p:sp>
          <p:nvSpPr>
            <p:cNvPr id="32" name="Line 2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3" name="Line 2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 name="Line 2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5" name="Line 2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19" name="TextBox 18"/>
          <p:cNvSpPr txBox="1"/>
          <p:nvPr/>
        </p:nvSpPr>
        <p:spPr>
          <a:xfrm>
            <a:off x="97444" y="2718788"/>
            <a:ext cx="4618572" cy="230832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a:t>
            </a:r>
          </a:p>
          <a:p>
            <a:pPr marL="0" lvl="1"/>
            <a:r>
              <a:rPr lang="en-CA" sz="2400" b="0" dirty="0"/>
              <a:t>WHERE </a:t>
            </a:r>
            <a:r>
              <a:rPr lang="en-CA" sz="2400" b="0" dirty="0" err="1"/>
              <a:t>ownerAcc</a:t>
            </a:r>
            <a:r>
              <a:rPr lang="en-CA" sz="2400" b="0" dirty="0"/>
              <a:t> IN(</a:t>
            </a:r>
          </a:p>
          <a:p>
            <a:pPr lvl="2"/>
            <a:r>
              <a:rPr lang="en-CA" sz="2400" b="0" dirty="0"/>
              <a:t>SELECT </a:t>
            </a:r>
            <a:r>
              <a:rPr lang="en-CA" sz="2400" b="0" dirty="0" err="1"/>
              <a:t>accID</a:t>
            </a:r>
            <a:endParaRPr lang="en-CA" sz="2400" b="0" dirty="0"/>
          </a:p>
          <a:p>
            <a:pPr lvl="2"/>
            <a:r>
              <a:rPr lang="en-CA" sz="2400" b="0" dirty="0"/>
              <a:t>FROM Account</a:t>
            </a:r>
          </a:p>
          <a:p>
            <a:pPr lvl="2"/>
            <a:r>
              <a:rPr lang="en-CA" sz="2400" b="0" dirty="0"/>
              <a:t>WHERE balance = 1000000)</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32</a:t>
            </a:fld>
            <a:endParaRPr lang="en-US" dirty="0"/>
          </a:p>
        </p:txBody>
      </p:sp>
    </p:spTree>
    <p:extLst>
      <p:ext uri="{BB962C8B-B14F-4D97-AF65-F5344CB8AC3E}">
        <p14:creationId xmlns:p14="http://schemas.microsoft.com/office/powerpoint/2010/main" val="200206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dirty="0"/>
              <a:t>Select-Project-Join-Queries</a:t>
            </a:r>
          </a:p>
        </p:txBody>
      </p:sp>
      <p:sp>
        <p:nvSpPr>
          <p:cNvPr id="5123" name="Rectangle 3"/>
          <p:cNvSpPr>
            <a:spLocks noGrp="1" noChangeArrowheads="1"/>
          </p:cNvSpPr>
          <p:nvPr>
            <p:ph idx="1"/>
          </p:nvPr>
        </p:nvSpPr>
        <p:spPr>
          <a:xfrm>
            <a:off x="381174" y="2132856"/>
            <a:ext cx="8229600" cy="4477405"/>
          </a:xfrm>
        </p:spPr>
        <p:txBody>
          <a:bodyPr/>
          <a:lstStyle/>
          <a:p>
            <a:pPr eaLnBrk="1" hangingPunct="1">
              <a:buFontTx/>
              <a:buNone/>
            </a:pPr>
            <a:r>
              <a:rPr lang="en-US" sz="2800" dirty="0">
                <a:solidFill>
                  <a:srgbClr val="0000FF"/>
                </a:solidFill>
              </a:rPr>
              <a:t>Select  &lt;attribute list&gt;</a:t>
            </a:r>
          </a:p>
          <a:p>
            <a:pPr eaLnBrk="1" hangingPunct="1">
              <a:buFontTx/>
              <a:buNone/>
            </a:pPr>
            <a:r>
              <a:rPr lang="en-US" sz="2800" dirty="0">
                <a:solidFill>
                  <a:srgbClr val="0000FF"/>
                </a:solidFill>
              </a:rPr>
              <a:t>From    &lt;relation list&gt;</a:t>
            </a:r>
          </a:p>
          <a:p>
            <a:pPr eaLnBrk="1" hangingPunct="1">
              <a:buFontTx/>
              <a:buNone/>
            </a:pPr>
            <a:r>
              <a:rPr lang="en-US" sz="2800" dirty="0">
                <a:solidFill>
                  <a:srgbClr val="0000FF"/>
                </a:solidFill>
              </a:rPr>
              <a:t>Where  &lt;condition list&gt; </a:t>
            </a:r>
          </a:p>
          <a:p>
            <a:pPr eaLnBrk="1" hangingPunct="1">
              <a:buFontTx/>
              <a:buNone/>
            </a:pPr>
            <a:r>
              <a:rPr lang="en-US" sz="2800" dirty="0"/>
              <a:t>	</a:t>
            </a:r>
          </a:p>
          <a:p>
            <a:pPr eaLnBrk="1" hangingPunct="1">
              <a:buFontTx/>
              <a:buNone/>
            </a:pPr>
            <a:r>
              <a:rPr lang="en-US" sz="2800" dirty="0"/>
              <a:t>Example Join Query over </a:t>
            </a:r>
            <a:r>
              <a:rPr lang="en-US" sz="2800" b="1" dirty="0"/>
              <a:t>R</a:t>
            </a:r>
            <a:r>
              <a:rPr lang="en-US" sz="2800" dirty="0"/>
              <a:t>(A,B,C) and </a:t>
            </a:r>
            <a:r>
              <a:rPr lang="en-US" sz="2800" b="1" dirty="0"/>
              <a:t>S</a:t>
            </a:r>
            <a:r>
              <a:rPr lang="en-US" sz="2800" dirty="0"/>
              <a:t>(C,D,E): </a:t>
            </a:r>
          </a:p>
          <a:p>
            <a:pPr eaLnBrk="1" hangingPunct="1">
              <a:buFontTx/>
              <a:buNone/>
            </a:pPr>
            <a:endParaRPr lang="en-US" sz="2800" dirty="0"/>
          </a:p>
          <a:p>
            <a:pPr eaLnBrk="1" hangingPunct="1">
              <a:buFontTx/>
              <a:buNone/>
            </a:pPr>
            <a:r>
              <a:rPr lang="en-US" sz="2800" dirty="0">
                <a:solidFill>
                  <a:srgbClr val="CC3300"/>
                </a:solidFill>
              </a:rPr>
              <a:t>Select   B, D</a:t>
            </a:r>
          </a:p>
          <a:p>
            <a:pPr eaLnBrk="1" hangingPunct="1">
              <a:buFontTx/>
              <a:buNone/>
            </a:pPr>
            <a:r>
              <a:rPr lang="en-US" sz="2800" dirty="0">
                <a:solidFill>
                  <a:srgbClr val="CC3300"/>
                </a:solidFill>
              </a:rPr>
              <a:t>From     </a:t>
            </a:r>
            <a:r>
              <a:rPr lang="en-US" sz="2800" b="1" dirty="0">
                <a:solidFill>
                  <a:srgbClr val="CC3300"/>
                </a:solidFill>
              </a:rPr>
              <a:t>R</a:t>
            </a:r>
            <a:r>
              <a:rPr lang="en-US" sz="2800" dirty="0">
                <a:solidFill>
                  <a:srgbClr val="CC3300"/>
                </a:solidFill>
              </a:rPr>
              <a:t>, </a:t>
            </a:r>
            <a:r>
              <a:rPr lang="en-US" sz="2800" b="1" dirty="0">
                <a:solidFill>
                  <a:srgbClr val="CC3300"/>
                </a:solidFill>
              </a:rPr>
              <a:t>S</a:t>
            </a:r>
          </a:p>
          <a:p>
            <a:pPr eaLnBrk="1" hangingPunct="1">
              <a:buFontTx/>
              <a:buNone/>
            </a:pPr>
            <a:r>
              <a:rPr lang="en-US" sz="2800" dirty="0">
                <a:solidFill>
                  <a:srgbClr val="CC3300"/>
                </a:solidFill>
              </a:rPr>
              <a:t>Where   R.A = “c”  </a:t>
            </a:r>
            <a:r>
              <a:rPr lang="en-US" sz="2800" dirty="0">
                <a:solidFill>
                  <a:srgbClr val="CC3300"/>
                </a:solidFill>
                <a:sym typeface="Symbol" pitchFamily="-76" charset="2"/>
              </a:rPr>
              <a:t></a:t>
            </a:r>
            <a:r>
              <a:rPr lang="en-US" sz="2800" dirty="0">
                <a:solidFill>
                  <a:srgbClr val="CC3300"/>
                </a:solidFill>
              </a:rPr>
              <a:t>  S.E = 2 </a:t>
            </a:r>
            <a:r>
              <a:rPr lang="en-US" sz="2800" dirty="0">
                <a:solidFill>
                  <a:srgbClr val="CC3300"/>
                </a:solidFill>
                <a:sym typeface="Symbol" pitchFamily="-76" charset="2"/>
              </a:rPr>
              <a:t></a:t>
            </a:r>
            <a:r>
              <a:rPr lang="en-US" sz="2800" dirty="0">
                <a:solidFill>
                  <a:srgbClr val="CC3300"/>
                </a:solidFill>
              </a:rPr>
              <a:t>  R.C = S.C</a:t>
            </a:r>
          </a:p>
        </p:txBody>
      </p:sp>
      <p:sp>
        <p:nvSpPr>
          <p:cNvPr id="5124" name="Text Box 4"/>
          <p:cNvSpPr txBox="1">
            <a:spLocks noChangeArrowheads="1"/>
          </p:cNvSpPr>
          <p:nvPr/>
        </p:nvSpPr>
        <p:spPr bwMode="auto">
          <a:xfrm>
            <a:off x="304800" y="1681029"/>
            <a:ext cx="8270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800" b="0" dirty="0">
                <a:solidFill>
                  <a:srgbClr val="000000"/>
                </a:solidFill>
              </a:rPr>
              <a:t>We will focus on Select-Project-Join-Queries (SPJ)</a:t>
            </a:r>
          </a:p>
        </p:txBody>
      </p:sp>
      <p:sp>
        <p:nvSpPr>
          <p:cNvPr id="2" name="Explosion 1 1"/>
          <p:cNvSpPr/>
          <p:nvPr/>
        </p:nvSpPr>
        <p:spPr>
          <a:xfrm>
            <a:off x="6516216" y="4293096"/>
            <a:ext cx="2520280" cy="2304256"/>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How do we execute this query?</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33</a:t>
            </a:fld>
            <a:endParaRPr lang="en-US" dirty="0"/>
          </a:p>
        </p:txBody>
      </p:sp>
    </p:spTree>
    <p:extLst>
      <p:ext uri="{BB962C8B-B14F-4D97-AF65-F5344CB8AC3E}">
        <p14:creationId xmlns:p14="http://schemas.microsoft.com/office/powerpoint/2010/main" val="80488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15616" y="2924944"/>
            <a:ext cx="7062936" cy="4114800"/>
          </a:xfrm>
        </p:spPr>
        <p:txBody>
          <a:bodyPr/>
          <a:lstStyle/>
          <a:p>
            <a:pPr eaLnBrk="1" hangingPunct="1">
              <a:buFontTx/>
              <a:buNone/>
            </a:pPr>
            <a:endParaRPr lang="en-US" dirty="0">
              <a:solidFill>
                <a:schemeClr val="bg1"/>
              </a:solidFill>
              <a:sym typeface="Symbol" pitchFamily="-76" charset="2"/>
            </a:endParaRPr>
          </a:p>
          <a:p>
            <a:pPr eaLnBrk="1" hangingPunct="1">
              <a:buFontTx/>
              <a:buNone/>
            </a:pPr>
            <a:r>
              <a:rPr lang="en-US" dirty="0">
                <a:sym typeface="Symbol" pitchFamily="-76" charset="2"/>
              </a:rPr>
              <a:t>				</a:t>
            </a:r>
            <a:r>
              <a:rPr lang="en-US" dirty="0">
                <a:solidFill>
                  <a:srgbClr val="0000FF"/>
                </a:solidFill>
                <a:sym typeface="Symbol" pitchFamily="-76" charset="2"/>
              </a:rPr>
              <a:t></a:t>
            </a:r>
            <a:r>
              <a:rPr lang="en-US" baseline="-25000" dirty="0">
                <a:sym typeface="Symbol" pitchFamily="-76" charset="2"/>
              </a:rPr>
              <a:t>B,D</a:t>
            </a:r>
          </a:p>
          <a:p>
            <a:pPr eaLnBrk="1" hangingPunct="1">
              <a:buFontTx/>
              <a:buNone/>
            </a:pPr>
            <a:r>
              <a:rPr lang="en-US" baseline="-25000" dirty="0">
                <a:sym typeface="Symbol" pitchFamily="-76" charset="2"/>
              </a:rPr>
              <a:t>				</a:t>
            </a:r>
          </a:p>
          <a:p>
            <a:pPr eaLnBrk="1" hangingPunct="1">
              <a:buFontTx/>
              <a:buNone/>
            </a:pPr>
            <a:r>
              <a:rPr lang="en-US" baseline="-25000" dirty="0">
                <a:sym typeface="Symbol" pitchFamily="-76" charset="2"/>
              </a:rPr>
              <a:t>				 </a:t>
            </a:r>
            <a:r>
              <a:rPr lang="en-US" sz="3600" dirty="0" err="1">
                <a:solidFill>
                  <a:srgbClr val="0000FF"/>
                </a:solidFill>
                <a:latin typeface="Symbol" pitchFamily="-76" charset="2"/>
                <a:sym typeface="Symbol" pitchFamily="-76" charset="2"/>
              </a:rPr>
              <a:t>s</a:t>
            </a:r>
            <a:r>
              <a:rPr lang="en-US" baseline="-25000" dirty="0" err="1">
                <a:sym typeface="Symbol" pitchFamily="-76" charset="2"/>
              </a:rPr>
              <a:t>R.A</a:t>
            </a:r>
            <a:r>
              <a:rPr lang="en-US" sz="3600" baseline="-25000" dirty="0">
                <a:sym typeface="Symbol" pitchFamily="-76" charset="2"/>
              </a:rPr>
              <a:t>=“c”</a:t>
            </a:r>
            <a:r>
              <a:rPr lang="en-US" baseline="-25000" dirty="0">
                <a:sym typeface="Symbol" pitchFamily="-76" charset="2"/>
              </a:rPr>
              <a:t> S.E=2  R.C=S.C</a:t>
            </a:r>
            <a:endParaRPr lang="en-US" baseline="-25000" dirty="0">
              <a:latin typeface="Symbol" pitchFamily="-76" charset="2"/>
              <a:sym typeface="Symbol" pitchFamily="-76" charset="2"/>
            </a:endParaRPr>
          </a:p>
          <a:p>
            <a:pPr eaLnBrk="1" hangingPunct="1">
              <a:buFontTx/>
              <a:buNone/>
            </a:pPr>
            <a:endParaRPr lang="en-US" dirty="0">
              <a:latin typeface="Symbol" pitchFamily="-76" charset="2"/>
              <a:sym typeface="Symbol" pitchFamily="-76" charset="2"/>
            </a:endParaRPr>
          </a:p>
          <a:p>
            <a:pPr eaLnBrk="1" hangingPunct="1">
              <a:lnSpc>
                <a:spcPct val="60000"/>
              </a:lnSpc>
              <a:buFontTx/>
              <a:buNone/>
            </a:pPr>
            <a:r>
              <a:rPr lang="en-US" dirty="0">
                <a:latin typeface="Symbol" pitchFamily="-76" charset="2"/>
                <a:sym typeface="Symbol" pitchFamily="-76" charset="2"/>
              </a:rPr>
              <a:t>				 </a:t>
            </a:r>
            <a:r>
              <a:rPr lang="en-US" dirty="0">
                <a:solidFill>
                  <a:srgbClr val="0000FF"/>
                </a:solidFill>
                <a:sym typeface="Symbol" pitchFamily="-76" charset="2"/>
              </a:rPr>
              <a:t>X</a:t>
            </a:r>
          </a:p>
          <a:p>
            <a:pPr eaLnBrk="1" hangingPunct="1">
              <a:buFontTx/>
              <a:buNone/>
            </a:pPr>
            <a:r>
              <a:rPr lang="en-US" dirty="0">
                <a:sym typeface="Symbol" pitchFamily="-76" charset="2"/>
              </a:rPr>
              <a:t>			R		S</a:t>
            </a:r>
          </a:p>
          <a:p>
            <a:pPr eaLnBrk="1" hangingPunct="1">
              <a:buFontTx/>
              <a:buNone/>
            </a:pPr>
            <a:endParaRPr lang="en-US" dirty="0">
              <a:sym typeface="Symbol" pitchFamily="-76" charset="2"/>
            </a:endParaRPr>
          </a:p>
        </p:txBody>
      </p:sp>
      <p:sp>
        <p:nvSpPr>
          <p:cNvPr id="9220" name="Line 4"/>
          <p:cNvSpPr>
            <a:spLocks noChangeShapeType="1"/>
          </p:cNvSpPr>
          <p:nvPr/>
        </p:nvSpPr>
        <p:spPr bwMode="auto">
          <a:xfrm>
            <a:off x="4163616" y="42203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1" name="Line 5"/>
          <p:cNvSpPr>
            <a:spLocks noChangeShapeType="1"/>
          </p:cNvSpPr>
          <p:nvPr/>
        </p:nvSpPr>
        <p:spPr bwMode="auto">
          <a:xfrm>
            <a:off x="4163616" y="52109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2" name="Line 6"/>
          <p:cNvSpPr>
            <a:spLocks noChangeShapeType="1"/>
          </p:cNvSpPr>
          <p:nvPr/>
        </p:nvSpPr>
        <p:spPr bwMode="auto">
          <a:xfrm flipH="1">
            <a:off x="3401616" y="5887616"/>
            <a:ext cx="528464"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3" name="Line 7"/>
          <p:cNvSpPr>
            <a:spLocks noChangeShapeType="1"/>
          </p:cNvSpPr>
          <p:nvPr/>
        </p:nvSpPr>
        <p:spPr bwMode="auto">
          <a:xfrm>
            <a:off x="4355976" y="5887616"/>
            <a:ext cx="417240"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 name="Rectangle 2"/>
          <p:cNvSpPr txBox="1">
            <a:spLocks noChangeArrowheads="1"/>
          </p:cNvSpPr>
          <p:nvPr/>
        </p:nvSpPr>
        <p:spPr bwMode="auto">
          <a:xfrm>
            <a:off x="187693" y="1988840"/>
            <a:ext cx="856895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r>
              <a:rPr lang="en-US" sz="2800" b="0" u="sng" dirty="0"/>
              <a:t>Relational Algebra</a:t>
            </a:r>
            <a:r>
              <a:rPr lang="en-US" sz="2800" b="0" dirty="0"/>
              <a:t> can be used to describe plans</a:t>
            </a:r>
            <a:endParaRPr lang="en-US" sz="2800" b="0" u="sng" dirty="0"/>
          </a:p>
        </p:txBody>
      </p:sp>
      <p:sp>
        <p:nvSpPr>
          <p:cNvPr id="10"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Do Cartesian product</a:t>
            </a:r>
          </a:p>
          <a:p>
            <a:pPr eaLnBrk="1" hangingPunct="1">
              <a:lnSpc>
                <a:spcPct val="90000"/>
              </a:lnSpc>
              <a:buFontTx/>
              <a:buNone/>
            </a:pPr>
            <a:r>
              <a:rPr lang="en-US" b="0" dirty="0">
                <a:latin typeface="Corbel" pitchFamily="34" charset="0"/>
              </a:rPr>
              <a:t>				- Select tuples</a:t>
            </a:r>
          </a:p>
          <a:p>
            <a:pPr eaLnBrk="1" hangingPunct="1">
              <a:lnSpc>
                <a:spcPct val="90000"/>
              </a:lnSpc>
              <a:buFontTx/>
              <a:buNone/>
            </a:pPr>
            <a:r>
              <a:rPr lang="en-US" b="0" dirty="0">
                <a:latin typeface="Corbel" pitchFamily="34" charset="0"/>
              </a:rPr>
              <a:t>				- Do projection</a:t>
            </a:r>
          </a:p>
        </p:txBody>
      </p:sp>
      <p:sp>
        <p:nvSpPr>
          <p:cNvPr id="11" name="AutoShape 4"/>
          <p:cNvSpPr>
            <a:spLocks noChangeArrowheads="1"/>
          </p:cNvSpPr>
          <p:nvPr/>
        </p:nvSpPr>
        <p:spPr bwMode="auto">
          <a:xfrm>
            <a:off x="251520" y="47667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a:t>
            </a:r>
          </a:p>
        </p:txBody>
      </p:sp>
      <p:sp>
        <p:nvSpPr>
          <p:cNvPr id="20" name="Rectangle 8"/>
          <p:cNvSpPr>
            <a:spLocks noChangeArrowheads="1"/>
          </p:cNvSpPr>
          <p:nvPr/>
        </p:nvSpPr>
        <p:spPr bwMode="auto">
          <a:xfrm>
            <a:off x="259532" y="2708920"/>
            <a:ext cx="8632948" cy="113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US" sz="3200" b="0" dirty="0">
                <a:solidFill>
                  <a:srgbClr val="990033"/>
                </a:solidFill>
                <a:sym typeface="Symbol" pitchFamily="-76" charset="2"/>
              </a:rPr>
              <a:t></a:t>
            </a:r>
            <a:r>
              <a:rPr lang="en-US" sz="3200" b="0" baseline="-25000" dirty="0">
                <a:solidFill>
                  <a:srgbClr val="990033"/>
                </a:solidFill>
                <a:sym typeface="Symbol" pitchFamily="-76" charset="2"/>
              </a:rPr>
              <a:t>B,D </a:t>
            </a:r>
            <a:r>
              <a:rPr lang="en-US" sz="3200" b="0" dirty="0">
                <a:solidFill>
                  <a:srgbClr val="990033"/>
                </a:solidFill>
                <a:sym typeface="Symbol" pitchFamily="-76" charset="2"/>
              </a:rPr>
              <a:t>[</a:t>
            </a:r>
            <a:r>
              <a:rPr lang="en-US" sz="3200" b="0" baseline="-25000" dirty="0">
                <a:solidFill>
                  <a:srgbClr val="990033"/>
                </a:solidFill>
                <a:sym typeface="Symbol" pitchFamily="-76" charset="2"/>
              </a:rPr>
              <a:t> </a:t>
            </a:r>
            <a:r>
              <a:rPr lang="en-US" sz="3600" b="0" dirty="0" err="1">
                <a:solidFill>
                  <a:srgbClr val="990033"/>
                </a:solidFill>
                <a:latin typeface="Symbol" pitchFamily="-76" charset="2"/>
                <a:sym typeface="Symbol" pitchFamily="-76" charset="2"/>
              </a:rPr>
              <a:t>s</a:t>
            </a:r>
            <a:r>
              <a:rPr lang="en-US" sz="3200" b="0" baseline="-25000" dirty="0" err="1">
                <a:solidFill>
                  <a:srgbClr val="990033"/>
                </a:solidFill>
                <a:sym typeface="Symbol" pitchFamily="-76" charset="2"/>
              </a:rPr>
              <a:t>R.A</a:t>
            </a:r>
            <a:r>
              <a:rPr lang="en-US" sz="3200" b="0" baseline="-25000" dirty="0">
                <a:solidFill>
                  <a:srgbClr val="990033"/>
                </a:solidFill>
                <a:sym typeface="Symbol" pitchFamily="-76" charset="2"/>
              </a:rPr>
              <a:t>=“c” S.E=2  R.C = S.C</a:t>
            </a:r>
            <a:r>
              <a:rPr lang="en-US" sz="3200" b="0" dirty="0">
                <a:solidFill>
                  <a:srgbClr val="990033"/>
                </a:solidFill>
                <a:sym typeface="Symbol" pitchFamily="-76" charset="2"/>
              </a:rPr>
              <a:t> (RXS)]</a:t>
            </a:r>
            <a:endParaRPr lang="en-US" sz="3200" b="0" dirty="0">
              <a:solidFill>
                <a:srgbClr val="990033"/>
              </a:solidFill>
              <a:latin typeface="Symbol" pitchFamily="-76" charset="2"/>
              <a:sym typeface="Symbol" pitchFamily="-76" charset="2"/>
            </a:endParaRP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15009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458200"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200" b="0" dirty="0">
                <a:solidFill>
                  <a:srgbClr val="000000"/>
                </a:solidFill>
                <a:latin typeface="Times New Roman" charset="0"/>
              </a:rPr>
              <a:t>R X S	R.A	R.B	R.C	S.C	S.D	S.E</a:t>
            </a:r>
          </a:p>
          <a:p>
            <a:pPr>
              <a:spcBef>
                <a:spcPct val="50000"/>
              </a:spcBef>
            </a:pPr>
            <a:r>
              <a:rPr lang="en-US" sz="3200" b="0" dirty="0">
                <a:solidFill>
                  <a:srgbClr val="000000"/>
                </a:solidFill>
                <a:latin typeface="Times New Roman" charset="0"/>
              </a:rPr>
              <a:t>		  a	  1	 10	 10	  x	  2</a:t>
            </a:r>
          </a:p>
          <a:p>
            <a:pPr>
              <a:spcBef>
                <a:spcPct val="50000"/>
              </a:spcBef>
            </a:pPr>
            <a:r>
              <a:rPr lang="en-US" sz="3200" b="0" dirty="0">
                <a:solidFill>
                  <a:srgbClr val="000000"/>
                </a:solidFill>
                <a:latin typeface="Times New Roman" charset="0"/>
              </a:rPr>
              <a:t>		  a	  1	 10	 20	  y	  2</a:t>
            </a:r>
          </a:p>
          <a:p>
            <a:pPr>
              <a:lnSpc>
                <a:spcPct val="60000"/>
              </a:lnSpc>
              <a:spcBef>
                <a:spcPct val="50000"/>
              </a:spcBef>
            </a:pPr>
            <a:r>
              <a:rPr lang="en-US" sz="3200" b="0" dirty="0">
                <a:solidFill>
                  <a:srgbClr val="000000"/>
                </a:solidFill>
                <a:latin typeface="Times New Roman" charset="0"/>
              </a:rPr>
              <a:t>		  .</a:t>
            </a:r>
          </a:p>
          <a:p>
            <a:pPr>
              <a:lnSpc>
                <a:spcPct val="40000"/>
              </a:lnSpc>
              <a:spcBef>
                <a:spcPct val="50000"/>
              </a:spcBef>
            </a:pPr>
            <a:r>
              <a:rPr lang="en-US" sz="3200" b="0" dirty="0">
                <a:solidFill>
                  <a:srgbClr val="000000"/>
                </a:solidFill>
                <a:latin typeface="Times New Roman" charset="0"/>
              </a:rPr>
              <a:t>		  .</a:t>
            </a:r>
          </a:p>
          <a:p>
            <a:pPr>
              <a:spcBef>
                <a:spcPct val="50000"/>
              </a:spcBef>
            </a:pPr>
            <a:r>
              <a:rPr lang="en-US" sz="3200" b="0" dirty="0">
                <a:solidFill>
                  <a:srgbClr val="000000"/>
                </a:solidFill>
                <a:latin typeface="Times New Roman" charset="0"/>
              </a:rPr>
              <a:t>		  c	  2	 10	 10	  x	  2</a:t>
            </a:r>
          </a:p>
          <a:p>
            <a:pPr>
              <a:lnSpc>
                <a:spcPct val="30000"/>
              </a:lnSpc>
              <a:spcBef>
                <a:spcPct val="50000"/>
              </a:spcBef>
            </a:pPr>
            <a:r>
              <a:rPr lang="en-US" sz="3200" b="0" dirty="0">
                <a:solidFill>
                  <a:srgbClr val="000000"/>
                </a:solidFill>
                <a:latin typeface="Times New Roman" charset="0"/>
              </a:rPr>
              <a:t>		  .</a:t>
            </a:r>
          </a:p>
          <a:p>
            <a:pPr>
              <a:lnSpc>
                <a:spcPct val="20000"/>
              </a:lnSpc>
              <a:spcBef>
                <a:spcPct val="50000"/>
              </a:spcBef>
            </a:pPr>
            <a:r>
              <a:rPr lang="en-US" sz="3200" b="0" dirty="0">
                <a:solidFill>
                  <a:srgbClr val="000000"/>
                </a:solidFill>
                <a:latin typeface="Times New Roman" charset="0"/>
              </a:rPr>
              <a:t>		  .</a:t>
            </a:r>
          </a:p>
        </p:txBody>
      </p:sp>
      <p:sp>
        <p:nvSpPr>
          <p:cNvPr id="8195" name="Line 3"/>
          <p:cNvSpPr>
            <a:spLocks noChangeShapeType="1"/>
          </p:cNvSpPr>
          <p:nvPr/>
        </p:nvSpPr>
        <p:spPr bwMode="auto">
          <a:xfrm>
            <a:off x="2362200" y="1136650"/>
            <a:ext cx="548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6" name="Line 4"/>
          <p:cNvSpPr>
            <a:spLocks noChangeShapeType="1"/>
          </p:cNvSpPr>
          <p:nvPr/>
        </p:nvSpPr>
        <p:spPr bwMode="auto">
          <a:xfrm>
            <a:off x="2362200" y="6032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7" name="Line 5"/>
          <p:cNvSpPr>
            <a:spLocks noChangeShapeType="1"/>
          </p:cNvSpPr>
          <p:nvPr/>
        </p:nvSpPr>
        <p:spPr bwMode="auto">
          <a:xfrm>
            <a:off x="3352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8" name="Line 6"/>
          <p:cNvSpPr>
            <a:spLocks noChangeShapeType="1"/>
          </p:cNvSpPr>
          <p:nvPr/>
        </p:nvSpPr>
        <p:spPr bwMode="auto">
          <a:xfrm>
            <a:off x="42672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9" name="Line 7"/>
          <p:cNvSpPr>
            <a:spLocks noChangeShapeType="1"/>
          </p:cNvSpPr>
          <p:nvPr/>
        </p:nvSpPr>
        <p:spPr bwMode="auto">
          <a:xfrm>
            <a:off x="5257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0" name="Line 8"/>
          <p:cNvSpPr>
            <a:spLocks noChangeShapeType="1"/>
          </p:cNvSpPr>
          <p:nvPr/>
        </p:nvSpPr>
        <p:spPr bwMode="auto">
          <a:xfrm>
            <a:off x="60960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1" name="Line 9"/>
          <p:cNvSpPr>
            <a:spLocks noChangeShapeType="1"/>
          </p:cNvSpPr>
          <p:nvPr/>
        </p:nvSpPr>
        <p:spPr bwMode="auto">
          <a:xfrm>
            <a:off x="70104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2" name="Line 10"/>
          <p:cNvSpPr>
            <a:spLocks noChangeShapeType="1"/>
          </p:cNvSpPr>
          <p:nvPr/>
        </p:nvSpPr>
        <p:spPr bwMode="auto">
          <a:xfrm>
            <a:off x="78486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35851" name="Group 11"/>
          <p:cNvGrpSpPr>
            <a:grpSpLocks/>
          </p:cNvGrpSpPr>
          <p:nvPr/>
        </p:nvGrpSpPr>
        <p:grpSpPr bwMode="auto">
          <a:xfrm>
            <a:off x="679450" y="3613150"/>
            <a:ext cx="7016750" cy="1949450"/>
            <a:chOff x="428" y="2276"/>
            <a:chExt cx="4420" cy="1228"/>
          </a:xfrm>
        </p:grpSpPr>
        <p:sp>
          <p:nvSpPr>
            <p:cNvPr id="8205" name="Oval 12"/>
            <p:cNvSpPr>
              <a:spLocks noChangeArrowheads="1"/>
            </p:cNvSpPr>
            <p:nvPr/>
          </p:nvSpPr>
          <p:spPr bwMode="auto">
            <a:xfrm>
              <a:off x="4512" y="2352"/>
              <a:ext cx="33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6" name="Oval 13"/>
            <p:cNvSpPr>
              <a:spLocks noChangeArrowheads="1"/>
            </p:cNvSpPr>
            <p:nvPr/>
          </p:nvSpPr>
          <p:spPr bwMode="auto">
            <a:xfrm>
              <a:off x="2640" y="2304"/>
              <a:ext cx="1200"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7" name="Oval 14"/>
            <p:cNvSpPr>
              <a:spLocks noChangeArrowheads="1"/>
            </p:cNvSpPr>
            <p:nvPr/>
          </p:nvSpPr>
          <p:spPr bwMode="auto">
            <a:xfrm>
              <a:off x="1536" y="2352"/>
              <a:ext cx="528" cy="28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8" name="Line 15"/>
            <p:cNvSpPr>
              <a:spLocks noChangeShapeType="1"/>
            </p:cNvSpPr>
            <p:nvPr/>
          </p:nvSpPr>
          <p:spPr bwMode="auto">
            <a:xfrm>
              <a:off x="2400" y="2640"/>
              <a:ext cx="525" cy="8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9" name="Line 16"/>
            <p:cNvSpPr>
              <a:spLocks noChangeShapeType="1"/>
            </p:cNvSpPr>
            <p:nvPr/>
          </p:nvSpPr>
          <p:spPr bwMode="auto">
            <a:xfrm flipH="1">
              <a:off x="3264" y="2688"/>
              <a:ext cx="864" cy="8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10" name="Text Box 17"/>
            <p:cNvSpPr txBox="1">
              <a:spLocks noChangeArrowheads="1"/>
            </p:cNvSpPr>
            <p:nvPr/>
          </p:nvSpPr>
          <p:spPr bwMode="auto">
            <a:xfrm>
              <a:off x="428" y="2276"/>
              <a:ext cx="873"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FF0000"/>
                  </a:solidFill>
                  <a:latin typeface="Times New Roman" charset="0"/>
                </a:rPr>
                <a:t>Bingo!</a:t>
              </a:r>
            </a:p>
            <a:p>
              <a:pPr algn="ctr">
                <a:spcBef>
                  <a:spcPct val="50000"/>
                </a:spcBef>
              </a:pPr>
              <a:r>
                <a:rPr lang="en-US" sz="2400" b="0">
                  <a:solidFill>
                    <a:srgbClr val="FF0000"/>
                  </a:solidFill>
                  <a:latin typeface="Times New Roman" charset="0"/>
                </a:rPr>
                <a:t>Got one...</a:t>
              </a:r>
              <a:endParaRPr lang="en-US" sz="2400" b="0">
                <a:solidFill>
                  <a:srgbClr val="000000"/>
                </a:solidFill>
                <a:latin typeface="Times New Roman" charset="0"/>
              </a:endParaRPr>
            </a:p>
          </p:txBody>
        </p:sp>
        <p:sp>
          <p:nvSpPr>
            <p:cNvPr id="8211" name="Line 18"/>
            <p:cNvSpPr>
              <a:spLocks noChangeShapeType="1"/>
            </p:cNvSpPr>
            <p:nvPr/>
          </p:nvSpPr>
          <p:spPr bwMode="auto">
            <a:xfrm flipV="1">
              <a:off x="1152" y="254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8204" name="Rectangle 19"/>
          <p:cNvSpPr>
            <a:spLocks noChangeArrowheads="1"/>
          </p:cNvSpPr>
          <p:nvPr/>
        </p:nvSpPr>
        <p:spPr bwMode="auto">
          <a:xfrm>
            <a:off x="-228600" y="12192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rPr>
              <a:t>	</a:t>
            </a:r>
            <a:r>
              <a:rPr lang="en-US" sz="2000" b="0">
                <a:solidFill>
                  <a:srgbClr val="000000"/>
                </a:solidFill>
              </a:rPr>
              <a:t>Select B,D</a:t>
            </a:r>
          </a:p>
          <a:p>
            <a:pPr marL="342900" indent="-342900">
              <a:spcBef>
                <a:spcPct val="20000"/>
              </a:spcBef>
            </a:pPr>
            <a:r>
              <a:rPr lang="en-US" sz="2000" b="0">
                <a:solidFill>
                  <a:srgbClr val="000000"/>
                </a:solidFill>
              </a:rPr>
              <a:t>	From R,S</a:t>
            </a:r>
          </a:p>
          <a:p>
            <a:pPr marL="342900" indent="-342900">
              <a:spcBef>
                <a:spcPct val="20000"/>
              </a:spcBef>
            </a:pPr>
            <a:r>
              <a:rPr lang="en-US" sz="2000" b="0">
                <a:solidFill>
                  <a:srgbClr val="000000"/>
                </a:solidFill>
              </a:rPr>
              <a:t>	Where R.A = “c” </a:t>
            </a:r>
            <a:r>
              <a:rPr lang="en-US" sz="2800" b="0">
                <a:solidFill>
                  <a:srgbClr val="000000"/>
                </a:solidFill>
              </a:rPr>
              <a:t> </a:t>
            </a:r>
            <a:r>
              <a:rPr lang="en-US" sz="2800">
                <a:solidFill>
                  <a:srgbClr val="000000"/>
                </a:solidFill>
                <a:sym typeface="Symbol" pitchFamily="-76" charset="2"/>
              </a:rPr>
              <a:t></a:t>
            </a:r>
            <a:r>
              <a:rPr lang="en-US" sz="2800" b="0">
                <a:solidFill>
                  <a:srgbClr val="000000"/>
                </a:solidFill>
              </a:rPr>
              <a:t> </a:t>
            </a:r>
            <a:r>
              <a:rPr lang="en-US" sz="2000" b="0">
                <a:solidFill>
                  <a:srgbClr val="000000"/>
                </a:solidFill>
              </a:rPr>
              <a:t>S.E = 2 </a:t>
            </a:r>
            <a:r>
              <a:rPr lang="en-US" sz="2800">
                <a:solidFill>
                  <a:srgbClr val="000000"/>
                </a:solidFill>
                <a:sym typeface="Symbol" pitchFamily="-76" charset="2"/>
              </a:rPr>
              <a:t></a:t>
            </a:r>
            <a:r>
              <a:rPr lang="en-US" sz="2000" b="0">
                <a:solidFill>
                  <a:srgbClr val="000000"/>
                </a:solidFill>
              </a:rPr>
              <a:t>  R.C=S.C</a:t>
            </a:r>
          </a:p>
        </p:txBody>
      </p:sp>
      <p:sp>
        <p:nvSpPr>
          <p:cNvPr id="20" name="Rectangle 15"/>
          <p:cNvSpPr>
            <a:spLocks noChangeArrowheads="1"/>
          </p:cNvSpPr>
          <p:nvPr/>
        </p:nvSpPr>
        <p:spPr bwMode="auto">
          <a:xfrm>
            <a:off x="2638822" y="569118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21" name="Line 16"/>
          <p:cNvSpPr>
            <a:spLocks noChangeShapeType="1"/>
          </p:cNvSpPr>
          <p:nvPr/>
        </p:nvSpPr>
        <p:spPr bwMode="auto">
          <a:xfrm>
            <a:off x="4391422" y="622458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 name="Line 17"/>
          <p:cNvSpPr>
            <a:spLocks noChangeShapeType="1"/>
          </p:cNvSpPr>
          <p:nvPr/>
        </p:nvSpPr>
        <p:spPr bwMode="auto">
          <a:xfrm>
            <a:off x="5077222" y="584358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8980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vertical)">
                                      <p:cBhvr>
                                        <p:cTn id="7" dur="500"/>
                                        <p:tgtEl>
                                          <p:spTgt spid="35851"/>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80">
                                          <p:stCondLst>
                                            <p:cond delay="0"/>
                                          </p:stCondLst>
                                        </p:cTn>
                                        <p:tgtEl>
                                          <p:spTgt spid="22"/>
                                        </p:tgtEl>
                                      </p:cBhvr>
                                    </p:animEffect>
                                    <p:anim calcmode="lin" valueType="num">
                                      <p:cBhvr>
                                        <p:cTn id="1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6" dur="26">
                                          <p:stCondLst>
                                            <p:cond delay="650"/>
                                          </p:stCondLst>
                                        </p:cTn>
                                        <p:tgtEl>
                                          <p:spTgt spid="22"/>
                                        </p:tgtEl>
                                      </p:cBhvr>
                                      <p:to x="100000" y="60000"/>
                                    </p:animScale>
                                    <p:animScale>
                                      <p:cBhvr>
                                        <p:cTn id="17" dur="166" decel="50000">
                                          <p:stCondLst>
                                            <p:cond delay="676"/>
                                          </p:stCondLst>
                                        </p:cTn>
                                        <p:tgtEl>
                                          <p:spTgt spid="22"/>
                                        </p:tgtEl>
                                      </p:cBhvr>
                                      <p:to x="100000" y="100000"/>
                                    </p:animScale>
                                    <p:animScale>
                                      <p:cBhvr>
                                        <p:cTn id="18" dur="26">
                                          <p:stCondLst>
                                            <p:cond delay="1312"/>
                                          </p:stCondLst>
                                        </p:cTn>
                                        <p:tgtEl>
                                          <p:spTgt spid="22"/>
                                        </p:tgtEl>
                                      </p:cBhvr>
                                      <p:to x="100000" y="80000"/>
                                    </p:animScale>
                                    <p:animScale>
                                      <p:cBhvr>
                                        <p:cTn id="19" dur="166" decel="50000">
                                          <p:stCondLst>
                                            <p:cond delay="1338"/>
                                          </p:stCondLst>
                                        </p:cTn>
                                        <p:tgtEl>
                                          <p:spTgt spid="22"/>
                                        </p:tgtEl>
                                      </p:cBhvr>
                                      <p:to x="100000" y="100000"/>
                                    </p:animScale>
                                    <p:animScale>
                                      <p:cBhvr>
                                        <p:cTn id="20" dur="26">
                                          <p:stCondLst>
                                            <p:cond delay="1642"/>
                                          </p:stCondLst>
                                        </p:cTn>
                                        <p:tgtEl>
                                          <p:spTgt spid="22"/>
                                        </p:tgtEl>
                                      </p:cBhvr>
                                      <p:to x="100000" y="90000"/>
                                    </p:animScale>
                                    <p:animScale>
                                      <p:cBhvr>
                                        <p:cTn id="21" dur="166" decel="50000">
                                          <p:stCondLst>
                                            <p:cond delay="1668"/>
                                          </p:stCondLst>
                                        </p:cTn>
                                        <p:tgtEl>
                                          <p:spTgt spid="22"/>
                                        </p:tgtEl>
                                      </p:cBhvr>
                                      <p:to x="100000" y="100000"/>
                                    </p:animScale>
                                    <p:animScale>
                                      <p:cBhvr>
                                        <p:cTn id="22" dur="26">
                                          <p:stCondLst>
                                            <p:cond delay="1808"/>
                                          </p:stCondLst>
                                        </p:cTn>
                                        <p:tgtEl>
                                          <p:spTgt spid="22"/>
                                        </p:tgtEl>
                                      </p:cBhvr>
                                      <p:to x="100000" y="95000"/>
                                    </p:animScale>
                                    <p:animScale>
                                      <p:cBhvr>
                                        <p:cTn id="23" dur="166" decel="50000">
                                          <p:stCondLst>
                                            <p:cond delay="1834"/>
                                          </p:stCondLst>
                                        </p:cTn>
                                        <p:tgtEl>
                                          <p:spTgt spid="2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80">
                                          <p:stCondLst>
                                            <p:cond delay="0"/>
                                          </p:stCondLst>
                                        </p:cTn>
                                        <p:tgtEl>
                                          <p:spTgt spid="20"/>
                                        </p:tgtEl>
                                      </p:cBhvr>
                                    </p:animEffect>
                                    <p:anim calcmode="lin" valueType="num">
                                      <p:cBhvr>
                                        <p:cTn id="4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8" dur="26">
                                          <p:stCondLst>
                                            <p:cond delay="650"/>
                                          </p:stCondLst>
                                        </p:cTn>
                                        <p:tgtEl>
                                          <p:spTgt spid="20"/>
                                        </p:tgtEl>
                                      </p:cBhvr>
                                      <p:to x="100000" y="60000"/>
                                    </p:animScale>
                                    <p:animScale>
                                      <p:cBhvr>
                                        <p:cTn id="49" dur="166" decel="50000">
                                          <p:stCondLst>
                                            <p:cond delay="676"/>
                                          </p:stCondLst>
                                        </p:cTn>
                                        <p:tgtEl>
                                          <p:spTgt spid="20"/>
                                        </p:tgtEl>
                                      </p:cBhvr>
                                      <p:to x="100000" y="100000"/>
                                    </p:animScale>
                                    <p:animScale>
                                      <p:cBhvr>
                                        <p:cTn id="50" dur="26">
                                          <p:stCondLst>
                                            <p:cond delay="1312"/>
                                          </p:stCondLst>
                                        </p:cTn>
                                        <p:tgtEl>
                                          <p:spTgt spid="20"/>
                                        </p:tgtEl>
                                      </p:cBhvr>
                                      <p:to x="100000" y="80000"/>
                                    </p:animScale>
                                    <p:animScale>
                                      <p:cBhvr>
                                        <p:cTn id="51" dur="166" decel="50000">
                                          <p:stCondLst>
                                            <p:cond delay="1338"/>
                                          </p:stCondLst>
                                        </p:cTn>
                                        <p:tgtEl>
                                          <p:spTgt spid="20"/>
                                        </p:tgtEl>
                                      </p:cBhvr>
                                      <p:to x="100000" y="100000"/>
                                    </p:animScale>
                                    <p:animScale>
                                      <p:cBhvr>
                                        <p:cTn id="52" dur="26">
                                          <p:stCondLst>
                                            <p:cond delay="1642"/>
                                          </p:stCondLst>
                                        </p:cTn>
                                        <p:tgtEl>
                                          <p:spTgt spid="20"/>
                                        </p:tgtEl>
                                      </p:cBhvr>
                                      <p:to x="100000" y="90000"/>
                                    </p:animScale>
                                    <p:animScale>
                                      <p:cBhvr>
                                        <p:cTn id="53" dur="166" decel="50000">
                                          <p:stCondLst>
                                            <p:cond delay="1668"/>
                                          </p:stCondLst>
                                        </p:cTn>
                                        <p:tgtEl>
                                          <p:spTgt spid="20"/>
                                        </p:tgtEl>
                                      </p:cBhvr>
                                      <p:to x="100000" y="100000"/>
                                    </p:animScale>
                                    <p:animScale>
                                      <p:cBhvr>
                                        <p:cTn id="54" dur="26">
                                          <p:stCondLst>
                                            <p:cond delay="1808"/>
                                          </p:stCondLst>
                                        </p:cTn>
                                        <p:tgtEl>
                                          <p:spTgt spid="20"/>
                                        </p:tgtEl>
                                      </p:cBhvr>
                                      <p:to x="100000" y="95000"/>
                                    </p:animScale>
                                    <p:animScale>
                                      <p:cBhvr>
                                        <p:cTn id="5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331640" y="1700808"/>
            <a:ext cx="6172200" cy="4114800"/>
          </a:xfrm>
        </p:spPr>
        <p:txBody>
          <a:bodyPr/>
          <a:lstStyle/>
          <a:p>
            <a:pPr eaLnBrk="1" hangingPunct="1">
              <a:buFontTx/>
              <a:buNone/>
            </a:pPr>
            <a:endParaRPr lang="en-US" dirty="0">
              <a:sym typeface="Symbol" pitchFamily="-76" charset="2"/>
            </a:endParaRPr>
          </a:p>
          <a:p>
            <a:pPr eaLnBrk="1" hangingPunct="1">
              <a:buFontTx/>
              <a:buNone/>
            </a:pPr>
            <a:r>
              <a:rPr lang="en-US" dirty="0">
                <a:sym typeface="Symbol" pitchFamily="-76" charset="2"/>
              </a:rPr>
              <a:t>				</a:t>
            </a:r>
            <a:r>
              <a:rPr lang="en-US" dirty="0">
                <a:solidFill>
                  <a:srgbClr val="990033"/>
                </a:solidFill>
                <a:sym typeface="Symbol" pitchFamily="-76" charset="2"/>
              </a:rPr>
              <a:t></a:t>
            </a:r>
            <a:r>
              <a:rPr lang="en-US" baseline="-25000" dirty="0">
                <a:sym typeface="Symbol" pitchFamily="-76" charset="2"/>
              </a:rPr>
              <a:t>B,D </a:t>
            </a:r>
            <a:endParaRPr lang="en-US" dirty="0">
              <a:sym typeface="Symbol" pitchFamily="-76" charset="2"/>
            </a:endParaRPr>
          </a:p>
          <a:p>
            <a:pPr eaLnBrk="1" hangingPunct="1">
              <a:buFontTx/>
              <a:buNone/>
            </a:pPr>
            <a:endParaRPr lang="en-US" dirty="0">
              <a:sym typeface="Symbol" pitchFamily="-76" charset="2"/>
            </a:endParaRPr>
          </a:p>
          <a:p>
            <a:pPr eaLnBrk="1" hangingPunct="1">
              <a:buFontTx/>
              <a:buNone/>
            </a:pPr>
            <a:r>
              <a:rPr lang="en-US"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R.A</a:t>
            </a:r>
            <a:r>
              <a:rPr lang="en-US" baseline="-25000" dirty="0">
                <a:sym typeface="Symbol" pitchFamily="-76" charset="2"/>
              </a:rPr>
              <a:t> = “c”</a:t>
            </a:r>
            <a:r>
              <a:rPr lang="en-US" sz="3600"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S.E</a:t>
            </a:r>
            <a:r>
              <a:rPr lang="en-US" baseline="-25000" dirty="0">
                <a:sym typeface="Symbol" pitchFamily="-76" charset="2"/>
              </a:rPr>
              <a:t> = 2</a:t>
            </a:r>
            <a:endParaRPr lang="en-US" sz="2400" dirty="0">
              <a:sym typeface="Symbol" pitchFamily="-76" charset="2"/>
            </a:endParaRPr>
          </a:p>
          <a:p>
            <a:pPr eaLnBrk="1" hangingPunct="1">
              <a:buFontTx/>
              <a:buNone/>
            </a:pPr>
            <a:endParaRPr lang="en-US" sz="2400" dirty="0">
              <a:sym typeface="Symbol" pitchFamily="-76" charset="2"/>
            </a:endParaRPr>
          </a:p>
          <a:p>
            <a:pPr eaLnBrk="1" hangingPunct="1">
              <a:buFontTx/>
              <a:buNone/>
            </a:pPr>
            <a:r>
              <a:rPr lang="en-US" sz="2400" dirty="0">
                <a:sym typeface="Symbol" pitchFamily="-76" charset="2"/>
              </a:rPr>
              <a:t>		     R(A,B,C)	      S(C,D,E)</a:t>
            </a:r>
            <a:endParaRPr lang="en-US" sz="2400" baseline="-25000" dirty="0">
              <a:sym typeface="Symbol" pitchFamily="-76" charset="2"/>
            </a:endParaRPr>
          </a:p>
        </p:txBody>
      </p:sp>
      <p:sp>
        <p:nvSpPr>
          <p:cNvPr id="12293" name="AutoShape 5"/>
          <p:cNvSpPr>
            <a:spLocks noChangeArrowheads="1"/>
          </p:cNvSpPr>
          <p:nvPr/>
        </p:nvSpPr>
        <p:spPr bwMode="auto">
          <a:xfrm rot="-5400000">
            <a:off x="4205015" y="300151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4" name="AutoShape 6"/>
          <p:cNvSpPr>
            <a:spLocks noChangeArrowheads="1"/>
          </p:cNvSpPr>
          <p:nvPr/>
        </p:nvSpPr>
        <p:spPr bwMode="auto">
          <a:xfrm rot="-5400000">
            <a:off x="6774532" y="819572"/>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6" name="Line 8"/>
          <p:cNvSpPr>
            <a:spLocks noChangeShapeType="1"/>
          </p:cNvSpPr>
          <p:nvPr/>
        </p:nvSpPr>
        <p:spPr bwMode="auto">
          <a:xfrm>
            <a:off x="4319315" y="28110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7" name="Line 9"/>
          <p:cNvSpPr>
            <a:spLocks noChangeShapeType="1"/>
          </p:cNvSpPr>
          <p:nvPr/>
        </p:nvSpPr>
        <p:spPr bwMode="auto">
          <a:xfrm flipH="1">
            <a:off x="3557315" y="3420616"/>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8" name="Line 10"/>
          <p:cNvSpPr>
            <a:spLocks noChangeShapeType="1"/>
          </p:cNvSpPr>
          <p:nvPr/>
        </p:nvSpPr>
        <p:spPr bwMode="auto">
          <a:xfrm>
            <a:off x="4852715" y="3344416"/>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9" name="Line 11"/>
          <p:cNvSpPr>
            <a:spLocks noChangeShapeType="1"/>
          </p:cNvSpPr>
          <p:nvPr/>
        </p:nvSpPr>
        <p:spPr bwMode="auto">
          <a:xfrm>
            <a:off x="3404915" y="41826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0" name="Line 12"/>
          <p:cNvSpPr>
            <a:spLocks noChangeShapeType="1"/>
          </p:cNvSpPr>
          <p:nvPr/>
        </p:nvSpPr>
        <p:spPr bwMode="auto">
          <a:xfrm>
            <a:off x="5386115" y="4182616"/>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1" name="Rectangle 13"/>
          <p:cNvSpPr>
            <a:spLocks noChangeArrowheads="1"/>
          </p:cNvSpPr>
          <p:nvPr/>
        </p:nvSpPr>
        <p:spPr bwMode="auto">
          <a:xfrm>
            <a:off x="60127" y="5733256"/>
            <a:ext cx="6994376" cy="10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pPr>
            <a:r>
              <a:rPr lang="en-US" b="0" dirty="0">
                <a:solidFill>
                  <a:srgbClr val="000000"/>
                </a:solidFill>
              </a:rPr>
              <a:t>	Select B,D</a:t>
            </a:r>
          </a:p>
          <a:p>
            <a:pPr marL="342900" indent="-342900">
              <a:spcBef>
                <a:spcPts val="0"/>
              </a:spcBef>
            </a:pPr>
            <a:r>
              <a:rPr lang="en-US" b="0" dirty="0">
                <a:solidFill>
                  <a:srgbClr val="000000"/>
                </a:solidFill>
              </a:rPr>
              <a:t>	From R,S</a:t>
            </a:r>
          </a:p>
          <a:p>
            <a:pPr marL="342900" indent="-342900">
              <a:spcBef>
                <a:spcPts val="0"/>
              </a:spcBef>
            </a:pPr>
            <a:r>
              <a:rPr lang="en-US" b="0" dirty="0">
                <a:solidFill>
                  <a:srgbClr val="000000"/>
                </a:solidFill>
              </a:rPr>
              <a:t>	Where R.A = “c”  </a:t>
            </a:r>
            <a:r>
              <a:rPr lang="en-US" dirty="0">
                <a:solidFill>
                  <a:srgbClr val="000000"/>
                </a:solidFill>
                <a:sym typeface="Symbol" pitchFamily="-76" charset="2"/>
              </a:rPr>
              <a:t></a:t>
            </a:r>
            <a:r>
              <a:rPr lang="en-US" b="0" dirty="0">
                <a:solidFill>
                  <a:srgbClr val="000000"/>
                </a:solidFill>
              </a:rPr>
              <a:t>  S.E = 2 </a:t>
            </a:r>
            <a:r>
              <a:rPr lang="en-US" dirty="0">
                <a:solidFill>
                  <a:srgbClr val="000000"/>
                </a:solidFill>
                <a:sym typeface="Symbol" pitchFamily="-76" charset="2"/>
              </a:rPr>
              <a:t></a:t>
            </a:r>
            <a:r>
              <a:rPr lang="en-US" b="0" dirty="0">
                <a:solidFill>
                  <a:srgbClr val="000000"/>
                </a:solidFill>
              </a:rPr>
              <a:t>  R.C=S.C</a:t>
            </a:r>
          </a:p>
        </p:txBody>
      </p:sp>
      <p:sp>
        <p:nvSpPr>
          <p:cNvPr id="15"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Select tuples</a:t>
            </a:r>
          </a:p>
          <a:p>
            <a:pPr eaLnBrk="1" hangingPunct="1">
              <a:lnSpc>
                <a:spcPct val="90000"/>
              </a:lnSpc>
              <a:buFontTx/>
              <a:buNone/>
            </a:pPr>
            <a:r>
              <a:rPr lang="en-US" b="0" dirty="0">
                <a:latin typeface="Corbel" pitchFamily="34" charset="0"/>
              </a:rPr>
              <a:t>				- Do natural join</a:t>
            </a:r>
          </a:p>
          <a:p>
            <a:pPr eaLnBrk="1" hangingPunct="1">
              <a:lnSpc>
                <a:spcPct val="90000"/>
              </a:lnSpc>
              <a:buNone/>
            </a:pPr>
            <a:r>
              <a:rPr lang="en-US" b="0" dirty="0">
                <a:latin typeface="Corbel" pitchFamily="34" charset="0"/>
              </a:rPr>
              <a:t>				- Do projection</a:t>
            </a:r>
          </a:p>
          <a:p>
            <a:pPr eaLnBrk="1" hangingPunct="1">
              <a:lnSpc>
                <a:spcPct val="90000"/>
              </a:lnSpc>
              <a:buFontTx/>
              <a:buNone/>
            </a:pPr>
            <a:endParaRPr lang="en-US" dirty="0"/>
          </a:p>
        </p:txBody>
      </p:sp>
      <p:sp>
        <p:nvSpPr>
          <p:cNvPr id="16" name="AutoShape 4"/>
          <p:cNvSpPr>
            <a:spLocks noChangeArrowheads="1"/>
          </p:cNvSpPr>
          <p:nvPr/>
        </p:nvSpPr>
        <p:spPr bwMode="auto">
          <a:xfrm>
            <a:off x="367612" y="21379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3230815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228600"/>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a:solidFill>
                  <a:srgbClr val="000000"/>
                </a:solidFill>
                <a:latin typeface="Tahoma" charset="0"/>
              </a:rPr>
              <a:t>   R					        S</a:t>
            </a:r>
          </a:p>
          <a:p>
            <a:pPr>
              <a:spcBef>
                <a:spcPct val="50000"/>
              </a:spcBef>
            </a:pPr>
            <a:r>
              <a:rPr lang="en-US" sz="2400" b="0">
                <a:solidFill>
                  <a:srgbClr val="000000"/>
                </a:solidFill>
                <a:latin typeface="Tahoma" charset="0"/>
              </a:rPr>
              <a:t>A  B  C	</a:t>
            </a:r>
            <a:r>
              <a:rPr lang="en-US" sz="2800" b="0">
                <a:solidFill>
                  <a:srgbClr val="000000"/>
                </a:solidFill>
                <a:latin typeface="Symbol" pitchFamily="-76" charset="2"/>
                <a:sym typeface="Symbol" pitchFamily="-76" charset="2"/>
              </a:rPr>
              <a:t>s </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R</a:t>
            </a:r>
            <a:r>
              <a:rPr lang="en-US" sz="2800" b="0">
                <a:solidFill>
                  <a:srgbClr val="000000"/>
                </a:solidFill>
                <a:latin typeface="Tahoma" charset="0"/>
                <a:sym typeface="Symbol" pitchFamily="-76" charset="2"/>
              </a:rPr>
              <a:t>)		</a:t>
            </a:r>
            <a:r>
              <a:rPr lang="en-US" sz="2800" b="0">
                <a:solidFill>
                  <a:srgbClr val="000000"/>
                </a:solidFill>
                <a:latin typeface="Symbol" pitchFamily="-76" charset="2"/>
                <a:sym typeface="Symbol" pitchFamily="-76" charset="2"/>
              </a:rPr>
              <a:t>s</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S</a:t>
            </a:r>
            <a:r>
              <a:rPr lang="en-US" sz="2800" b="0">
                <a:solidFill>
                  <a:srgbClr val="000000"/>
                </a:solidFill>
                <a:latin typeface="Tahoma" charset="0"/>
                <a:sym typeface="Symbol" pitchFamily="-76" charset="2"/>
              </a:rPr>
              <a:t>)	    </a:t>
            </a:r>
            <a:r>
              <a:rPr lang="en-US" sz="2400" b="0">
                <a:solidFill>
                  <a:srgbClr val="000000"/>
                </a:solidFill>
                <a:latin typeface="Tahoma" charset="0"/>
                <a:sym typeface="Symbol" pitchFamily="-76" charset="2"/>
              </a:rPr>
              <a:t>C  D  E</a:t>
            </a:r>
          </a:p>
          <a:p>
            <a:pPr>
              <a:spcBef>
                <a:spcPct val="50000"/>
              </a:spcBef>
            </a:pPr>
            <a:r>
              <a:rPr lang="en-US" sz="2400" b="0">
                <a:solidFill>
                  <a:srgbClr val="000000"/>
                </a:solidFill>
                <a:latin typeface="Tahoma" charset="0"/>
                <a:sym typeface="Symbol" pitchFamily="-76" charset="2"/>
              </a:rPr>
              <a:t>a  1  10        A   B  C       C  D  E	    10  x  2</a:t>
            </a:r>
          </a:p>
          <a:p>
            <a:pPr>
              <a:spcBef>
                <a:spcPct val="50000"/>
              </a:spcBef>
            </a:pPr>
            <a:r>
              <a:rPr lang="en-US" sz="2400" b="0">
                <a:solidFill>
                  <a:srgbClr val="000000"/>
                </a:solidFill>
                <a:latin typeface="Tahoma" charset="0"/>
                <a:sym typeface="Symbol" pitchFamily="-76" charset="2"/>
              </a:rPr>
              <a:t>b  1  20	c   2  10     10  x  2     20  y  2</a:t>
            </a:r>
          </a:p>
          <a:p>
            <a:pPr>
              <a:spcBef>
                <a:spcPct val="50000"/>
              </a:spcBef>
            </a:pPr>
            <a:r>
              <a:rPr lang="en-US" sz="2400" b="0">
                <a:solidFill>
                  <a:srgbClr val="000000"/>
                </a:solidFill>
                <a:latin typeface="Tahoma" charset="0"/>
                <a:sym typeface="Symbol" pitchFamily="-76" charset="2"/>
              </a:rPr>
              <a:t>c  2  10		       20  y  2     30  z  2</a:t>
            </a:r>
          </a:p>
          <a:p>
            <a:pPr>
              <a:spcBef>
                <a:spcPct val="50000"/>
              </a:spcBef>
            </a:pPr>
            <a:r>
              <a:rPr lang="en-US" sz="2400" b="0">
                <a:solidFill>
                  <a:srgbClr val="000000"/>
                </a:solidFill>
                <a:latin typeface="Tahoma" charset="0"/>
                <a:sym typeface="Symbol" pitchFamily="-76" charset="2"/>
              </a:rPr>
              <a:t>d  2  35		       30  z  2     40  x  1</a:t>
            </a:r>
          </a:p>
          <a:p>
            <a:pPr>
              <a:spcBef>
                <a:spcPct val="50000"/>
              </a:spcBef>
            </a:pPr>
            <a:r>
              <a:rPr lang="en-US" sz="2400" b="0">
                <a:solidFill>
                  <a:srgbClr val="000000"/>
                </a:solidFill>
                <a:latin typeface="Tahoma" charset="0"/>
                <a:sym typeface="Symbol" pitchFamily="-76" charset="2"/>
              </a:rPr>
              <a:t>e  3  45                                         50  y  3</a:t>
            </a:r>
          </a:p>
          <a:p>
            <a:pPr>
              <a:spcBef>
                <a:spcPct val="50000"/>
              </a:spcBef>
            </a:pPr>
            <a:r>
              <a:rPr lang="en-US" sz="2400" b="0">
                <a:solidFill>
                  <a:srgbClr val="000000"/>
                </a:solidFill>
                <a:latin typeface="Tahoma" charset="0"/>
                <a:sym typeface="Symbol" pitchFamily="-76" charset="2"/>
              </a:rPr>
              <a:t>	</a:t>
            </a:r>
            <a:endParaRPr lang="en-US" sz="2800" b="0">
              <a:solidFill>
                <a:srgbClr val="000000"/>
              </a:solidFill>
              <a:latin typeface="Symbol" pitchFamily="-76" charset="2"/>
              <a:sym typeface="Symbol" pitchFamily="-76" charset="2"/>
            </a:endParaRPr>
          </a:p>
        </p:txBody>
      </p:sp>
      <p:sp>
        <p:nvSpPr>
          <p:cNvPr id="13315" name="AutoShape 3"/>
          <p:cNvSpPr>
            <a:spLocks noChangeArrowheads="1"/>
          </p:cNvSpPr>
          <p:nvPr/>
        </p:nvSpPr>
        <p:spPr bwMode="auto">
          <a:xfrm rot="-5400000">
            <a:off x="4533900" y="4178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6" name="AutoShape 4"/>
          <p:cNvSpPr>
            <a:spLocks noChangeArrowheads="1"/>
          </p:cNvSpPr>
          <p:nvPr/>
        </p:nvSpPr>
        <p:spPr bwMode="auto">
          <a:xfrm rot="-2969405">
            <a:off x="51816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7" name="AutoShape 5"/>
          <p:cNvSpPr>
            <a:spLocks noChangeArrowheads="1"/>
          </p:cNvSpPr>
          <p:nvPr/>
        </p:nvSpPr>
        <p:spPr bwMode="auto">
          <a:xfrm rot="-5400000">
            <a:off x="4419600" y="49022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8" name="AutoShape 6"/>
          <p:cNvSpPr>
            <a:spLocks noChangeArrowheads="1"/>
          </p:cNvSpPr>
          <p:nvPr/>
        </p:nvSpPr>
        <p:spPr bwMode="auto">
          <a:xfrm rot="10800000">
            <a:off x="2819400" y="2235200"/>
            <a:ext cx="457200" cy="381000"/>
          </a:xfrm>
          <a:prstGeom prst="leftArrow">
            <a:avLst>
              <a:gd name="adj1" fmla="val 50000"/>
              <a:gd name="adj2" fmla="val 3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9" name="AutoShape 7"/>
          <p:cNvSpPr>
            <a:spLocks noChangeArrowheads="1"/>
          </p:cNvSpPr>
          <p:nvPr/>
        </p:nvSpPr>
        <p:spPr bwMode="auto">
          <a:xfrm>
            <a:off x="6096000" y="2235200"/>
            <a:ext cx="304800" cy="3810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0" name="AutoShape 8"/>
          <p:cNvSpPr>
            <a:spLocks noChangeArrowheads="1"/>
          </p:cNvSpPr>
          <p:nvPr/>
        </p:nvSpPr>
        <p:spPr bwMode="auto">
          <a:xfrm rot="-7062309">
            <a:off x="38100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1" name="Line 9"/>
          <p:cNvSpPr>
            <a:spLocks noChangeShapeType="1"/>
          </p:cNvSpPr>
          <p:nvPr/>
        </p:nvSpPr>
        <p:spPr bwMode="auto">
          <a:xfrm>
            <a:off x="3276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2" name="Line 10"/>
          <p:cNvSpPr>
            <a:spLocks noChangeShapeType="1"/>
          </p:cNvSpPr>
          <p:nvPr/>
        </p:nvSpPr>
        <p:spPr bwMode="auto">
          <a:xfrm>
            <a:off x="3276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3" name="Line 11"/>
          <p:cNvSpPr>
            <a:spLocks noChangeShapeType="1"/>
          </p:cNvSpPr>
          <p:nvPr/>
        </p:nvSpPr>
        <p:spPr bwMode="auto">
          <a:xfrm>
            <a:off x="4800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4" name="Line 12"/>
          <p:cNvSpPr>
            <a:spLocks noChangeShapeType="1"/>
          </p:cNvSpPr>
          <p:nvPr/>
        </p:nvSpPr>
        <p:spPr bwMode="auto">
          <a:xfrm>
            <a:off x="4800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5" name="Line 13"/>
          <p:cNvSpPr>
            <a:spLocks noChangeShapeType="1"/>
          </p:cNvSpPr>
          <p:nvPr/>
        </p:nvSpPr>
        <p:spPr bwMode="auto">
          <a:xfrm>
            <a:off x="3276600" y="1320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6" name="Line 14"/>
          <p:cNvSpPr>
            <a:spLocks noChangeShapeType="1"/>
          </p:cNvSpPr>
          <p:nvPr/>
        </p:nvSpPr>
        <p:spPr bwMode="auto">
          <a:xfrm>
            <a:off x="3657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7" name="Line 15"/>
          <p:cNvSpPr>
            <a:spLocks noChangeShapeType="1"/>
          </p:cNvSpPr>
          <p:nvPr/>
        </p:nvSpPr>
        <p:spPr bwMode="auto">
          <a:xfrm>
            <a:off x="4038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8" name="Line 16"/>
          <p:cNvSpPr>
            <a:spLocks noChangeShapeType="1"/>
          </p:cNvSpPr>
          <p:nvPr/>
        </p:nvSpPr>
        <p:spPr bwMode="auto">
          <a:xfrm>
            <a:off x="4572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13329" name="Group 17"/>
          <p:cNvGrpSpPr>
            <a:grpSpLocks/>
          </p:cNvGrpSpPr>
          <p:nvPr/>
        </p:nvGrpSpPr>
        <p:grpSpPr bwMode="auto">
          <a:xfrm>
            <a:off x="1371600" y="787400"/>
            <a:ext cx="1295400" cy="3581400"/>
            <a:chOff x="432" y="384"/>
            <a:chExt cx="816" cy="2256"/>
          </a:xfrm>
        </p:grpSpPr>
        <p:sp>
          <p:nvSpPr>
            <p:cNvPr id="13342" name="Line 18"/>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3" name="Line 19"/>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4" name="Line 20"/>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5" name="Line 21"/>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6" name="Line 22"/>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7" name="Line 23"/>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13330" name="Group 24"/>
          <p:cNvGrpSpPr>
            <a:grpSpLocks/>
          </p:cNvGrpSpPr>
          <p:nvPr/>
        </p:nvGrpSpPr>
        <p:grpSpPr bwMode="auto">
          <a:xfrm>
            <a:off x="6400800" y="711200"/>
            <a:ext cx="1295400" cy="3581400"/>
            <a:chOff x="3600" y="336"/>
            <a:chExt cx="816" cy="2256"/>
          </a:xfrm>
        </p:grpSpPr>
        <p:sp>
          <p:nvSpPr>
            <p:cNvPr id="13336" name="Line 25"/>
            <p:cNvSpPr>
              <a:spLocks noChangeShapeType="1"/>
            </p:cNvSpPr>
            <p:nvPr/>
          </p:nvSpPr>
          <p:spPr bwMode="auto">
            <a:xfrm>
              <a:off x="3600"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7" name="Line 26"/>
            <p:cNvSpPr>
              <a:spLocks noChangeShapeType="1"/>
            </p:cNvSpPr>
            <p:nvPr/>
          </p:nvSpPr>
          <p:spPr bwMode="auto">
            <a:xfrm>
              <a:off x="3600"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8" name="Line 27"/>
            <p:cNvSpPr>
              <a:spLocks noChangeShapeType="1"/>
            </p:cNvSpPr>
            <p:nvPr/>
          </p:nvSpPr>
          <p:spPr bwMode="auto">
            <a:xfrm>
              <a:off x="3600"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9" name="Line 28"/>
            <p:cNvSpPr>
              <a:spLocks noChangeShapeType="1"/>
            </p:cNvSpPr>
            <p:nvPr/>
          </p:nvSpPr>
          <p:spPr bwMode="auto">
            <a:xfrm>
              <a:off x="4416"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0" name="Line 29"/>
            <p:cNvSpPr>
              <a:spLocks noChangeShapeType="1"/>
            </p:cNvSpPr>
            <p:nvPr/>
          </p:nvSpPr>
          <p:spPr bwMode="auto">
            <a:xfrm>
              <a:off x="388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1" name="Line 30"/>
            <p:cNvSpPr>
              <a:spLocks noChangeShapeType="1"/>
            </p:cNvSpPr>
            <p:nvPr/>
          </p:nvSpPr>
          <p:spPr bwMode="auto">
            <a:xfrm>
              <a:off x="412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3331" name="Line 31"/>
          <p:cNvSpPr>
            <a:spLocks noChangeShapeType="1"/>
          </p:cNvSpPr>
          <p:nvPr/>
        </p:nvSpPr>
        <p:spPr bwMode="auto">
          <a:xfrm>
            <a:off x="4800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2" name="Line 32"/>
          <p:cNvSpPr>
            <a:spLocks noChangeShapeType="1"/>
          </p:cNvSpPr>
          <p:nvPr/>
        </p:nvSpPr>
        <p:spPr bwMode="auto">
          <a:xfrm>
            <a:off x="5334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3" name="Line 33"/>
          <p:cNvSpPr>
            <a:spLocks noChangeShapeType="1"/>
          </p:cNvSpPr>
          <p:nvPr/>
        </p:nvSpPr>
        <p:spPr bwMode="auto">
          <a:xfrm>
            <a:off x="5715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4" name="Line 34"/>
          <p:cNvSpPr>
            <a:spLocks noChangeShapeType="1"/>
          </p:cNvSpPr>
          <p:nvPr/>
        </p:nvSpPr>
        <p:spPr bwMode="auto">
          <a:xfrm>
            <a:off x="6096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5"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37" name="Rectangle 15"/>
          <p:cNvSpPr>
            <a:spLocks noChangeArrowheads="1"/>
          </p:cNvSpPr>
          <p:nvPr/>
        </p:nvSpPr>
        <p:spPr bwMode="auto">
          <a:xfrm>
            <a:off x="2339752" y="545695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38" name="Line 16"/>
          <p:cNvSpPr>
            <a:spLocks noChangeShapeType="1"/>
          </p:cNvSpPr>
          <p:nvPr/>
        </p:nvSpPr>
        <p:spPr bwMode="auto">
          <a:xfrm>
            <a:off x="4092352" y="599035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39" name="Line 17"/>
          <p:cNvSpPr>
            <a:spLocks noChangeShapeType="1"/>
          </p:cNvSpPr>
          <p:nvPr/>
        </p:nvSpPr>
        <p:spPr bwMode="auto">
          <a:xfrm>
            <a:off x="4778152" y="560935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a:xfrm>
            <a:off x="7006452" y="6559124"/>
            <a:ext cx="2133600" cy="476250"/>
          </a:xfrm>
        </p:spPr>
        <p:txBody>
          <a:bodyPr/>
          <a:lstStyle/>
          <a:p>
            <a:pPr>
              <a:defRPr/>
            </a:pPr>
            <a:fld id="{E8C396E4-98C8-4B27-94A3-38314CFE6F0F}" type="slidenum">
              <a:rPr lang="en-US" sz="1050" b="0" smtClean="0">
                <a:solidFill>
                  <a:schemeClr val="bg2">
                    <a:lumMod val="75000"/>
                  </a:schemeClr>
                </a:solidFill>
              </a:rPr>
              <a:pPr>
                <a:defRPr/>
              </a:pPr>
              <a:t>37</a:t>
            </a:fld>
            <a:endParaRPr lang="en-US" sz="1050" b="0" dirty="0">
              <a:solidFill>
                <a:schemeClr val="bg2">
                  <a:lumMod val="75000"/>
                </a:schemeClr>
              </a:solidFill>
            </a:endParaRPr>
          </a:p>
        </p:txBody>
      </p:sp>
    </p:spTree>
    <p:extLst>
      <p:ext uri="{BB962C8B-B14F-4D97-AF65-F5344CB8AC3E}">
        <p14:creationId xmlns:p14="http://schemas.microsoft.com/office/powerpoint/2010/main" val="36316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down)">
                                      <p:cBhvr>
                                        <p:cTn id="7" dur="580">
                                          <p:stCondLst>
                                            <p:cond delay="0"/>
                                          </p:stCondLst>
                                        </p:cTn>
                                        <p:tgtEl>
                                          <p:spTgt spid="13317"/>
                                        </p:tgtEl>
                                      </p:cBhvr>
                                    </p:animEffect>
                                    <p:anim calcmode="lin" valueType="num">
                                      <p:cBhvr>
                                        <p:cTn id="8" dur="1822" tmFilter="0,0; 0.14,0.36; 0.43,0.73; 0.71,0.91; 1.0,1.0">
                                          <p:stCondLst>
                                            <p:cond delay="0"/>
                                          </p:stCondLst>
                                        </p:cTn>
                                        <p:tgtEl>
                                          <p:spTgt spid="13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7"/>
                                        </p:tgtEl>
                                      </p:cBhvr>
                                      <p:to x="100000" y="60000"/>
                                    </p:animScale>
                                    <p:animScale>
                                      <p:cBhvr>
                                        <p:cTn id="14" dur="166" decel="50000">
                                          <p:stCondLst>
                                            <p:cond delay="676"/>
                                          </p:stCondLst>
                                        </p:cTn>
                                        <p:tgtEl>
                                          <p:spTgt spid="13317"/>
                                        </p:tgtEl>
                                      </p:cBhvr>
                                      <p:to x="100000" y="100000"/>
                                    </p:animScale>
                                    <p:animScale>
                                      <p:cBhvr>
                                        <p:cTn id="15" dur="26">
                                          <p:stCondLst>
                                            <p:cond delay="1312"/>
                                          </p:stCondLst>
                                        </p:cTn>
                                        <p:tgtEl>
                                          <p:spTgt spid="13317"/>
                                        </p:tgtEl>
                                      </p:cBhvr>
                                      <p:to x="100000" y="80000"/>
                                    </p:animScale>
                                    <p:animScale>
                                      <p:cBhvr>
                                        <p:cTn id="16" dur="166" decel="50000">
                                          <p:stCondLst>
                                            <p:cond delay="1338"/>
                                          </p:stCondLst>
                                        </p:cTn>
                                        <p:tgtEl>
                                          <p:spTgt spid="13317"/>
                                        </p:tgtEl>
                                      </p:cBhvr>
                                      <p:to x="100000" y="100000"/>
                                    </p:animScale>
                                    <p:animScale>
                                      <p:cBhvr>
                                        <p:cTn id="17" dur="26">
                                          <p:stCondLst>
                                            <p:cond delay="1642"/>
                                          </p:stCondLst>
                                        </p:cTn>
                                        <p:tgtEl>
                                          <p:spTgt spid="13317"/>
                                        </p:tgtEl>
                                      </p:cBhvr>
                                      <p:to x="100000" y="90000"/>
                                    </p:animScale>
                                    <p:animScale>
                                      <p:cBhvr>
                                        <p:cTn id="18" dur="166" decel="50000">
                                          <p:stCondLst>
                                            <p:cond delay="1668"/>
                                          </p:stCondLst>
                                        </p:cTn>
                                        <p:tgtEl>
                                          <p:spTgt spid="13317"/>
                                        </p:tgtEl>
                                      </p:cBhvr>
                                      <p:to x="100000" y="100000"/>
                                    </p:animScale>
                                    <p:animScale>
                                      <p:cBhvr>
                                        <p:cTn id="19" dur="26">
                                          <p:stCondLst>
                                            <p:cond delay="1808"/>
                                          </p:stCondLst>
                                        </p:cTn>
                                        <p:tgtEl>
                                          <p:spTgt spid="13317"/>
                                        </p:tgtEl>
                                      </p:cBhvr>
                                      <p:to x="100000" y="95000"/>
                                    </p:animScale>
                                    <p:animScale>
                                      <p:cBhvr>
                                        <p:cTn id="20" dur="166" decel="50000">
                                          <p:stCondLst>
                                            <p:cond delay="1834"/>
                                          </p:stCondLst>
                                        </p:cTn>
                                        <p:tgtEl>
                                          <p:spTgt spid="133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80">
                                          <p:stCondLst>
                                            <p:cond delay="0"/>
                                          </p:stCondLst>
                                        </p:cTn>
                                        <p:tgtEl>
                                          <p:spTgt spid="37"/>
                                        </p:tgtEl>
                                      </p:cBhvr>
                                    </p:animEffect>
                                    <p:anim calcmode="lin" valueType="num">
                                      <p:cBhvr>
                                        <p:cTn id="2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9" dur="26">
                                          <p:stCondLst>
                                            <p:cond delay="650"/>
                                          </p:stCondLst>
                                        </p:cTn>
                                        <p:tgtEl>
                                          <p:spTgt spid="37"/>
                                        </p:tgtEl>
                                      </p:cBhvr>
                                      <p:to x="100000" y="60000"/>
                                    </p:animScale>
                                    <p:animScale>
                                      <p:cBhvr>
                                        <p:cTn id="30" dur="166" decel="50000">
                                          <p:stCondLst>
                                            <p:cond delay="676"/>
                                          </p:stCondLst>
                                        </p:cTn>
                                        <p:tgtEl>
                                          <p:spTgt spid="37"/>
                                        </p:tgtEl>
                                      </p:cBhvr>
                                      <p:to x="100000" y="100000"/>
                                    </p:animScale>
                                    <p:animScale>
                                      <p:cBhvr>
                                        <p:cTn id="31" dur="26">
                                          <p:stCondLst>
                                            <p:cond delay="1312"/>
                                          </p:stCondLst>
                                        </p:cTn>
                                        <p:tgtEl>
                                          <p:spTgt spid="37"/>
                                        </p:tgtEl>
                                      </p:cBhvr>
                                      <p:to x="100000" y="80000"/>
                                    </p:animScale>
                                    <p:animScale>
                                      <p:cBhvr>
                                        <p:cTn id="32" dur="166" decel="50000">
                                          <p:stCondLst>
                                            <p:cond delay="1338"/>
                                          </p:stCondLst>
                                        </p:cTn>
                                        <p:tgtEl>
                                          <p:spTgt spid="37"/>
                                        </p:tgtEl>
                                      </p:cBhvr>
                                      <p:to x="100000" y="100000"/>
                                    </p:animScale>
                                    <p:animScale>
                                      <p:cBhvr>
                                        <p:cTn id="33" dur="26">
                                          <p:stCondLst>
                                            <p:cond delay="1642"/>
                                          </p:stCondLst>
                                        </p:cTn>
                                        <p:tgtEl>
                                          <p:spTgt spid="37"/>
                                        </p:tgtEl>
                                      </p:cBhvr>
                                      <p:to x="100000" y="90000"/>
                                    </p:animScale>
                                    <p:animScale>
                                      <p:cBhvr>
                                        <p:cTn id="34" dur="166" decel="50000">
                                          <p:stCondLst>
                                            <p:cond delay="1668"/>
                                          </p:stCondLst>
                                        </p:cTn>
                                        <p:tgtEl>
                                          <p:spTgt spid="37"/>
                                        </p:tgtEl>
                                      </p:cBhvr>
                                      <p:to x="100000" y="100000"/>
                                    </p:animScale>
                                    <p:animScale>
                                      <p:cBhvr>
                                        <p:cTn id="35" dur="26">
                                          <p:stCondLst>
                                            <p:cond delay="1808"/>
                                          </p:stCondLst>
                                        </p:cTn>
                                        <p:tgtEl>
                                          <p:spTgt spid="37"/>
                                        </p:tgtEl>
                                      </p:cBhvr>
                                      <p:to x="100000" y="95000"/>
                                    </p:animScale>
                                    <p:animScale>
                                      <p:cBhvr>
                                        <p:cTn id="36" dur="166" decel="50000">
                                          <p:stCondLst>
                                            <p:cond delay="1834"/>
                                          </p:stCondLst>
                                        </p:cTn>
                                        <p:tgtEl>
                                          <p:spTgt spid="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80">
                                          <p:stCondLst>
                                            <p:cond delay="0"/>
                                          </p:stCondLst>
                                        </p:cTn>
                                        <p:tgtEl>
                                          <p:spTgt spid="39"/>
                                        </p:tgtEl>
                                      </p:cBhvr>
                                    </p:animEffect>
                                    <p:anim calcmode="lin" valueType="num">
                                      <p:cBhvr>
                                        <p:cTn id="4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5" dur="26">
                                          <p:stCondLst>
                                            <p:cond delay="650"/>
                                          </p:stCondLst>
                                        </p:cTn>
                                        <p:tgtEl>
                                          <p:spTgt spid="39"/>
                                        </p:tgtEl>
                                      </p:cBhvr>
                                      <p:to x="100000" y="60000"/>
                                    </p:animScale>
                                    <p:animScale>
                                      <p:cBhvr>
                                        <p:cTn id="46" dur="166" decel="50000">
                                          <p:stCondLst>
                                            <p:cond delay="676"/>
                                          </p:stCondLst>
                                        </p:cTn>
                                        <p:tgtEl>
                                          <p:spTgt spid="39"/>
                                        </p:tgtEl>
                                      </p:cBhvr>
                                      <p:to x="100000" y="100000"/>
                                    </p:animScale>
                                    <p:animScale>
                                      <p:cBhvr>
                                        <p:cTn id="47" dur="26">
                                          <p:stCondLst>
                                            <p:cond delay="1312"/>
                                          </p:stCondLst>
                                        </p:cTn>
                                        <p:tgtEl>
                                          <p:spTgt spid="39"/>
                                        </p:tgtEl>
                                      </p:cBhvr>
                                      <p:to x="100000" y="80000"/>
                                    </p:animScale>
                                    <p:animScale>
                                      <p:cBhvr>
                                        <p:cTn id="48" dur="166" decel="50000">
                                          <p:stCondLst>
                                            <p:cond delay="1338"/>
                                          </p:stCondLst>
                                        </p:cTn>
                                        <p:tgtEl>
                                          <p:spTgt spid="39"/>
                                        </p:tgtEl>
                                      </p:cBhvr>
                                      <p:to x="100000" y="100000"/>
                                    </p:animScale>
                                    <p:animScale>
                                      <p:cBhvr>
                                        <p:cTn id="49" dur="26">
                                          <p:stCondLst>
                                            <p:cond delay="1642"/>
                                          </p:stCondLst>
                                        </p:cTn>
                                        <p:tgtEl>
                                          <p:spTgt spid="39"/>
                                        </p:tgtEl>
                                      </p:cBhvr>
                                      <p:to x="100000" y="90000"/>
                                    </p:animScale>
                                    <p:animScale>
                                      <p:cBhvr>
                                        <p:cTn id="50" dur="166" decel="50000">
                                          <p:stCondLst>
                                            <p:cond delay="1668"/>
                                          </p:stCondLst>
                                        </p:cTn>
                                        <p:tgtEl>
                                          <p:spTgt spid="39"/>
                                        </p:tgtEl>
                                      </p:cBhvr>
                                      <p:to x="100000" y="100000"/>
                                    </p:animScale>
                                    <p:animScale>
                                      <p:cBhvr>
                                        <p:cTn id="51" dur="26">
                                          <p:stCondLst>
                                            <p:cond delay="1808"/>
                                          </p:stCondLst>
                                        </p:cTn>
                                        <p:tgtEl>
                                          <p:spTgt spid="39"/>
                                        </p:tgtEl>
                                      </p:cBhvr>
                                      <p:to x="100000" y="95000"/>
                                    </p:animScale>
                                    <p:animScale>
                                      <p:cBhvr>
                                        <p:cTn id="52" dur="166" decel="50000">
                                          <p:stCondLst>
                                            <p:cond delay="1834"/>
                                          </p:stCondLst>
                                        </p:cTn>
                                        <p:tgtEl>
                                          <p:spTgt spid="3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80">
                                          <p:stCondLst>
                                            <p:cond delay="0"/>
                                          </p:stCondLst>
                                        </p:cTn>
                                        <p:tgtEl>
                                          <p:spTgt spid="38"/>
                                        </p:tgtEl>
                                      </p:cBhvr>
                                    </p:animEffect>
                                    <p:anim calcmode="lin" valueType="num">
                                      <p:cBhvr>
                                        <p:cTn id="5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1" dur="26">
                                          <p:stCondLst>
                                            <p:cond delay="650"/>
                                          </p:stCondLst>
                                        </p:cTn>
                                        <p:tgtEl>
                                          <p:spTgt spid="38"/>
                                        </p:tgtEl>
                                      </p:cBhvr>
                                      <p:to x="100000" y="60000"/>
                                    </p:animScale>
                                    <p:animScale>
                                      <p:cBhvr>
                                        <p:cTn id="62" dur="166" decel="50000">
                                          <p:stCondLst>
                                            <p:cond delay="676"/>
                                          </p:stCondLst>
                                        </p:cTn>
                                        <p:tgtEl>
                                          <p:spTgt spid="38"/>
                                        </p:tgtEl>
                                      </p:cBhvr>
                                      <p:to x="100000" y="100000"/>
                                    </p:animScale>
                                    <p:animScale>
                                      <p:cBhvr>
                                        <p:cTn id="63" dur="26">
                                          <p:stCondLst>
                                            <p:cond delay="1312"/>
                                          </p:stCondLst>
                                        </p:cTn>
                                        <p:tgtEl>
                                          <p:spTgt spid="38"/>
                                        </p:tgtEl>
                                      </p:cBhvr>
                                      <p:to x="100000" y="80000"/>
                                    </p:animScale>
                                    <p:animScale>
                                      <p:cBhvr>
                                        <p:cTn id="64" dur="166" decel="50000">
                                          <p:stCondLst>
                                            <p:cond delay="1338"/>
                                          </p:stCondLst>
                                        </p:cTn>
                                        <p:tgtEl>
                                          <p:spTgt spid="38"/>
                                        </p:tgtEl>
                                      </p:cBhvr>
                                      <p:to x="100000" y="100000"/>
                                    </p:animScale>
                                    <p:animScale>
                                      <p:cBhvr>
                                        <p:cTn id="65" dur="26">
                                          <p:stCondLst>
                                            <p:cond delay="1642"/>
                                          </p:stCondLst>
                                        </p:cTn>
                                        <p:tgtEl>
                                          <p:spTgt spid="38"/>
                                        </p:tgtEl>
                                      </p:cBhvr>
                                      <p:to x="100000" y="90000"/>
                                    </p:animScale>
                                    <p:animScale>
                                      <p:cBhvr>
                                        <p:cTn id="66" dur="166" decel="50000">
                                          <p:stCondLst>
                                            <p:cond delay="1668"/>
                                          </p:stCondLst>
                                        </p:cTn>
                                        <p:tgtEl>
                                          <p:spTgt spid="38"/>
                                        </p:tgtEl>
                                      </p:cBhvr>
                                      <p:to x="100000" y="100000"/>
                                    </p:animScale>
                                    <p:animScale>
                                      <p:cBhvr>
                                        <p:cTn id="67" dur="26">
                                          <p:stCondLst>
                                            <p:cond delay="1808"/>
                                          </p:stCondLst>
                                        </p:cTn>
                                        <p:tgtEl>
                                          <p:spTgt spid="38"/>
                                        </p:tgtEl>
                                      </p:cBhvr>
                                      <p:to x="100000" y="95000"/>
                                    </p:animScale>
                                    <p:animScale>
                                      <p:cBhvr>
                                        <p:cTn id="68"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37" grpId="0"/>
      <p:bldP spid="38" grpId="0" animBg="1"/>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9552" y="1268760"/>
            <a:ext cx="7772400" cy="2743200"/>
          </a:xfrm>
        </p:spPr>
        <p:txBody>
          <a:bodyPr/>
          <a:lstStyle/>
          <a:p>
            <a:pPr eaLnBrk="1" hangingPunct="1">
              <a:buFontTx/>
              <a:buNone/>
            </a:pPr>
            <a:r>
              <a:rPr lang="en-US" dirty="0"/>
              <a:t>Use R.A and S.C </a:t>
            </a:r>
            <a:r>
              <a:rPr lang="en-US" dirty="0">
                <a:solidFill>
                  <a:srgbClr val="CC3300"/>
                </a:solidFill>
              </a:rPr>
              <a:t>Indexes</a:t>
            </a:r>
          </a:p>
          <a:p>
            <a:pPr eaLnBrk="1" hangingPunct="1">
              <a:buFontTx/>
              <a:buNone/>
            </a:pPr>
            <a:r>
              <a:rPr lang="en-US" dirty="0"/>
              <a:t>	(1) Use R.A index to select R tuples 		  with R.A = “c”</a:t>
            </a:r>
          </a:p>
          <a:p>
            <a:pPr eaLnBrk="1" hangingPunct="1">
              <a:buFontTx/>
              <a:buNone/>
            </a:pPr>
            <a:r>
              <a:rPr lang="en-US" dirty="0"/>
              <a:t>	(2) For each R.C value found, use S.C		  index to find matching tuples</a:t>
            </a:r>
            <a:endParaRPr lang="en-US" sz="2400" dirty="0"/>
          </a:p>
        </p:txBody>
      </p:sp>
      <p:sp>
        <p:nvSpPr>
          <p:cNvPr id="39940" name="Rectangle 4"/>
          <p:cNvSpPr>
            <a:spLocks noChangeArrowheads="1"/>
          </p:cNvSpPr>
          <p:nvPr/>
        </p:nvSpPr>
        <p:spPr bwMode="auto">
          <a:xfrm>
            <a:off x="472008" y="407707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rPr>
              <a:t>	(3) Eliminate S tuples S.E </a:t>
            </a:r>
            <a:r>
              <a:rPr lang="en-US" sz="3200" b="0" dirty="0">
                <a:solidFill>
                  <a:srgbClr val="000000"/>
                </a:solidFill>
                <a:sym typeface="Symbol" pitchFamily="-76" charset="2"/>
              </a:rPr>
              <a:t> 2</a:t>
            </a:r>
          </a:p>
          <a:p>
            <a:pPr marL="342900" indent="-342900">
              <a:spcBef>
                <a:spcPct val="20000"/>
              </a:spcBef>
            </a:pPr>
            <a:r>
              <a:rPr lang="en-US" sz="3200" b="0" dirty="0">
                <a:solidFill>
                  <a:srgbClr val="000000"/>
                </a:solidFill>
                <a:sym typeface="Symbol" pitchFamily="-76" charset="2"/>
              </a:rPr>
              <a:t>	(4) Join matching R,S tuples, project 	</a:t>
            </a:r>
          </a:p>
          <a:p>
            <a:pPr marL="342900" indent="-342900">
              <a:spcBef>
                <a:spcPct val="20000"/>
              </a:spcBef>
            </a:pPr>
            <a:r>
              <a:rPr lang="en-US" sz="3200" b="0" dirty="0">
                <a:solidFill>
                  <a:srgbClr val="000000"/>
                </a:solidFill>
                <a:sym typeface="Symbol" pitchFamily="-76" charset="2"/>
              </a:rPr>
              <a:t>		  B,D attributes, and place in result</a:t>
            </a:r>
            <a:endParaRPr lang="en-US" sz="2400" b="0" dirty="0">
              <a:solidFill>
                <a:srgbClr val="000000"/>
              </a:solidFill>
            </a:endParaRPr>
          </a:p>
        </p:txBody>
      </p:sp>
      <p:sp>
        <p:nvSpPr>
          <p:cNvPr id="6" name="AutoShape 4"/>
          <p:cNvSpPr>
            <a:spLocks noChangeArrowheads="1"/>
          </p:cNvSpPr>
          <p:nvPr/>
        </p:nvSpPr>
        <p:spPr bwMode="auto">
          <a:xfrm>
            <a:off x="107504" y="11663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54724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295400" y="939800"/>
            <a:ext cx="1295400" cy="3581400"/>
            <a:chOff x="432" y="384"/>
            <a:chExt cx="816" cy="2256"/>
          </a:xfrm>
        </p:grpSpPr>
        <p:sp>
          <p:nvSpPr>
            <p:cNvPr id="15398" name="Line 3"/>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9" name="Line 4"/>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0" name="Line 5"/>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1" name="Line 6"/>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2" name="Line 7"/>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3" name="Line 8"/>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5363" name="Line 9"/>
          <p:cNvSpPr>
            <a:spLocks noChangeShapeType="1"/>
          </p:cNvSpPr>
          <p:nvPr/>
        </p:nvSpPr>
        <p:spPr bwMode="auto">
          <a:xfrm>
            <a:off x="6324600" y="101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4" name="Line 10"/>
          <p:cNvSpPr>
            <a:spLocks noChangeShapeType="1"/>
          </p:cNvSpPr>
          <p:nvPr/>
        </p:nvSpPr>
        <p:spPr bwMode="auto">
          <a:xfrm>
            <a:off x="6324600" y="1473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5" name="Line 11"/>
          <p:cNvSpPr>
            <a:spLocks noChangeShapeType="1"/>
          </p:cNvSpPr>
          <p:nvPr/>
        </p:nvSpPr>
        <p:spPr bwMode="auto">
          <a:xfrm>
            <a:off x="63246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6" name="Line 12"/>
          <p:cNvSpPr>
            <a:spLocks noChangeShapeType="1"/>
          </p:cNvSpPr>
          <p:nvPr/>
        </p:nvSpPr>
        <p:spPr bwMode="auto">
          <a:xfrm>
            <a:off x="76200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7" name="Line 13"/>
          <p:cNvSpPr>
            <a:spLocks noChangeShapeType="1"/>
          </p:cNvSpPr>
          <p:nvPr/>
        </p:nvSpPr>
        <p:spPr bwMode="auto">
          <a:xfrm>
            <a:off x="6781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8" name="Line 14"/>
          <p:cNvSpPr>
            <a:spLocks noChangeShapeType="1"/>
          </p:cNvSpPr>
          <p:nvPr/>
        </p:nvSpPr>
        <p:spPr bwMode="auto">
          <a:xfrm>
            <a:off x="7162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9" name="Text Box 15"/>
          <p:cNvSpPr txBox="1">
            <a:spLocks noChangeArrowheads="1"/>
          </p:cNvSpPr>
          <p:nvPr/>
        </p:nvSpPr>
        <p:spPr bwMode="auto">
          <a:xfrm>
            <a:off x="1371600" y="381000"/>
            <a:ext cx="6170613"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dirty="0">
                <a:solidFill>
                  <a:srgbClr val="000000"/>
                </a:solidFill>
                <a:latin typeface="Tahoma" charset="0"/>
              </a:rPr>
              <a:t>   R					        S</a:t>
            </a:r>
          </a:p>
          <a:p>
            <a:pPr>
              <a:spcBef>
                <a:spcPct val="50000"/>
              </a:spcBef>
            </a:pPr>
            <a:r>
              <a:rPr lang="en-US" sz="2400" b="0" dirty="0">
                <a:solidFill>
                  <a:srgbClr val="000000"/>
                </a:solidFill>
                <a:latin typeface="Tahoma" charset="0"/>
              </a:rPr>
              <a:t>A  B  C	</a:t>
            </a:r>
            <a:r>
              <a:rPr lang="en-US" sz="2800" b="0" dirty="0">
                <a:solidFill>
                  <a:srgbClr val="000000"/>
                </a:solidFill>
                <a:latin typeface="Tahoma" charset="0"/>
                <a:sym typeface="Symbol" pitchFamily="-76" charset="2"/>
              </a:rPr>
              <a:t>			    </a:t>
            </a:r>
            <a:r>
              <a:rPr lang="en-US" sz="2400" b="0" dirty="0">
                <a:solidFill>
                  <a:srgbClr val="000000"/>
                </a:solidFill>
                <a:latin typeface="Tahoma" charset="0"/>
                <a:sym typeface="Symbol" pitchFamily="-76" charset="2"/>
              </a:rPr>
              <a:t>C  D  E</a:t>
            </a:r>
          </a:p>
          <a:p>
            <a:pPr>
              <a:spcBef>
                <a:spcPct val="50000"/>
              </a:spcBef>
            </a:pPr>
            <a:r>
              <a:rPr lang="en-US" sz="2400" b="0" dirty="0">
                <a:solidFill>
                  <a:srgbClr val="000000"/>
                </a:solidFill>
                <a:latin typeface="Tahoma" charset="0"/>
                <a:sym typeface="Symbol" pitchFamily="-76" charset="2"/>
              </a:rPr>
              <a:t>a  1  10             			    10  x  2</a:t>
            </a:r>
          </a:p>
          <a:p>
            <a:pPr>
              <a:spcBef>
                <a:spcPct val="50000"/>
              </a:spcBef>
            </a:pPr>
            <a:r>
              <a:rPr lang="en-US" sz="2400" b="0" dirty="0">
                <a:solidFill>
                  <a:srgbClr val="000000"/>
                </a:solidFill>
                <a:latin typeface="Tahoma" charset="0"/>
                <a:sym typeface="Symbol" pitchFamily="-76" charset="2"/>
              </a:rPr>
              <a:t>b  1  20				    20  y  2</a:t>
            </a:r>
          </a:p>
          <a:p>
            <a:pPr>
              <a:spcBef>
                <a:spcPct val="50000"/>
              </a:spcBef>
            </a:pPr>
            <a:r>
              <a:rPr lang="en-US" sz="2400" b="0" dirty="0">
                <a:solidFill>
                  <a:srgbClr val="000000"/>
                </a:solidFill>
                <a:latin typeface="Tahoma" charset="0"/>
                <a:sym typeface="Symbol" pitchFamily="-76" charset="2"/>
              </a:rPr>
              <a:t>c  2  10		       		    30  z  2</a:t>
            </a:r>
          </a:p>
          <a:p>
            <a:pPr>
              <a:spcBef>
                <a:spcPct val="50000"/>
              </a:spcBef>
            </a:pPr>
            <a:r>
              <a:rPr lang="en-US" sz="2400" b="0" dirty="0">
                <a:solidFill>
                  <a:srgbClr val="000000"/>
                </a:solidFill>
                <a:latin typeface="Tahoma" charset="0"/>
                <a:sym typeface="Symbol" pitchFamily="-76" charset="2"/>
              </a:rPr>
              <a:t>d  2  35		       		    40  x  1</a:t>
            </a:r>
          </a:p>
          <a:p>
            <a:pPr>
              <a:spcBef>
                <a:spcPct val="50000"/>
              </a:spcBef>
            </a:pPr>
            <a:r>
              <a:rPr lang="en-US" sz="2400" b="0" dirty="0">
                <a:solidFill>
                  <a:srgbClr val="000000"/>
                </a:solidFill>
                <a:latin typeface="Tahoma" charset="0"/>
                <a:sym typeface="Symbol" pitchFamily="-76" charset="2"/>
              </a:rPr>
              <a:t>e  3  45                                         50  y  3</a:t>
            </a:r>
          </a:p>
          <a:p>
            <a:pPr>
              <a:spcBef>
                <a:spcPct val="50000"/>
              </a:spcBef>
            </a:pPr>
            <a:r>
              <a:rPr lang="en-US" sz="2400" b="0" dirty="0">
                <a:solidFill>
                  <a:srgbClr val="000000"/>
                </a:solidFill>
                <a:latin typeface="Tahoma" charset="0"/>
                <a:sym typeface="Symbol" pitchFamily="-76" charset="2"/>
              </a:rPr>
              <a:t>c  7  15	</a:t>
            </a:r>
            <a:endParaRPr lang="en-US" sz="2800" b="0" dirty="0">
              <a:solidFill>
                <a:srgbClr val="000000"/>
              </a:solidFill>
              <a:latin typeface="Symbol" pitchFamily="-76" charset="2"/>
              <a:sym typeface="Symbol" pitchFamily="-76" charset="2"/>
            </a:endParaRPr>
          </a:p>
        </p:txBody>
      </p:sp>
      <p:sp>
        <p:nvSpPr>
          <p:cNvPr id="15370" name="AutoShape 16"/>
          <p:cNvSpPr>
            <a:spLocks noChangeArrowheads="1"/>
          </p:cNvSpPr>
          <p:nvPr/>
        </p:nvSpPr>
        <p:spPr bwMode="auto">
          <a:xfrm rot="2475661">
            <a:off x="5334000" y="9398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1" name="AutoShape 17"/>
          <p:cNvSpPr>
            <a:spLocks noChangeArrowheads="1"/>
          </p:cNvSpPr>
          <p:nvPr/>
        </p:nvSpPr>
        <p:spPr bwMode="auto">
          <a:xfrm rot="19124339" flipH="1">
            <a:off x="2895600" y="10160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0">
              <a:solidFill>
                <a:srgbClr val="000000"/>
              </a:solidFill>
              <a:latin typeface="Times New Roman" charset="0"/>
            </a:endParaRPr>
          </a:p>
        </p:txBody>
      </p:sp>
      <p:sp>
        <p:nvSpPr>
          <p:cNvPr id="15372" name="Text Box 18"/>
          <p:cNvSpPr txBox="1">
            <a:spLocks noChangeArrowheads="1"/>
          </p:cNvSpPr>
          <p:nvPr/>
        </p:nvSpPr>
        <p:spPr bwMode="auto">
          <a:xfrm>
            <a:off x="35052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A</a:t>
            </a:r>
            <a:endParaRPr lang="en-US" sz="2400" b="0">
              <a:solidFill>
                <a:srgbClr val="000000"/>
              </a:solidFill>
              <a:latin typeface="Times New Roman" charset="0"/>
            </a:endParaRPr>
          </a:p>
        </p:txBody>
      </p:sp>
      <p:sp>
        <p:nvSpPr>
          <p:cNvPr id="15373" name="Text Box 19"/>
          <p:cNvSpPr txBox="1">
            <a:spLocks noChangeArrowheads="1"/>
          </p:cNvSpPr>
          <p:nvPr/>
        </p:nvSpPr>
        <p:spPr bwMode="auto">
          <a:xfrm>
            <a:off x="48768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C</a:t>
            </a:r>
            <a:endParaRPr lang="en-US" sz="2400" b="0">
              <a:solidFill>
                <a:srgbClr val="000000"/>
              </a:solidFill>
              <a:latin typeface="Times New Roman" charset="0"/>
            </a:endParaRPr>
          </a:p>
        </p:txBody>
      </p:sp>
      <p:sp>
        <p:nvSpPr>
          <p:cNvPr id="15374" name="Text Box 20"/>
          <p:cNvSpPr txBox="1">
            <a:spLocks noChangeArrowheads="1"/>
          </p:cNvSpPr>
          <p:nvPr/>
        </p:nvSpPr>
        <p:spPr bwMode="auto">
          <a:xfrm>
            <a:off x="32004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1</a:t>
            </a:r>
            <a:endParaRPr lang="en-US" sz="2400" b="0">
              <a:solidFill>
                <a:srgbClr val="000000"/>
              </a:solidFill>
              <a:latin typeface="Times New Roman" charset="0"/>
            </a:endParaRPr>
          </a:p>
        </p:txBody>
      </p:sp>
      <p:sp>
        <p:nvSpPr>
          <p:cNvPr id="15375" name="Text Box 21"/>
          <p:cNvSpPr txBox="1">
            <a:spLocks noChangeArrowheads="1"/>
          </p:cNvSpPr>
          <p:nvPr/>
        </p:nvSpPr>
        <p:spPr bwMode="auto">
          <a:xfrm>
            <a:off x="52578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2</a:t>
            </a:r>
            <a:endParaRPr lang="en-US" sz="2400" b="0">
              <a:solidFill>
                <a:srgbClr val="000000"/>
              </a:solidFill>
              <a:latin typeface="Times New Roman" charset="0"/>
            </a:endParaRPr>
          </a:p>
        </p:txBody>
      </p:sp>
      <p:sp>
        <p:nvSpPr>
          <p:cNvPr id="15376" name="Line 22"/>
          <p:cNvSpPr>
            <a:spLocks noChangeShapeType="1"/>
          </p:cNvSpPr>
          <p:nvPr/>
        </p:nvSpPr>
        <p:spPr bwMode="auto">
          <a:xfrm>
            <a:off x="3657600" y="139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7" name="Line 23"/>
          <p:cNvSpPr>
            <a:spLocks noChangeShapeType="1"/>
          </p:cNvSpPr>
          <p:nvPr/>
        </p:nvSpPr>
        <p:spPr bwMode="auto">
          <a:xfrm>
            <a:off x="4953000" y="132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8" name="Line 24"/>
          <p:cNvSpPr>
            <a:spLocks noChangeShapeType="1"/>
          </p:cNvSpPr>
          <p:nvPr/>
        </p:nvSpPr>
        <p:spPr bwMode="auto">
          <a:xfrm flipH="1">
            <a:off x="2667000" y="139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9" name="Line 25"/>
          <p:cNvSpPr>
            <a:spLocks noChangeShapeType="1"/>
          </p:cNvSpPr>
          <p:nvPr/>
        </p:nvSpPr>
        <p:spPr bwMode="auto">
          <a:xfrm>
            <a:off x="5715000" y="139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40986" name="Group 26"/>
          <p:cNvGrpSpPr>
            <a:grpSpLocks/>
          </p:cNvGrpSpPr>
          <p:nvPr/>
        </p:nvGrpSpPr>
        <p:grpSpPr bwMode="auto">
          <a:xfrm>
            <a:off x="2895600" y="685800"/>
            <a:ext cx="1601788" cy="1676400"/>
            <a:chOff x="1824" y="432"/>
            <a:chExt cx="1009" cy="1056"/>
          </a:xfrm>
        </p:grpSpPr>
        <p:sp>
          <p:nvSpPr>
            <p:cNvPr id="15395" name="Text Box 27"/>
            <p:cNvSpPr txBox="1">
              <a:spLocks noChangeArrowheads="1"/>
            </p:cNvSpPr>
            <p:nvPr/>
          </p:nvSpPr>
          <p:spPr bwMode="auto">
            <a:xfrm>
              <a:off x="2334" y="432"/>
              <a:ext cx="4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=“c”</a:t>
              </a:r>
              <a:endParaRPr lang="en-US" sz="2400" b="0">
                <a:solidFill>
                  <a:srgbClr val="000000"/>
                </a:solidFill>
                <a:latin typeface="Tahoma" charset="0"/>
              </a:endParaRPr>
            </a:p>
          </p:txBody>
        </p:sp>
        <p:sp>
          <p:nvSpPr>
            <p:cNvPr id="15396" name="Text Box 28"/>
            <p:cNvSpPr txBox="1">
              <a:spLocks noChangeArrowheads="1"/>
            </p:cNvSpPr>
            <p:nvPr/>
          </p:nvSpPr>
          <p:spPr bwMode="auto">
            <a:xfrm>
              <a:off x="1824" y="1200"/>
              <a:ext cx="9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&lt;c,2,10&gt;</a:t>
              </a:r>
              <a:endParaRPr lang="en-US" sz="2400" b="0">
                <a:solidFill>
                  <a:srgbClr val="000000"/>
                </a:solidFill>
                <a:latin typeface="Tahoma" charset="0"/>
              </a:endParaRPr>
            </a:p>
          </p:txBody>
        </p:sp>
        <p:sp>
          <p:nvSpPr>
            <p:cNvPr id="15397" name="Freeform 29"/>
            <p:cNvSpPr>
              <a:spLocks/>
            </p:cNvSpPr>
            <p:nvPr/>
          </p:nvSpPr>
          <p:spPr bwMode="auto">
            <a:xfrm>
              <a:off x="2102" y="1026"/>
              <a:ext cx="65" cy="210"/>
            </a:xfrm>
            <a:custGeom>
              <a:avLst/>
              <a:gdLst>
                <a:gd name="T0" fmla="*/ 0 w 65"/>
                <a:gd name="T1" fmla="*/ 0 h 210"/>
                <a:gd name="T2" fmla="*/ 65 w 65"/>
                <a:gd name="T3" fmla="*/ 210 h 210"/>
                <a:gd name="T4" fmla="*/ 0 60000 65536"/>
                <a:gd name="T5" fmla="*/ 0 60000 65536"/>
              </a:gdLst>
              <a:ahLst/>
              <a:cxnLst>
                <a:cxn ang="T4">
                  <a:pos x="T0" y="T1"/>
                </a:cxn>
                <a:cxn ang="T5">
                  <a:pos x="T2" y="T3"/>
                </a:cxn>
              </a:cxnLst>
              <a:rect l="0" t="0" r="r" b="b"/>
              <a:pathLst>
                <a:path w="65" h="210">
                  <a:moveTo>
                    <a:pt x="0" y="0"/>
                  </a:moveTo>
                  <a:cubicBezTo>
                    <a:pt x="56" y="56"/>
                    <a:pt x="65" y="133"/>
                    <a:pt x="65" y="21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0" name="Group 30"/>
          <p:cNvGrpSpPr>
            <a:grpSpLocks/>
          </p:cNvGrpSpPr>
          <p:nvPr/>
        </p:nvGrpSpPr>
        <p:grpSpPr bwMode="auto">
          <a:xfrm>
            <a:off x="3657600" y="1316038"/>
            <a:ext cx="2214563" cy="1169987"/>
            <a:chOff x="2304" y="829"/>
            <a:chExt cx="1395" cy="737"/>
          </a:xfrm>
        </p:grpSpPr>
        <p:sp>
          <p:nvSpPr>
            <p:cNvPr id="15391" name="Oval 31"/>
            <p:cNvSpPr>
              <a:spLocks noChangeArrowheads="1"/>
            </p:cNvSpPr>
            <p:nvPr/>
          </p:nvSpPr>
          <p:spPr bwMode="auto">
            <a:xfrm>
              <a:off x="2304" y="1200"/>
              <a:ext cx="288" cy="288"/>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2" name="Freeform 32"/>
            <p:cNvSpPr>
              <a:spLocks/>
            </p:cNvSpPr>
            <p:nvPr/>
          </p:nvSpPr>
          <p:spPr bwMode="auto">
            <a:xfrm>
              <a:off x="2458" y="829"/>
              <a:ext cx="647" cy="371"/>
            </a:xfrm>
            <a:custGeom>
              <a:avLst/>
              <a:gdLst>
                <a:gd name="T0" fmla="*/ 0 w 647"/>
                <a:gd name="T1" fmla="*/ 371 h 371"/>
                <a:gd name="T2" fmla="*/ 36 w 647"/>
                <a:gd name="T3" fmla="*/ 313 h 371"/>
                <a:gd name="T4" fmla="*/ 124 w 647"/>
                <a:gd name="T5" fmla="*/ 226 h 371"/>
                <a:gd name="T6" fmla="*/ 247 w 647"/>
                <a:gd name="T7" fmla="*/ 117 h 371"/>
                <a:gd name="T8" fmla="*/ 502 w 647"/>
                <a:gd name="T9" fmla="*/ 0 h 371"/>
                <a:gd name="T10" fmla="*/ 647 w 647"/>
                <a:gd name="T11" fmla="*/ 7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371">
                  <a:moveTo>
                    <a:pt x="0" y="371"/>
                  </a:moveTo>
                  <a:cubicBezTo>
                    <a:pt x="17" y="319"/>
                    <a:pt x="1" y="335"/>
                    <a:pt x="36" y="313"/>
                  </a:cubicBezTo>
                  <a:cubicBezTo>
                    <a:pt x="59" y="279"/>
                    <a:pt x="93" y="253"/>
                    <a:pt x="124" y="226"/>
                  </a:cubicBezTo>
                  <a:cubicBezTo>
                    <a:pt x="166" y="191"/>
                    <a:pt x="203" y="150"/>
                    <a:pt x="247" y="117"/>
                  </a:cubicBezTo>
                  <a:cubicBezTo>
                    <a:pt x="321" y="63"/>
                    <a:pt x="413" y="21"/>
                    <a:pt x="502" y="0"/>
                  </a:cubicBezTo>
                  <a:cubicBezTo>
                    <a:pt x="642" y="7"/>
                    <a:pt x="594" y="7"/>
                    <a:pt x="647" y="7"/>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3" name="Text Box 33"/>
            <p:cNvSpPr txBox="1">
              <a:spLocks noChangeArrowheads="1"/>
            </p:cNvSpPr>
            <p:nvPr/>
          </p:nvSpPr>
          <p:spPr bwMode="auto">
            <a:xfrm>
              <a:off x="2777" y="1278"/>
              <a:ext cx="92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333399"/>
                  </a:solidFill>
                  <a:latin typeface="Tahoma" charset="0"/>
                </a:rPr>
                <a:t>&lt;10,x,2&gt;</a:t>
              </a:r>
              <a:endParaRPr lang="en-US" sz="2400" b="0">
                <a:solidFill>
                  <a:srgbClr val="000000"/>
                </a:solidFill>
                <a:latin typeface="Tahoma" charset="0"/>
              </a:endParaRPr>
            </a:p>
          </p:txBody>
        </p:sp>
        <p:sp>
          <p:nvSpPr>
            <p:cNvPr id="15394" name="Freeform 34"/>
            <p:cNvSpPr>
              <a:spLocks/>
            </p:cNvSpPr>
            <p:nvPr/>
          </p:nvSpPr>
          <p:spPr bwMode="auto">
            <a:xfrm>
              <a:off x="3345" y="1026"/>
              <a:ext cx="160" cy="312"/>
            </a:xfrm>
            <a:custGeom>
              <a:avLst/>
              <a:gdLst>
                <a:gd name="T0" fmla="*/ 160 w 160"/>
                <a:gd name="T1" fmla="*/ 0 h 312"/>
                <a:gd name="T2" fmla="*/ 95 w 160"/>
                <a:gd name="T3" fmla="*/ 50 h 312"/>
                <a:gd name="T4" fmla="*/ 0 w 160"/>
                <a:gd name="T5" fmla="*/ 312 h 312"/>
                <a:gd name="T6" fmla="*/ 0 60000 65536"/>
                <a:gd name="T7" fmla="*/ 0 60000 65536"/>
                <a:gd name="T8" fmla="*/ 0 60000 65536"/>
              </a:gdLst>
              <a:ahLst/>
              <a:cxnLst>
                <a:cxn ang="T6">
                  <a:pos x="T0" y="T1"/>
                </a:cxn>
                <a:cxn ang="T7">
                  <a:pos x="T2" y="T3"/>
                </a:cxn>
                <a:cxn ang="T8">
                  <a:pos x="T4" y="T5"/>
                </a:cxn>
              </a:cxnLst>
              <a:rect l="0" t="0" r="r" b="b"/>
              <a:pathLst>
                <a:path w="160" h="312">
                  <a:moveTo>
                    <a:pt x="160" y="0"/>
                  </a:moveTo>
                  <a:cubicBezTo>
                    <a:pt x="122" y="9"/>
                    <a:pt x="118" y="22"/>
                    <a:pt x="95" y="50"/>
                  </a:cubicBezTo>
                  <a:cubicBezTo>
                    <a:pt x="21" y="138"/>
                    <a:pt x="0" y="195"/>
                    <a:pt x="0" y="31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5" name="Group 35"/>
          <p:cNvGrpSpPr>
            <a:grpSpLocks/>
          </p:cNvGrpSpPr>
          <p:nvPr/>
        </p:nvGrpSpPr>
        <p:grpSpPr bwMode="auto">
          <a:xfrm>
            <a:off x="3249613" y="2046288"/>
            <a:ext cx="3143250" cy="1727200"/>
            <a:chOff x="2047" y="1289"/>
            <a:chExt cx="1980" cy="1088"/>
          </a:xfrm>
        </p:grpSpPr>
        <p:sp>
          <p:nvSpPr>
            <p:cNvPr id="15386" name="Oval 36"/>
            <p:cNvSpPr>
              <a:spLocks noChangeArrowheads="1"/>
            </p:cNvSpPr>
            <p:nvPr/>
          </p:nvSpPr>
          <p:spPr bwMode="auto">
            <a:xfrm>
              <a:off x="3345" y="1289"/>
              <a:ext cx="230"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7" name="Text Box 37"/>
            <p:cNvSpPr txBox="1">
              <a:spLocks noChangeArrowheads="1"/>
            </p:cNvSpPr>
            <p:nvPr/>
          </p:nvSpPr>
          <p:spPr bwMode="auto">
            <a:xfrm>
              <a:off x="3093" y="1579"/>
              <a:ext cx="9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check=2?</a:t>
              </a:r>
              <a:endParaRPr lang="en-US" sz="2400" b="0">
                <a:solidFill>
                  <a:srgbClr val="000000"/>
                </a:solidFill>
                <a:latin typeface="Tahoma" charset="0"/>
              </a:endParaRPr>
            </a:p>
          </p:txBody>
        </p:sp>
        <p:sp>
          <p:nvSpPr>
            <p:cNvPr id="15388" name="Text Box 38"/>
            <p:cNvSpPr txBox="1">
              <a:spLocks noChangeArrowheads="1"/>
            </p:cNvSpPr>
            <p:nvPr/>
          </p:nvSpPr>
          <p:spPr bwMode="auto">
            <a:xfrm>
              <a:off x="2047" y="2089"/>
              <a:ext cx="13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output: &lt;2,x&gt;</a:t>
              </a:r>
              <a:endParaRPr lang="en-US" sz="2400" b="0">
                <a:solidFill>
                  <a:srgbClr val="000000"/>
                </a:solidFill>
                <a:latin typeface="Tahoma" charset="0"/>
              </a:endParaRPr>
            </a:p>
          </p:txBody>
        </p:sp>
        <p:sp>
          <p:nvSpPr>
            <p:cNvPr id="15389" name="Freeform 39"/>
            <p:cNvSpPr>
              <a:spLocks/>
            </p:cNvSpPr>
            <p:nvPr/>
          </p:nvSpPr>
          <p:spPr bwMode="auto">
            <a:xfrm>
              <a:off x="2203" y="1462"/>
              <a:ext cx="699" cy="678"/>
            </a:xfrm>
            <a:custGeom>
              <a:avLst/>
              <a:gdLst>
                <a:gd name="T0" fmla="*/ 0 w 699"/>
                <a:gd name="T1" fmla="*/ 0 h 678"/>
                <a:gd name="T2" fmla="*/ 146 w 699"/>
                <a:gd name="T3" fmla="*/ 94 h 678"/>
                <a:gd name="T4" fmla="*/ 269 w 699"/>
                <a:gd name="T5" fmla="*/ 153 h 678"/>
                <a:gd name="T6" fmla="*/ 379 w 699"/>
                <a:gd name="T7" fmla="*/ 233 h 678"/>
                <a:gd name="T8" fmla="*/ 582 w 699"/>
                <a:gd name="T9" fmla="*/ 436 h 678"/>
                <a:gd name="T10" fmla="*/ 640 w 699"/>
                <a:gd name="T11" fmla="*/ 560 h 678"/>
                <a:gd name="T12" fmla="*/ 677 w 699"/>
                <a:gd name="T13" fmla="*/ 655 h 678"/>
                <a:gd name="T14" fmla="*/ 699 w 699"/>
                <a:gd name="T15" fmla="*/ 676 h 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9" h="678">
                  <a:moveTo>
                    <a:pt x="0" y="0"/>
                  </a:moveTo>
                  <a:cubicBezTo>
                    <a:pt x="52" y="25"/>
                    <a:pt x="96" y="65"/>
                    <a:pt x="146" y="94"/>
                  </a:cubicBezTo>
                  <a:cubicBezTo>
                    <a:pt x="185" y="116"/>
                    <a:pt x="229" y="133"/>
                    <a:pt x="269" y="153"/>
                  </a:cubicBezTo>
                  <a:cubicBezTo>
                    <a:pt x="310" y="174"/>
                    <a:pt x="340" y="210"/>
                    <a:pt x="379" y="233"/>
                  </a:cubicBezTo>
                  <a:cubicBezTo>
                    <a:pt x="464" y="283"/>
                    <a:pt x="531" y="352"/>
                    <a:pt x="582" y="436"/>
                  </a:cubicBezTo>
                  <a:cubicBezTo>
                    <a:pt x="590" y="480"/>
                    <a:pt x="609" y="528"/>
                    <a:pt x="640" y="560"/>
                  </a:cubicBezTo>
                  <a:cubicBezTo>
                    <a:pt x="652" y="593"/>
                    <a:pt x="661" y="624"/>
                    <a:pt x="677" y="655"/>
                  </a:cubicBezTo>
                  <a:cubicBezTo>
                    <a:pt x="689" y="678"/>
                    <a:pt x="684" y="676"/>
                    <a:pt x="699" y="676"/>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0" name="Freeform 40"/>
            <p:cNvSpPr>
              <a:spLocks/>
            </p:cNvSpPr>
            <p:nvPr/>
          </p:nvSpPr>
          <p:spPr bwMode="auto">
            <a:xfrm>
              <a:off x="2940" y="1535"/>
              <a:ext cx="318" cy="611"/>
            </a:xfrm>
            <a:custGeom>
              <a:avLst/>
              <a:gdLst>
                <a:gd name="T0" fmla="*/ 318 w 318"/>
                <a:gd name="T1" fmla="*/ 0 h 611"/>
                <a:gd name="T2" fmla="*/ 49 w 318"/>
                <a:gd name="T3" fmla="*/ 43 h 611"/>
                <a:gd name="T4" fmla="*/ 5 w 318"/>
                <a:gd name="T5" fmla="*/ 131 h 611"/>
                <a:gd name="T6" fmla="*/ 78 w 318"/>
                <a:gd name="T7" fmla="*/ 385 h 611"/>
                <a:gd name="T8" fmla="*/ 165 w 318"/>
                <a:gd name="T9" fmla="*/ 516 h 611"/>
                <a:gd name="T10" fmla="*/ 165 w 318"/>
                <a:gd name="T11" fmla="*/ 611 h 6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8" h="611">
                  <a:moveTo>
                    <a:pt x="318" y="0"/>
                  </a:moveTo>
                  <a:cubicBezTo>
                    <a:pt x="227" y="14"/>
                    <a:pt x="139" y="21"/>
                    <a:pt x="49" y="43"/>
                  </a:cubicBezTo>
                  <a:cubicBezTo>
                    <a:pt x="18" y="64"/>
                    <a:pt x="13" y="95"/>
                    <a:pt x="5" y="131"/>
                  </a:cubicBezTo>
                  <a:cubicBezTo>
                    <a:pt x="10" y="249"/>
                    <a:pt x="0" y="307"/>
                    <a:pt x="78" y="385"/>
                  </a:cubicBezTo>
                  <a:cubicBezTo>
                    <a:pt x="96" y="422"/>
                    <a:pt x="161" y="481"/>
                    <a:pt x="165" y="516"/>
                  </a:cubicBezTo>
                  <a:cubicBezTo>
                    <a:pt x="169" y="547"/>
                    <a:pt x="165" y="579"/>
                    <a:pt x="165" y="611"/>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1001" name="Group 41"/>
          <p:cNvGrpSpPr>
            <a:grpSpLocks/>
          </p:cNvGrpSpPr>
          <p:nvPr/>
        </p:nvGrpSpPr>
        <p:grpSpPr bwMode="auto">
          <a:xfrm>
            <a:off x="2946400" y="2297113"/>
            <a:ext cx="1698625" cy="2940050"/>
            <a:chOff x="1856" y="1447"/>
            <a:chExt cx="1070" cy="1852"/>
          </a:xfrm>
        </p:grpSpPr>
        <p:sp>
          <p:nvSpPr>
            <p:cNvPr id="15384" name="Freeform 42"/>
            <p:cNvSpPr>
              <a:spLocks/>
            </p:cNvSpPr>
            <p:nvPr/>
          </p:nvSpPr>
          <p:spPr bwMode="auto">
            <a:xfrm>
              <a:off x="1856" y="1447"/>
              <a:ext cx="231" cy="1397"/>
            </a:xfrm>
            <a:custGeom>
              <a:avLst/>
              <a:gdLst>
                <a:gd name="T0" fmla="*/ 122 w 231"/>
                <a:gd name="T1" fmla="*/ 0 h 1397"/>
                <a:gd name="T2" fmla="*/ 86 w 231"/>
                <a:gd name="T3" fmla="*/ 640 h 1397"/>
                <a:gd name="T4" fmla="*/ 122 w 231"/>
                <a:gd name="T5" fmla="*/ 1288 h 1397"/>
                <a:gd name="T6" fmla="*/ 173 w 231"/>
                <a:gd name="T7" fmla="*/ 1346 h 1397"/>
                <a:gd name="T8" fmla="*/ 187 w 231"/>
                <a:gd name="T9" fmla="*/ 1368 h 1397"/>
                <a:gd name="T10" fmla="*/ 231 w 231"/>
                <a:gd name="T11" fmla="*/ 1397 h 1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1397">
                  <a:moveTo>
                    <a:pt x="122" y="0"/>
                  </a:moveTo>
                  <a:cubicBezTo>
                    <a:pt x="89" y="210"/>
                    <a:pt x="101" y="427"/>
                    <a:pt x="86" y="640"/>
                  </a:cubicBezTo>
                  <a:cubicBezTo>
                    <a:pt x="89" y="856"/>
                    <a:pt x="0" y="1109"/>
                    <a:pt x="122" y="1288"/>
                  </a:cubicBezTo>
                  <a:cubicBezTo>
                    <a:pt x="131" y="1318"/>
                    <a:pt x="148" y="1329"/>
                    <a:pt x="173" y="1346"/>
                  </a:cubicBezTo>
                  <a:cubicBezTo>
                    <a:pt x="178" y="1353"/>
                    <a:pt x="180" y="1362"/>
                    <a:pt x="187" y="1368"/>
                  </a:cubicBezTo>
                  <a:cubicBezTo>
                    <a:pt x="200" y="1380"/>
                    <a:pt x="231" y="1397"/>
                    <a:pt x="231" y="1397"/>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5" name="Text Box 43"/>
            <p:cNvSpPr txBox="1">
              <a:spLocks noChangeArrowheads="1"/>
            </p:cNvSpPr>
            <p:nvPr/>
          </p:nvSpPr>
          <p:spPr bwMode="auto">
            <a:xfrm>
              <a:off x="1893" y="2781"/>
              <a:ext cx="10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next tuple:</a:t>
              </a:r>
            </a:p>
            <a:p>
              <a:pPr algn="ctr"/>
              <a:r>
                <a:rPr lang="en-US" sz="2400" b="0">
                  <a:solidFill>
                    <a:srgbClr val="FF0000"/>
                  </a:solidFill>
                  <a:latin typeface="Tahoma" charset="0"/>
                </a:rPr>
                <a:t>&lt;c,7,15&gt;</a:t>
              </a:r>
              <a:endParaRPr lang="en-US" sz="2400" b="0">
                <a:solidFill>
                  <a:srgbClr val="000000"/>
                </a:solidFill>
                <a:latin typeface="Tahoma" charset="0"/>
              </a:endParaRPr>
            </a:p>
          </p:txBody>
        </p:sp>
      </p:grpSp>
      <p:sp>
        <p:nvSpPr>
          <p:cNvPr id="44"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38084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blinds(vertical)">
                                      <p:cBhvr>
                                        <p:cTn id="7" dur="500"/>
                                        <p:tgtEl>
                                          <p:spTgt spid="40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90"/>
                                        </p:tgtEl>
                                        <p:attrNameLst>
                                          <p:attrName>style.visibility</p:attrName>
                                        </p:attrNameLst>
                                      </p:cBhvr>
                                      <p:to>
                                        <p:strVal val="visible"/>
                                      </p:to>
                                    </p:set>
                                    <p:animEffect transition="in" filter="blinds(vertical)">
                                      <p:cBhvr>
                                        <p:cTn id="12" dur="500"/>
                                        <p:tgtEl>
                                          <p:spTgt spid="4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95"/>
                                        </p:tgtEl>
                                        <p:attrNameLst>
                                          <p:attrName>style.visibility</p:attrName>
                                        </p:attrNameLst>
                                      </p:cBhvr>
                                      <p:to>
                                        <p:strVal val="visible"/>
                                      </p:to>
                                    </p:set>
                                    <p:animEffect transition="in" filter="blinds(vertical)">
                                      <p:cBhvr>
                                        <p:cTn id="17" dur="500"/>
                                        <p:tgtEl>
                                          <p:spTgt spid="40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001"/>
                                        </p:tgtEl>
                                        <p:attrNameLst>
                                          <p:attrName>style.visibility</p:attrName>
                                        </p:attrNameLst>
                                      </p:cBhvr>
                                      <p:to>
                                        <p:strVal val="visible"/>
                                      </p:to>
                                    </p:set>
                                    <p:animEffect transition="in" filter="blinds(vertical)">
                                      <p:cBhvr>
                                        <p:cTn id="22"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a:t>
            </a:r>
            <a:r>
              <a:rPr lang="en-US" sz="4800" dirty="0"/>
              <a:t>Query Processing and Optimization?</a:t>
            </a:r>
            <a:endParaRPr lang="en-US" dirty="0"/>
          </a:p>
        </p:txBody>
      </p:sp>
      <p:sp>
        <p:nvSpPr>
          <p:cNvPr id="3" name="Content Placeholder 2"/>
          <p:cNvSpPr>
            <a:spLocks noGrp="1"/>
          </p:cNvSpPr>
          <p:nvPr>
            <p:ph idx="1"/>
          </p:nvPr>
        </p:nvSpPr>
        <p:spPr>
          <a:xfrm>
            <a:off x="251520" y="1556792"/>
            <a:ext cx="8712968" cy="5400600"/>
          </a:xfrm>
        </p:spPr>
        <p:txBody>
          <a:bodyPr>
            <a:normAutofit/>
          </a:bodyPr>
          <a:lstStyle/>
          <a:p>
            <a:pPr>
              <a:spcBef>
                <a:spcPts val="600"/>
              </a:spcBef>
              <a:spcAft>
                <a:spcPts val="1200"/>
              </a:spcAft>
            </a:pPr>
            <a:r>
              <a:rPr lang="en-US" dirty="0"/>
              <a:t>Become familiar with the internals of the Query Optimizer and the execution plans it produces</a:t>
            </a:r>
          </a:p>
          <a:p>
            <a:pPr lvl="1">
              <a:spcBef>
                <a:spcPts val="600"/>
              </a:spcBef>
              <a:spcAft>
                <a:spcPts val="1200"/>
              </a:spcAft>
            </a:pPr>
            <a:r>
              <a:rPr lang="en-US" dirty="0"/>
              <a:t>Need to know Query Operator algorithms to understand query plans</a:t>
            </a:r>
          </a:p>
          <a:p>
            <a:pPr lvl="1">
              <a:spcBef>
                <a:spcPts val="600"/>
              </a:spcBef>
              <a:spcAft>
                <a:spcPts val="1200"/>
              </a:spcAft>
            </a:pPr>
            <a:r>
              <a:rPr lang="en-US" dirty="0"/>
              <a:t>Need to understand query plans to tune a DBMS</a:t>
            </a:r>
          </a:p>
          <a:p>
            <a:pPr lvl="1">
              <a:spcBef>
                <a:spcPts val="600"/>
              </a:spcBef>
              <a:spcAft>
                <a:spcPts val="1200"/>
              </a:spcAft>
            </a:pPr>
            <a:r>
              <a:rPr lang="en-US" dirty="0"/>
              <a:t>Take your query writing and performance diagnostic skills to the next level</a:t>
            </a:r>
          </a:p>
          <a:p>
            <a:pPr marL="457200" lvl="1" indent="0">
              <a:spcBef>
                <a:spcPts val="600"/>
              </a:spcBef>
              <a:spcAft>
                <a:spcPts val="1200"/>
              </a:spcAft>
              <a:buNone/>
            </a:pPr>
            <a:r>
              <a:rPr lang="en-US" dirty="0">
                <a:latin typeface="Arial" charset="0"/>
              </a:rPr>
              <a:t>=&gt; Better placed to write queries that optimize well, and to debug plan-related performance problems</a:t>
            </a:r>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4</a:t>
            </a:fld>
            <a:endParaRPr lang="en-US" dirty="0"/>
          </a:p>
        </p:txBody>
      </p:sp>
    </p:spTree>
    <p:extLst>
      <p:ext uri="{BB962C8B-B14F-4D97-AF65-F5344CB8AC3E}">
        <p14:creationId xmlns:p14="http://schemas.microsoft.com/office/powerpoint/2010/main" val="3355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Rewrite Rules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Some Query Rewrite Rules</a:t>
            </a:r>
          </a:p>
        </p:txBody>
      </p:sp>
      <p:sp>
        <p:nvSpPr>
          <p:cNvPr id="23555" name="Rectangle 3"/>
          <p:cNvSpPr>
            <a:spLocks noGrp="1" noChangeArrowheads="1"/>
          </p:cNvSpPr>
          <p:nvPr>
            <p:ph idx="1"/>
          </p:nvPr>
        </p:nvSpPr>
        <p:spPr>
          <a:xfrm>
            <a:off x="107504" y="1484784"/>
            <a:ext cx="9036496" cy="5400600"/>
          </a:xfrm>
        </p:spPr>
        <p:txBody>
          <a:bodyPr>
            <a:normAutofit fontScale="85000" lnSpcReduction="20000"/>
          </a:bodyPr>
          <a:lstStyle/>
          <a:p>
            <a:pPr eaLnBrk="1" hangingPunct="1">
              <a:lnSpc>
                <a:spcPct val="120000"/>
              </a:lnSpc>
              <a:spcBef>
                <a:spcPts val="600"/>
              </a:spcBef>
            </a:pPr>
            <a:r>
              <a:rPr lang="en-US" dirty="0">
                <a:latin typeface="Corbel" pitchFamily="34" charset="0"/>
              </a:rPr>
              <a:t>Transform one </a:t>
            </a:r>
            <a:r>
              <a:rPr lang="en-US" dirty="0">
                <a:solidFill>
                  <a:srgbClr val="CC3300"/>
                </a:solidFill>
                <a:latin typeface="Corbel" pitchFamily="34" charset="0"/>
              </a:rPr>
              <a:t>logical plan</a:t>
            </a:r>
            <a:r>
              <a:rPr lang="en-US" dirty="0">
                <a:latin typeface="Corbel" pitchFamily="34" charset="0"/>
              </a:rPr>
              <a:t> into a more efficient one using equivalences in relational algebra</a:t>
            </a:r>
          </a:p>
          <a:p>
            <a:pPr>
              <a:lnSpc>
                <a:spcPct val="120000"/>
              </a:lnSpc>
              <a:spcBef>
                <a:spcPts val="600"/>
              </a:spcBef>
            </a:pPr>
            <a:r>
              <a:rPr lang="en-CA" sz="2800" dirty="0"/>
              <a:t>Some common Query Rewrite Rules</a:t>
            </a:r>
          </a:p>
          <a:p>
            <a:pPr lvl="1">
              <a:lnSpc>
                <a:spcPct val="120000"/>
              </a:lnSpc>
              <a:spcBef>
                <a:spcPts val="600"/>
              </a:spcBef>
            </a:pPr>
            <a:r>
              <a:rPr lang="en-US" dirty="0"/>
              <a:t> Perform Selection operations as early as possible </a:t>
            </a:r>
          </a:p>
          <a:p>
            <a:pPr lvl="2">
              <a:lnSpc>
                <a:spcPct val="120000"/>
              </a:lnSpc>
              <a:spcBef>
                <a:spcPts val="600"/>
              </a:spcBef>
            </a:pPr>
            <a:r>
              <a:rPr lang="en-US" dirty="0"/>
              <a:t>Cut down the number of rows involved </a:t>
            </a:r>
            <a:r>
              <a:rPr lang="en-US" dirty="0">
                <a:sym typeface="Symbol" pitchFamily="-76" charset="2"/>
              </a:rPr>
              <a:t>since rows can be discarded sooner</a:t>
            </a:r>
            <a:endParaRPr lang="en-US" dirty="0"/>
          </a:p>
          <a:p>
            <a:pPr lvl="1">
              <a:lnSpc>
                <a:spcPct val="120000"/>
              </a:lnSpc>
              <a:spcBef>
                <a:spcPts val="600"/>
              </a:spcBef>
            </a:pPr>
            <a:r>
              <a:rPr lang="en-US" dirty="0"/>
              <a:t>Perform Projection as early as possible.</a:t>
            </a:r>
          </a:p>
          <a:p>
            <a:pPr lvl="2">
              <a:lnSpc>
                <a:spcPct val="120000"/>
              </a:lnSpc>
              <a:spcBef>
                <a:spcPts val="600"/>
              </a:spcBef>
            </a:pPr>
            <a:r>
              <a:rPr lang="en-US" dirty="0"/>
              <a:t>Cut down the number of columns involved</a:t>
            </a:r>
          </a:p>
          <a:p>
            <a:pPr lvl="1">
              <a:lnSpc>
                <a:spcPct val="120000"/>
              </a:lnSpc>
              <a:spcBef>
                <a:spcPts val="600"/>
              </a:spcBef>
            </a:pPr>
            <a:r>
              <a:rPr lang="en-CA" dirty="0"/>
              <a:t>Combine Selections and Cartesian products into equijoins</a:t>
            </a:r>
          </a:p>
          <a:p>
            <a:pPr lvl="1">
              <a:lnSpc>
                <a:spcPct val="120000"/>
              </a:lnSpc>
              <a:spcBef>
                <a:spcPts val="600"/>
              </a:spcBef>
            </a:pPr>
            <a:r>
              <a:rPr lang="en-US" dirty="0"/>
              <a:t>Compute common expressions once.</a:t>
            </a:r>
          </a:p>
          <a:p>
            <a:pPr lvl="2">
              <a:lnSpc>
                <a:spcPct val="120000"/>
              </a:lnSpc>
              <a:spcBef>
                <a:spcPts val="600"/>
              </a:spcBef>
            </a:pPr>
            <a:r>
              <a:rPr lang="en-US" dirty="0"/>
              <a:t>If common expression appears more than once then compute once and store the result and reuse it when required. </a:t>
            </a:r>
          </a:p>
          <a:p>
            <a:pPr lvl="1" eaLnBrk="1" hangingPunct="1">
              <a:lnSpc>
                <a:spcPct val="120000"/>
              </a:lnSpc>
              <a:spcBef>
                <a:spcPts val="600"/>
              </a:spcBef>
            </a:pPr>
            <a:r>
              <a:rPr lang="en-US" dirty="0">
                <a:latin typeface="Corbel" pitchFamily="34" charset="0"/>
              </a:rPr>
              <a:t>Some </a:t>
            </a:r>
            <a:r>
              <a:rPr lang="en-US" dirty="0" err="1">
                <a:latin typeface="Corbel" pitchFamily="34" charset="0"/>
              </a:rPr>
              <a:t>Subqueries</a:t>
            </a:r>
            <a:r>
              <a:rPr lang="en-US" dirty="0">
                <a:latin typeface="Corbel" pitchFamily="34" charset="0"/>
              </a:rPr>
              <a:t> can be converted to </a:t>
            </a:r>
            <a:r>
              <a:rPr lang="en-US" dirty="0">
                <a:latin typeface="Corbel" pitchFamily="34" charset="0"/>
                <a:sym typeface="Wingdings" pitchFamily="2" charset="2"/>
              </a:rPr>
              <a:t>Joins</a:t>
            </a:r>
          </a:p>
          <a:p>
            <a:pPr lvl="1" eaLnBrk="1" hangingPunct="1">
              <a:lnSpc>
                <a:spcPct val="120000"/>
              </a:lnSpc>
              <a:spcAft>
                <a:spcPts val="600"/>
              </a:spcAft>
            </a:pPr>
            <a:endParaRPr lang="en-US" sz="3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41</a:t>
            </a:fld>
            <a:endParaRPr lang="en-US" dirty="0"/>
          </a:p>
        </p:txBody>
      </p:sp>
    </p:spTree>
    <p:extLst>
      <p:ext uri="{BB962C8B-B14F-4D97-AF65-F5344CB8AC3E}">
        <p14:creationId xmlns:p14="http://schemas.microsoft.com/office/powerpoint/2010/main" val="2323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down)">
                                      <p:cBhvr>
                                        <p:cTn id="7" dur="580">
                                          <p:stCondLst>
                                            <p:cond delay="0"/>
                                          </p:stCondLst>
                                        </p:cTn>
                                        <p:tgtEl>
                                          <p:spTgt spid="23555">
                                            <p:txEl>
                                              <p:pRg st="3" end="3"/>
                                            </p:txEl>
                                          </p:spTgt>
                                        </p:tgtEl>
                                      </p:cBhvr>
                                    </p:animEffect>
                                    <p:anim calcmode="lin" valueType="num">
                                      <p:cBhvr>
                                        <p:cTn id="8" dur="1822" tmFilter="0,0; 0.14,0.36; 0.43,0.73; 0.71,0.91; 1.0,1.0">
                                          <p:stCondLst>
                                            <p:cond delay="0"/>
                                          </p:stCondLst>
                                        </p:cTn>
                                        <p:tgtEl>
                                          <p:spTgt spid="2355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5">
                                            <p:txEl>
                                              <p:pRg st="3" end="3"/>
                                            </p:txEl>
                                          </p:spTgt>
                                        </p:tgtEl>
                                      </p:cBhvr>
                                      <p:to x="100000" y="60000"/>
                                    </p:animScale>
                                    <p:animScale>
                                      <p:cBhvr>
                                        <p:cTn id="14" dur="166" decel="50000">
                                          <p:stCondLst>
                                            <p:cond delay="676"/>
                                          </p:stCondLst>
                                        </p:cTn>
                                        <p:tgtEl>
                                          <p:spTgt spid="23555">
                                            <p:txEl>
                                              <p:pRg st="3" end="3"/>
                                            </p:txEl>
                                          </p:spTgt>
                                        </p:tgtEl>
                                      </p:cBhvr>
                                      <p:to x="100000" y="100000"/>
                                    </p:animScale>
                                    <p:animScale>
                                      <p:cBhvr>
                                        <p:cTn id="15" dur="26">
                                          <p:stCondLst>
                                            <p:cond delay="1312"/>
                                          </p:stCondLst>
                                        </p:cTn>
                                        <p:tgtEl>
                                          <p:spTgt spid="23555">
                                            <p:txEl>
                                              <p:pRg st="3" end="3"/>
                                            </p:txEl>
                                          </p:spTgt>
                                        </p:tgtEl>
                                      </p:cBhvr>
                                      <p:to x="100000" y="80000"/>
                                    </p:animScale>
                                    <p:animScale>
                                      <p:cBhvr>
                                        <p:cTn id="16" dur="166" decel="50000">
                                          <p:stCondLst>
                                            <p:cond delay="1338"/>
                                          </p:stCondLst>
                                        </p:cTn>
                                        <p:tgtEl>
                                          <p:spTgt spid="23555">
                                            <p:txEl>
                                              <p:pRg st="3" end="3"/>
                                            </p:txEl>
                                          </p:spTgt>
                                        </p:tgtEl>
                                      </p:cBhvr>
                                      <p:to x="100000" y="100000"/>
                                    </p:animScale>
                                    <p:animScale>
                                      <p:cBhvr>
                                        <p:cTn id="17" dur="26">
                                          <p:stCondLst>
                                            <p:cond delay="1642"/>
                                          </p:stCondLst>
                                        </p:cTn>
                                        <p:tgtEl>
                                          <p:spTgt spid="23555">
                                            <p:txEl>
                                              <p:pRg st="3" end="3"/>
                                            </p:txEl>
                                          </p:spTgt>
                                        </p:tgtEl>
                                      </p:cBhvr>
                                      <p:to x="100000" y="90000"/>
                                    </p:animScale>
                                    <p:animScale>
                                      <p:cBhvr>
                                        <p:cTn id="18" dur="166" decel="50000">
                                          <p:stCondLst>
                                            <p:cond delay="1668"/>
                                          </p:stCondLst>
                                        </p:cTn>
                                        <p:tgtEl>
                                          <p:spTgt spid="23555">
                                            <p:txEl>
                                              <p:pRg st="3" end="3"/>
                                            </p:txEl>
                                          </p:spTgt>
                                        </p:tgtEl>
                                      </p:cBhvr>
                                      <p:to x="100000" y="100000"/>
                                    </p:animScale>
                                    <p:animScale>
                                      <p:cBhvr>
                                        <p:cTn id="19" dur="26">
                                          <p:stCondLst>
                                            <p:cond delay="1808"/>
                                          </p:stCondLst>
                                        </p:cTn>
                                        <p:tgtEl>
                                          <p:spTgt spid="23555">
                                            <p:txEl>
                                              <p:pRg st="3" end="3"/>
                                            </p:txEl>
                                          </p:spTgt>
                                        </p:tgtEl>
                                      </p:cBhvr>
                                      <p:to x="100000" y="95000"/>
                                    </p:animScale>
                                    <p:animScale>
                                      <p:cBhvr>
                                        <p:cTn id="20" dur="166" decel="50000">
                                          <p:stCondLst>
                                            <p:cond delay="1834"/>
                                          </p:stCondLst>
                                        </p:cTn>
                                        <p:tgtEl>
                                          <p:spTgt spid="2355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wipe(down)">
                                      <p:cBhvr>
                                        <p:cTn id="25" dur="580">
                                          <p:stCondLst>
                                            <p:cond delay="0"/>
                                          </p:stCondLst>
                                        </p:cTn>
                                        <p:tgtEl>
                                          <p:spTgt spid="23555">
                                            <p:txEl>
                                              <p:pRg st="5" end="5"/>
                                            </p:txEl>
                                          </p:spTgt>
                                        </p:tgtEl>
                                      </p:cBhvr>
                                    </p:animEffect>
                                    <p:anim calcmode="lin" valueType="num">
                                      <p:cBhvr>
                                        <p:cTn id="26" dur="1822" tmFilter="0,0; 0.14,0.36; 0.43,0.73; 0.71,0.91; 1.0,1.0">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555">
                                            <p:txEl>
                                              <p:pRg st="5" end="5"/>
                                            </p:txEl>
                                          </p:spTgt>
                                        </p:tgtEl>
                                      </p:cBhvr>
                                      <p:to x="100000" y="60000"/>
                                    </p:animScale>
                                    <p:animScale>
                                      <p:cBhvr>
                                        <p:cTn id="32" dur="166" decel="50000">
                                          <p:stCondLst>
                                            <p:cond delay="676"/>
                                          </p:stCondLst>
                                        </p:cTn>
                                        <p:tgtEl>
                                          <p:spTgt spid="23555">
                                            <p:txEl>
                                              <p:pRg st="5" end="5"/>
                                            </p:txEl>
                                          </p:spTgt>
                                        </p:tgtEl>
                                      </p:cBhvr>
                                      <p:to x="100000" y="100000"/>
                                    </p:animScale>
                                    <p:animScale>
                                      <p:cBhvr>
                                        <p:cTn id="33" dur="26">
                                          <p:stCondLst>
                                            <p:cond delay="1312"/>
                                          </p:stCondLst>
                                        </p:cTn>
                                        <p:tgtEl>
                                          <p:spTgt spid="23555">
                                            <p:txEl>
                                              <p:pRg st="5" end="5"/>
                                            </p:txEl>
                                          </p:spTgt>
                                        </p:tgtEl>
                                      </p:cBhvr>
                                      <p:to x="100000" y="80000"/>
                                    </p:animScale>
                                    <p:animScale>
                                      <p:cBhvr>
                                        <p:cTn id="34" dur="166" decel="50000">
                                          <p:stCondLst>
                                            <p:cond delay="1338"/>
                                          </p:stCondLst>
                                        </p:cTn>
                                        <p:tgtEl>
                                          <p:spTgt spid="23555">
                                            <p:txEl>
                                              <p:pRg st="5" end="5"/>
                                            </p:txEl>
                                          </p:spTgt>
                                        </p:tgtEl>
                                      </p:cBhvr>
                                      <p:to x="100000" y="100000"/>
                                    </p:animScale>
                                    <p:animScale>
                                      <p:cBhvr>
                                        <p:cTn id="35" dur="26">
                                          <p:stCondLst>
                                            <p:cond delay="1642"/>
                                          </p:stCondLst>
                                        </p:cTn>
                                        <p:tgtEl>
                                          <p:spTgt spid="23555">
                                            <p:txEl>
                                              <p:pRg st="5" end="5"/>
                                            </p:txEl>
                                          </p:spTgt>
                                        </p:tgtEl>
                                      </p:cBhvr>
                                      <p:to x="100000" y="90000"/>
                                    </p:animScale>
                                    <p:animScale>
                                      <p:cBhvr>
                                        <p:cTn id="36" dur="166" decel="50000">
                                          <p:stCondLst>
                                            <p:cond delay="1668"/>
                                          </p:stCondLst>
                                        </p:cTn>
                                        <p:tgtEl>
                                          <p:spTgt spid="23555">
                                            <p:txEl>
                                              <p:pRg st="5" end="5"/>
                                            </p:txEl>
                                          </p:spTgt>
                                        </p:tgtEl>
                                      </p:cBhvr>
                                      <p:to x="100000" y="100000"/>
                                    </p:animScale>
                                    <p:animScale>
                                      <p:cBhvr>
                                        <p:cTn id="37" dur="26">
                                          <p:stCondLst>
                                            <p:cond delay="1808"/>
                                          </p:stCondLst>
                                        </p:cTn>
                                        <p:tgtEl>
                                          <p:spTgt spid="23555">
                                            <p:txEl>
                                              <p:pRg st="5" end="5"/>
                                            </p:txEl>
                                          </p:spTgt>
                                        </p:tgtEl>
                                      </p:cBhvr>
                                      <p:to x="100000" y="95000"/>
                                    </p:animScale>
                                    <p:animScale>
                                      <p:cBhvr>
                                        <p:cTn id="38"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600" dirty="0"/>
              <a:t>Equivalences in Relational Algebra</a:t>
            </a:r>
          </a:p>
        </p:txBody>
      </p:sp>
      <p:sp>
        <p:nvSpPr>
          <p:cNvPr id="24579" name="Rectangle 3"/>
          <p:cNvSpPr>
            <a:spLocks noGrp="1" noChangeArrowheads="1"/>
          </p:cNvSpPr>
          <p:nvPr>
            <p:ph idx="1"/>
          </p:nvPr>
        </p:nvSpPr>
        <p:spPr>
          <a:xfrm>
            <a:off x="457200" y="1775191"/>
            <a:ext cx="8534400" cy="4625609"/>
          </a:xfrm>
        </p:spPr>
        <p:txBody>
          <a:bodyPr>
            <a:normAutofit/>
          </a:bodyPr>
          <a:lstStyle/>
          <a:p>
            <a:pPr eaLnBrk="1" hangingPunct="1">
              <a:buFontTx/>
              <a:buNone/>
            </a:pPr>
            <a:r>
              <a:rPr lang="en-US" dirty="0"/>
              <a:t>R		 S =	S	R   </a:t>
            </a:r>
            <a:r>
              <a:rPr lang="en-US" dirty="0" err="1">
                <a:solidFill>
                  <a:srgbClr val="CC3300"/>
                </a:solidFill>
              </a:rPr>
              <a:t>Commutativity</a:t>
            </a:r>
            <a:endParaRPr lang="en-US" dirty="0">
              <a:solidFill>
                <a:srgbClr val="CC3300"/>
              </a:solidFill>
            </a:endParaRPr>
          </a:p>
          <a:p>
            <a:pPr eaLnBrk="1" hangingPunct="1">
              <a:buFontTx/>
              <a:buNone/>
            </a:pPr>
            <a:r>
              <a:rPr lang="en-US" dirty="0"/>
              <a:t>(R	     S) 	       T = R	  (S	    T)   </a:t>
            </a:r>
            <a:r>
              <a:rPr lang="en-US" dirty="0">
                <a:solidFill>
                  <a:srgbClr val="CC3300"/>
                </a:solidFill>
              </a:rPr>
              <a:t>Associativity </a:t>
            </a:r>
          </a:p>
        </p:txBody>
      </p:sp>
      <p:sp>
        <p:nvSpPr>
          <p:cNvPr id="24580" name="AutoShape 4"/>
          <p:cNvSpPr>
            <a:spLocks noChangeArrowheads="1"/>
          </p:cNvSpPr>
          <p:nvPr/>
        </p:nvSpPr>
        <p:spPr bwMode="auto">
          <a:xfrm rot="-5400000">
            <a:off x="10287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1" name="AutoShape 5"/>
          <p:cNvSpPr>
            <a:spLocks noChangeArrowheads="1"/>
          </p:cNvSpPr>
          <p:nvPr/>
        </p:nvSpPr>
        <p:spPr bwMode="auto">
          <a:xfrm rot="-5400000">
            <a:off x="27813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2" name="AutoShape 6"/>
          <p:cNvSpPr>
            <a:spLocks noChangeArrowheads="1"/>
          </p:cNvSpPr>
          <p:nvPr/>
        </p:nvSpPr>
        <p:spPr bwMode="auto">
          <a:xfrm rot="-5400000">
            <a:off x="1311729"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3" name="AutoShape 7"/>
          <p:cNvSpPr>
            <a:spLocks noChangeArrowheads="1"/>
          </p:cNvSpPr>
          <p:nvPr/>
        </p:nvSpPr>
        <p:spPr bwMode="auto">
          <a:xfrm rot="-5400000">
            <a:off x="2364465"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4" name="AutoShape 8"/>
          <p:cNvSpPr>
            <a:spLocks noChangeArrowheads="1"/>
          </p:cNvSpPr>
          <p:nvPr/>
        </p:nvSpPr>
        <p:spPr bwMode="auto">
          <a:xfrm rot="-5400000">
            <a:off x="4902324"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5" name="AutoShape 9"/>
          <p:cNvSpPr>
            <a:spLocks noChangeArrowheads="1"/>
          </p:cNvSpPr>
          <p:nvPr/>
        </p:nvSpPr>
        <p:spPr bwMode="auto">
          <a:xfrm rot="-5400000">
            <a:off x="3894212"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5898" name="Rectangle 10"/>
          <p:cNvSpPr>
            <a:spLocks noChangeArrowheads="1"/>
          </p:cNvSpPr>
          <p:nvPr/>
        </p:nvSpPr>
        <p:spPr bwMode="auto">
          <a:xfrm>
            <a:off x="304800" y="3708437"/>
            <a:ext cx="8686800" cy="9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0" dirty="0">
                <a:solidFill>
                  <a:srgbClr val="000000"/>
                </a:solidFill>
                <a:latin typeface="Arial" pitchFamily="34" charset="0"/>
              </a:rPr>
              <a:t>Also holds for: Cartesian Product, Union, Intersection</a:t>
            </a:r>
            <a:endParaRPr lang="en-US" sz="3600" b="0" u="sng" dirty="0">
              <a:solidFill>
                <a:srgbClr val="000000"/>
              </a:solidFill>
              <a:latin typeface="Arial" pitchFamily="34" charset="0"/>
            </a:endParaRPr>
          </a:p>
        </p:txBody>
      </p:sp>
      <p:sp>
        <p:nvSpPr>
          <p:cNvPr id="165899" name="Rectangle 11"/>
          <p:cNvSpPr>
            <a:spLocks noChangeArrowheads="1"/>
          </p:cNvSpPr>
          <p:nvPr/>
        </p:nvSpPr>
        <p:spPr bwMode="auto">
          <a:xfrm>
            <a:off x="457200" y="4560837"/>
            <a:ext cx="8077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dirty="0">
                <a:solidFill>
                  <a:srgbClr val="000000"/>
                </a:solidFill>
                <a:latin typeface="Arial" pitchFamily="34" charset="0"/>
              </a:rPr>
              <a:t>R x S = S x R</a:t>
            </a:r>
          </a:p>
          <a:p>
            <a:pPr marL="342900" indent="-342900">
              <a:spcBef>
                <a:spcPct val="20000"/>
              </a:spcBef>
            </a:pPr>
            <a:r>
              <a:rPr lang="en-US" sz="2800" b="0" dirty="0">
                <a:solidFill>
                  <a:srgbClr val="000000"/>
                </a:solidFill>
                <a:latin typeface="Arial" pitchFamily="34" charset="0"/>
              </a:rPr>
              <a:t>(R x S) x T = R x (S x T)</a:t>
            </a:r>
          </a:p>
          <a:p>
            <a:pPr marL="342900" indent="-342900">
              <a:spcBef>
                <a:spcPct val="20000"/>
              </a:spcBef>
            </a:pPr>
            <a:r>
              <a:rPr lang="en-US" sz="2800" b="0" dirty="0">
                <a:solidFill>
                  <a:srgbClr val="000000"/>
                </a:solidFill>
                <a:latin typeface="Arial" pitchFamily="34" charset="0"/>
              </a:rPr>
              <a:t>R U S = S U R</a:t>
            </a:r>
          </a:p>
          <a:p>
            <a:pPr marL="342900" indent="-342900">
              <a:spcBef>
                <a:spcPct val="20000"/>
              </a:spcBef>
            </a:pPr>
            <a:r>
              <a:rPr lang="en-US" sz="2800" b="0" dirty="0">
                <a:solidFill>
                  <a:srgbClr val="000000"/>
                </a:solidFill>
                <a:latin typeface="Arial" pitchFamily="34" charset="0"/>
              </a:rPr>
              <a:t>R U (S U T) = (R U S) U T</a:t>
            </a:r>
          </a:p>
        </p:txBody>
      </p:sp>
      <p:sp>
        <p:nvSpPr>
          <p:cNvPr id="2" name="Rectangle 1"/>
          <p:cNvSpPr/>
          <p:nvPr/>
        </p:nvSpPr>
        <p:spPr>
          <a:xfrm>
            <a:off x="457200" y="3068960"/>
            <a:ext cx="8534400" cy="707886"/>
          </a:xfrm>
          <a:prstGeom prst="rect">
            <a:avLst/>
          </a:prstGeom>
        </p:spPr>
        <p:txBody>
          <a:bodyPr wrap="square">
            <a:spAutoFit/>
          </a:bodyPr>
          <a:lstStyle/>
          <a:p>
            <a:r>
              <a:rPr lang="en-US" sz="2000" dirty="0">
                <a:latin typeface="+mj-lt"/>
              </a:rPr>
              <a:t>Joins are commutative and associative =&gt; </a:t>
            </a:r>
            <a:r>
              <a:rPr lang="en-US" sz="2000" dirty="0">
                <a:solidFill>
                  <a:srgbClr val="0070C0"/>
                </a:solidFill>
                <a:latin typeface="+mj-lt"/>
              </a:rPr>
              <a:t>Relations may therefore be joined in any order  </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42</a:t>
            </a:fld>
            <a:endParaRPr lang="en-US" dirty="0"/>
          </a:p>
        </p:txBody>
      </p:sp>
    </p:spTree>
    <p:extLst>
      <p:ext uri="{BB962C8B-B14F-4D97-AF65-F5344CB8AC3E}">
        <p14:creationId xmlns:p14="http://schemas.microsoft.com/office/powerpoint/2010/main" val="802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P spid="1658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Join Order</a:t>
            </a:r>
          </a:p>
        </p:txBody>
      </p:sp>
      <p:sp>
        <p:nvSpPr>
          <p:cNvPr id="34819" name="Rectangle 3"/>
          <p:cNvSpPr>
            <a:spLocks noGrp="1" noChangeArrowheads="1"/>
          </p:cNvSpPr>
          <p:nvPr>
            <p:ph idx="1"/>
          </p:nvPr>
        </p:nvSpPr>
        <p:spPr>
          <a:xfrm>
            <a:off x="251520" y="1484784"/>
            <a:ext cx="8784976" cy="5256583"/>
          </a:xfrm>
        </p:spPr>
        <p:txBody>
          <a:bodyPr>
            <a:normAutofit lnSpcReduction="10000"/>
          </a:bodyPr>
          <a:lstStyle/>
          <a:p>
            <a:pPr eaLnBrk="1" hangingPunct="1">
              <a:spcBef>
                <a:spcPts val="600"/>
              </a:spcBef>
              <a:spcAft>
                <a:spcPts val="600"/>
              </a:spcAft>
            </a:pPr>
            <a:r>
              <a:rPr lang="en-US" sz="2600" dirty="0">
                <a:solidFill>
                  <a:srgbClr val="C00000"/>
                </a:solidFill>
              </a:rPr>
              <a:t>The order in which joins and Cartesian products are made affects the size of intermediate relations</a:t>
            </a:r>
          </a:p>
          <a:p>
            <a:pPr lvl="1" eaLnBrk="1" hangingPunct="1">
              <a:spcBef>
                <a:spcPts val="600"/>
              </a:spcBef>
              <a:spcAft>
                <a:spcPts val="600"/>
              </a:spcAft>
            </a:pPr>
            <a:r>
              <a:rPr lang="en-US" sz="2200" dirty="0">
                <a:sym typeface="Symbol" pitchFamily="18" charset="2"/>
              </a:rPr>
              <a:t>Which, in turn, affects the time taken to process a query</a:t>
            </a:r>
          </a:p>
          <a:p>
            <a:pPr eaLnBrk="1" hangingPunct="1">
              <a:spcBef>
                <a:spcPts val="600"/>
              </a:spcBef>
              <a:spcAft>
                <a:spcPts val="600"/>
              </a:spcAft>
            </a:pPr>
            <a:r>
              <a:rPr lang="en-US" sz="2600" dirty="0">
                <a:sym typeface="Symbol" pitchFamily="18" charset="2"/>
              </a:rPr>
              <a:t>Consider these three relations:</a:t>
            </a:r>
          </a:p>
          <a:p>
            <a:pPr lvl="1" eaLnBrk="1" hangingPunct="1">
              <a:spcBef>
                <a:spcPts val="600"/>
              </a:spcBef>
              <a:spcAft>
                <a:spcPts val="600"/>
              </a:spcAft>
            </a:pPr>
            <a:r>
              <a:rPr lang="en-US" sz="2200" b="1" dirty="0">
                <a:latin typeface="Courier New" pitchFamily="49" charset="0"/>
                <a:sym typeface="Symbol" pitchFamily="18" charset="2"/>
              </a:rPr>
              <a:t>Customer = {</a:t>
            </a:r>
            <a:r>
              <a:rPr lang="en-US" sz="2200" b="1" u="sng" dirty="0" err="1">
                <a:latin typeface="Courier New" pitchFamily="49" charset="0"/>
                <a:sym typeface="Symbol" pitchFamily="18" charset="2"/>
              </a:rPr>
              <a:t>CustID</a:t>
            </a:r>
            <a:r>
              <a:rPr lang="en-US" sz="2200" b="1" dirty="0">
                <a:latin typeface="Courier New" pitchFamily="49" charset="0"/>
                <a:sym typeface="Symbol" pitchFamily="18" charset="2"/>
              </a:rPr>
              <a:t>, fn, </a:t>
            </a:r>
            <a:r>
              <a:rPr lang="en-US" sz="2200" b="1" dirty="0" err="1">
                <a:latin typeface="Courier New" pitchFamily="49" charset="0"/>
                <a:sym typeface="Symbol" pitchFamily="18" charset="2"/>
              </a:rPr>
              <a:t>ln</a:t>
            </a:r>
            <a:r>
              <a:rPr lang="en-US" sz="2200" b="1" dirty="0">
                <a:latin typeface="Courier New" pitchFamily="49" charset="0"/>
                <a:sym typeface="Symbol" pitchFamily="18" charset="2"/>
              </a:rPr>
              <a:t>, age}</a:t>
            </a:r>
            <a:r>
              <a:rPr lang="en-US" sz="2200" dirty="0">
                <a:sym typeface="Symbol" pitchFamily="18" charset="2"/>
              </a:rPr>
              <a:t> – 1,000 records</a:t>
            </a:r>
          </a:p>
          <a:p>
            <a:pPr lvl="1" eaLnBrk="1" hangingPunct="1">
              <a:spcBef>
                <a:spcPts val="600"/>
              </a:spcBef>
              <a:spcAft>
                <a:spcPts val="600"/>
              </a:spcAft>
            </a:pPr>
            <a:r>
              <a:rPr lang="en-US" sz="2200" b="1" dirty="0">
                <a:latin typeface="Courier New" pitchFamily="49" charset="0"/>
                <a:sym typeface="Symbol" pitchFamily="18" charset="2"/>
              </a:rPr>
              <a:t>Account = {</a:t>
            </a:r>
            <a:r>
              <a:rPr lang="en-US" sz="2200" b="1" u="sng" dirty="0" err="1">
                <a:latin typeface="Courier New" pitchFamily="49" charset="0"/>
                <a:sym typeface="Symbol" pitchFamily="18" charset="2"/>
              </a:rPr>
              <a:t>AcctID</a:t>
            </a:r>
            <a:r>
              <a:rPr lang="en-US" sz="2200" b="1" dirty="0">
                <a:latin typeface="Courier New" pitchFamily="49" charset="0"/>
                <a:sym typeface="Symbol" pitchFamily="18" charset="2"/>
              </a:rPr>
              <a:t>, type, balance}</a:t>
            </a:r>
            <a:r>
              <a:rPr lang="en-US" sz="2200" dirty="0">
                <a:sym typeface="Symbol" pitchFamily="18" charset="2"/>
              </a:rPr>
              <a:t> – 1,200 records</a:t>
            </a:r>
          </a:p>
          <a:p>
            <a:pPr lvl="1">
              <a:spcBef>
                <a:spcPts val="600"/>
              </a:spcBef>
              <a:spcAft>
                <a:spcPts val="600"/>
              </a:spcAft>
            </a:pPr>
            <a:r>
              <a:rPr lang="en-US" sz="2200" b="1" dirty="0">
                <a:latin typeface="Courier New" pitchFamily="49" charset="0"/>
                <a:sym typeface="Symbol" pitchFamily="18" charset="2"/>
              </a:rPr>
              <a:t>Owns = {</a:t>
            </a:r>
            <a:r>
              <a:rPr lang="en-US" sz="2200" b="1" u="sng" dirty="0" err="1">
                <a:latin typeface="Courier New" pitchFamily="49" charset="0"/>
                <a:sym typeface="Symbol" pitchFamily="18" charset="2"/>
              </a:rPr>
              <a:t>CustID</a:t>
            </a:r>
            <a:r>
              <a:rPr lang="en-US" sz="2200" b="1" baseline="30000" dirty="0" err="1">
                <a:latin typeface="Courier New" pitchFamily="49" charset="0"/>
                <a:sym typeface="Symbol" pitchFamily="18" charset="2"/>
              </a:rPr>
              <a:t>fkCustomer</a:t>
            </a:r>
            <a:r>
              <a:rPr lang="en-US" sz="2200" b="1" dirty="0">
                <a:latin typeface="Courier New" pitchFamily="49" charset="0"/>
                <a:sym typeface="Symbol" pitchFamily="18" charset="2"/>
              </a:rPr>
              <a:t>, </a:t>
            </a:r>
            <a:r>
              <a:rPr lang="en-US" sz="2200" b="1" u="sng" dirty="0" err="1">
                <a:latin typeface="Courier New" pitchFamily="49" charset="0"/>
                <a:sym typeface="Symbol" pitchFamily="18" charset="2"/>
              </a:rPr>
              <a:t>AcctID</a:t>
            </a:r>
            <a:r>
              <a:rPr lang="en-US" sz="2200" b="1" baseline="30000" dirty="0" err="1">
                <a:latin typeface="Courier New" pitchFamily="49" charset="0"/>
                <a:sym typeface="Symbol" pitchFamily="18" charset="2"/>
              </a:rPr>
              <a:t>fkAccount</a:t>
            </a:r>
            <a:r>
              <a:rPr lang="en-US" sz="2200" b="1" dirty="0">
                <a:latin typeface="Courier New" pitchFamily="49" charset="0"/>
                <a:sym typeface="Symbol" pitchFamily="18" charset="2"/>
              </a:rPr>
              <a:t>}</a:t>
            </a:r>
            <a:r>
              <a:rPr lang="en-US" sz="2200" dirty="0">
                <a:sym typeface="Symbol" pitchFamily="18" charset="2"/>
              </a:rPr>
              <a:t> – 1,400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1,000 * 1,200 = 1,200,000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1,400 records</a:t>
            </a:r>
          </a:p>
        </p:txBody>
      </p:sp>
      <p:grpSp>
        <p:nvGrpSpPr>
          <p:cNvPr id="34820" name="Group 4"/>
          <p:cNvGrpSpPr>
            <a:grpSpLocks/>
          </p:cNvGrpSpPr>
          <p:nvPr/>
        </p:nvGrpSpPr>
        <p:grpSpPr bwMode="auto">
          <a:xfrm>
            <a:off x="1602904" y="4945360"/>
            <a:ext cx="304800" cy="152400"/>
            <a:chOff x="3696" y="4128"/>
            <a:chExt cx="192" cy="96"/>
          </a:xfrm>
        </p:grpSpPr>
        <p:sp>
          <p:nvSpPr>
            <p:cNvPr id="34836" name="Line 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7" name="Line 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8" name="Line 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9" name="Line 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1" name="Group 9"/>
          <p:cNvGrpSpPr>
            <a:grpSpLocks/>
          </p:cNvGrpSpPr>
          <p:nvPr/>
        </p:nvGrpSpPr>
        <p:grpSpPr bwMode="auto">
          <a:xfrm>
            <a:off x="4273883" y="5881464"/>
            <a:ext cx="304800" cy="152400"/>
            <a:chOff x="3696" y="4128"/>
            <a:chExt cx="192" cy="96"/>
          </a:xfrm>
        </p:grpSpPr>
        <p:sp>
          <p:nvSpPr>
            <p:cNvPr id="34832" name="Line 1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3" name="Line 1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4" name="Line 1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5" name="Line 1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2" name="Group 14"/>
          <p:cNvGrpSpPr>
            <a:grpSpLocks/>
          </p:cNvGrpSpPr>
          <p:nvPr/>
        </p:nvGrpSpPr>
        <p:grpSpPr bwMode="auto">
          <a:xfrm>
            <a:off x="1835696" y="5877272"/>
            <a:ext cx="304800" cy="152400"/>
            <a:chOff x="3696" y="4128"/>
            <a:chExt cx="192" cy="96"/>
          </a:xfrm>
        </p:grpSpPr>
        <p:sp>
          <p:nvSpPr>
            <p:cNvPr id="34828" name="Line 1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9" name="Line 1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0" name="Line 1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1" name="Line 1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3" name="Group 19"/>
          <p:cNvGrpSpPr>
            <a:grpSpLocks/>
          </p:cNvGrpSpPr>
          <p:nvPr/>
        </p:nvGrpSpPr>
        <p:grpSpPr bwMode="auto">
          <a:xfrm>
            <a:off x="3848096" y="4932784"/>
            <a:ext cx="304800" cy="152400"/>
            <a:chOff x="3696" y="4128"/>
            <a:chExt cx="192" cy="96"/>
          </a:xfrm>
        </p:grpSpPr>
        <p:sp>
          <p:nvSpPr>
            <p:cNvPr id="34824"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5"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26"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27"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43</a:t>
            </a:fld>
            <a:endParaRPr lang="en-US" dirty="0"/>
          </a:p>
        </p:txBody>
      </p:sp>
    </p:spTree>
    <p:extLst>
      <p:ext uri="{BB962C8B-B14F-4D97-AF65-F5344CB8AC3E}">
        <p14:creationId xmlns:p14="http://schemas.microsoft.com/office/powerpoint/2010/main" val="2398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wipe(down)">
                                      <p:cBhvr>
                                        <p:cTn id="7" dur="580">
                                          <p:stCondLst>
                                            <p:cond delay="0"/>
                                          </p:stCondLst>
                                        </p:cTn>
                                        <p:tgtEl>
                                          <p:spTgt spid="34819">
                                            <p:txEl>
                                              <p:pRg st="7" end="7"/>
                                            </p:txEl>
                                          </p:spTgt>
                                        </p:tgtEl>
                                      </p:cBhvr>
                                    </p:animEffect>
                                    <p:anim calcmode="lin" valueType="num">
                                      <p:cBhvr>
                                        <p:cTn id="8" dur="1822" tmFilter="0,0; 0.14,0.36; 0.43,0.73; 0.71,0.91; 1.0,1.0">
                                          <p:stCondLst>
                                            <p:cond delay="0"/>
                                          </p:stCondLst>
                                        </p:cTn>
                                        <p:tgtEl>
                                          <p:spTgt spid="34819">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819">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819">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819">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819">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819">
                                            <p:txEl>
                                              <p:pRg st="7" end="7"/>
                                            </p:txEl>
                                          </p:spTgt>
                                        </p:tgtEl>
                                      </p:cBhvr>
                                      <p:to x="100000" y="60000"/>
                                    </p:animScale>
                                    <p:animScale>
                                      <p:cBhvr>
                                        <p:cTn id="14" dur="166" decel="50000">
                                          <p:stCondLst>
                                            <p:cond delay="676"/>
                                          </p:stCondLst>
                                        </p:cTn>
                                        <p:tgtEl>
                                          <p:spTgt spid="34819">
                                            <p:txEl>
                                              <p:pRg st="7" end="7"/>
                                            </p:txEl>
                                          </p:spTgt>
                                        </p:tgtEl>
                                      </p:cBhvr>
                                      <p:to x="100000" y="100000"/>
                                    </p:animScale>
                                    <p:animScale>
                                      <p:cBhvr>
                                        <p:cTn id="15" dur="26">
                                          <p:stCondLst>
                                            <p:cond delay="1312"/>
                                          </p:stCondLst>
                                        </p:cTn>
                                        <p:tgtEl>
                                          <p:spTgt spid="34819">
                                            <p:txEl>
                                              <p:pRg st="7" end="7"/>
                                            </p:txEl>
                                          </p:spTgt>
                                        </p:tgtEl>
                                      </p:cBhvr>
                                      <p:to x="100000" y="80000"/>
                                    </p:animScale>
                                    <p:animScale>
                                      <p:cBhvr>
                                        <p:cTn id="16" dur="166" decel="50000">
                                          <p:stCondLst>
                                            <p:cond delay="1338"/>
                                          </p:stCondLst>
                                        </p:cTn>
                                        <p:tgtEl>
                                          <p:spTgt spid="34819">
                                            <p:txEl>
                                              <p:pRg st="7" end="7"/>
                                            </p:txEl>
                                          </p:spTgt>
                                        </p:tgtEl>
                                      </p:cBhvr>
                                      <p:to x="100000" y="100000"/>
                                    </p:animScale>
                                    <p:animScale>
                                      <p:cBhvr>
                                        <p:cTn id="17" dur="26">
                                          <p:stCondLst>
                                            <p:cond delay="1642"/>
                                          </p:stCondLst>
                                        </p:cTn>
                                        <p:tgtEl>
                                          <p:spTgt spid="34819">
                                            <p:txEl>
                                              <p:pRg st="7" end="7"/>
                                            </p:txEl>
                                          </p:spTgt>
                                        </p:tgtEl>
                                      </p:cBhvr>
                                      <p:to x="100000" y="90000"/>
                                    </p:animScale>
                                    <p:animScale>
                                      <p:cBhvr>
                                        <p:cTn id="18" dur="166" decel="50000">
                                          <p:stCondLst>
                                            <p:cond delay="1668"/>
                                          </p:stCondLst>
                                        </p:cTn>
                                        <p:tgtEl>
                                          <p:spTgt spid="34819">
                                            <p:txEl>
                                              <p:pRg st="7" end="7"/>
                                            </p:txEl>
                                          </p:spTgt>
                                        </p:tgtEl>
                                      </p:cBhvr>
                                      <p:to x="100000" y="100000"/>
                                    </p:animScale>
                                    <p:animScale>
                                      <p:cBhvr>
                                        <p:cTn id="19" dur="26">
                                          <p:stCondLst>
                                            <p:cond delay="1808"/>
                                          </p:stCondLst>
                                        </p:cTn>
                                        <p:tgtEl>
                                          <p:spTgt spid="34819">
                                            <p:txEl>
                                              <p:pRg st="7" end="7"/>
                                            </p:txEl>
                                          </p:spTgt>
                                        </p:tgtEl>
                                      </p:cBhvr>
                                      <p:to x="100000" y="95000"/>
                                    </p:animScale>
                                    <p:animScale>
                                      <p:cBhvr>
                                        <p:cTn id="20" dur="166" decel="50000">
                                          <p:stCondLst>
                                            <p:cond delay="1834"/>
                                          </p:stCondLst>
                                        </p:cTn>
                                        <p:tgtEl>
                                          <p:spTgt spid="34819">
                                            <p:txEl>
                                              <p:pRg st="7" end="7"/>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4819">
                                            <p:txEl>
                                              <p:pRg st="9" end="9"/>
                                            </p:txEl>
                                          </p:spTgt>
                                        </p:tgtEl>
                                        <p:attrNameLst>
                                          <p:attrName>style.visibility</p:attrName>
                                        </p:attrNameLst>
                                      </p:cBhvr>
                                      <p:to>
                                        <p:strVal val="visible"/>
                                      </p:to>
                                    </p:set>
                                    <p:animEffect transition="in" filter="wipe(down)">
                                      <p:cBhvr>
                                        <p:cTn id="25" dur="580">
                                          <p:stCondLst>
                                            <p:cond delay="0"/>
                                          </p:stCondLst>
                                        </p:cTn>
                                        <p:tgtEl>
                                          <p:spTgt spid="34819">
                                            <p:txEl>
                                              <p:pRg st="9" end="9"/>
                                            </p:txEl>
                                          </p:spTgt>
                                        </p:tgtEl>
                                      </p:cBhvr>
                                    </p:animEffect>
                                    <p:anim calcmode="lin" valueType="num">
                                      <p:cBhvr>
                                        <p:cTn id="26" dur="1822" tmFilter="0,0; 0.14,0.36; 0.43,0.73; 0.71,0.91; 1.0,1.0">
                                          <p:stCondLst>
                                            <p:cond delay="0"/>
                                          </p:stCondLst>
                                        </p:cTn>
                                        <p:tgtEl>
                                          <p:spTgt spid="34819">
                                            <p:txEl>
                                              <p:pRg st="9" end="9"/>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4819">
                                            <p:txEl>
                                              <p:pRg st="9" end="9"/>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4819">
                                            <p:txEl>
                                              <p:pRg st="9" end="9"/>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4819">
                                            <p:txEl>
                                              <p:pRg st="9" end="9"/>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4819">
                                            <p:txEl>
                                              <p:pRg st="9" end="9"/>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4819">
                                            <p:txEl>
                                              <p:pRg st="9" end="9"/>
                                            </p:txEl>
                                          </p:spTgt>
                                        </p:tgtEl>
                                      </p:cBhvr>
                                      <p:to x="100000" y="60000"/>
                                    </p:animScale>
                                    <p:animScale>
                                      <p:cBhvr>
                                        <p:cTn id="32" dur="166" decel="50000">
                                          <p:stCondLst>
                                            <p:cond delay="676"/>
                                          </p:stCondLst>
                                        </p:cTn>
                                        <p:tgtEl>
                                          <p:spTgt spid="34819">
                                            <p:txEl>
                                              <p:pRg st="9" end="9"/>
                                            </p:txEl>
                                          </p:spTgt>
                                        </p:tgtEl>
                                      </p:cBhvr>
                                      <p:to x="100000" y="100000"/>
                                    </p:animScale>
                                    <p:animScale>
                                      <p:cBhvr>
                                        <p:cTn id="33" dur="26">
                                          <p:stCondLst>
                                            <p:cond delay="1312"/>
                                          </p:stCondLst>
                                        </p:cTn>
                                        <p:tgtEl>
                                          <p:spTgt spid="34819">
                                            <p:txEl>
                                              <p:pRg st="9" end="9"/>
                                            </p:txEl>
                                          </p:spTgt>
                                        </p:tgtEl>
                                      </p:cBhvr>
                                      <p:to x="100000" y="80000"/>
                                    </p:animScale>
                                    <p:animScale>
                                      <p:cBhvr>
                                        <p:cTn id="34" dur="166" decel="50000">
                                          <p:stCondLst>
                                            <p:cond delay="1338"/>
                                          </p:stCondLst>
                                        </p:cTn>
                                        <p:tgtEl>
                                          <p:spTgt spid="34819">
                                            <p:txEl>
                                              <p:pRg st="9" end="9"/>
                                            </p:txEl>
                                          </p:spTgt>
                                        </p:tgtEl>
                                      </p:cBhvr>
                                      <p:to x="100000" y="100000"/>
                                    </p:animScale>
                                    <p:animScale>
                                      <p:cBhvr>
                                        <p:cTn id="35" dur="26">
                                          <p:stCondLst>
                                            <p:cond delay="1642"/>
                                          </p:stCondLst>
                                        </p:cTn>
                                        <p:tgtEl>
                                          <p:spTgt spid="34819">
                                            <p:txEl>
                                              <p:pRg st="9" end="9"/>
                                            </p:txEl>
                                          </p:spTgt>
                                        </p:tgtEl>
                                      </p:cBhvr>
                                      <p:to x="100000" y="90000"/>
                                    </p:animScale>
                                    <p:animScale>
                                      <p:cBhvr>
                                        <p:cTn id="36" dur="166" decel="50000">
                                          <p:stCondLst>
                                            <p:cond delay="1668"/>
                                          </p:stCondLst>
                                        </p:cTn>
                                        <p:tgtEl>
                                          <p:spTgt spid="34819">
                                            <p:txEl>
                                              <p:pRg st="9" end="9"/>
                                            </p:txEl>
                                          </p:spTgt>
                                        </p:tgtEl>
                                      </p:cBhvr>
                                      <p:to x="100000" y="100000"/>
                                    </p:animScale>
                                    <p:animScale>
                                      <p:cBhvr>
                                        <p:cTn id="37" dur="26">
                                          <p:stCondLst>
                                            <p:cond delay="1808"/>
                                          </p:stCondLst>
                                        </p:cTn>
                                        <p:tgtEl>
                                          <p:spTgt spid="34819">
                                            <p:txEl>
                                              <p:pRg st="9" end="9"/>
                                            </p:txEl>
                                          </p:spTgt>
                                        </p:tgtEl>
                                      </p:cBhvr>
                                      <p:to x="100000" y="95000"/>
                                    </p:animScale>
                                    <p:animScale>
                                      <p:cBhvr>
                                        <p:cTn id="38" dur="166" decel="50000">
                                          <p:stCondLst>
                                            <p:cond delay="1834"/>
                                          </p:stCondLst>
                                        </p:cTn>
                                        <p:tgtEl>
                                          <p:spTgt spid="3481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93725" y="1404938"/>
            <a:ext cx="8153400" cy="4530725"/>
          </a:xfrm>
        </p:spPr>
        <p:txBody>
          <a:bodyPr/>
          <a:lstStyle/>
          <a:p>
            <a:pPr eaLnBrk="1" hangingPunct="1">
              <a:buFontTx/>
              <a:buNone/>
            </a:pPr>
            <a:r>
              <a:rPr lang="en-US" dirty="0"/>
              <a:t>Let p = predicate with only R attributes</a:t>
            </a:r>
          </a:p>
          <a:p>
            <a:pPr eaLnBrk="1" hangingPunct="1">
              <a:buFontTx/>
              <a:buNone/>
            </a:pPr>
            <a:r>
              <a:rPr lang="en-US" dirty="0"/>
              <a:t>	  q = predicate with only S attributes</a:t>
            </a:r>
          </a:p>
          <a:p>
            <a:pPr eaLnBrk="1" hangingPunct="1">
              <a:buFontTx/>
              <a:buNone/>
            </a:pPr>
            <a:r>
              <a:rPr lang="en-US" dirty="0"/>
              <a:t>	  m = predicate with both R,S attributes</a:t>
            </a:r>
          </a:p>
          <a:p>
            <a:pPr eaLnBrk="1" hangingPunct="1">
              <a:buFontTx/>
              <a:buNone/>
            </a:pPr>
            <a:endParaRPr lang="en-US" dirty="0"/>
          </a:p>
          <a:p>
            <a:pPr eaLnBrk="1" hangingPunct="1">
              <a:buFontTx/>
              <a:buNone/>
            </a:pPr>
            <a:r>
              <a:rPr lang="en-US" sz="5400" dirty="0" err="1">
                <a:latin typeface="Symbol" pitchFamily="18" charset="2"/>
              </a:rPr>
              <a:t>s</a:t>
            </a:r>
            <a:r>
              <a:rPr lang="en-US" baseline="-25000" dirty="0" err="1"/>
              <a:t>p</a:t>
            </a:r>
            <a:r>
              <a:rPr lang="en-US" dirty="0"/>
              <a:t> (R      S) = </a:t>
            </a:r>
          </a:p>
          <a:p>
            <a:pPr eaLnBrk="1" hangingPunct="1">
              <a:lnSpc>
                <a:spcPct val="80000"/>
              </a:lnSpc>
              <a:buFontTx/>
              <a:buNone/>
            </a:pPr>
            <a:r>
              <a:rPr lang="en-US" sz="5400" dirty="0" err="1">
                <a:latin typeface="Symbol" pitchFamily="18" charset="2"/>
              </a:rPr>
              <a:t>s</a:t>
            </a:r>
            <a:r>
              <a:rPr lang="en-US" baseline="-25000" dirty="0" err="1"/>
              <a:t>q</a:t>
            </a:r>
            <a:r>
              <a:rPr lang="en-US" dirty="0"/>
              <a:t> (R      S) =   </a:t>
            </a:r>
          </a:p>
        </p:txBody>
      </p:sp>
      <p:sp>
        <p:nvSpPr>
          <p:cNvPr id="27651" name="Rectangle 3"/>
          <p:cNvSpPr>
            <a:spLocks noGrp="1" noChangeArrowheads="1"/>
          </p:cNvSpPr>
          <p:nvPr>
            <p:ph type="title"/>
          </p:nvPr>
        </p:nvSpPr>
        <p:spPr>
          <a:xfrm>
            <a:off x="582613" y="239713"/>
            <a:ext cx="7772400" cy="1143000"/>
          </a:xfrm>
        </p:spPr>
        <p:txBody>
          <a:bodyPr/>
          <a:lstStyle/>
          <a:p>
            <a:pPr algn="l" eaLnBrk="1" hangingPunct="1"/>
            <a:r>
              <a:rPr lang="en-US" sz="3600" u="sng" dirty="0"/>
              <a:t>Rules:</a:t>
            </a:r>
            <a:r>
              <a:rPr lang="en-US" sz="3600" dirty="0"/>
              <a:t>  </a:t>
            </a:r>
            <a:r>
              <a:rPr lang="en-US" sz="4000" dirty="0">
                <a:latin typeface="Symbol" pitchFamily="18" charset="2"/>
              </a:rPr>
              <a:t>s +      </a:t>
            </a:r>
            <a:r>
              <a:rPr lang="en-US" sz="3600" dirty="0"/>
              <a:t>combined</a:t>
            </a:r>
            <a:r>
              <a:rPr lang="en-US" sz="4000" dirty="0">
                <a:latin typeface="Symbol" pitchFamily="18" charset="2"/>
              </a:rPr>
              <a:t> </a:t>
            </a:r>
            <a:endParaRPr lang="en-US" sz="3600" dirty="0"/>
          </a:p>
        </p:txBody>
      </p:sp>
      <p:sp>
        <p:nvSpPr>
          <p:cNvPr id="27652" name="AutoShape 4"/>
          <p:cNvSpPr>
            <a:spLocks noChangeArrowheads="1"/>
          </p:cNvSpPr>
          <p:nvPr/>
        </p:nvSpPr>
        <p:spPr bwMode="auto">
          <a:xfrm rot="-5400000">
            <a:off x="3135313" y="658813"/>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3" name="AutoShape 5"/>
          <p:cNvSpPr>
            <a:spLocks noChangeArrowheads="1"/>
          </p:cNvSpPr>
          <p:nvPr/>
        </p:nvSpPr>
        <p:spPr bwMode="auto">
          <a:xfrm rot="-5400000">
            <a:off x="2079625" y="41862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4" name="AutoShape 6"/>
          <p:cNvSpPr>
            <a:spLocks noChangeArrowheads="1"/>
          </p:cNvSpPr>
          <p:nvPr/>
        </p:nvSpPr>
        <p:spPr bwMode="auto">
          <a:xfrm rot="-5400000">
            <a:off x="2079625" y="50244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nvGrpSpPr>
          <p:cNvPr id="157703" name="Group 7"/>
          <p:cNvGrpSpPr>
            <a:grpSpLocks/>
          </p:cNvGrpSpPr>
          <p:nvPr/>
        </p:nvGrpSpPr>
        <p:grpSpPr bwMode="auto">
          <a:xfrm>
            <a:off x="3560763" y="3806825"/>
            <a:ext cx="3754437" cy="1920875"/>
            <a:chOff x="2243" y="2398"/>
            <a:chExt cx="2365" cy="1210"/>
          </a:xfrm>
        </p:grpSpPr>
        <p:sp>
          <p:nvSpPr>
            <p:cNvPr id="27656" name="Rectangle 8"/>
            <p:cNvSpPr>
              <a:spLocks noChangeArrowheads="1"/>
            </p:cNvSpPr>
            <p:nvPr/>
          </p:nvSpPr>
          <p:spPr bwMode="auto">
            <a:xfrm>
              <a:off x="2243" y="2398"/>
              <a:ext cx="23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latin typeface="Arial" pitchFamily="34" charset="0"/>
                </a:rPr>
                <a:t> [</a:t>
              </a:r>
              <a:r>
                <a:rPr lang="en-US" sz="5400" b="0">
                  <a:solidFill>
                    <a:srgbClr val="000000"/>
                  </a:solidFill>
                  <a:latin typeface="Symbol" pitchFamily="18" charset="2"/>
                </a:rPr>
                <a:t>s</a:t>
              </a:r>
              <a:r>
                <a:rPr lang="en-US" sz="3200" b="0" baseline="-25000">
                  <a:solidFill>
                    <a:srgbClr val="000000"/>
                  </a:solidFill>
                  <a:latin typeface="Arial" pitchFamily="34" charset="0"/>
                </a:rPr>
                <a:t>p</a:t>
              </a:r>
              <a:r>
                <a:rPr lang="en-US" sz="3200" b="0">
                  <a:solidFill>
                    <a:srgbClr val="000000"/>
                  </a:solidFill>
                  <a:latin typeface="Arial" pitchFamily="34" charset="0"/>
                </a:rPr>
                <a:t> (R)]      S</a:t>
              </a:r>
            </a:p>
            <a:p>
              <a:pPr marL="342900" indent="-342900">
                <a:lnSpc>
                  <a:spcPct val="80000"/>
                </a:lnSpc>
                <a:spcBef>
                  <a:spcPct val="20000"/>
                </a:spcBef>
              </a:pPr>
              <a:r>
                <a:rPr lang="en-US" sz="3200" b="0">
                  <a:solidFill>
                    <a:srgbClr val="000000"/>
                  </a:solidFill>
                  <a:latin typeface="Arial" pitchFamily="34" charset="0"/>
                </a:rPr>
                <a:t>  R      [</a:t>
              </a:r>
              <a:r>
                <a:rPr lang="en-US" sz="5400" b="0">
                  <a:solidFill>
                    <a:srgbClr val="000000"/>
                  </a:solidFill>
                  <a:latin typeface="Symbol" pitchFamily="18" charset="2"/>
                </a:rPr>
                <a:t>s</a:t>
              </a:r>
              <a:r>
                <a:rPr lang="en-US" sz="3200" b="0" baseline="-25000">
                  <a:solidFill>
                    <a:srgbClr val="000000"/>
                  </a:solidFill>
                  <a:latin typeface="Arial" pitchFamily="34" charset="0"/>
                </a:rPr>
                <a:t>q</a:t>
              </a:r>
              <a:r>
                <a:rPr lang="en-US" sz="3200" b="0">
                  <a:solidFill>
                    <a:srgbClr val="000000"/>
                  </a:solidFill>
                  <a:latin typeface="Arial" pitchFamily="34" charset="0"/>
                </a:rPr>
                <a:t> (S)]  </a:t>
              </a:r>
            </a:p>
          </p:txBody>
        </p:sp>
        <p:sp>
          <p:nvSpPr>
            <p:cNvPr id="27657" name="AutoShape 9"/>
            <p:cNvSpPr>
              <a:spLocks noChangeArrowheads="1"/>
            </p:cNvSpPr>
            <p:nvPr/>
          </p:nvSpPr>
          <p:spPr bwMode="auto">
            <a:xfrm rot="-5400000">
              <a:off x="2777" y="3127"/>
              <a:ext cx="144" cy="321"/>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8" name="AutoShape 10"/>
            <p:cNvSpPr>
              <a:spLocks noChangeArrowheads="1"/>
            </p:cNvSpPr>
            <p:nvPr/>
          </p:nvSpPr>
          <p:spPr bwMode="auto">
            <a:xfrm rot="-5400000">
              <a:off x="3449" y="2599"/>
              <a:ext cx="144" cy="32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sp>
        <p:nvSpPr>
          <p:cNvPr id="2" name="Rectangle 1"/>
          <p:cNvSpPr/>
          <p:nvPr/>
        </p:nvSpPr>
        <p:spPr>
          <a:xfrm>
            <a:off x="1174416" y="5906403"/>
            <a:ext cx="6696744" cy="523220"/>
          </a:xfrm>
          <a:prstGeom prst="rect">
            <a:avLst/>
          </a:prstGeom>
        </p:spPr>
        <p:txBody>
          <a:bodyPr wrap="square">
            <a:spAutoFit/>
          </a:bodyPr>
          <a:lstStyle/>
          <a:p>
            <a:r>
              <a:rPr lang="en-US" sz="2800" dirty="0">
                <a:solidFill>
                  <a:srgbClr val="C00000"/>
                </a:solidFill>
                <a:latin typeface="Corbel" pitchFamily="34" charset="0"/>
                <a:sym typeface="Symbol" pitchFamily="18" charset="2"/>
              </a:rPr>
              <a:t>A selection can be </a:t>
            </a:r>
            <a:r>
              <a:rPr lang="en-US" sz="2800" i="1" dirty="0">
                <a:solidFill>
                  <a:srgbClr val="C00000"/>
                </a:solidFill>
                <a:latin typeface="Corbel" pitchFamily="34" charset="0"/>
                <a:sym typeface="Symbol" pitchFamily="18" charset="2"/>
              </a:rPr>
              <a:t>pushed through</a:t>
            </a:r>
            <a:r>
              <a:rPr lang="en-US" sz="2800" dirty="0">
                <a:solidFill>
                  <a:srgbClr val="C00000"/>
                </a:solidFill>
                <a:latin typeface="Corbel" pitchFamily="34" charset="0"/>
                <a:sym typeface="Symbol" pitchFamily="18" charset="2"/>
              </a:rPr>
              <a:t> a Join</a:t>
            </a:r>
            <a:endParaRPr lang="en-US" sz="2800" dirty="0">
              <a:solidFill>
                <a:srgbClr val="C00000"/>
              </a:solidFill>
              <a:latin typeface="Corbel" pitchFamily="34" charset="0"/>
            </a:endParaRPr>
          </a:p>
        </p:txBody>
      </p:sp>
      <p:sp>
        <p:nvSpPr>
          <p:cNvPr id="3" name="Slide Number Placeholder 2"/>
          <p:cNvSpPr>
            <a:spLocks noGrp="1"/>
          </p:cNvSpPr>
          <p:nvPr>
            <p:ph type="sldNum" sz="quarter" idx="12"/>
          </p:nvPr>
        </p:nvSpPr>
        <p:spPr/>
        <p:txBody>
          <a:bodyPr/>
          <a:lstStyle/>
          <a:p>
            <a:pPr>
              <a:defRPr/>
            </a:pPr>
            <a:fld id="{E09996F5-1121-40A6-B6E2-2426B1E73948}"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2569483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6100" y="-27384"/>
            <a:ext cx="7772400" cy="1143000"/>
          </a:xfrm>
        </p:spPr>
        <p:txBody>
          <a:bodyPr/>
          <a:lstStyle/>
          <a:p>
            <a:pPr algn="l" eaLnBrk="1" hangingPunct="1"/>
            <a:r>
              <a:rPr lang="en-US" sz="3600" u="sng"/>
              <a:t>Rules:</a:t>
            </a:r>
            <a:r>
              <a:rPr lang="en-US" sz="3600"/>
              <a:t>  </a:t>
            </a:r>
            <a:r>
              <a:rPr lang="en-US" sz="4000">
                <a:latin typeface="Symbol" pitchFamily="18" charset="2"/>
              </a:rPr>
              <a:t>s +      </a:t>
            </a:r>
            <a:r>
              <a:rPr lang="en-US" sz="3600"/>
              <a:t>combined  </a:t>
            </a:r>
            <a:r>
              <a:rPr lang="en-US" sz="2800"/>
              <a:t>(continued)</a:t>
            </a:r>
          </a:p>
        </p:txBody>
      </p:sp>
      <p:sp>
        <p:nvSpPr>
          <p:cNvPr id="158723" name="Rectangle 3"/>
          <p:cNvSpPr>
            <a:spLocks noGrp="1" noChangeArrowheads="1"/>
          </p:cNvSpPr>
          <p:nvPr>
            <p:ph type="body" idx="1"/>
          </p:nvPr>
        </p:nvSpPr>
        <p:spPr>
          <a:xfrm>
            <a:off x="685800" y="980728"/>
            <a:ext cx="7772400" cy="4495800"/>
          </a:xfrm>
        </p:spPr>
        <p:txBody>
          <a:bodyPr/>
          <a:lstStyle/>
          <a:p>
            <a:pPr eaLnBrk="1" hangingPunct="1">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dirty="0"/>
              <a:t> (R      S)  =  [</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sz="2400" dirty="0"/>
              <a:t> </a:t>
            </a:r>
            <a:r>
              <a:rPr lang="en-US" dirty="0"/>
              <a:t>(S)]</a:t>
            </a:r>
          </a:p>
          <a:p>
            <a:pPr eaLnBrk="1" hangingPunct="1">
              <a:lnSpc>
                <a:spcPct val="70000"/>
              </a:lnSpc>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sz="3600" b="1" dirty="0" err="1">
                <a:solidFill>
                  <a:srgbClr val="990033"/>
                </a:solidFill>
                <a:sym typeface="Symbol" pitchFamily="18" charset="2"/>
              </a:rPr>
              <a:t></a:t>
            </a:r>
            <a:r>
              <a:rPr lang="en-US" sz="2400" dirty="0" err="1">
                <a:sym typeface="Symbol" pitchFamily="18" charset="2"/>
              </a:rPr>
              <a:t>m</a:t>
            </a:r>
            <a:r>
              <a:rPr lang="en-US" dirty="0"/>
              <a:t> (R      S) = </a:t>
            </a:r>
          </a:p>
          <a:p>
            <a:pPr eaLnBrk="1" hangingPunct="1">
              <a:lnSpc>
                <a:spcPct val="70000"/>
              </a:lnSpc>
              <a:buFontTx/>
              <a:buNone/>
            </a:pPr>
            <a:r>
              <a:rPr lang="en-US" dirty="0"/>
              <a:t>			</a:t>
            </a:r>
            <a:r>
              <a:rPr lang="en-US" sz="5400" dirty="0" err="1">
                <a:latin typeface="Symbol" pitchFamily="18" charset="2"/>
              </a:rPr>
              <a:t>s</a:t>
            </a:r>
            <a:r>
              <a:rPr lang="en-US" sz="2400" dirty="0" err="1"/>
              <a:t>m</a:t>
            </a:r>
            <a:r>
              <a:rPr lang="en-US" dirty="0"/>
              <a:t> </a:t>
            </a:r>
            <a:r>
              <a:rPr lang="en-US" sz="5400" dirty="0"/>
              <a:t>[</a:t>
            </a:r>
            <a:r>
              <a:rPr lang="en-US" dirty="0"/>
              <a:t>(</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dirty="0"/>
              <a:t> S)</a:t>
            </a:r>
            <a:r>
              <a:rPr lang="en-US" sz="5400" dirty="0"/>
              <a:t>]</a:t>
            </a:r>
            <a:endParaRPr lang="en-US" dirty="0"/>
          </a:p>
          <a:p>
            <a:pPr eaLnBrk="1" hangingPunct="1">
              <a:buFontTx/>
              <a:buNone/>
            </a:pPr>
            <a:r>
              <a:rPr lang="en-US" sz="5400" dirty="0" err="1">
                <a:latin typeface="Symbol" pitchFamily="18" charset="2"/>
              </a:rPr>
              <a:t>s</a:t>
            </a:r>
            <a:r>
              <a:rPr lang="en-US" sz="2400" dirty="0" err="1"/>
              <a:t>p</a:t>
            </a:r>
            <a:r>
              <a:rPr lang="en-US" b="1" dirty="0" err="1">
                <a:solidFill>
                  <a:srgbClr val="990033"/>
                </a:solidFill>
                <a:sym typeface="Symbol" pitchFamily="18" charset="2"/>
              </a:rPr>
              <a:t>v</a:t>
            </a:r>
            <a:r>
              <a:rPr lang="en-US" sz="2400" dirty="0" err="1">
                <a:sym typeface="Symbol" pitchFamily="18" charset="2"/>
              </a:rPr>
              <a:t>q</a:t>
            </a:r>
            <a:r>
              <a:rPr lang="en-US" dirty="0"/>
              <a:t> (R      S) = </a:t>
            </a:r>
          </a:p>
          <a:p>
            <a:pPr eaLnBrk="1" hangingPunct="1">
              <a:buFontTx/>
              <a:buNone/>
            </a:pPr>
            <a:r>
              <a:rPr lang="en-US" dirty="0"/>
              <a:t>		</a:t>
            </a:r>
            <a:r>
              <a:rPr lang="en-US" sz="5400" dirty="0"/>
              <a:t>[</a:t>
            </a:r>
            <a:r>
              <a:rPr lang="en-US" dirty="0"/>
              <a:t>(</a:t>
            </a:r>
            <a:r>
              <a:rPr lang="en-US" sz="5400" dirty="0" err="1">
                <a:latin typeface="Symbol" pitchFamily="18" charset="2"/>
              </a:rPr>
              <a:t>s</a:t>
            </a:r>
            <a:r>
              <a:rPr lang="en-US" sz="2400" dirty="0" err="1"/>
              <a:t>p</a:t>
            </a:r>
            <a:r>
              <a:rPr lang="en-US" dirty="0"/>
              <a:t> R)     S</a:t>
            </a:r>
            <a:r>
              <a:rPr lang="en-US" sz="5400" dirty="0"/>
              <a:t>] </a:t>
            </a:r>
            <a:r>
              <a:rPr lang="en-US" sz="4400" dirty="0"/>
              <a:t>U </a:t>
            </a:r>
            <a:r>
              <a:rPr lang="en-US" sz="5400" dirty="0"/>
              <a:t>[</a:t>
            </a:r>
            <a:r>
              <a:rPr lang="en-US" dirty="0"/>
              <a:t>R</a:t>
            </a:r>
            <a:r>
              <a:rPr lang="en-US" sz="5400" dirty="0"/>
              <a:t>    </a:t>
            </a:r>
            <a:r>
              <a:rPr lang="en-US" dirty="0"/>
              <a:t>(</a:t>
            </a:r>
            <a:r>
              <a:rPr lang="en-US" sz="5400" dirty="0" err="1">
                <a:latin typeface="Symbol" pitchFamily="18" charset="2"/>
              </a:rPr>
              <a:t>s</a:t>
            </a:r>
            <a:r>
              <a:rPr lang="en-US" sz="2400" dirty="0" err="1"/>
              <a:t>q</a:t>
            </a:r>
            <a:r>
              <a:rPr lang="en-US" dirty="0"/>
              <a:t> S)</a:t>
            </a:r>
            <a:r>
              <a:rPr lang="en-US" sz="5400" dirty="0"/>
              <a:t>] </a:t>
            </a:r>
          </a:p>
        </p:txBody>
      </p:sp>
      <p:sp>
        <p:nvSpPr>
          <p:cNvPr id="30724" name="AutoShape 4"/>
          <p:cNvSpPr>
            <a:spLocks noChangeArrowheads="1"/>
          </p:cNvSpPr>
          <p:nvPr/>
        </p:nvSpPr>
        <p:spPr bwMode="auto">
          <a:xfrm rot="-5400000">
            <a:off x="2476500" y="1323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5" name="AutoShape 5"/>
          <p:cNvSpPr>
            <a:spLocks noChangeArrowheads="1"/>
          </p:cNvSpPr>
          <p:nvPr/>
        </p:nvSpPr>
        <p:spPr bwMode="auto">
          <a:xfrm rot="-5400000">
            <a:off x="5885284" y="135790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6" name="AutoShape 6"/>
          <p:cNvSpPr>
            <a:spLocks noChangeArrowheads="1"/>
          </p:cNvSpPr>
          <p:nvPr/>
        </p:nvSpPr>
        <p:spPr bwMode="auto">
          <a:xfrm rot="-5400000">
            <a:off x="3076972" y="2085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7" name="AutoShape 7"/>
          <p:cNvSpPr>
            <a:spLocks noChangeArrowheads="1"/>
          </p:cNvSpPr>
          <p:nvPr/>
        </p:nvSpPr>
        <p:spPr bwMode="auto">
          <a:xfrm rot="-5400000">
            <a:off x="2476500" y="38382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8" name="AutoShape 8"/>
          <p:cNvSpPr>
            <a:spLocks noChangeArrowheads="1"/>
          </p:cNvSpPr>
          <p:nvPr/>
        </p:nvSpPr>
        <p:spPr bwMode="auto">
          <a:xfrm rot="-5400000">
            <a:off x="4991100" y="2847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29" name="AutoShape 9"/>
          <p:cNvSpPr>
            <a:spLocks noChangeArrowheads="1"/>
          </p:cNvSpPr>
          <p:nvPr/>
        </p:nvSpPr>
        <p:spPr bwMode="auto">
          <a:xfrm rot="-5400000">
            <a:off x="3314700" y="4752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30" name="AutoShape 10"/>
          <p:cNvSpPr>
            <a:spLocks noChangeArrowheads="1"/>
          </p:cNvSpPr>
          <p:nvPr/>
        </p:nvSpPr>
        <p:spPr bwMode="auto">
          <a:xfrm rot="-5400000">
            <a:off x="3619500" y="6267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31" name="AutoShape 11"/>
          <p:cNvSpPr>
            <a:spLocks noChangeArrowheads="1"/>
          </p:cNvSpPr>
          <p:nvPr/>
        </p:nvSpPr>
        <p:spPr bwMode="auto">
          <a:xfrm rot="-5400000">
            <a:off x="3162300" y="375841"/>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Rectangle 1"/>
          <p:cNvSpPr/>
          <p:nvPr/>
        </p:nvSpPr>
        <p:spPr>
          <a:xfrm>
            <a:off x="251520" y="5684475"/>
            <a:ext cx="8712968" cy="1046440"/>
          </a:xfrm>
          <a:prstGeom prst="rect">
            <a:avLst/>
          </a:prstGeom>
        </p:spPr>
        <p:txBody>
          <a:bodyPr wrap="square">
            <a:spAutoFit/>
          </a:bodyPr>
          <a:lstStyle/>
          <a:p>
            <a:pPr lvl="2" eaLnBrk="1" hangingPunct="1">
              <a:spcBef>
                <a:spcPts val="600"/>
              </a:spcBef>
              <a:spcAft>
                <a:spcPts val="600"/>
              </a:spcAft>
            </a:pPr>
            <a:r>
              <a:rPr lang="en-US" sz="2400" dirty="0">
                <a:sym typeface="Symbol" pitchFamily="18" charset="2"/>
              </a:rPr>
              <a:t></a:t>
            </a:r>
            <a:r>
              <a:rPr lang="en-US" sz="2400" baseline="-25000" dirty="0">
                <a:sym typeface="Symbol" pitchFamily="18" charset="2"/>
              </a:rPr>
              <a:t>age&gt;50  </a:t>
            </a:r>
            <a:r>
              <a:rPr lang="en-US" sz="2400" baseline="-25000" dirty="0">
                <a:solidFill>
                  <a:srgbClr val="C00000"/>
                </a:solidFill>
                <a:sym typeface="Symbol" pitchFamily="18" charset="2"/>
              </a:rPr>
              <a:t></a:t>
            </a:r>
            <a:r>
              <a:rPr lang="en-US" sz="2400" baseline="-25000" dirty="0">
                <a:sym typeface="Symbol" pitchFamily="18" charset="2"/>
              </a:rPr>
              <a: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(Patient         Operation) </a:t>
            </a:r>
            <a:r>
              <a:rPr lang="en-US" sz="2800" dirty="0">
                <a:solidFill>
                  <a:srgbClr val="C00000"/>
                </a:solidFill>
                <a:sym typeface="Symbol" pitchFamily="18" charset="2"/>
              </a:rPr>
              <a:t></a:t>
            </a:r>
            <a:r>
              <a:rPr lang="en-US" sz="2400" dirty="0">
                <a:sym typeface="Symbol" pitchFamily="18" charset="2"/>
              </a:rPr>
              <a:t> </a:t>
            </a:r>
          </a:p>
          <a:p>
            <a:pPr lvl="2" eaLnBrk="1" hangingPunct="1">
              <a:spcBef>
                <a:spcPts val="600"/>
              </a:spcBef>
              <a:spcAft>
                <a:spcPts val="1800"/>
              </a:spcAft>
            </a:pPr>
            <a:r>
              <a:rPr lang="en-US" sz="2400" dirty="0">
                <a:sym typeface="Symbol" pitchFamily="18" charset="2"/>
              </a:rPr>
              <a:t></a:t>
            </a:r>
            <a:r>
              <a:rPr lang="en-US" sz="2400" baseline="-25000" dirty="0">
                <a:sym typeface="Symbol" pitchFamily="18" charset="2"/>
              </a:rPr>
              <a:t>age&gt;50</a:t>
            </a:r>
            <a:r>
              <a:rPr lang="en-US" sz="2400" dirty="0">
                <a:sym typeface="Symbol" pitchFamily="18" charset="2"/>
              </a:rPr>
              <a:t>(Patient)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(Operation))</a:t>
            </a:r>
          </a:p>
        </p:txBody>
      </p:sp>
      <p:sp>
        <p:nvSpPr>
          <p:cNvPr id="13" name="AutoShape 10"/>
          <p:cNvSpPr>
            <a:spLocks noChangeArrowheads="1"/>
          </p:cNvSpPr>
          <p:nvPr/>
        </p:nvSpPr>
        <p:spPr bwMode="auto">
          <a:xfrm rot="-5400000">
            <a:off x="5829300" y="5741684"/>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4" name="AutoShape 10"/>
          <p:cNvSpPr>
            <a:spLocks noChangeArrowheads="1"/>
          </p:cNvSpPr>
          <p:nvPr/>
        </p:nvSpPr>
        <p:spPr bwMode="auto">
          <a:xfrm rot="-5400000">
            <a:off x="5753100" y="4905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TextBox 2"/>
          <p:cNvSpPr txBox="1"/>
          <p:nvPr/>
        </p:nvSpPr>
        <p:spPr>
          <a:xfrm>
            <a:off x="107504" y="6084584"/>
            <a:ext cx="1008112" cy="338554"/>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latin typeface="Corbel" pitchFamily="34" charset="0"/>
              </a:rPr>
              <a:t>Example</a:t>
            </a:r>
          </a:p>
        </p:txBody>
      </p:sp>
      <p:sp>
        <p:nvSpPr>
          <p:cNvPr id="4" name="Slide Number Placeholder 3"/>
          <p:cNvSpPr>
            <a:spLocks noGrp="1"/>
          </p:cNvSpPr>
          <p:nvPr>
            <p:ph type="sldNum" sz="quarter" idx="12"/>
          </p:nvPr>
        </p:nvSpPr>
        <p:spPr>
          <a:xfrm>
            <a:off x="6974904" y="6492790"/>
            <a:ext cx="2133600" cy="476250"/>
          </a:xfrm>
        </p:spPr>
        <p:txBody>
          <a:bodyPr/>
          <a:lstStyle/>
          <a:p>
            <a:pPr>
              <a:defRPr/>
            </a:pPr>
            <a:fld id="{E09996F5-1121-40A6-B6E2-2426B1E73948}" type="slidenum">
              <a:rPr lang="en-US" sz="1050" b="0" smtClean="0">
                <a:solidFill>
                  <a:srgbClr val="000000"/>
                </a:solidFill>
              </a:rPr>
              <a:pPr>
                <a:defRPr/>
              </a:pPr>
              <a:t>45</a:t>
            </a:fld>
            <a:endParaRPr lang="en-US" sz="1050" b="0" dirty="0">
              <a:solidFill>
                <a:srgbClr val="000000"/>
              </a:solidFill>
            </a:endParaRPr>
          </a:p>
        </p:txBody>
      </p:sp>
    </p:spTree>
    <p:extLst>
      <p:ext uri="{BB962C8B-B14F-4D97-AF65-F5344CB8AC3E}">
        <p14:creationId xmlns:p14="http://schemas.microsoft.com/office/powerpoint/2010/main" val="15771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4000" dirty="0"/>
              <a:t>Example 1 - Initial Logical Plan</a:t>
            </a:r>
          </a:p>
        </p:txBody>
      </p:sp>
      <p:sp>
        <p:nvSpPr>
          <p:cNvPr id="21507" name="Line 4"/>
          <p:cNvSpPr>
            <a:spLocks noChangeShapeType="1"/>
          </p:cNvSpPr>
          <p:nvPr/>
        </p:nvSpPr>
        <p:spPr bwMode="auto">
          <a:xfrm>
            <a:off x="48006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8" name="Line 5"/>
          <p:cNvSpPr>
            <a:spLocks noChangeShapeType="1"/>
          </p:cNvSpPr>
          <p:nvPr/>
        </p:nvSpPr>
        <p:spPr bwMode="auto">
          <a:xfrm>
            <a:off x="48006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9" name="Line 6"/>
          <p:cNvSpPr>
            <a:spLocks noChangeShapeType="1"/>
          </p:cNvSpPr>
          <p:nvPr/>
        </p:nvSpPr>
        <p:spPr bwMode="auto">
          <a:xfrm flipH="1">
            <a:off x="41148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0" name="Line 7"/>
          <p:cNvSpPr>
            <a:spLocks noChangeShapeType="1"/>
          </p:cNvSpPr>
          <p:nvPr/>
        </p:nvSpPr>
        <p:spPr bwMode="auto">
          <a:xfrm>
            <a:off x="5029200" y="3733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1" name="Rectangle 8"/>
          <p:cNvSpPr>
            <a:spLocks noChangeArrowheads="1"/>
          </p:cNvSpPr>
          <p:nvPr/>
        </p:nvSpPr>
        <p:spPr bwMode="auto">
          <a:xfrm>
            <a:off x="381000" y="5181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u="sng">
                <a:solidFill>
                  <a:srgbClr val="000000"/>
                </a:solidFill>
                <a:sym typeface="Symbol" pitchFamily="-76" charset="2"/>
              </a:rPr>
              <a:t>Relational Algebra</a:t>
            </a:r>
            <a:r>
              <a:rPr lang="en-US" sz="3200" b="0" u="sng">
                <a:solidFill>
                  <a:srgbClr val="000000"/>
                </a:solidFill>
                <a:sym typeface="Symbol" pitchFamily="-76" charset="2"/>
              </a:rPr>
              <a:t>:</a:t>
            </a:r>
            <a:r>
              <a:rPr lang="en-US" sz="3200" b="0">
                <a:solidFill>
                  <a:srgbClr val="000000"/>
                </a:solidFill>
                <a:sym typeface="Symbol" pitchFamily="-76" charset="2"/>
              </a:rPr>
              <a:t>  </a:t>
            </a:r>
            <a:r>
              <a:rPr lang="en-US" sz="3200" b="0" baseline="-25000">
                <a:solidFill>
                  <a:srgbClr val="000000"/>
                </a:solidFill>
                <a:sym typeface="Symbol" pitchFamily="-76" charset="2"/>
              </a:rPr>
              <a:t>B,D </a:t>
            </a:r>
            <a:r>
              <a:rPr lang="en-US" sz="3200" b="0">
                <a:solidFill>
                  <a:srgbClr val="000000"/>
                </a:solidFill>
                <a:sym typeface="Symbol" pitchFamily="-76" charset="2"/>
              </a:rPr>
              <a:t>[</a:t>
            </a:r>
            <a:r>
              <a:rPr lang="en-US" sz="3200" b="0" baseline="-25000">
                <a:solidFill>
                  <a:srgbClr val="000000"/>
                </a:solidFill>
                <a:sym typeface="Symbol" pitchFamily="-76" charset="2"/>
              </a:rPr>
              <a:t> </a:t>
            </a:r>
            <a:r>
              <a:rPr lang="en-US" sz="3600" b="0">
                <a:solidFill>
                  <a:srgbClr val="000000"/>
                </a:solidFill>
                <a:latin typeface="Symbol" pitchFamily="-76" charset="2"/>
                <a:sym typeface="Symbol" pitchFamily="-76" charset="2"/>
              </a:rPr>
              <a:t>s</a:t>
            </a:r>
            <a:r>
              <a:rPr lang="en-US" sz="3200" b="0" baseline="-25000">
                <a:solidFill>
                  <a:srgbClr val="000000"/>
                </a:solidFill>
                <a:sym typeface="Symbol" pitchFamily="-76" charset="2"/>
              </a:rPr>
              <a:t>R.A=“c” R.C = S.C</a:t>
            </a:r>
            <a:r>
              <a:rPr lang="en-US" sz="3200" b="0">
                <a:solidFill>
                  <a:srgbClr val="000000"/>
                </a:solidFill>
                <a:sym typeface="Symbol" pitchFamily="-76" charset="2"/>
              </a:rPr>
              <a:t> (RXS)]</a:t>
            </a:r>
            <a:endParaRPr lang="en-US" sz="3200" b="0">
              <a:solidFill>
                <a:srgbClr val="000000"/>
              </a:solidFill>
              <a:latin typeface="Symbol" pitchFamily="-76" charset="2"/>
              <a:sym typeface="Symbol" pitchFamily="-76" charset="2"/>
            </a:endParaRPr>
          </a:p>
        </p:txBody>
      </p:sp>
      <p:sp>
        <p:nvSpPr>
          <p:cNvPr id="21512" name="Rectangle 9"/>
          <p:cNvSpPr>
            <a:spLocks noChangeArrowheads="1"/>
          </p:cNvSpPr>
          <p:nvPr/>
        </p:nvSpPr>
        <p:spPr bwMode="auto">
          <a:xfrm>
            <a:off x="228600" y="2209800"/>
            <a:ext cx="2971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0" dirty="0">
                <a:solidFill>
                  <a:srgbClr val="000000"/>
                </a:solidFill>
              </a:rPr>
              <a:t>Select B,D</a:t>
            </a:r>
          </a:p>
          <a:p>
            <a:pPr eaLnBrk="0" hangingPunct="0"/>
            <a:r>
              <a:rPr lang="en-US" sz="2400" b="0" dirty="0">
                <a:solidFill>
                  <a:srgbClr val="000000"/>
                </a:solidFill>
              </a:rPr>
              <a:t>From R,S</a:t>
            </a:r>
          </a:p>
          <a:p>
            <a:pPr eaLnBrk="0" hangingPunct="0"/>
            <a:r>
              <a:rPr lang="en-US" sz="2400" b="0" dirty="0">
                <a:solidFill>
                  <a:srgbClr val="000000"/>
                </a:solidFill>
              </a:rPr>
              <a:t>Where R.A = “c” </a:t>
            </a:r>
            <a:r>
              <a:rPr lang="en-US" sz="2800" b="0" dirty="0">
                <a:solidFill>
                  <a:srgbClr val="000000"/>
                </a:solidFill>
                <a:sym typeface="Symbol" pitchFamily="-76" charset="2"/>
              </a:rPr>
              <a:t></a:t>
            </a:r>
            <a:r>
              <a:rPr lang="en-US" sz="2800" b="0" dirty="0">
                <a:solidFill>
                  <a:srgbClr val="000000"/>
                </a:solidFill>
              </a:rPr>
              <a:t> </a:t>
            </a:r>
            <a:r>
              <a:rPr lang="en-US" sz="2400" b="0" dirty="0">
                <a:solidFill>
                  <a:srgbClr val="000000"/>
                </a:solidFill>
              </a:rPr>
              <a:t> R.C=S.C</a:t>
            </a:r>
          </a:p>
        </p:txBody>
      </p:sp>
      <p:sp>
        <p:nvSpPr>
          <p:cNvPr id="21513" name="Text Box 12"/>
          <p:cNvSpPr txBox="1">
            <a:spLocks noChangeArrowheads="1"/>
          </p:cNvSpPr>
          <p:nvPr/>
        </p:nvSpPr>
        <p:spPr bwMode="auto">
          <a:xfrm>
            <a:off x="4267200" y="12954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1514" name="Text Box 13"/>
          <p:cNvSpPr txBox="1">
            <a:spLocks noChangeArrowheads="1"/>
          </p:cNvSpPr>
          <p:nvPr/>
        </p:nvSpPr>
        <p:spPr bwMode="auto">
          <a:xfrm>
            <a:off x="3810000" y="228600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1515" name="Text Box 15"/>
          <p:cNvSpPr txBox="1">
            <a:spLocks noChangeArrowheads="1"/>
          </p:cNvSpPr>
          <p:nvPr/>
        </p:nvSpPr>
        <p:spPr bwMode="auto">
          <a:xfrm>
            <a:off x="4572000" y="33528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1516" name="Text Box 16"/>
          <p:cNvSpPr txBox="1">
            <a:spLocks noChangeArrowheads="1"/>
          </p:cNvSpPr>
          <p:nvPr/>
        </p:nvSpPr>
        <p:spPr bwMode="auto">
          <a:xfrm>
            <a:off x="3810000" y="39624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1517" name="Text Box 17"/>
          <p:cNvSpPr txBox="1">
            <a:spLocks noChangeArrowheads="1"/>
          </p:cNvSpPr>
          <p:nvPr/>
        </p:nvSpPr>
        <p:spPr bwMode="auto">
          <a:xfrm>
            <a:off x="5334000" y="39624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46</a:t>
            </a:fld>
            <a:endParaRPr lang="en-US" dirty="0"/>
          </a:p>
        </p:txBody>
      </p:sp>
    </p:spTree>
    <p:extLst>
      <p:ext uri="{BB962C8B-B14F-4D97-AF65-F5344CB8AC3E}">
        <p14:creationId xmlns:p14="http://schemas.microsoft.com/office/powerpoint/2010/main" val="106979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dirty="0"/>
              <a:t>Apply Rewrite Rule (1) – Break complex selection into simpler ones</a:t>
            </a:r>
          </a:p>
        </p:txBody>
      </p:sp>
      <p:sp>
        <p:nvSpPr>
          <p:cNvPr id="22531" name="Line 3"/>
          <p:cNvSpPr>
            <a:spLocks noChangeShapeType="1"/>
          </p:cNvSpPr>
          <p:nvPr/>
        </p:nvSpPr>
        <p:spPr bwMode="auto">
          <a:xfrm>
            <a:off x="2057400" y="25119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2" name="Line 4"/>
          <p:cNvSpPr>
            <a:spLocks noChangeShapeType="1"/>
          </p:cNvSpPr>
          <p:nvPr/>
        </p:nvSpPr>
        <p:spPr bwMode="auto">
          <a:xfrm>
            <a:off x="2057400" y="35787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3" name="Line 5"/>
          <p:cNvSpPr>
            <a:spLocks noChangeShapeType="1"/>
          </p:cNvSpPr>
          <p:nvPr/>
        </p:nvSpPr>
        <p:spPr bwMode="auto">
          <a:xfrm flipH="1">
            <a:off x="1371600" y="41883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4" name="Line 6"/>
          <p:cNvSpPr>
            <a:spLocks noChangeShapeType="1"/>
          </p:cNvSpPr>
          <p:nvPr/>
        </p:nvSpPr>
        <p:spPr bwMode="auto">
          <a:xfrm>
            <a:off x="2286000" y="41883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5" name="Rectangle 7"/>
          <p:cNvSpPr>
            <a:spLocks noChangeArrowheads="1"/>
          </p:cNvSpPr>
          <p:nvPr/>
        </p:nvSpPr>
        <p:spPr bwMode="auto">
          <a:xfrm>
            <a:off x="1329570" y="5562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2536" name="Text Box 9"/>
          <p:cNvSpPr txBox="1">
            <a:spLocks noChangeArrowheads="1"/>
          </p:cNvSpPr>
          <p:nvPr/>
        </p:nvSpPr>
        <p:spPr bwMode="auto">
          <a:xfrm>
            <a:off x="1524000" y="17499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37" name="Text Box 10"/>
          <p:cNvSpPr txBox="1">
            <a:spLocks noChangeArrowheads="1"/>
          </p:cNvSpPr>
          <p:nvPr/>
        </p:nvSpPr>
        <p:spPr bwMode="auto">
          <a:xfrm>
            <a:off x="1066800" y="274057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2538" name="Text Box 11"/>
          <p:cNvSpPr txBox="1">
            <a:spLocks noChangeArrowheads="1"/>
          </p:cNvSpPr>
          <p:nvPr/>
        </p:nvSpPr>
        <p:spPr bwMode="auto">
          <a:xfrm>
            <a:off x="1828800" y="38073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39" name="Text Box 12"/>
          <p:cNvSpPr txBox="1">
            <a:spLocks noChangeArrowheads="1"/>
          </p:cNvSpPr>
          <p:nvPr/>
        </p:nvSpPr>
        <p:spPr bwMode="auto">
          <a:xfrm>
            <a:off x="1066800" y="44169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0" name="Text Box 13"/>
          <p:cNvSpPr txBox="1">
            <a:spLocks noChangeArrowheads="1"/>
          </p:cNvSpPr>
          <p:nvPr/>
        </p:nvSpPr>
        <p:spPr bwMode="auto">
          <a:xfrm>
            <a:off x="2590800" y="44169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41" name="Line 14"/>
          <p:cNvSpPr>
            <a:spLocks noChangeShapeType="1"/>
          </p:cNvSpPr>
          <p:nvPr/>
        </p:nvSpPr>
        <p:spPr bwMode="auto">
          <a:xfrm>
            <a:off x="6477000" y="2283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2" name="Line 15"/>
          <p:cNvSpPr>
            <a:spLocks noChangeShapeType="1"/>
          </p:cNvSpPr>
          <p:nvPr/>
        </p:nvSpPr>
        <p:spPr bwMode="auto">
          <a:xfrm>
            <a:off x="6477000" y="3807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3" name="Line 16"/>
          <p:cNvSpPr>
            <a:spLocks noChangeShapeType="1"/>
          </p:cNvSpPr>
          <p:nvPr/>
        </p:nvSpPr>
        <p:spPr bwMode="auto">
          <a:xfrm flipH="1">
            <a:off x="5867400" y="44931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4" name="Line 17"/>
          <p:cNvSpPr>
            <a:spLocks noChangeShapeType="1"/>
          </p:cNvSpPr>
          <p:nvPr/>
        </p:nvSpPr>
        <p:spPr bwMode="auto">
          <a:xfrm>
            <a:off x="6781800" y="44931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5" name="Text Box 18"/>
          <p:cNvSpPr txBox="1">
            <a:spLocks noChangeArrowheads="1"/>
          </p:cNvSpPr>
          <p:nvPr/>
        </p:nvSpPr>
        <p:spPr bwMode="auto">
          <a:xfrm>
            <a:off x="6019800" y="15975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46" name="Text Box 19"/>
          <p:cNvSpPr txBox="1">
            <a:spLocks noChangeArrowheads="1"/>
          </p:cNvSpPr>
          <p:nvPr/>
        </p:nvSpPr>
        <p:spPr bwMode="auto">
          <a:xfrm>
            <a:off x="5715000" y="312157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2547" name="Text Box 20"/>
          <p:cNvSpPr txBox="1">
            <a:spLocks noChangeArrowheads="1"/>
          </p:cNvSpPr>
          <p:nvPr/>
        </p:nvSpPr>
        <p:spPr bwMode="auto">
          <a:xfrm>
            <a:off x="6324600" y="41121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48" name="Text Box 21"/>
          <p:cNvSpPr txBox="1">
            <a:spLocks noChangeArrowheads="1"/>
          </p:cNvSpPr>
          <p:nvPr/>
        </p:nvSpPr>
        <p:spPr bwMode="auto">
          <a:xfrm>
            <a:off x="5562600" y="47217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9" name="Text Box 22"/>
          <p:cNvSpPr txBox="1">
            <a:spLocks noChangeArrowheads="1"/>
          </p:cNvSpPr>
          <p:nvPr/>
        </p:nvSpPr>
        <p:spPr bwMode="auto">
          <a:xfrm>
            <a:off x="7086600" y="47217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50" name="Text Box 23"/>
          <p:cNvSpPr txBox="1">
            <a:spLocks noChangeArrowheads="1"/>
          </p:cNvSpPr>
          <p:nvPr/>
        </p:nvSpPr>
        <p:spPr bwMode="auto">
          <a:xfrm>
            <a:off x="5638800" y="2359570"/>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2551" name="Line 24"/>
          <p:cNvSpPr>
            <a:spLocks noChangeShapeType="1"/>
          </p:cNvSpPr>
          <p:nvPr/>
        </p:nvSpPr>
        <p:spPr bwMode="auto">
          <a:xfrm>
            <a:off x="6477000" y="304537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2552" name="AutoShape 26"/>
          <p:cNvSpPr>
            <a:spLocks noChangeArrowheads="1"/>
          </p:cNvSpPr>
          <p:nvPr/>
        </p:nvSpPr>
        <p:spPr bwMode="auto">
          <a:xfrm>
            <a:off x="4267200" y="296917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47</a:t>
            </a:fld>
            <a:endParaRPr lang="en-US" dirty="0"/>
          </a:p>
        </p:txBody>
      </p:sp>
    </p:spTree>
    <p:extLst>
      <p:ext uri="{BB962C8B-B14F-4D97-AF65-F5344CB8AC3E}">
        <p14:creationId xmlns:p14="http://schemas.microsoft.com/office/powerpoint/2010/main" val="2140221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dirty="0"/>
              <a:t>Apply Rewrite Rule (2) – Push Selection down</a:t>
            </a:r>
          </a:p>
        </p:txBody>
      </p:sp>
      <p:sp>
        <p:nvSpPr>
          <p:cNvPr id="23555" name="Rectangle 7"/>
          <p:cNvSpPr>
            <a:spLocks noChangeArrowheads="1"/>
          </p:cNvSpPr>
          <p:nvPr/>
        </p:nvSpPr>
        <p:spPr bwMode="auto">
          <a:xfrm>
            <a:off x="1219200" y="5803577"/>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3556" name="Line 13"/>
          <p:cNvSpPr>
            <a:spLocks noChangeShapeType="1"/>
          </p:cNvSpPr>
          <p:nvPr/>
        </p:nvSpPr>
        <p:spPr bwMode="auto">
          <a:xfrm>
            <a:off x="64770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7" name="Line 14"/>
          <p:cNvSpPr>
            <a:spLocks noChangeShapeType="1"/>
          </p:cNvSpPr>
          <p:nvPr/>
        </p:nvSpPr>
        <p:spPr bwMode="auto">
          <a:xfrm>
            <a:off x="64770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8" name="Line 15"/>
          <p:cNvSpPr>
            <a:spLocks noChangeShapeType="1"/>
          </p:cNvSpPr>
          <p:nvPr/>
        </p:nvSpPr>
        <p:spPr bwMode="auto">
          <a:xfrm flipH="1">
            <a:off x="57912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9" name="Line 16"/>
          <p:cNvSpPr>
            <a:spLocks noChangeShapeType="1"/>
          </p:cNvSpPr>
          <p:nvPr/>
        </p:nvSpPr>
        <p:spPr bwMode="auto">
          <a:xfrm>
            <a:off x="66294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0" name="Text Box 17"/>
          <p:cNvSpPr txBox="1">
            <a:spLocks noChangeArrowheads="1"/>
          </p:cNvSpPr>
          <p:nvPr/>
        </p:nvSpPr>
        <p:spPr bwMode="auto">
          <a:xfrm>
            <a:off x="60198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61" name="Text Box 18"/>
          <p:cNvSpPr txBox="1">
            <a:spLocks noChangeArrowheads="1"/>
          </p:cNvSpPr>
          <p:nvPr/>
        </p:nvSpPr>
        <p:spPr bwMode="auto">
          <a:xfrm>
            <a:off x="50292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62" name="Text Box 19"/>
          <p:cNvSpPr txBox="1">
            <a:spLocks noChangeArrowheads="1"/>
          </p:cNvSpPr>
          <p:nvPr/>
        </p:nvSpPr>
        <p:spPr bwMode="auto">
          <a:xfrm>
            <a:off x="62484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63" name="Text Box 20"/>
          <p:cNvSpPr txBox="1">
            <a:spLocks noChangeArrowheads="1"/>
          </p:cNvSpPr>
          <p:nvPr/>
        </p:nvSpPr>
        <p:spPr bwMode="auto">
          <a:xfrm>
            <a:off x="55626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64" name="Text Box 21"/>
          <p:cNvSpPr txBox="1">
            <a:spLocks noChangeArrowheads="1"/>
          </p:cNvSpPr>
          <p:nvPr/>
        </p:nvSpPr>
        <p:spPr bwMode="auto">
          <a:xfrm>
            <a:off x="71628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65" name="Text Box 22"/>
          <p:cNvSpPr txBox="1">
            <a:spLocks noChangeArrowheads="1"/>
          </p:cNvSpPr>
          <p:nvPr/>
        </p:nvSpPr>
        <p:spPr bwMode="auto">
          <a:xfrm>
            <a:off x="57150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66" name="Line 23"/>
          <p:cNvSpPr>
            <a:spLocks noChangeShapeType="1"/>
          </p:cNvSpPr>
          <p:nvPr/>
        </p:nvSpPr>
        <p:spPr bwMode="auto">
          <a:xfrm>
            <a:off x="57912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3567" name="AutoShape 24"/>
          <p:cNvSpPr>
            <a:spLocks noChangeArrowheads="1"/>
          </p:cNvSpPr>
          <p:nvPr/>
        </p:nvSpPr>
        <p:spPr bwMode="auto">
          <a:xfrm>
            <a:off x="3810000" y="29565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8" name="Line 25"/>
          <p:cNvSpPr>
            <a:spLocks noChangeShapeType="1"/>
          </p:cNvSpPr>
          <p:nvPr/>
        </p:nvSpPr>
        <p:spPr bwMode="auto">
          <a:xfrm>
            <a:off x="2133600" y="2423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9" name="Line 26"/>
          <p:cNvSpPr>
            <a:spLocks noChangeShapeType="1"/>
          </p:cNvSpPr>
          <p:nvPr/>
        </p:nvSpPr>
        <p:spPr bwMode="auto">
          <a:xfrm>
            <a:off x="2133600" y="3947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0" name="Line 27"/>
          <p:cNvSpPr>
            <a:spLocks noChangeShapeType="1"/>
          </p:cNvSpPr>
          <p:nvPr/>
        </p:nvSpPr>
        <p:spPr bwMode="auto">
          <a:xfrm flipH="1">
            <a:off x="1524000" y="4632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1" name="Line 28"/>
          <p:cNvSpPr>
            <a:spLocks noChangeShapeType="1"/>
          </p:cNvSpPr>
          <p:nvPr/>
        </p:nvSpPr>
        <p:spPr bwMode="auto">
          <a:xfrm>
            <a:off x="2438400" y="46329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2" name="Text Box 29"/>
          <p:cNvSpPr txBox="1">
            <a:spLocks noChangeArrowheads="1"/>
          </p:cNvSpPr>
          <p:nvPr/>
        </p:nvSpPr>
        <p:spPr bwMode="auto">
          <a:xfrm>
            <a:off x="1676400" y="17373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73" name="Text Box 30"/>
          <p:cNvSpPr txBox="1">
            <a:spLocks noChangeArrowheads="1"/>
          </p:cNvSpPr>
          <p:nvPr/>
        </p:nvSpPr>
        <p:spPr bwMode="auto">
          <a:xfrm>
            <a:off x="1447800" y="32613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74" name="Text Box 31"/>
          <p:cNvSpPr txBox="1">
            <a:spLocks noChangeArrowheads="1"/>
          </p:cNvSpPr>
          <p:nvPr/>
        </p:nvSpPr>
        <p:spPr bwMode="auto">
          <a:xfrm>
            <a:off x="1981200" y="42519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75" name="Text Box 32"/>
          <p:cNvSpPr txBox="1">
            <a:spLocks noChangeArrowheads="1"/>
          </p:cNvSpPr>
          <p:nvPr/>
        </p:nvSpPr>
        <p:spPr bwMode="auto">
          <a:xfrm>
            <a:off x="1219200" y="4861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76" name="Text Box 33"/>
          <p:cNvSpPr txBox="1">
            <a:spLocks noChangeArrowheads="1"/>
          </p:cNvSpPr>
          <p:nvPr/>
        </p:nvSpPr>
        <p:spPr bwMode="auto">
          <a:xfrm>
            <a:off x="2743200" y="4861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77" name="Text Box 34"/>
          <p:cNvSpPr txBox="1">
            <a:spLocks noChangeArrowheads="1"/>
          </p:cNvSpPr>
          <p:nvPr/>
        </p:nvSpPr>
        <p:spPr bwMode="auto">
          <a:xfrm>
            <a:off x="1447800" y="24993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78" name="Line 35"/>
          <p:cNvSpPr>
            <a:spLocks noChangeShapeType="1"/>
          </p:cNvSpPr>
          <p:nvPr/>
        </p:nvSpPr>
        <p:spPr bwMode="auto">
          <a:xfrm>
            <a:off x="2133600" y="31851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48</a:t>
            </a:fld>
            <a:endParaRPr lang="en-US" dirty="0"/>
          </a:p>
        </p:txBody>
      </p:sp>
    </p:spTree>
    <p:extLst>
      <p:ext uri="{BB962C8B-B14F-4D97-AF65-F5344CB8AC3E}">
        <p14:creationId xmlns:p14="http://schemas.microsoft.com/office/powerpoint/2010/main" val="269317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Apply Rewrite Rule (3) – Push Selection Down to replace Cross-Join with Natural Join</a:t>
            </a:r>
          </a:p>
        </p:txBody>
      </p:sp>
      <p:sp>
        <p:nvSpPr>
          <p:cNvPr id="24579" name="Rectangle 3"/>
          <p:cNvSpPr>
            <a:spLocks noChangeArrowheads="1"/>
          </p:cNvSpPr>
          <p:nvPr/>
        </p:nvSpPr>
        <p:spPr bwMode="auto">
          <a:xfrm>
            <a:off x="1438063" y="572237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S]</a:t>
            </a:r>
            <a:endParaRPr lang="en-US" sz="3200" b="0" dirty="0">
              <a:solidFill>
                <a:srgbClr val="000000"/>
              </a:solidFill>
              <a:latin typeface="Symbol" pitchFamily="-76" charset="2"/>
              <a:sym typeface="Symbol" pitchFamily="-76" charset="2"/>
            </a:endParaRPr>
          </a:p>
        </p:txBody>
      </p:sp>
      <p:sp>
        <p:nvSpPr>
          <p:cNvPr id="24580" name="Line 4"/>
          <p:cNvSpPr>
            <a:spLocks noChangeShapeType="1"/>
          </p:cNvSpPr>
          <p:nvPr/>
        </p:nvSpPr>
        <p:spPr bwMode="auto">
          <a:xfrm>
            <a:off x="6553200" y="27279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1" name="Line 6"/>
          <p:cNvSpPr>
            <a:spLocks noChangeShapeType="1"/>
          </p:cNvSpPr>
          <p:nvPr/>
        </p:nvSpPr>
        <p:spPr bwMode="auto">
          <a:xfrm flipH="1">
            <a:off x="5943600" y="3489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2" name="Line 7"/>
          <p:cNvSpPr>
            <a:spLocks noChangeShapeType="1"/>
          </p:cNvSpPr>
          <p:nvPr/>
        </p:nvSpPr>
        <p:spPr bwMode="auto">
          <a:xfrm>
            <a:off x="6781800" y="35661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3" name="Text Box 8"/>
          <p:cNvSpPr txBox="1">
            <a:spLocks noChangeArrowheads="1"/>
          </p:cNvSpPr>
          <p:nvPr/>
        </p:nvSpPr>
        <p:spPr bwMode="auto">
          <a:xfrm>
            <a:off x="6172200" y="20421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84" name="Text Box 9"/>
          <p:cNvSpPr txBox="1">
            <a:spLocks noChangeArrowheads="1"/>
          </p:cNvSpPr>
          <p:nvPr/>
        </p:nvSpPr>
        <p:spPr bwMode="auto">
          <a:xfrm>
            <a:off x="5181600" y="34137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85" name="Text Box 11"/>
          <p:cNvSpPr txBox="1">
            <a:spLocks noChangeArrowheads="1"/>
          </p:cNvSpPr>
          <p:nvPr/>
        </p:nvSpPr>
        <p:spPr bwMode="auto">
          <a:xfrm>
            <a:off x="5715000" y="4480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86" name="Text Box 12"/>
          <p:cNvSpPr txBox="1">
            <a:spLocks noChangeArrowheads="1"/>
          </p:cNvSpPr>
          <p:nvPr/>
        </p:nvSpPr>
        <p:spPr bwMode="auto">
          <a:xfrm>
            <a:off x="7162800" y="3718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87" name="Line 14"/>
          <p:cNvSpPr>
            <a:spLocks noChangeShapeType="1"/>
          </p:cNvSpPr>
          <p:nvPr/>
        </p:nvSpPr>
        <p:spPr bwMode="auto">
          <a:xfrm>
            <a:off x="5943600" y="40995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588" name="AutoShape 15"/>
          <p:cNvSpPr>
            <a:spLocks noChangeArrowheads="1"/>
          </p:cNvSpPr>
          <p:nvPr/>
        </p:nvSpPr>
        <p:spPr bwMode="auto">
          <a:xfrm>
            <a:off x="3962400" y="28041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9" name="Line 27"/>
          <p:cNvSpPr>
            <a:spLocks noChangeShapeType="1"/>
          </p:cNvSpPr>
          <p:nvPr/>
        </p:nvSpPr>
        <p:spPr bwMode="auto">
          <a:xfrm>
            <a:off x="23622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0" name="Line 28"/>
          <p:cNvSpPr>
            <a:spLocks noChangeShapeType="1"/>
          </p:cNvSpPr>
          <p:nvPr/>
        </p:nvSpPr>
        <p:spPr bwMode="auto">
          <a:xfrm>
            <a:off x="23622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1" name="Line 29"/>
          <p:cNvSpPr>
            <a:spLocks noChangeShapeType="1"/>
          </p:cNvSpPr>
          <p:nvPr/>
        </p:nvSpPr>
        <p:spPr bwMode="auto">
          <a:xfrm flipH="1">
            <a:off x="16764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2" name="Line 30"/>
          <p:cNvSpPr>
            <a:spLocks noChangeShapeType="1"/>
          </p:cNvSpPr>
          <p:nvPr/>
        </p:nvSpPr>
        <p:spPr bwMode="auto">
          <a:xfrm>
            <a:off x="25146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3" name="Text Box 31"/>
          <p:cNvSpPr txBox="1">
            <a:spLocks noChangeArrowheads="1"/>
          </p:cNvSpPr>
          <p:nvPr/>
        </p:nvSpPr>
        <p:spPr bwMode="auto">
          <a:xfrm>
            <a:off x="19050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94" name="Text Box 32"/>
          <p:cNvSpPr txBox="1">
            <a:spLocks noChangeArrowheads="1"/>
          </p:cNvSpPr>
          <p:nvPr/>
        </p:nvSpPr>
        <p:spPr bwMode="auto">
          <a:xfrm>
            <a:off x="9144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95" name="Text Box 33"/>
          <p:cNvSpPr txBox="1">
            <a:spLocks noChangeArrowheads="1"/>
          </p:cNvSpPr>
          <p:nvPr/>
        </p:nvSpPr>
        <p:spPr bwMode="auto">
          <a:xfrm>
            <a:off x="21336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4596" name="Text Box 34"/>
          <p:cNvSpPr txBox="1">
            <a:spLocks noChangeArrowheads="1"/>
          </p:cNvSpPr>
          <p:nvPr/>
        </p:nvSpPr>
        <p:spPr bwMode="auto">
          <a:xfrm>
            <a:off x="14478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97" name="Text Box 35"/>
          <p:cNvSpPr txBox="1">
            <a:spLocks noChangeArrowheads="1"/>
          </p:cNvSpPr>
          <p:nvPr/>
        </p:nvSpPr>
        <p:spPr bwMode="auto">
          <a:xfrm>
            <a:off x="30480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98" name="Text Box 36"/>
          <p:cNvSpPr txBox="1">
            <a:spLocks noChangeArrowheads="1"/>
          </p:cNvSpPr>
          <p:nvPr/>
        </p:nvSpPr>
        <p:spPr bwMode="auto">
          <a:xfrm>
            <a:off x="16002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4599" name="Line 37"/>
          <p:cNvSpPr>
            <a:spLocks noChangeShapeType="1"/>
          </p:cNvSpPr>
          <p:nvPr/>
        </p:nvSpPr>
        <p:spPr bwMode="auto">
          <a:xfrm>
            <a:off x="16764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600" name="AutoShape 38"/>
          <p:cNvSpPr>
            <a:spLocks noChangeArrowheads="1"/>
          </p:cNvSpPr>
          <p:nvPr/>
        </p:nvSpPr>
        <p:spPr bwMode="auto">
          <a:xfrm rot="-5400000">
            <a:off x="6438900" y="299469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1" name="AutoShape 39"/>
          <p:cNvSpPr>
            <a:spLocks noChangeArrowheads="1"/>
          </p:cNvSpPr>
          <p:nvPr/>
        </p:nvSpPr>
        <p:spPr bwMode="auto">
          <a:xfrm rot="-5400000">
            <a:off x="4762500" y="5811383"/>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2" name="Text Box 40"/>
          <p:cNvSpPr txBox="1">
            <a:spLocks noChangeArrowheads="1"/>
          </p:cNvSpPr>
          <p:nvPr/>
        </p:nvSpPr>
        <p:spPr bwMode="auto">
          <a:xfrm>
            <a:off x="7162800" y="3007394"/>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000" b="0">
                <a:solidFill>
                  <a:srgbClr val="000000"/>
                </a:solidFill>
              </a:rPr>
              <a:t>Natural join</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49</a:t>
            </a:fld>
            <a:endParaRPr lang="en-US" dirty="0"/>
          </a:p>
        </p:txBody>
      </p:sp>
    </p:spTree>
    <p:extLst>
      <p:ext uri="{BB962C8B-B14F-4D97-AF65-F5344CB8AC3E}">
        <p14:creationId xmlns:p14="http://schemas.microsoft.com/office/powerpoint/2010/main" val="290129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Processing</a:t>
            </a:r>
            <a:endParaRPr lang="en-US" dirty="0"/>
          </a:p>
        </p:txBody>
      </p:sp>
      <p:sp>
        <p:nvSpPr>
          <p:cNvPr id="3" name="Content Placeholder 2"/>
          <p:cNvSpPr>
            <a:spLocks noGrp="1"/>
          </p:cNvSpPr>
          <p:nvPr>
            <p:ph idx="1"/>
          </p:nvPr>
        </p:nvSpPr>
        <p:spPr>
          <a:xfrm>
            <a:off x="0" y="1484784"/>
            <a:ext cx="4932040" cy="5373216"/>
          </a:xfrm>
        </p:spPr>
        <p:txBody>
          <a:bodyPr>
            <a:normAutofit fontScale="92500" lnSpcReduction="10000"/>
          </a:bodyPr>
          <a:lstStyle/>
          <a:p>
            <a:pPr>
              <a:spcBef>
                <a:spcPts val="1200"/>
              </a:spcBef>
              <a:spcAft>
                <a:spcPts val="1200"/>
              </a:spcAft>
            </a:pPr>
            <a:r>
              <a:rPr lang="en-US" sz="2800" b="1" dirty="0"/>
              <a:t>Query Processing</a:t>
            </a:r>
            <a:r>
              <a:rPr lang="en-US" sz="2800" dirty="0"/>
              <a:t>: Translate </a:t>
            </a:r>
            <a:r>
              <a:rPr lang="en-US" sz="2400" dirty="0"/>
              <a:t>high level queries (e.g. SQL query) to low level operations (or algorithms) on the data files to retrieve the required data</a:t>
            </a:r>
          </a:p>
          <a:p>
            <a:pPr lvl="1">
              <a:spcBef>
                <a:spcPts val="1200"/>
              </a:spcBef>
              <a:spcAft>
                <a:spcPts val="1200"/>
              </a:spcAft>
            </a:pPr>
            <a:r>
              <a:rPr lang="en-US" sz="2400" dirty="0"/>
              <a:t>SQL is a declarative language. It provides a way for the query writer to </a:t>
            </a:r>
            <a:r>
              <a:rPr lang="en-US" sz="2400" b="1" i="1" dirty="0"/>
              <a:t>logically</a:t>
            </a:r>
            <a:r>
              <a:rPr lang="en-US" sz="2400" b="1" dirty="0"/>
              <a:t> describe the results required</a:t>
            </a:r>
            <a:endParaRPr lang="en-US" sz="2400" dirty="0"/>
          </a:p>
          <a:p>
            <a:pPr lvl="1">
              <a:spcBef>
                <a:spcPts val="1200"/>
              </a:spcBef>
              <a:spcAft>
                <a:spcPts val="1200"/>
              </a:spcAft>
            </a:pPr>
            <a:r>
              <a:rPr lang="en-US" sz="2400" dirty="0"/>
              <a:t>The </a:t>
            </a:r>
            <a:r>
              <a:rPr lang="en-US" sz="2400" dirty="0">
                <a:solidFill>
                  <a:srgbClr val="C00000"/>
                </a:solidFill>
              </a:rPr>
              <a:t>Query Optimizer (QO) </a:t>
            </a:r>
            <a:r>
              <a:rPr lang="en-US" sz="2400" dirty="0"/>
              <a:t>compiles and optimizes the SQL query to create an efficient </a:t>
            </a:r>
            <a:r>
              <a:rPr lang="en-US" sz="2400" b="1" dirty="0">
                <a:solidFill>
                  <a:srgbClr val="0070C0"/>
                </a:solidFill>
              </a:rPr>
              <a:t>physical plan </a:t>
            </a:r>
            <a:r>
              <a:rPr lang="en-US" sz="2400" dirty="0"/>
              <a:t>that the Query Processor (QP) can execute</a:t>
            </a:r>
          </a:p>
        </p:txBody>
      </p:sp>
      <p:sp>
        <p:nvSpPr>
          <p:cNvPr id="4" name="AutoShape 3"/>
          <p:cNvSpPr>
            <a:spLocks noChangeArrowheads="1"/>
          </p:cNvSpPr>
          <p:nvPr/>
        </p:nvSpPr>
        <p:spPr bwMode="auto">
          <a:xfrm>
            <a:off x="5352256" y="5505450"/>
            <a:ext cx="1524000" cy="1209675"/>
          </a:xfrm>
          <a:prstGeom prst="can">
            <a:avLst>
              <a:gd name="adj" fmla="val 21273"/>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en-AU" sz="1200"/>
          </a:p>
        </p:txBody>
      </p:sp>
      <p:grpSp>
        <p:nvGrpSpPr>
          <p:cNvPr id="5" name="Group 4"/>
          <p:cNvGrpSpPr>
            <a:grpSpLocks/>
          </p:cNvGrpSpPr>
          <p:nvPr/>
        </p:nvGrpSpPr>
        <p:grpSpPr bwMode="auto">
          <a:xfrm>
            <a:off x="5093043" y="2762250"/>
            <a:ext cx="1207201" cy="685800"/>
            <a:chOff x="1651" y="1056"/>
            <a:chExt cx="938" cy="720"/>
          </a:xfrm>
        </p:grpSpPr>
        <p:sp>
          <p:nvSpPr>
            <p:cNvPr id="6" name="Line 5"/>
            <p:cNvSpPr>
              <a:spLocks noChangeShapeType="1"/>
            </p:cNvSpPr>
            <p:nvPr/>
          </p:nvSpPr>
          <p:spPr bwMode="auto">
            <a:xfrm>
              <a:off x="2589" y="105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7" name="Text Box 6"/>
            <p:cNvSpPr txBox="1">
              <a:spLocks noChangeArrowheads="1"/>
            </p:cNvSpPr>
            <p:nvPr/>
          </p:nvSpPr>
          <p:spPr bwMode="auto">
            <a:xfrm>
              <a:off x="1651" y="1104"/>
              <a:ext cx="7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dirty="0">
                  <a:effectLst>
                    <a:outerShdw blurRad="38100" dist="38100" dir="2700000" algn="tl">
                      <a:srgbClr val="C0C0C0"/>
                    </a:outerShdw>
                  </a:effectLst>
                </a:rPr>
                <a:t>High-level</a:t>
              </a:r>
            </a:p>
            <a:p>
              <a:pPr algn="ctr" eaLnBrk="0" hangingPunct="0"/>
              <a:r>
                <a:rPr lang="en-US" sz="1600" dirty="0">
                  <a:effectLst>
                    <a:outerShdw blurRad="38100" dist="38100" dir="2700000" algn="tl">
                      <a:srgbClr val="C0C0C0"/>
                    </a:outerShdw>
                  </a:effectLst>
                </a:rPr>
                <a:t>Query Q</a:t>
              </a:r>
            </a:p>
          </p:txBody>
        </p:sp>
      </p:grpSp>
      <p:sp>
        <p:nvSpPr>
          <p:cNvPr id="9" name="Rectangle 8"/>
          <p:cNvSpPr>
            <a:spLocks noChangeArrowheads="1"/>
          </p:cNvSpPr>
          <p:nvPr/>
        </p:nvSpPr>
        <p:spPr bwMode="auto">
          <a:xfrm>
            <a:off x="5364088" y="3524250"/>
            <a:ext cx="1600201" cy="1524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AU" sz="1200"/>
          </a:p>
        </p:txBody>
      </p:sp>
      <p:sp>
        <p:nvSpPr>
          <p:cNvPr id="10" name="Text Box 9"/>
          <p:cNvSpPr txBox="1">
            <a:spLocks noChangeArrowheads="1"/>
          </p:cNvSpPr>
          <p:nvPr/>
        </p:nvSpPr>
        <p:spPr bwMode="auto">
          <a:xfrm>
            <a:off x="5728472" y="3994150"/>
            <a:ext cx="941283" cy="3693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2000" dirty="0">
                <a:solidFill>
                  <a:srgbClr val="333399"/>
                </a:solidFill>
              </a:rPr>
              <a:t>DBMS</a:t>
            </a:r>
          </a:p>
        </p:txBody>
      </p:sp>
      <p:sp>
        <p:nvSpPr>
          <p:cNvPr id="11" name="Text Box 10"/>
          <p:cNvSpPr txBox="1">
            <a:spLocks noChangeArrowheads="1"/>
          </p:cNvSpPr>
          <p:nvPr/>
        </p:nvSpPr>
        <p:spPr bwMode="auto">
          <a:xfrm>
            <a:off x="5768878" y="5805264"/>
            <a:ext cx="628697" cy="3139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Data</a:t>
            </a:r>
          </a:p>
        </p:txBody>
      </p:sp>
      <p:grpSp>
        <p:nvGrpSpPr>
          <p:cNvPr id="12" name="Group 11"/>
          <p:cNvGrpSpPr>
            <a:grpSpLocks/>
          </p:cNvGrpSpPr>
          <p:nvPr/>
        </p:nvGrpSpPr>
        <p:grpSpPr bwMode="auto">
          <a:xfrm>
            <a:off x="6723888" y="2743201"/>
            <a:ext cx="1131888" cy="685800"/>
            <a:chOff x="2811" y="1036"/>
            <a:chExt cx="713" cy="720"/>
          </a:xfrm>
        </p:grpSpPr>
        <p:sp>
          <p:nvSpPr>
            <p:cNvPr id="13" name="Line 12"/>
            <p:cNvSpPr>
              <a:spLocks noChangeShapeType="1"/>
            </p:cNvSpPr>
            <p:nvPr/>
          </p:nvSpPr>
          <p:spPr bwMode="auto">
            <a:xfrm flipV="1">
              <a:off x="2811" y="103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14" name="Text Box 13"/>
            <p:cNvSpPr txBox="1">
              <a:spLocks noChangeArrowheads="1"/>
            </p:cNvSpPr>
            <p:nvPr/>
          </p:nvSpPr>
          <p:spPr bwMode="auto">
            <a:xfrm>
              <a:off x="2941" y="1378"/>
              <a:ext cx="583" cy="19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Answer</a:t>
              </a:r>
            </a:p>
          </p:txBody>
        </p:sp>
      </p:grpSp>
      <p:grpSp>
        <p:nvGrpSpPr>
          <p:cNvPr id="15" name="Group 14"/>
          <p:cNvGrpSpPr>
            <a:grpSpLocks/>
          </p:cNvGrpSpPr>
          <p:nvPr/>
        </p:nvGrpSpPr>
        <p:grpSpPr bwMode="auto">
          <a:xfrm>
            <a:off x="6736417" y="3779837"/>
            <a:ext cx="2515469" cy="1274763"/>
            <a:chOff x="3418" y="2035"/>
            <a:chExt cx="1445" cy="803"/>
          </a:xfrm>
        </p:grpSpPr>
        <p:sp>
          <p:nvSpPr>
            <p:cNvPr id="16" name="Text Box 15"/>
            <p:cNvSpPr txBox="1">
              <a:spLocks noChangeArrowheads="1"/>
            </p:cNvSpPr>
            <p:nvPr/>
          </p:nvSpPr>
          <p:spPr bwMode="auto">
            <a:xfrm>
              <a:off x="3549" y="2035"/>
              <a:ext cx="1314" cy="80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spcAft>
                  <a:spcPct val="10000"/>
                </a:spcAft>
              </a:pPr>
              <a:r>
                <a:rPr lang="en-US" sz="1600" dirty="0"/>
                <a:t>- Translates Q into</a:t>
              </a:r>
            </a:p>
            <a:p>
              <a:pPr algn="ctr" eaLnBrk="0" hangingPunct="0">
                <a:lnSpc>
                  <a:spcPct val="90000"/>
                </a:lnSpc>
                <a:spcAft>
                  <a:spcPct val="10000"/>
                </a:spcAft>
              </a:pPr>
              <a:r>
                <a:rPr lang="en-US" sz="1600" dirty="0"/>
                <a:t>best </a:t>
              </a:r>
              <a:r>
                <a:rPr lang="en-US" sz="1600" b="1" dirty="0">
                  <a:solidFill>
                    <a:srgbClr val="0070C0"/>
                  </a:solidFill>
                </a:rPr>
                <a:t>execution plan</a:t>
              </a:r>
            </a:p>
            <a:p>
              <a:pPr algn="ctr" eaLnBrk="0" hangingPunct="0">
                <a:lnSpc>
                  <a:spcPct val="90000"/>
                </a:lnSpc>
                <a:spcAft>
                  <a:spcPct val="10000"/>
                </a:spcAft>
              </a:pPr>
              <a:r>
                <a:rPr lang="en-US" sz="1600" dirty="0"/>
                <a:t>for </a:t>
              </a:r>
              <a:r>
                <a:rPr lang="en-US" sz="1600" b="1" dirty="0">
                  <a:solidFill>
                    <a:srgbClr val="0070C0"/>
                  </a:solidFill>
                </a:rPr>
                <a:t>current conditions</a:t>
              </a:r>
              <a:endParaRPr lang="en-US" sz="1600" dirty="0"/>
            </a:p>
            <a:p>
              <a:pPr eaLnBrk="0" hangingPunct="0">
                <a:lnSpc>
                  <a:spcPct val="90000"/>
                </a:lnSpc>
                <a:spcAft>
                  <a:spcPct val="10000"/>
                </a:spcAft>
              </a:pPr>
              <a:r>
                <a:rPr lang="en-US" sz="1600" dirty="0"/>
                <a:t>- Runs plan</a:t>
              </a:r>
            </a:p>
          </p:txBody>
        </p:sp>
        <p:sp>
          <p:nvSpPr>
            <p:cNvPr id="17" name="Line 16"/>
            <p:cNvSpPr>
              <a:spLocks noChangeShapeType="1"/>
            </p:cNvSpPr>
            <p:nvPr/>
          </p:nvSpPr>
          <p:spPr bwMode="auto">
            <a:xfrm flipH="1">
              <a:off x="3418" y="2436"/>
              <a:ext cx="305"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sz="1200"/>
            </a:p>
          </p:txBody>
        </p:sp>
      </p:grpSp>
      <p:grpSp>
        <p:nvGrpSpPr>
          <p:cNvPr id="18" name="Group 17"/>
          <p:cNvGrpSpPr>
            <a:grpSpLocks/>
          </p:cNvGrpSpPr>
          <p:nvPr/>
        </p:nvGrpSpPr>
        <p:grpSpPr bwMode="auto">
          <a:xfrm>
            <a:off x="5745089" y="6135960"/>
            <a:ext cx="762000" cy="242888"/>
            <a:chOff x="3024" y="2592"/>
            <a:chExt cx="1056" cy="144"/>
          </a:xfrm>
        </p:grpSpPr>
        <p:sp>
          <p:nvSpPr>
            <p:cNvPr id="19" name="Rectangle 18"/>
            <p:cNvSpPr>
              <a:spLocks noChangeArrowheads="1"/>
            </p:cNvSpPr>
            <p:nvPr/>
          </p:nvSpPr>
          <p:spPr bwMode="auto">
            <a:xfrm>
              <a:off x="3024"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0" name="Rectangle 19"/>
            <p:cNvSpPr>
              <a:spLocks noChangeArrowheads="1"/>
            </p:cNvSpPr>
            <p:nvPr/>
          </p:nvSpPr>
          <p:spPr bwMode="auto">
            <a:xfrm>
              <a:off x="3552"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1" name="Line 20"/>
            <p:cNvSpPr>
              <a:spLocks noChangeShapeType="1"/>
            </p:cNvSpPr>
            <p:nvPr/>
          </p:nvSpPr>
          <p:spPr bwMode="auto">
            <a:xfrm>
              <a:off x="3024" y="2688"/>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sz="1200"/>
            </a:p>
          </p:txBody>
        </p:sp>
        <p:sp>
          <p:nvSpPr>
            <p:cNvPr id="22" name="Line 21"/>
            <p:cNvSpPr>
              <a:spLocks noChangeShapeType="1"/>
            </p:cNvSpPr>
            <p:nvPr/>
          </p:nvSpPr>
          <p:spPr bwMode="auto">
            <a:xfrm>
              <a:off x="3024" y="2640"/>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sp>
        <p:nvSpPr>
          <p:cNvPr id="23" name="Rectangle 22"/>
          <p:cNvSpPr>
            <a:spLocks noChangeArrowheads="1"/>
          </p:cNvSpPr>
          <p:nvPr/>
        </p:nvSpPr>
        <p:spPr bwMode="auto">
          <a:xfrm>
            <a:off x="5745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4" name="Rectangle 23"/>
          <p:cNvSpPr>
            <a:spLocks noChangeArrowheads="1"/>
          </p:cNvSpPr>
          <p:nvPr/>
        </p:nvSpPr>
        <p:spPr bwMode="auto">
          <a:xfrm>
            <a:off x="6126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5" name="Line 24"/>
          <p:cNvSpPr>
            <a:spLocks noChangeShapeType="1"/>
          </p:cNvSpPr>
          <p:nvPr/>
        </p:nvSpPr>
        <p:spPr bwMode="auto">
          <a:xfrm>
            <a:off x="5745089" y="6507435"/>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sp>
        <p:nvSpPr>
          <p:cNvPr id="26" name="Line 25"/>
          <p:cNvSpPr>
            <a:spLocks noChangeShapeType="1"/>
          </p:cNvSpPr>
          <p:nvPr/>
        </p:nvSpPr>
        <p:spPr bwMode="auto">
          <a:xfrm>
            <a:off x="5745089" y="6588398"/>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nvGrpSpPr>
          <p:cNvPr id="27" name="Group 26"/>
          <p:cNvGrpSpPr>
            <a:grpSpLocks/>
          </p:cNvGrpSpPr>
          <p:nvPr/>
        </p:nvGrpSpPr>
        <p:grpSpPr bwMode="auto">
          <a:xfrm>
            <a:off x="5897489" y="4972050"/>
            <a:ext cx="457200" cy="685800"/>
            <a:chOff x="2496" y="2736"/>
            <a:chExt cx="288" cy="432"/>
          </a:xfrm>
        </p:grpSpPr>
        <p:sp>
          <p:nvSpPr>
            <p:cNvPr id="28" name="Line 27"/>
            <p:cNvSpPr>
              <a:spLocks noChangeShapeType="1"/>
            </p:cNvSpPr>
            <p:nvPr/>
          </p:nvSpPr>
          <p:spPr bwMode="auto">
            <a:xfrm>
              <a:off x="2496" y="2736"/>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29" name="Line 28"/>
            <p:cNvSpPr>
              <a:spLocks noChangeShapeType="1"/>
            </p:cNvSpPr>
            <p:nvPr/>
          </p:nvSpPr>
          <p:spPr bwMode="auto">
            <a:xfrm>
              <a:off x="2784" y="2736"/>
              <a:ext cx="0" cy="4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gr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86053" y="1371555"/>
            <a:ext cx="1625397" cy="1625397"/>
          </a:xfrm>
          <a:prstGeom prst="rect">
            <a:avLst/>
          </a:prstGeom>
        </p:spPr>
      </p:pic>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5</a:t>
            </a:fld>
            <a:endParaRPr lang="en-US" dirty="0"/>
          </a:p>
        </p:txBody>
      </p:sp>
    </p:spTree>
    <p:extLst>
      <p:ext uri="{BB962C8B-B14F-4D97-AF65-F5344CB8AC3E}">
        <p14:creationId xmlns:p14="http://schemas.microsoft.com/office/powerpoint/2010/main" val="92839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Pushing Selections down</a:t>
            </a:r>
          </a:p>
        </p:txBody>
      </p:sp>
      <p:sp>
        <p:nvSpPr>
          <p:cNvPr id="21" name="TextBox 20"/>
          <p:cNvSpPr txBox="1"/>
          <p:nvPr/>
        </p:nvSpPr>
        <p:spPr>
          <a:xfrm>
            <a:off x="2071670" y="3786190"/>
            <a:ext cx="467467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b="0" dirty="0">
                <a:sym typeface="Symbol" pitchFamily="18" charset="2"/>
              </a:rPr>
              <a:t>Pushing selections as far down as possible</a:t>
            </a:r>
          </a:p>
        </p:txBody>
      </p:sp>
      <p:sp>
        <p:nvSpPr>
          <p:cNvPr id="22" name="Text Box 4"/>
          <p:cNvSpPr txBox="1">
            <a:spLocks noChangeArrowheads="1"/>
          </p:cNvSpPr>
          <p:nvPr/>
        </p:nvSpPr>
        <p:spPr bwMode="auto">
          <a:xfrm>
            <a:off x="0" y="1571612"/>
            <a:ext cx="7215206"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P</a:t>
            </a:r>
            <a:r>
              <a:rPr lang="en-US" sz="2000" b="0" baseline="-25000" dirty="0" err="1">
                <a:sym typeface="Symbol" pitchFamily="18" charset="2"/>
              </a:rPr>
              <a:t>.patientID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opName</a:t>
            </a:r>
            <a:r>
              <a:rPr lang="en-US" sz="2000" b="0" baseline="-25000" dirty="0">
                <a:sym typeface="Symbol" pitchFamily="18" charset="2"/>
              </a:rPr>
              <a:t> = "</a:t>
            </a:r>
            <a:r>
              <a:rPr lang="en-US" sz="2000" b="0" baseline="-25000" dirty="0">
                <a:latin typeface="+mn-lt"/>
                <a:sym typeface="Symbol" pitchFamily="18" charset="2"/>
              </a:rPr>
              <a:t>lobotomy"</a:t>
            </a:r>
            <a:r>
              <a:rPr lang="en-US" sz="2000" b="0" dirty="0">
                <a:latin typeface="+mn-lt"/>
                <a:sym typeface="Symbol" pitchFamily="18" charset="2"/>
              </a:rPr>
              <a:t>(Patient  Operation)</a:t>
            </a:r>
            <a:endParaRPr lang="en-US" sz="2000" b="0" baseline="-25000" dirty="0">
              <a:latin typeface="+mn-lt"/>
              <a:sym typeface="Symbol" pitchFamily="18" charset="2"/>
            </a:endParaRPr>
          </a:p>
        </p:txBody>
      </p:sp>
      <p:grpSp>
        <p:nvGrpSpPr>
          <p:cNvPr id="49" name="Group 48"/>
          <p:cNvGrpSpPr/>
          <p:nvPr/>
        </p:nvGrpSpPr>
        <p:grpSpPr>
          <a:xfrm>
            <a:off x="1428728" y="4214818"/>
            <a:ext cx="5643602" cy="2397139"/>
            <a:chOff x="1428728" y="4214818"/>
            <a:chExt cx="5643602" cy="2397139"/>
          </a:xfrm>
        </p:grpSpPr>
        <p:sp>
          <p:nvSpPr>
            <p:cNvPr id="24" name="Text Box 4"/>
            <p:cNvSpPr txBox="1">
              <a:spLocks noChangeArrowheads="1"/>
            </p:cNvSpPr>
            <p:nvPr/>
          </p:nvSpPr>
          <p:spPr bwMode="auto">
            <a:xfrm>
              <a:off x="1428728" y="4214818"/>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result</a:t>
              </a:r>
              <a:endParaRPr lang="en-US" sz="2000" b="0" baseline="-25000" dirty="0">
                <a:latin typeface="+mn-lt"/>
                <a:sym typeface="Symbol" pitchFamily="18" charset="2"/>
              </a:endParaRPr>
            </a:p>
          </p:txBody>
        </p:sp>
        <p:grpSp>
          <p:nvGrpSpPr>
            <p:cNvPr id="26" name="Group 5"/>
            <p:cNvGrpSpPr>
              <a:grpSpLocks/>
            </p:cNvGrpSpPr>
            <p:nvPr/>
          </p:nvGrpSpPr>
          <p:grpSpPr bwMode="auto">
            <a:xfrm>
              <a:off x="4071934" y="5000636"/>
              <a:ext cx="304800" cy="152400"/>
              <a:chOff x="3696" y="4128"/>
              <a:chExt cx="192" cy="96"/>
            </a:xfrm>
          </p:grpSpPr>
          <p:sp>
            <p:nvSpPr>
              <p:cNvPr id="28" name="Line 6"/>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0" name="Line 7"/>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2" name="Line 8"/>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3" name="Line 9"/>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34" name="Text Box 10"/>
            <p:cNvSpPr txBox="1">
              <a:spLocks noChangeArrowheads="1"/>
            </p:cNvSpPr>
            <p:nvPr/>
          </p:nvSpPr>
          <p:spPr bwMode="auto">
            <a:xfrm>
              <a:off x="1857356" y="5500702"/>
              <a:ext cx="1439863" cy="396875"/>
            </a:xfrm>
            <a:prstGeom prst="rect">
              <a:avLst/>
            </a:prstGeom>
            <a:noFill/>
            <a:ln w="9525">
              <a:noFill/>
              <a:miter lim="800000"/>
              <a:headEnd/>
              <a:tailEnd/>
            </a:ln>
          </p:spPr>
          <p:txBody>
            <a:bodyPr>
              <a:spAutoFit/>
            </a:bodyPr>
            <a:lstStyle/>
            <a:p>
              <a:pPr algn="ctr">
                <a:spcBef>
                  <a:spcPct val="50000"/>
                </a:spcBef>
              </a:pPr>
              <a:r>
                <a:rPr lang="en-US" sz="2000" b="0" dirty="0">
                  <a:sym typeface="Symbol" pitchFamily="18" charset="2"/>
                </a:rPr>
                <a:t></a:t>
              </a:r>
              <a:r>
                <a:rPr lang="en-US" sz="2000" b="0" baseline="-25000" dirty="0">
                  <a:sym typeface="Symbol" pitchFamily="18" charset="2"/>
                </a:rPr>
                <a:t>age&gt;50</a:t>
              </a:r>
            </a:p>
          </p:txBody>
        </p:sp>
        <p:sp>
          <p:nvSpPr>
            <p:cNvPr id="36" name="Text Box 11"/>
            <p:cNvSpPr txBox="1">
              <a:spLocks noChangeArrowheads="1"/>
            </p:cNvSpPr>
            <p:nvPr/>
          </p:nvSpPr>
          <p:spPr bwMode="auto">
            <a:xfrm>
              <a:off x="4500562" y="550070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opName</a:t>
              </a:r>
              <a:r>
                <a:rPr lang="en-US" sz="2000" b="0" baseline="-25000" dirty="0">
                  <a:latin typeface="+mn-lt"/>
                  <a:sym typeface="Symbol" pitchFamily="18" charset="2"/>
                </a:rPr>
                <a:t> = “lobotomy"</a:t>
              </a:r>
            </a:p>
          </p:txBody>
        </p:sp>
        <p:sp>
          <p:nvSpPr>
            <p:cNvPr id="37" name="Text Box 13"/>
            <p:cNvSpPr txBox="1">
              <a:spLocks noChangeArrowheads="1"/>
            </p:cNvSpPr>
            <p:nvPr/>
          </p:nvSpPr>
          <p:spPr bwMode="auto">
            <a:xfrm>
              <a:off x="1857356" y="6215082"/>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endParaRPr lang="en-US" sz="2000" b="0" baseline="-25000" dirty="0">
                <a:latin typeface="+mn-lt"/>
                <a:sym typeface="Symbol" pitchFamily="18" charset="2"/>
              </a:endParaRPr>
            </a:p>
          </p:txBody>
        </p:sp>
        <p:sp>
          <p:nvSpPr>
            <p:cNvPr id="39" name="Text Box 14"/>
            <p:cNvSpPr txBox="1">
              <a:spLocks noChangeArrowheads="1"/>
            </p:cNvSpPr>
            <p:nvPr/>
          </p:nvSpPr>
          <p:spPr bwMode="auto">
            <a:xfrm>
              <a:off x="4500562" y="621508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endParaRPr lang="en-US" sz="2000" b="0" baseline="-25000" dirty="0">
                <a:latin typeface="+mn-lt"/>
                <a:sym typeface="Symbol" pitchFamily="18" charset="2"/>
              </a:endParaRPr>
            </a:p>
          </p:txBody>
        </p:sp>
        <p:cxnSp>
          <p:nvCxnSpPr>
            <p:cNvPr id="40" name="Straight Connector 39"/>
            <p:cNvCxnSpPr>
              <a:stCxn id="24" idx="2"/>
            </p:cNvCxnSpPr>
            <p:nvPr/>
          </p:nvCxnSpPr>
          <p:spPr>
            <a:xfrm rot="5400000">
              <a:off x="4075534" y="4754205"/>
              <a:ext cx="314273" cy="35718"/>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10800000" flipV="1">
              <a:off x="2577288" y="5214950"/>
              <a:ext cx="1351770" cy="285752"/>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4429124" y="5214950"/>
              <a:ext cx="1223963" cy="285752"/>
            </a:xfrm>
            <a:prstGeom prst="straightConnector1">
              <a:avLst/>
            </a:prstGeom>
            <a:ln>
              <a:solidFill>
                <a:srgbClr val="990033"/>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2"/>
              <a:endCxn id="37" idx="0"/>
            </p:cNvCxnSpPr>
            <p:nvPr/>
          </p:nvCxnSpPr>
          <p:spPr>
            <a:xfrm rot="5400000">
              <a:off x="2418536"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39" idx="0"/>
            </p:cNvCxnSpPr>
            <p:nvPr/>
          </p:nvCxnSpPr>
          <p:spPr>
            <a:xfrm rot="5400000">
              <a:off x="5494335"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71604" y="2000240"/>
            <a:ext cx="5643602" cy="1682759"/>
            <a:chOff x="1571604" y="2000240"/>
            <a:chExt cx="5643602" cy="1682759"/>
          </a:xfrm>
        </p:grpSpPr>
        <p:sp>
          <p:nvSpPr>
            <p:cNvPr id="4" name="Text Box 4"/>
            <p:cNvSpPr txBox="1">
              <a:spLocks noChangeArrowheads="1"/>
            </p:cNvSpPr>
            <p:nvPr/>
          </p:nvSpPr>
          <p:spPr bwMode="auto">
            <a:xfrm>
              <a:off x="1571604" y="2000240"/>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P.patientID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opName</a:t>
              </a:r>
              <a:r>
                <a:rPr lang="en-US" sz="2000" b="0" baseline="-25000" dirty="0">
                  <a:latin typeface="+mn-lt"/>
                  <a:sym typeface="Symbol" pitchFamily="18" charset="2"/>
                </a:rPr>
                <a:t>="lobotomy"</a:t>
              </a:r>
            </a:p>
          </p:txBody>
        </p:sp>
        <p:sp>
          <p:nvSpPr>
            <p:cNvPr id="10" name="Text Box 10"/>
            <p:cNvSpPr txBox="1">
              <a:spLocks noChangeArrowheads="1"/>
            </p:cNvSpPr>
            <p:nvPr/>
          </p:nvSpPr>
          <p:spPr bwMode="auto">
            <a:xfrm>
              <a:off x="2000232" y="3286124"/>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p>
          </p:txBody>
        </p:sp>
        <p:sp>
          <p:nvSpPr>
            <p:cNvPr id="11" name="Text Box 11"/>
            <p:cNvSpPr txBox="1">
              <a:spLocks noChangeArrowheads="1"/>
            </p:cNvSpPr>
            <p:nvPr/>
          </p:nvSpPr>
          <p:spPr bwMode="auto">
            <a:xfrm>
              <a:off x="4643438" y="3286124"/>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p>
          </p:txBody>
        </p:sp>
        <p:cxnSp>
          <p:nvCxnSpPr>
            <p:cNvPr id="20" name="Straight Connector 19"/>
            <p:cNvCxnSpPr>
              <a:stCxn id="4" idx="2"/>
            </p:cNvCxnSpPr>
            <p:nvPr/>
          </p:nvCxnSpPr>
          <p:spPr>
            <a:xfrm rot="5400000">
              <a:off x="4218410" y="2539627"/>
              <a:ext cx="314272" cy="3571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rot="10800000" flipV="1">
              <a:off x="2720164" y="3000372"/>
              <a:ext cx="1351770" cy="285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572000" y="3000372"/>
              <a:ext cx="1223963" cy="285752"/>
            </a:xfrm>
            <a:prstGeom prst="straightConnector1">
              <a:avLst/>
            </a:prstGeom>
            <a:ln>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14810" y="2714620"/>
              <a:ext cx="311304" cy="369332"/>
            </a:xfrm>
            <a:prstGeom prst="rect">
              <a:avLst/>
            </a:prstGeom>
            <a:noFill/>
          </p:spPr>
          <p:txBody>
            <a:bodyPr wrap="none" rtlCol="0">
              <a:spAutoFit/>
            </a:bodyPr>
            <a:lstStyle/>
            <a:p>
              <a:r>
                <a:rPr lang="en-CA" dirty="0">
                  <a:sym typeface="Symbol"/>
                </a:rPr>
                <a:t></a:t>
              </a:r>
              <a:endParaRPr lang="en-CA" dirty="0"/>
            </a:p>
          </p:txBody>
        </p:sp>
      </p:gr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50</a:t>
            </a:fld>
            <a:endParaRPr lang="en-US" dirty="0"/>
          </a:p>
        </p:txBody>
      </p:sp>
    </p:spTree>
    <p:extLst>
      <p:ext uri="{BB962C8B-B14F-4D97-AF65-F5344CB8AC3E}">
        <p14:creationId xmlns:p14="http://schemas.microsoft.com/office/powerpoint/2010/main" val="128895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l" eaLnBrk="1" hangingPunct="1"/>
            <a:r>
              <a:rPr lang="en-US" sz="4000" dirty="0"/>
              <a:t>Do projects early</a:t>
            </a:r>
          </a:p>
        </p:txBody>
      </p:sp>
      <p:sp>
        <p:nvSpPr>
          <p:cNvPr id="32771" name="Rectangle 3"/>
          <p:cNvSpPr>
            <a:spLocks noGrp="1" noChangeArrowheads="1"/>
          </p:cNvSpPr>
          <p:nvPr>
            <p:ph idx="1"/>
          </p:nvPr>
        </p:nvSpPr>
        <p:spPr>
          <a:xfrm>
            <a:off x="457200" y="1700809"/>
            <a:ext cx="8507288" cy="2376264"/>
          </a:xfrm>
        </p:spPr>
        <p:txBody>
          <a:bodyPr/>
          <a:lstStyle/>
          <a:p>
            <a:pPr eaLnBrk="1" hangingPunct="1">
              <a:buFontTx/>
              <a:buNone/>
            </a:pPr>
            <a:r>
              <a:rPr lang="en-US" u="sng" dirty="0"/>
              <a:t>Example</a:t>
            </a:r>
            <a:r>
              <a:rPr lang="en-US" dirty="0"/>
              <a:t>: R(A,B,C,D,E)</a:t>
            </a:r>
            <a:br>
              <a:rPr lang="en-US" dirty="0"/>
            </a:br>
            <a:r>
              <a:rPr lang="en-US" dirty="0"/>
              <a:t>           p condition: (A=3) </a:t>
            </a:r>
            <a:r>
              <a:rPr lang="en-US" b="1" dirty="0">
                <a:sym typeface="Symbol" pitchFamily="18" charset="2"/>
              </a:rPr>
              <a:t> </a:t>
            </a:r>
            <a:r>
              <a:rPr lang="en-US" dirty="0">
                <a:sym typeface="Symbol" pitchFamily="18" charset="2"/>
              </a:rPr>
              <a:t>(B=“cat”)</a:t>
            </a:r>
          </a:p>
          <a:p>
            <a:pPr>
              <a:buNone/>
            </a:pPr>
            <a:r>
              <a:rPr lang="en-US" sz="6600" dirty="0" err="1">
                <a:latin typeface="Symbol" pitchFamily="18" charset="2"/>
              </a:rPr>
              <a:t>p</a:t>
            </a:r>
            <a:r>
              <a:rPr lang="en-US" sz="3600" dirty="0" err="1"/>
              <a:t>E</a:t>
            </a:r>
            <a:r>
              <a:rPr lang="en-US" sz="3600" dirty="0"/>
              <a:t> </a:t>
            </a:r>
            <a:r>
              <a:rPr lang="en-US" sz="4400" b="1" dirty="0"/>
              <a:t>[</a:t>
            </a:r>
            <a:r>
              <a:rPr lang="en-US" sz="6000" dirty="0" err="1">
                <a:latin typeface="Symbol" pitchFamily="18" charset="2"/>
              </a:rPr>
              <a:t>s</a:t>
            </a:r>
            <a:r>
              <a:rPr lang="en-US" sz="3600" dirty="0" err="1"/>
              <a:t>p</a:t>
            </a:r>
            <a:r>
              <a:rPr lang="en-US" sz="6000" dirty="0"/>
              <a:t> </a:t>
            </a:r>
            <a:r>
              <a:rPr lang="en-US" sz="4400" dirty="0"/>
              <a:t>(R) </a:t>
            </a:r>
            <a:r>
              <a:rPr lang="en-US" sz="4400" b="1" dirty="0"/>
              <a:t>]</a:t>
            </a:r>
            <a:r>
              <a:rPr lang="en-US" sz="4400" dirty="0"/>
              <a:t> </a:t>
            </a:r>
            <a:r>
              <a:rPr lang="en-US" sz="4400" dirty="0">
                <a:solidFill>
                  <a:srgbClr val="C00000"/>
                </a:solidFill>
                <a:sym typeface="Symbol" pitchFamily="18" charset="2"/>
              </a:rPr>
              <a:t></a:t>
            </a:r>
            <a:r>
              <a:rPr lang="en-US" sz="4400" dirty="0"/>
              <a:t>  </a:t>
            </a:r>
            <a:r>
              <a:rPr lang="en-US" sz="6600" dirty="0" err="1">
                <a:latin typeface="Symbol" pitchFamily="18" charset="2"/>
              </a:rPr>
              <a:t>p</a:t>
            </a:r>
            <a:r>
              <a:rPr lang="en-US" dirty="0" err="1"/>
              <a:t>E</a:t>
            </a:r>
            <a:r>
              <a:rPr lang="en-US" dirty="0"/>
              <a:t> </a:t>
            </a:r>
            <a:r>
              <a:rPr lang="en-US" sz="6000" dirty="0"/>
              <a:t>[</a:t>
            </a:r>
            <a:r>
              <a:rPr lang="en-US" sz="6000" dirty="0" err="1">
                <a:latin typeface="Symbol" pitchFamily="18" charset="2"/>
              </a:rPr>
              <a:t>s</a:t>
            </a:r>
            <a:r>
              <a:rPr lang="en-US" sz="3600" dirty="0" err="1"/>
              <a:t>p</a:t>
            </a:r>
            <a:r>
              <a:rPr lang="en-US" sz="4400" dirty="0"/>
              <a:t>[</a:t>
            </a:r>
            <a:r>
              <a:rPr lang="en-US" sz="6000" dirty="0" err="1">
                <a:solidFill>
                  <a:srgbClr val="0070C0"/>
                </a:solidFill>
                <a:latin typeface="Symbol" pitchFamily="18" charset="2"/>
              </a:rPr>
              <a:t>p</a:t>
            </a:r>
            <a:r>
              <a:rPr lang="en-US" dirty="0" err="1">
                <a:solidFill>
                  <a:srgbClr val="0070C0"/>
                </a:solidFill>
              </a:rPr>
              <a:t>ABE</a:t>
            </a:r>
            <a:r>
              <a:rPr lang="en-US" sz="4400" dirty="0"/>
              <a:t>(R)]</a:t>
            </a:r>
            <a:r>
              <a:rPr lang="en-US" sz="6000" dirty="0"/>
              <a:t>]</a:t>
            </a: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sz="2400" b="1" dirty="0">
              <a:sym typeface="Symbol" pitchFamily="18" charset="2"/>
            </a:endParaRPr>
          </a:p>
        </p:txBody>
      </p:sp>
      <p:sp>
        <p:nvSpPr>
          <p:cNvPr id="4" name="Rectangle 3"/>
          <p:cNvSpPr txBox="1">
            <a:spLocks noChangeArrowheads="1"/>
          </p:cNvSpPr>
          <p:nvPr/>
        </p:nvSpPr>
        <p:spPr>
          <a:xfrm>
            <a:off x="35372" y="4032683"/>
            <a:ext cx="9577188" cy="295232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spcAft>
                <a:spcPts val="1200"/>
              </a:spcAft>
            </a:pPr>
            <a:r>
              <a:rPr lang="en-US" sz="2800" dirty="0">
                <a:solidFill>
                  <a:schemeClr val="accent6">
                    <a:lumMod val="50000"/>
                  </a:schemeClr>
                </a:solidFill>
                <a:sym typeface="Symbol" pitchFamily="18" charset="2"/>
              </a:rPr>
              <a:t>Projections can be pushed through joins</a:t>
            </a:r>
          </a:p>
          <a:p>
            <a:pPr marL="164592" indent="0">
              <a:spcBef>
                <a:spcPts val="600"/>
              </a:spcBef>
              <a:buNone/>
            </a:pPr>
            <a:r>
              <a:rPr lang="en-US" sz="4000" dirty="0">
                <a:sym typeface="Symbol" pitchFamily="18" charset="2"/>
              </a:rPr>
              <a:t></a:t>
            </a:r>
            <a:r>
              <a:rPr lang="en-US" sz="2800" baseline="-25000" dirty="0" err="1">
                <a:sym typeface="Symbol" pitchFamily="18" charset="2"/>
              </a:rPr>
              <a:t>patientID,age</a:t>
            </a:r>
            <a:r>
              <a:rPr lang="en-US" sz="2800" baseline="-25000" dirty="0">
                <a:sym typeface="Symbol" pitchFamily="18" charset="2"/>
              </a:rPr>
              <a:t>, </a:t>
            </a:r>
            <a:r>
              <a:rPr lang="en-US" sz="2800" baseline="-25000" dirty="0" err="1">
                <a:sym typeface="Symbol" pitchFamily="18" charset="2"/>
              </a:rPr>
              <a:t>opName</a:t>
            </a:r>
            <a:r>
              <a:rPr lang="en-US" sz="4000" dirty="0"/>
              <a:t>[</a:t>
            </a:r>
            <a:r>
              <a:rPr lang="en-US" dirty="0">
                <a:latin typeface="Symbol" pitchFamily="18" charset="2"/>
              </a:rPr>
              <a:t>s</a:t>
            </a:r>
            <a:r>
              <a:rPr lang="en-US" sz="2400" baseline="-25000" dirty="0"/>
              <a:t>age&gt;50</a:t>
            </a:r>
            <a:r>
              <a:rPr lang="en-US" sz="2800" dirty="0"/>
              <a:t>(</a:t>
            </a:r>
            <a:r>
              <a:rPr lang="en-US" sz="2800" dirty="0">
                <a:sym typeface="Symbol" pitchFamily="18" charset="2"/>
              </a:rPr>
              <a:t>Patient)           Operation</a:t>
            </a:r>
            <a:r>
              <a:rPr lang="en-US" sz="4400" dirty="0"/>
              <a:t>]</a:t>
            </a:r>
            <a:r>
              <a:rPr lang="en-US" sz="2800" dirty="0">
                <a:sym typeface="Symbol" pitchFamily="18" charset="2"/>
              </a:rPr>
              <a:t>     </a:t>
            </a:r>
            <a:r>
              <a:rPr lang="en-US" dirty="0">
                <a:solidFill>
                  <a:schemeClr val="accent6">
                    <a:lumMod val="50000"/>
                  </a:schemeClr>
                </a:solidFill>
                <a:sym typeface="Symbol" pitchFamily="18" charset="2"/>
              </a:rPr>
              <a:t></a:t>
            </a:r>
            <a:r>
              <a:rPr lang="en-US" sz="2800" dirty="0">
                <a:sym typeface="Symbol" pitchFamily="18" charset="2"/>
              </a:rPr>
              <a:t> </a:t>
            </a:r>
          </a:p>
          <a:p>
            <a:pPr marL="210312" indent="0">
              <a:spcBef>
                <a:spcPts val="600"/>
              </a:spcBef>
              <a:buFont typeface="Arial"/>
              <a:buNone/>
            </a:pPr>
            <a:r>
              <a:rPr lang="en-US" sz="3600" dirty="0">
                <a:latin typeface="Symbol" pitchFamily="18" charset="2"/>
              </a:rPr>
              <a:t>s</a:t>
            </a:r>
            <a:r>
              <a:rPr lang="en-US" sz="2600" baseline="-25000" dirty="0"/>
              <a:t>age&gt;50</a:t>
            </a:r>
            <a:r>
              <a:rPr lang="en-US" sz="3600" dirty="0"/>
              <a:t>[</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patientID,age</a:t>
            </a:r>
            <a:r>
              <a:rPr lang="en-US" sz="2800" dirty="0">
                <a:sym typeface="Symbol" pitchFamily="18" charset="2"/>
              </a:rPr>
              <a:t>(Patient)</a:t>
            </a:r>
            <a:r>
              <a:rPr lang="en-US" sz="2800" dirty="0"/>
              <a:t>]    </a:t>
            </a:r>
            <a:r>
              <a:rPr lang="en-US" sz="2800" dirty="0">
                <a:sym typeface="Symbol" pitchFamily="18" charset="2"/>
              </a:rPr>
              <a:t>      </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patientID,opName</a:t>
            </a:r>
            <a:r>
              <a:rPr lang="en-US" sz="2500" dirty="0">
                <a:sym typeface="Symbol" pitchFamily="18" charset="2"/>
              </a:rPr>
              <a:t>(Operation)</a:t>
            </a:r>
          </a:p>
        </p:txBody>
      </p:sp>
      <p:grpSp>
        <p:nvGrpSpPr>
          <p:cNvPr id="5" name="Group 19"/>
          <p:cNvGrpSpPr>
            <a:grpSpLocks/>
          </p:cNvGrpSpPr>
          <p:nvPr/>
        </p:nvGrpSpPr>
        <p:grpSpPr bwMode="auto">
          <a:xfrm>
            <a:off x="5449098" y="5079744"/>
            <a:ext cx="518791" cy="227638"/>
            <a:chOff x="3696" y="4128"/>
            <a:chExt cx="192" cy="96"/>
          </a:xfrm>
        </p:grpSpPr>
        <p:sp>
          <p:nvSpPr>
            <p:cNvPr id="6"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7"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8"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9"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10" name="Group 19"/>
          <p:cNvGrpSpPr>
            <a:grpSpLocks/>
          </p:cNvGrpSpPr>
          <p:nvPr/>
        </p:nvGrpSpPr>
        <p:grpSpPr bwMode="auto">
          <a:xfrm>
            <a:off x="4757655" y="5805846"/>
            <a:ext cx="432048" cy="232792"/>
            <a:chOff x="3696" y="4128"/>
            <a:chExt cx="192" cy="96"/>
          </a:xfrm>
        </p:grpSpPr>
        <p:sp>
          <p:nvSpPr>
            <p:cNvPr id="11"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12"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13"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14"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51</a:t>
            </a:fld>
            <a:endParaRPr lang="en-US" dirty="0"/>
          </a:p>
        </p:txBody>
      </p:sp>
    </p:spTree>
    <p:extLst>
      <p:ext uri="{BB962C8B-B14F-4D97-AF65-F5344CB8AC3E}">
        <p14:creationId xmlns:p14="http://schemas.microsoft.com/office/powerpoint/2010/main" val="297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80">
                                          <p:stCondLst>
                                            <p:cond delay="0"/>
                                          </p:stCondLst>
                                        </p:cTn>
                                        <p:tgtEl>
                                          <p:spTgt spid="4">
                                            <p:txEl>
                                              <p:pRg st="2" end="2"/>
                                            </p:txEl>
                                          </p:spTgt>
                                        </p:tgtEl>
                                      </p:cBhvr>
                                    </p:animEffect>
                                    <p:anim calcmode="lin" valueType="num">
                                      <p:cBhvr>
                                        <p:cTn id="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2" end="2"/>
                                            </p:txEl>
                                          </p:spTgt>
                                        </p:tgtEl>
                                      </p:cBhvr>
                                      <p:to x="100000" y="60000"/>
                                    </p:animScale>
                                    <p:animScale>
                                      <p:cBhvr>
                                        <p:cTn id="14" dur="166" decel="50000">
                                          <p:stCondLst>
                                            <p:cond delay="676"/>
                                          </p:stCondLst>
                                        </p:cTn>
                                        <p:tgtEl>
                                          <p:spTgt spid="4">
                                            <p:txEl>
                                              <p:pRg st="2" end="2"/>
                                            </p:txEl>
                                          </p:spTgt>
                                        </p:tgtEl>
                                      </p:cBhvr>
                                      <p:to x="100000" y="100000"/>
                                    </p:animScale>
                                    <p:animScale>
                                      <p:cBhvr>
                                        <p:cTn id="15" dur="26">
                                          <p:stCondLst>
                                            <p:cond delay="1312"/>
                                          </p:stCondLst>
                                        </p:cTn>
                                        <p:tgtEl>
                                          <p:spTgt spid="4">
                                            <p:txEl>
                                              <p:pRg st="2" end="2"/>
                                            </p:txEl>
                                          </p:spTgt>
                                        </p:tgtEl>
                                      </p:cBhvr>
                                      <p:to x="100000" y="80000"/>
                                    </p:animScale>
                                    <p:animScale>
                                      <p:cBhvr>
                                        <p:cTn id="16" dur="166" decel="50000">
                                          <p:stCondLst>
                                            <p:cond delay="1338"/>
                                          </p:stCondLst>
                                        </p:cTn>
                                        <p:tgtEl>
                                          <p:spTgt spid="4">
                                            <p:txEl>
                                              <p:pRg st="2" end="2"/>
                                            </p:txEl>
                                          </p:spTgt>
                                        </p:tgtEl>
                                      </p:cBhvr>
                                      <p:to x="100000" y="100000"/>
                                    </p:animScale>
                                    <p:animScale>
                                      <p:cBhvr>
                                        <p:cTn id="17" dur="26">
                                          <p:stCondLst>
                                            <p:cond delay="1642"/>
                                          </p:stCondLst>
                                        </p:cTn>
                                        <p:tgtEl>
                                          <p:spTgt spid="4">
                                            <p:txEl>
                                              <p:pRg st="2" end="2"/>
                                            </p:txEl>
                                          </p:spTgt>
                                        </p:tgtEl>
                                      </p:cBhvr>
                                      <p:to x="100000" y="90000"/>
                                    </p:animScale>
                                    <p:animScale>
                                      <p:cBhvr>
                                        <p:cTn id="18" dur="166" decel="50000">
                                          <p:stCondLst>
                                            <p:cond delay="1668"/>
                                          </p:stCondLst>
                                        </p:cTn>
                                        <p:tgtEl>
                                          <p:spTgt spid="4">
                                            <p:txEl>
                                              <p:pRg st="2" end="2"/>
                                            </p:txEl>
                                          </p:spTgt>
                                        </p:tgtEl>
                                      </p:cBhvr>
                                      <p:to x="100000" y="100000"/>
                                    </p:animScale>
                                    <p:animScale>
                                      <p:cBhvr>
                                        <p:cTn id="19" dur="26">
                                          <p:stCondLst>
                                            <p:cond delay="1808"/>
                                          </p:stCondLst>
                                        </p:cTn>
                                        <p:tgtEl>
                                          <p:spTgt spid="4">
                                            <p:txEl>
                                              <p:pRg st="2" end="2"/>
                                            </p:txEl>
                                          </p:spTgt>
                                        </p:tgtEl>
                                      </p:cBhvr>
                                      <p:to x="100000" y="95000"/>
                                    </p:animScale>
                                    <p:animScale>
                                      <p:cBhvr>
                                        <p:cTn id="2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EE49040-C85E-4987-9D34-B6E0FEAEDFA2}" type="slidenum">
              <a:rPr lang="en-GB"/>
              <a:pPr/>
              <a:t>52</a:t>
            </a:fld>
            <a:endParaRPr lang="en-GB"/>
          </a:p>
        </p:txBody>
      </p:sp>
      <p:sp>
        <p:nvSpPr>
          <p:cNvPr id="219138" name="Rectangle 2"/>
          <p:cNvSpPr>
            <a:spLocks noGrp="1" noChangeArrowheads="1"/>
          </p:cNvSpPr>
          <p:nvPr>
            <p:ph type="title"/>
          </p:nvPr>
        </p:nvSpPr>
        <p:spPr>
          <a:xfrm>
            <a:off x="457200" y="155448"/>
            <a:ext cx="8435280" cy="1252728"/>
          </a:xfrm>
        </p:spPr>
        <p:txBody>
          <a:bodyPr>
            <a:normAutofit fontScale="90000"/>
          </a:bodyPr>
          <a:lstStyle/>
          <a:p>
            <a:pPr>
              <a:spcBef>
                <a:spcPts val="600"/>
              </a:spcBef>
              <a:spcAft>
                <a:spcPts val="600"/>
              </a:spcAft>
            </a:pPr>
            <a:r>
              <a:rPr lang="en-US" dirty="0"/>
              <a:t>Example 3 – Initial relational algebra tree </a:t>
            </a:r>
            <a:endParaRPr lang="en-US" b="1" dirty="0"/>
          </a:p>
        </p:txBody>
      </p:sp>
      <p:sp>
        <p:nvSpPr>
          <p:cNvPr id="219141" name="Text Box 5"/>
          <p:cNvSpPr txBox="1">
            <a:spLocks noChangeArrowheads="1"/>
          </p:cNvSpPr>
          <p:nvPr/>
        </p:nvSpPr>
        <p:spPr bwMode="auto">
          <a:xfrm>
            <a:off x="647700" y="1543387"/>
            <a:ext cx="795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latin typeface="Courier New" pitchFamily="49" charset="0"/>
                <a:cs typeface="Courier New" pitchFamily="49" charset="0"/>
              </a:rPr>
              <a:t>SELECT * FROM Staff s, Branch b  </a:t>
            </a:r>
          </a:p>
          <a:p>
            <a:r>
              <a:rPr lang="en-GB" sz="2000" dirty="0">
                <a:latin typeface="Courier New" pitchFamily="49" charset="0"/>
                <a:cs typeface="Courier New" pitchFamily="49" charset="0"/>
              </a:rPr>
              <a:t>WHERE </a:t>
            </a:r>
            <a:r>
              <a:rPr lang="en-GB" sz="2000" dirty="0" err="1">
                <a:latin typeface="Courier New" pitchFamily="49" charset="0"/>
                <a:cs typeface="Courier New" pitchFamily="49" charset="0"/>
              </a:rPr>
              <a:t>s.branchNo</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b.branchNo</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AND </a:t>
            </a:r>
            <a:r>
              <a:rPr lang="en-GB" sz="2000" dirty="0" err="1">
                <a:latin typeface="Courier New" pitchFamily="49" charset="0"/>
                <a:cs typeface="Courier New" pitchFamily="49" charset="0"/>
              </a:rPr>
              <a:t>s.position</a:t>
            </a:r>
            <a:r>
              <a:rPr lang="en-GB" sz="2000" dirty="0">
                <a:latin typeface="Courier New" pitchFamily="49" charset="0"/>
                <a:cs typeface="Courier New" pitchFamily="49" charset="0"/>
              </a:rPr>
              <a:t> = ‘Manager’  AND </a:t>
            </a:r>
            <a:r>
              <a:rPr lang="en-GB" sz="2000" dirty="0" err="1">
                <a:latin typeface="Courier New" pitchFamily="49" charset="0"/>
                <a:cs typeface="Courier New" pitchFamily="49" charset="0"/>
              </a:rPr>
              <a:t>b.city</a:t>
            </a:r>
            <a:r>
              <a:rPr lang="en-GB" sz="2000" dirty="0">
                <a:latin typeface="Courier New" pitchFamily="49" charset="0"/>
                <a:cs typeface="Courier New" pitchFamily="49" charset="0"/>
              </a:rPr>
              <a:t>=‘London’ ;</a:t>
            </a:r>
          </a:p>
        </p:txBody>
      </p:sp>
      <p:sp>
        <p:nvSpPr>
          <p:cNvPr id="219143" name="Text Box 7"/>
          <p:cNvSpPr txBox="1">
            <a:spLocks noChangeArrowheads="1"/>
          </p:cNvSpPr>
          <p:nvPr/>
        </p:nvSpPr>
        <p:spPr bwMode="auto">
          <a:xfrm>
            <a:off x="2268538" y="6140152"/>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Staff</a:t>
            </a:r>
          </a:p>
        </p:txBody>
      </p:sp>
      <p:sp>
        <p:nvSpPr>
          <p:cNvPr id="219144" name="Text Box 8"/>
          <p:cNvSpPr txBox="1">
            <a:spLocks noChangeArrowheads="1"/>
          </p:cNvSpPr>
          <p:nvPr/>
        </p:nvSpPr>
        <p:spPr bwMode="auto">
          <a:xfrm>
            <a:off x="4356100" y="6032202"/>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Branch</a:t>
            </a:r>
          </a:p>
        </p:txBody>
      </p:sp>
      <p:sp>
        <p:nvSpPr>
          <p:cNvPr id="219145" name="Line 9"/>
          <p:cNvSpPr>
            <a:spLocks noChangeShapeType="1"/>
          </p:cNvSpPr>
          <p:nvPr/>
        </p:nvSpPr>
        <p:spPr bwMode="auto">
          <a:xfrm flipV="1">
            <a:off x="2879725" y="5816302"/>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6" name="Line 10"/>
          <p:cNvSpPr>
            <a:spLocks noChangeShapeType="1"/>
          </p:cNvSpPr>
          <p:nvPr/>
        </p:nvSpPr>
        <p:spPr bwMode="auto">
          <a:xfrm flipH="1" flipV="1">
            <a:off x="4030663" y="5816302"/>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3635375" y="525115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X</a:t>
            </a:r>
          </a:p>
        </p:txBody>
      </p:sp>
      <p:sp>
        <p:nvSpPr>
          <p:cNvPr id="219150" name="Line 14"/>
          <p:cNvSpPr>
            <a:spLocks noChangeShapeType="1"/>
          </p:cNvSpPr>
          <p:nvPr/>
        </p:nvSpPr>
        <p:spPr bwMode="auto">
          <a:xfrm flipH="1" flipV="1">
            <a:off x="3743325" y="376366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1" name="Text Box 15"/>
          <p:cNvSpPr txBox="1">
            <a:spLocks noChangeArrowheads="1"/>
          </p:cNvSpPr>
          <p:nvPr/>
        </p:nvSpPr>
        <p:spPr bwMode="auto">
          <a:xfrm>
            <a:off x="2376488" y="3150890"/>
            <a:ext cx="341964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b="1" dirty="0">
                <a:sym typeface="Symbol" pitchFamily="18" charset="2"/>
              </a:rPr>
              <a:t></a:t>
            </a:r>
            <a:r>
              <a:rPr lang="en-US" sz="3600" b="1" dirty="0"/>
              <a:t> </a:t>
            </a:r>
            <a:r>
              <a:rPr lang="en-US" b="1" dirty="0" err="1"/>
              <a:t>s.position</a:t>
            </a:r>
            <a:r>
              <a:rPr lang="en-US" b="1" dirty="0"/>
              <a:t> = ‘Manager’</a:t>
            </a:r>
            <a:endParaRPr lang="en-GB" dirty="0"/>
          </a:p>
          <a:p>
            <a:endParaRPr lang="en-GB" dirty="0"/>
          </a:p>
        </p:txBody>
      </p:sp>
      <p:sp>
        <p:nvSpPr>
          <p:cNvPr id="219152" name="Line 16"/>
          <p:cNvSpPr>
            <a:spLocks noChangeShapeType="1"/>
          </p:cNvSpPr>
          <p:nvPr/>
        </p:nvSpPr>
        <p:spPr bwMode="auto">
          <a:xfrm flipH="1" flipV="1">
            <a:off x="3708400" y="3115965"/>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3" name="Text Box 17"/>
          <p:cNvSpPr txBox="1">
            <a:spLocks noChangeArrowheads="1"/>
          </p:cNvSpPr>
          <p:nvPr/>
        </p:nvSpPr>
        <p:spPr bwMode="auto">
          <a:xfrm>
            <a:off x="2555875" y="2539702"/>
            <a:ext cx="2282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b.city=‘London’</a:t>
            </a:r>
            <a:endParaRPr lang="en-GB"/>
          </a:p>
          <a:p>
            <a:endParaRPr lang="en-GB"/>
          </a:p>
        </p:txBody>
      </p:sp>
      <p:sp>
        <p:nvSpPr>
          <p:cNvPr id="219154" name="Line 18"/>
          <p:cNvSpPr>
            <a:spLocks noChangeShapeType="1"/>
          </p:cNvSpPr>
          <p:nvPr/>
        </p:nvSpPr>
        <p:spPr bwMode="auto">
          <a:xfrm flipH="1" flipV="1">
            <a:off x="3743325" y="473521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5" name="Text Box 19"/>
          <p:cNvSpPr txBox="1">
            <a:spLocks noChangeArrowheads="1"/>
          </p:cNvSpPr>
          <p:nvPr/>
        </p:nvSpPr>
        <p:spPr bwMode="auto">
          <a:xfrm>
            <a:off x="2232025" y="4087515"/>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s.branchNo = b.branchNo</a:t>
            </a:r>
            <a:endParaRPr lang="en-GB"/>
          </a:p>
          <a:p>
            <a:endParaRPr lang="en-GB"/>
          </a:p>
        </p:txBody>
      </p:sp>
    </p:spTree>
    <p:extLst>
      <p:ext uri="{BB962C8B-B14F-4D97-AF65-F5344CB8AC3E}">
        <p14:creationId xmlns:p14="http://schemas.microsoft.com/office/powerpoint/2010/main" val="584309434"/>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0347FEA-DBF1-4507-AF23-2A55A2D578B9}" type="slidenum">
              <a:rPr lang="en-GB" sz="1000" b="0"/>
              <a:pPr/>
              <a:t>53</a:t>
            </a:fld>
            <a:endParaRPr lang="en-GB" b="0" dirty="0"/>
          </a:p>
        </p:txBody>
      </p:sp>
      <p:sp>
        <p:nvSpPr>
          <p:cNvPr id="220162" name="Rectangle 2"/>
          <p:cNvSpPr>
            <a:spLocks noGrp="1" noChangeArrowheads="1"/>
          </p:cNvSpPr>
          <p:nvPr>
            <p:ph type="title"/>
          </p:nvPr>
        </p:nvSpPr>
        <p:spPr>
          <a:xfrm>
            <a:off x="251520" y="155448"/>
            <a:ext cx="8784976" cy="1252728"/>
          </a:xfrm>
        </p:spPr>
        <p:txBody>
          <a:bodyPr>
            <a:noAutofit/>
          </a:bodyPr>
          <a:lstStyle/>
          <a:p>
            <a:pPr>
              <a:spcBef>
                <a:spcPts val="600"/>
              </a:spcBef>
              <a:spcAft>
                <a:spcPts val="600"/>
              </a:spcAft>
            </a:pPr>
            <a:r>
              <a:rPr lang="en-US" sz="4000" b="1" dirty="0"/>
              <a:t>Example 3 </a:t>
            </a:r>
            <a:r>
              <a:rPr lang="en-US" sz="4000" dirty="0"/>
              <a:t>– Improved relational </a:t>
            </a:r>
            <a:r>
              <a:rPr lang="en-US" sz="4000" b="1" dirty="0"/>
              <a:t>algebra tree</a:t>
            </a:r>
          </a:p>
        </p:txBody>
      </p:sp>
      <p:sp>
        <p:nvSpPr>
          <p:cNvPr id="220164" name="Text Box 4"/>
          <p:cNvSpPr txBox="1">
            <a:spLocks noChangeArrowheads="1"/>
          </p:cNvSpPr>
          <p:nvPr/>
        </p:nvSpPr>
        <p:spPr bwMode="auto">
          <a:xfrm>
            <a:off x="531258" y="1740833"/>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i="1" dirty="0">
                <a:latin typeface="+mj-lt"/>
              </a:rPr>
              <a:t>The selections have been done first to </a:t>
            </a:r>
            <a:r>
              <a:rPr lang="en-GB" sz="2800" i="1" dirty="0">
                <a:solidFill>
                  <a:schemeClr val="accent6">
                    <a:lumMod val="50000"/>
                  </a:schemeClr>
                </a:solidFill>
                <a:latin typeface="+mj-lt"/>
              </a:rPr>
              <a:t>reduce the number of rows involved in the join</a:t>
            </a:r>
            <a:endParaRPr lang="en-GB" sz="2800" i="1" dirty="0">
              <a:latin typeface="+mj-lt"/>
            </a:endParaRPr>
          </a:p>
        </p:txBody>
      </p:sp>
      <p:sp>
        <p:nvSpPr>
          <p:cNvPr id="220165" name="Text Box 5"/>
          <p:cNvSpPr txBox="1">
            <a:spLocks noChangeArrowheads="1"/>
          </p:cNvSpPr>
          <p:nvPr/>
        </p:nvSpPr>
        <p:spPr bwMode="auto">
          <a:xfrm>
            <a:off x="2808485" y="5585877"/>
            <a:ext cx="1019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Staff</a:t>
            </a:r>
          </a:p>
        </p:txBody>
      </p:sp>
      <p:sp>
        <p:nvSpPr>
          <p:cNvPr id="220166" name="Text Box 6"/>
          <p:cNvSpPr txBox="1">
            <a:spLocks noChangeArrowheads="1"/>
          </p:cNvSpPr>
          <p:nvPr/>
        </p:nvSpPr>
        <p:spPr bwMode="auto">
          <a:xfrm>
            <a:off x="5832673" y="5622389"/>
            <a:ext cx="1470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Branch</a:t>
            </a:r>
          </a:p>
        </p:txBody>
      </p:sp>
      <p:sp>
        <p:nvSpPr>
          <p:cNvPr id="220167" name="Line 7"/>
          <p:cNvSpPr>
            <a:spLocks noChangeShapeType="1"/>
          </p:cNvSpPr>
          <p:nvPr/>
        </p:nvSpPr>
        <p:spPr bwMode="auto">
          <a:xfrm flipV="1">
            <a:off x="3348235" y="5009614"/>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flipV="1">
            <a:off x="6408935" y="4938177"/>
            <a:ext cx="0" cy="546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0" name="Line 10"/>
          <p:cNvSpPr>
            <a:spLocks noChangeShapeType="1"/>
          </p:cNvSpPr>
          <p:nvPr/>
        </p:nvSpPr>
        <p:spPr bwMode="auto">
          <a:xfrm flipV="1">
            <a:off x="3527623" y="3641189"/>
            <a:ext cx="1081087"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1" name="Text Box 11"/>
          <p:cNvSpPr txBox="1">
            <a:spLocks noChangeArrowheads="1"/>
          </p:cNvSpPr>
          <p:nvPr/>
        </p:nvSpPr>
        <p:spPr bwMode="auto">
          <a:xfrm>
            <a:off x="936823" y="4146014"/>
            <a:ext cx="5545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dirty="0">
                <a:sym typeface="Symbol" pitchFamily="18" charset="2"/>
              </a:rPr>
              <a:t></a:t>
            </a:r>
            <a:r>
              <a:rPr lang="en-US" sz="4400" b="1" dirty="0"/>
              <a:t> </a:t>
            </a:r>
            <a:r>
              <a:rPr lang="en-US" sz="2400" b="1" dirty="0" err="1"/>
              <a:t>s.position</a:t>
            </a:r>
            <a:r>
              <a:rPr lang="en-US" sz="2400" b="1" dirty="0"/>
              <a:t> = ‘Manager’</a:t>
            </a:r>
            <a:endParaRPr lang="en-GB" sz="2400" dirty="0"/>
          </a:p>
          <a:p>
            <a:endParaRPr lang="en-GB" sz="2400" dirty="0"/>
          </a:p>
        </p:txBody>
      </p:sp>
      <p:sp>
        <p:nvSpPr>
          <p:cNvPr id="220172" name="Line 12"/>
          <p:cNvSpPr>
            <a:spLocks noChangeShapeType="1"/>
          </p:cNvSpPr>
          <p:nvPr/>
        </p:nvSpPr>
        <p:spPr bwMode="auto">
          <a:xfrm flipH="1" flipV="1">
            <a:off x="4861123" y="3641189"/>
            <a:ext cx="1333500" cy="682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5148460" y="4182527"/>
            <a:ext cx="34559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a:sym typeface="Symbol" pitchFamily="18" charset="2"/>
              </a:rPr>
              <a:t></a:t>
            </a:r>
            <a:r>
              <a:rPr lang="en-US" sz="4400" b="1"/>
              <a:t> </a:t>
            </a:r>
            <a:r>
              <a:rPr lang="en-US" sz="2400" b="1"/>
              <a:t>b.city=‘London’</a:t>
            </a:r>
            <a:endParaRPr lang="en-GB" sz="2400"/>
          </a:p>
          <a:p>
            <a:endParaRPr lang="en-GB" sz="2400"/>
          </a:p>
        </p:txBody>
      </p:sp>
      <p:sp>
        <p:nvSpPr>
          <p:cNvPr id="14" name="AutoShape 24"/>
          <p:cNvSpPr>
            <a:spLocks noChangeArrowheads="1"/>
          </p:cNvSpPr>
          <p:nvPr/>
        </p:nvSpPr>
        <p:spPr bwMode="auto">
          <a:xfrm rot="-5400000">
            <a:off x="4540647" y="309867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Tree>
    <p:extLst>
      <p:ext uri="{BB962C8B-B14F-4D97-AF65-F5344CB8AC3E}">
        <p14:creationId xmlns:p14="http://schemas.microsoft.com/office/powerpoint/2010/main" val="3924141870"/>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9pPr>
          </a:lstStyle>
          <a:p>
            <a:pPr>
              <a:buFont typeface="Arial" charset="0"/>
              <a:buNone/>
            </a:pPr>
            <a:fld id="{23D0E15E-5EF5-4206-9786-48AF78E26BF4}" type="slidenum">
              <a:rPr lang="en-GB" sz="1000" smtClean="0">
                <a:solidFill>
                  <a:srgbClr val="969696"/>
                </a:solidFill>
                <a:latin typeface="Arial" charset="0"/>
                <a:cs typeface="Arial" charset="0"/>
              </a:rPr>
              <a:pPr>
                <a:buFont typeface="Arial" charset="0"/>
                <a:buNone/>
              </a:pPr>
              <a:t>54</a:t>
            </a:fld>
            <a:endParaRPr lang="en-GB" sz="1000">
              <a:solidFill>
                <a:srgbClr val="969696"/>
              </a:solidFill>
              <a:latin typeface="Arial" charset="0"/>
              <a:cs typeface="Arial" charset="0"/>
            </a:endParaRPr>
          </a:p>
        </p:txBody>
      </p:sp>
      <p:sp>
        <p:nvSpPr>
          <p:cNvPr id="13315" name="Rectangle 1"/>
          <p:cNvSpPr>
            <a:spLocks noGrp="1" noChangeArrowheads="1"/>
          </p:cNvSpPr>
          <p:nvPr>
            <p:ph type="title"/>
          </p:nvPr>
        </p:nvSpPr>
        <p:spPr>
          <a:xfrm>
            <a:off x="406400" y="150813"/>
            <a:ext cx="8486080" cy="1143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ea typeface="ＭＳ Ｐゴシック" charset="-128"/>
                <a:cs typeface="Arial" charset="0"/>
              </a:rPr>
              <a:t>Summary of Optimization Rules</a:t>
            </a:r>
          </a:p>
        </p:txBody>
      </p:sp>
      <p:sp>
        <p:nvSpPr>
          <p:cNvPr id="13316" name="Rectangle 2"/>
          <p:cNvSpPr>
            <a:spLocks noGrp="1" noChangeArrowheads="1"/>
          </p:cNvSpPr>
          <p:nvPr>
            <p:ph type="body" idx="1"/>
          </p:nvPr>
        </p:nvSpPr>
        <p:spPr>
          <a:xfrm>
            <a:off x="457200" y="1600199"/>
            <a:ext cx="8178800" cy="4637113"/>
          </a:xfrm>
        </p:spPr>
        <p:txBody>
          <a:bodyPr>
            <a:normAutofit/>
          </a:bodyPr>
          <a:lstStyle/>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selection early (reduces number of tuples)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projection early (reduces number of attributes)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Replace Cartesian Product by join whenever possible</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Pick a good join order, based on the </a:t>
            </a:r>
            <a:r>
              <a:rPr lang="en-US" altLang="en-US" b="1" dirty="0"/>
              <a:t>expected size</a:t>
            </a:r>
            <a:r>
              <a:rPr lang="en-US" altLang="en-US" dirty="0"/>
              <a:t> of intermediate results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charset="-128"/>
              <a:cs typeface="Arial" charset="0"/>
            </a:endParaRPr>
          </a:p>
        </p:txBody>
      </p:sp>
      <p:sp>
        <p:nvSpPr>
          <p:cNvPr id="13320" name="Rectangle 6"/>
          <p:cNvSpPr>
            <a:spLocks noChangeArrowheads="1"/>
          </p:cNvSpPr>
          <p:nvPr/>
        </p:nvSpPr>
        <p:spPr bwMode="auto">
          <a:xfrm>
            <a:off x="571500" y="5827712"/>
            <a:ext cx="8178800" cy="8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a:lnSpc>
                <a:spcPct val="90000"/>
              </a:lnSpc>
              <a:spcBef>
                <a:spcPts val="600"/>
              </a:spcBef>
              <a:buClr>
                <a:srgbClr val="80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3366"/>
              </a:solidFill>
              <a:latin typeface="Gill Sans MT" charset="0"/>
            </a:endParaRPr>
          </a:p>
        </p:txBody>
      </p:sp>
    </p:spTree>
    <p:extLst>
      <p:ext uri="{BB962C8B-B14F-4D97-AF65-F5344CB8AC3E}">
        <p14:creationId xmlns:p14="http://schemas.microsoft.com/office/powerpoint/2010/main" val="2357100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Physical Query Plan</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55</a:t>
            </a:fld>
            <a:endParaRPr lang="en-US"/>
          </a:p>
        </p:txBody>
      </p:sp>
    </p:spTree>
    <p:extLst>
      <p:ext uri="{BB962C8B-B14F-4D97-AF65-F5344CB8AC3E}">
        <p14:creationId xmlns:p14="http://schemas.microsoft.com/office/powerpoint/2010/main" val="349785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parse</a:t>
            </a:r>
          </a:p>
        </p:txBody>
      </p:sp>
      <p:sp>
        <p:nvSpPr>
          <p:cNvPr id="8195" name="Oval 3"/>
          <p:cNvSpPr>
            <a:spLocks noChangeArrowheads="1"/>
          </p:cNvSpPr>
          <p:nvPr/>
        </p:nvSpPr>
        <p:spPr bwMode="auto">
          <a:xfrm>
            <a:off x="1752600" y="23622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Query rewriting</a:t>
            </a:r>
          </a:p>
        </p:txBody>
      </p:sp>
      <p:sp>
        <p:nvSpPr>
          <p:cNvPr id="8196" name="Oval 4"/>
          <p:cNvSpPr>
            <a:spLocks noChangeArrowheads="1"/>
          </p:cNvSpPr>
          <p:nvPr/>
        </p:nvSpPr>
        <p:spPr bwMode="auto">
          <a:xfrm>
            <a:off x="1295400" y="3657600"/>
            <a:ext cx="3962400" cy="7620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solidFill>
                  <a:srgbClr val="CC3300"/>
                </a:solidFill>
                <a:latin typeface="Tahoma" pitchFamily="34" charset="0"/>
              </a:rPr>
              <a:t>Physical plan generation</a:t>
            </a:r>
          </a:p>
        </p:txBody>
      </p:sp>
      <p:sp>
        <p:nvSpPr>
          <p:cNvPr id="8197"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execute</a:t>
            </a:r>
          </a:p>
        </p:txBody>
      </p:sp>
      <p:sp>
        <p:nvSpPr>
          <p:cNvPr id="8198"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latin typeface="Tahoma" pitchFamily="34" charset="0"/>
              </a:rPr>
              <a:t>   </a:t>
            </a:r>
            <a:r>
              <a:rPr lang="en-US">
                <a:latin typeface="Tahoma" pitchFamily="34" charset="0"/>
              </a:rPr>
              <a:t>result</a:t>
            </a:r>
          </a:p>
        </p:txBody>
      </p:sp>
      <p:sp>
        <p:nvSpPr>
          <p:cNvPr id="8200"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SQL query</a:t>
            </a:r>
          </a:p>
        </p:txBody>
      </p:sp>
      <p:sp>
        <p:nvSpPr>
          <p:cNvPr id="8201"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parse tree</a:t>
            </a:r>
          </a:p>
        </p:txBody>
      </p:sp>
      <p:sp>
        <p:nvSpPr>
          <p:cNvPr id="8202" name="Text Box 10"/>
          <p:cNvSpPr txBox="1">
            <a:spLocks noChangeArrowheads="1"/>
          </p:cNvSpPr>
          <p:nvPr/>
        </p:nvSpPr>
        <p:spPr bwMode="auto">
          <a:xfrm>
            <a:off x="3352800" y="3048000"/>
            <a:ext cx="2463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logical query plan</a:t>
            </a:r>
          </a:p>
        </p:txBody>
      </p:sp>
      <p:sp>
        <p:nvSpPr>
          <p:cNvPr id="8203" name="Text Box 11"/>
          <p:cNvSpPr txBox="1">
            <a:spLocks noChangeArrowheads="1"/>
          </p:cNvSpPr>
          <p:nvPr/>
        </p:nvSpPr>
        <p:spPr bwMode="auto">
          <a:xfrm>
            <a:off x="3810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solidFill>
                  <a:srgbClr val="CC3300"/>
                </a:solidFill>
                <a:latin typeface="Tahoma" pitchFamily="34" charset="0"/>
              </a:rPr>
              <a:t>statistics</a:t>
            </a:r>
          </a:p>
        </p:txBody>
      </p:sp>
      <p:sp>
        <p:nvSpPr>
          <p:cNvPr id="8204" name="Text Box 12"/>
          <p:cNvSpPr txBox="1">
            <a:spLocks noChangeArrowheads="1"/>
          </p:cNvSpPr>
          <p:nvPr/>
        </p:nvSpPr>
        <p:spPr bwMode="auto">
          <a:xfrm>
            <a:off x="3352800" y="4495800"/>
            <a:ext cx="2630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physical query plan</a:t>
            </a:r>
          </a:p>
        </p:txBody>
      </p:sp>
      <p:sp>
        <p:nvSpPr>
          <p:cNvPr id="8205"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a:off x="3200400" y="3048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Text Box 18"/>
          <p:cNvSpPr txBox="1">
            <a:spLocks noChangeArrowheads="1"/>
          </p:cNvSpPr>
          <p:nvPr/>
        </p:nvSpPr>
        <p:spPr bwMode="auto">
          <a:xfrm>
            <a:off x="6143054" y="2091531"/>
            <a:ext cx="2965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Enumerate possible </a:t>
            </a:r>
          </a:p>
          <a:p>
            <a:r>
              <a:rPr lang="en-US" sz="2400" dirty="0">
                <a:solidFill>
                  <a:srgbClr val="CC3300"/>
                </a:solidFill>
              </a:rPr>
              <a:t>physical plans</a:t>
            </a:r>
          </a:p>
        </p:txBody>
      </p:sp>
      <p:sp>
        <p:nvSpPr>
          <p:cNvPr id="122899" name="Text Box 19"/>
          <p:cNvSpPr txBox="1">
            <a:spLocks noChangeArrowheads="1"/>
          </p:cNvSpPr>
          <p:nvPr/>
        </p:nvSpPr>
        <p:spPr bwMode="auto">
          <a:xfrm>
            <a:off x="6295454" y="3586633"/>
            <a:ext cx="235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Find the cost of </a:t>
            </a:r>
          </a:p>
          <a:p>
            <a:r>
              <a:rPr lang="en-US" sz="2400" dirty="0">
                <a:solidFill>
                  <a:srgbClr val="CC3300"/>
                </a:solidFill>
              </a:rPr>
              <a:t>each plan</a:t>
            </a:r>
          </a:p>
        </p:txBody>
      </p:sp>
      <p:sp>
        <p:nvSpPr>
          <p:cNvPr id="122900" name="Text Box 20"/>
          <p:cNvSpPr txBox="1">
            <a:spLocks noChangeArrowheads="1"/>
          </p:cNvSpPr>
          <p:nvPr/>
        </p:nvSpPr>
        <p:spPr bwMode="auto">
          <a:xfrm>
            <a:off x="6371654" y="4910931"/>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Pick plan with </a:t>
            </a:r>
          </a:p>
          <a:p>
            <a:r>
              <a:rPr lang="en-US" sz="2400" dirty="0">
                <a:solidFill>
                  <a:srgbClr val="CC3300"/>
                </a:solidFill>
              </a:rPr>
              <a:t>minimum cost</a:t>
            </a:r>
          </a:p>
        </p:txBody>
      </p:sp>
      <p:sp>
        <p:nvSpPr>
          <p:cNvPr id="122901" name="AutoShape 21"/>
          <p:cNvSpPr>
            <a:spLocks/>
          </p:cNvSpPr>
          <p:nvPr/>
        </p:nvSpPr>
        <p:spPr bwMode="auto">
          <a:xfrm>
            <a:off x="5754216" y="1902296"/>
            <a:ext cx="762000" cy="4191000"/>
          </a:xfrm>
          <a:prstGeom prst="leftBrace">
            <a:avLst>
              <a:gd name="adj1" fmla="val 45833"/>
              <a:gd name="adj2" fmla="val 50522"/>
            </a:avLst>
          </a:prstGeom>
          <a:noFill/>
          <a:ln w="412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3537" y="87015"/>
            <a:ext cx="3230372" cy="461665"/>
          </a:xfrm>
          <a:prstGeom prst="rect">
            <a:avLst/>
          </a:prstGeom>
        </p:spPr>
        <p:txBody>
          <a:bodyPr wrap="none">
            <a:spAutoFit/>
          </a:bodyPr>
          <a:lstStyle/>
          <a:p>
            <a:r>
              <a:rPr lang="en-US" sz="2400" dirty="0">
                <a:solidFill>
                  <a:srgbClr val="0070C0"/>
                </a:solidFill>
                <a:latin typeface="+mj-lt"/>
              </a:rPr>
              <a:t>Generate Physical Plan</a:t>
            </a:r>
          </a:p>
        </p:txBody>
      </p:sp>
      <p:sp>
        <p:nvSpPr>
          <p:cNvPr id="3" name="Slide Number Placeholder 2"/>
          <p:cNvSpPr>
            <a:spLocks noGrp="1"/>
          </p:cNvSpPr>
          <p:nvPr>
            <p:ph type="sldNum" sz="quarter" idx="12"/>
          </p:nvPr>
        </p:nvSpPr>
        <p:spPr/>
        <p:txBody>
          <a:bodyPr/>
          <a:lstStyle/>
          <a:p>
            <a:pPr>
              <a:defRPr/>
            </a:pPr>
            <a:fld id="{D705F47D-F511-4F01-879C-0723E686E86E}" type="slidenum">
              <a:rPr lang="en-US" smtClean="0"/>
              <a:pPr>
                <a:defRPr/>
              </a:pPr>
              <a:t>56</a:t>
            </a:fld>
            <a:endParaRPr lang="en-US"/>
          </a:p>
        </p:txBody>
      </p:sp>
    </p:spTree>
    <p:extLst>
      <p:ext uri="{BB962C8B-B14F-4D97-AF65-F5344CB8AC3E}">
        <p14:creationId xmlns:p14="http://schemas.microsoft.com/office/powerpoint/2010/main" val="192558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P spid="122899" grpId="0"/>
      <p:bldP spid="122900" grpId="0"/>
      <p:bldP spid="12290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F626EE-6175-4BEB-A3F4-729822A04595}" type="slidenum">
              <a:rPr lang="en-US" sz="1000" smtClean="0">
                <a:solidFill>
                  <a:srgbClr val="969696"/>
                </a:solidFill>
                <a:latin typeface="Arial" charset="0"/>
              </a:rPr>
              <a:pPr/>
              <a:t>57</a:t>
            </a:fld>
            <a:endParaRPr lang="en-US" sz="1000">
              <a:solidFill>
                <a:srgbClr val="969696"/>
              </a:solidFill>
              <a:latin typeface="Arial" charset="0"/>
            </a:endParaRPr>
          </a:p>
        </p:txBody>
      </p:sp>
      <p:sp>
        <p:nvSpPr>
          <p:cNvPr id="16387" name="Rectangle 2"/>
          <p:cNvSpPr>
            <a:spLocks noGrp="1" noChangeArrowheads="1"/>
          </p:cNvSpPr>
          <p:nvPr>
            <p:ph type="title"/>
          </p:nvPr>
        </p:nvSpPr>
        <p:spPr/>
        <p:txBody>
          <a:bodyPr/>
          <a:lstStyle/>
          <a:p>
            <a:r>
              <a:rPr lang="en-US" dirty="0">
                <a:ea typeface="ＭＳ Ｐゴシック" charset="-128"/>
              </a:rPr>
              <a:t>Approaches to Query Evaluation</a:t>
            </a:r>
          </a:p>
        </p:txBody>
      </p:sp>
      <p:sp>
        <p:nvSpPr>
          <p:cNvPr id="16388" name="Rectangle 3"/>
          <p:cNvSpPr>
            <a:spLocks noGrp="1" noChangeArrowheads="1"/>
          </p:cNvSpPr>
          <p:nvPr>
            <p:ph type="body" idx="1"/>
          </p:nvPr>
        </p:nvSpPr>
        <p:spPr>
          <a:xfrm>
            <a:off x="433388" y="1556792"/>
            <a:ext cx="8178800" cy="5112567"/>
          </a:xfrm>
        </p:spPr>
        <p:txBody>
          <a:bodyPr>
            <a:normAutofit fontScale="92500"/>
          </a:bodyPr>
          <a:lstStyle/>
          <a:p>
            <a:pPr eaLnBrk="1" hangingPunct="1">
              <a:spcBef>
                <a:spcPct val="50000"/>
              </a:spcBef>
            </a:pPr>
            <a:r>
              <a:rPr lang="en-US" sz="2600" dirty="0">
                <a:ea typeface="ＭＳ Ｐゴシック" charset="-128"/>
              </a:rPr>
              <a:t>Many DB operations require reading tuples, comparing attributes of tuples with values, or comparing tuples from different tables</a:t>
            </a:r>
          </a:p>
          <a:p>
            <a:pPr eaLnBrk="1" hangingPunct="1">
              <a:spcBef>
                <a:spcPct val="50000"/>
              </a:spcBef>
            </a:pPr>
            <a:r>
              <a:rPr lang="en-US" sz="2600" dirty="0">
                <a:ea typeface="ＭＳ Ｐゴシック" charset="-128"/>
              </a:rPr>
              <a:t>Techniques generally used:</a:t>
            </a:r>
          </a:p>
          <a:p>
            <a:pPr lvl="1" eaLnBrk="1" hangingPunct="1">
              <a:spcBef>
                <a:spcPct val="50000"/>
              </a:spcBef>
            </a:pPr>
            <a:r>
              <a:rPr lang="en-US" sz="2400" b="1" i="1" dirty="0">
                <a:ea typeface="ＭＳ Ｐゴシック" charset="-128"/>
              </a:rPr>
              <a:t>Iteration</a:t>
            </a:r>
            <a:r>
              <a:rPr lang="en-US" sz="2400" dirty="0">
                <a:ea typeface="ＭＳ Ｐゴシック" charset="-128"/>
              </a:rPr>
              <a:t>:  for/while loop to scan and compare tuples of a Relation</a:t>
            </a:r>
          </a:p>
          <a:p>
            <a:pPr lvl="1" eaLnBrk="1" hangingPunct="1">
              <a:spcBef>
                <a:spcPct val="50000"/>
              </a:spcBef>
            </a:pPr>
            <a:r>
              <a:rPr lang="en-US" sz="2400" b="1" i="1" dirty="0">
                <a:ea typeface="ＭＳ Ｐゴシック" charset="-128"/>
              </a:rPr>
              <a:t>Index lookup</a:t>
            </a:r>
            <a:r>
              <a:rPr lang="en-US" sz="2400" dirty="0">
                <a:ea typeface="ＭＳ Ｐゴシック" charset="-128"/>
              </a:rPr>
              <a:t>:  if comparison of attribute that’s indexed, look up matches in index &amp; return those</a:t>
            </a:r>
          </a:p>
          <a:p>
            <a:pPr lvl="1" eaLnBrk="1" hangingPunct="1">
              <a:spcBef>
                <a:spcPct val="50000"/>
              </a:spcBef>
            </a:pPr>
            <a:r>
              <a:rPr lang="en-US" sz="2400" b="1" i="1" dirty="0">
                <a:ea typeface="ＭＳ Ｐゴシック" charset="-128"/>
              </a:rPr>
              <a:t>Sort/merge</a:t>
            </a:r>
            <a:r>
              <a:rPr lang="en-US" sz="2400" dirty="0">
                <a:ea typeface="ＭＳ Ｐゴシック" charset="-128"/>
              </a:rPr>
              <a:t>:  iteration against presorted data </a:t>
            </a:r>
          </a:p>
          <a:p>
            <a:pPr lvl="1" eaLnBrk="1" hangingPunct="1">
              <a:spcBef>
                <a:spcPct val="50000"/>
              </a:spcBef>
            </a:pPr>
            <a:r>
              <a:rPr lang="en-US" sz="2400" b="1" i="1" dirty="0">
                <a:ea typeface="ＭＳ Ｐゴシック" charset="-128"/>
              </a:rPr>
              <a:t>Hash</a:t>
            </a:r>
            <a:r>
              <a:rPr lang="en-US" sz="2400" dirty="0">
                <a:ea typeface="ＭＳ Ｐゴシック" charset="-128"/>
              </a:rPr>
              <a:t>:  build hash table of the tuple list, </a:t>
            </a:r>
            <a:r>
              <a:rPr lang="en-US" sz="2400" i="1" dirty="0">
                <a:ea typeface="ＭＳ Ｐゴシック" charset="-128"/>
              </a:rPr>
              <a:t>probe</a:t>
            </a:r>
            <a:r>
              <a:rPr lang="en-US" sz="2400" dirty="0">
                <a:ea typeface="ＭＳ Ｐゴシック" charset="-128"/>
              </a:rPr>
              <a:t> the hash table</a:t>
            </a:r>
          </a:p>
          <a:p>
            <a:pPr eaLnBrk="1" hangingPunct="1">
              <a:spcBef>
                <a:spcPct val="50000"/>
              </a:spcBef>
              <a:buClr>
                <a:srgbClr val="990000"/>
              </a:buClr>
              <a:buFont typeface="Wingdings" charset="2"/>
              <a:buChar char="Ø"/>
            </a:pPr>
            <a:r>
              <a:rPr lang="en-US" sz="2400" i="1" dirty="0">
                <a:solidFill>
                  <a:srgbClr val="990000"/>
                </a:solidFill>
                <a:ea typeface="ＭＳ Ｐゴシック" charset="-128"/>
              </a:rPr>
              <a:t> </a:t>
            </a:r>
            <a:r>
              <a:rPr lang="en-US" sz="2600" i="1" dirty="0">
                <a:solidFill>
                  <a:srgbClr val="990000"/>
                </a:solidFill>
                <a:ea typeface="ＭＳ Ｐゴシック" charset="-128"/>
              </a:rPr>
              <a:t>Must be able to support larger-than-memory data</a:t>
            </a:r>
          </a:p>
        </p:txBody>
      </p:sp>
    </p:spTree>
    <p:extLst>
      <p:ext uri="{BB962C8B-B14F-4D97-AF65-F5344CB8AC3E}">
        <p14:creationId xmlns:p14="http://schemas.microsoft.com/office/powerpoint/2010/main" val="202546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228600"/>
            <a:ext cx="7685856" cy="1143000"/>
          </a:xfrm>
        </p:spPr>
        <p:txBody>
          <a:bodyPr/>
          <a:lstStyle/>
          <a:p>
            <a:r>
              <a:rPr lang="en-US" sz="3600" dirty="0"/>
              <a:t>Logical Plans Vs. Physical Plans</a:t>
            </a:r>
          </a:p>
        </p:txBody>
      </p:sp>
      <p:sp>
        <p:nvSpPr>
          <p:cNvPr id="7171" name="Line 3"/>
          <p:cNvSpPr>
            <a:spLocks noChangeShapeType="1"/>
          </p:cNvSpPr>
          <p:nvPr/>
        </p:nvSpPr>
        <p:spPr bwMode="auto">
          <a:xfrm>
            <a:off x="2133600" y="21705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Line 4"/>
          <p:cNvSpPr>
            <a:spLocks noChangeShapeType="1"/>
          </p:cNvSpPr>
          <p:nvPr/>
        </p:nvSpPr>
        <p:spPr bwMode="auto">
          <a:xfrm flipH="1">
            <a:off x="1524000" y="29325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2362200" y="3008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1752600" y="148478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B,D</a:t>
            </a:r>
            <a:endParaRPr lang="en-US" sz="3200" baseline="-25000"/>
          </a:p>
        </p:txBody>
      </p:sp>
      <p:sp>
        <p:nvSpPr>
          <p:cNvPr id="7175" name="Text Box 7"/>
          <p:cNvSpPr txBox="1">
            <a:spLocks noChangeArrowheads="1"/>
          </p:cNvSpPr>
          <p:nvPr/>
        </p:nvSpPr>
        <p:spPr bwMode="auto">
          <a:xfrm>
            <a:off x="762000" y="285638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R.A = “c”</a:t>
            </a:r>
            <a:endParaRPr lang="en-US" sz="3200" baseline="-25000"/>
          </a:p>
        </p:txBody>
      </p:sp>
      <p:sp>
        <p:nvSpPr>
          <p:cNvPr id="7176" name="Text Box 8"/>
          <p:cNvSpPr txBox="1">
            <a:spLocks noChangeArrowheads="1"/>
          </p:cNvSpPr>
          <p:nvPr/>
        </p:nvSpPr>
        <p:spPr bwMode="auto">
          <a:xfrm>
            <a:off x="1295400" y="39231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77" name="Text Box 9"/>
          <p:cNvSpPr txBox="1">
            <a:spLocks noChangeArrowheads="1"/>
          </p:cNvSpPr>
          <p:nvPr/>
        </p:nvSpPr>
        <p:spPr bwMode="auto">
          <a:xfrm>
            <a:off x="2743200" y="31611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78" name="Line 10"/>
          <p:cNvSpPr>
            <a:spLocks noChangeShapeType="1"/>
          </p:cNvSpPr>
          <p:nvPr/>
        </p:nvSpPr>
        <p:spPr bwMode="auto">
          <a:xfrm>
            <a:off x="1524000" y="3542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AutoShape 11"/>
          <p:cNvSpPr>
            <a:spLocks noChangeArrowheads="1"/>
          </p:cNvSpPr>
          <p:nvPr/>
        </p:nvSpPr>
        <p:spPr bwMode="auto">
          <a:xfrm>
            <a:off x="4191000" y="275478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AutoShape 12"/>
          <p:cNvSpPr>
            <a:spLocks noChangeArrowheads="1"/>
          </p:cNvSpPr>
          <p:nvPr/>
        </p:nvSpPr>
        <p:spPr bwMode="auto">
          <a:xfrm rot="-5400000">
            <a:off x="2019300" y="243728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746125" y="4699472"/>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t>Best logical plan</a:t>
            </a:r>
          </a:p>
        </p:txBody>
      </p:sp>
      <p:sp>
        <p:nvSpPr>
          <p:cNvPr id="7183" name="Line 15"/>
          <p:cNvSpPr>
            <a:spLocks noChangeShapeType="1"/>
          </p:cNvSpPr>
          <p:nvPr/>
        </p:nvSpPr>
        <p:spPr bwMode="auto">
          <a:xfrm>
            <a:off x="6781800" y="2145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flipH="1">
            <a:off x="6172200" y="30849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7086600" y="3135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5943600" y="42787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87" name="Text Box 19"/>
          <p:cNvSpPr txBox="1">
            <a:spLocks noChangeArrowheads="1"/>
          </p:cNvSpPr>
          <p:nvPr/>
        </p:nvSpPr>
        <p:spPr bwMode="auto">
          <a:xfrm>
            <a:off x="7467600" y="42787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88" name="Line 20"/>
          <p:cNvSpPr>
            <a:spLocks noChangeShapeType="1"/>
          </p:cNvSpPr>
          <p:nvPr/>
        </p:nvSpPr>
        <p:spPr bwMode="auto">
          <a:xfrm>
            <a:off x="6172200" y="38215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p:cNvSpPr txBox="1">
            <a:spLocks noChangeArrowheads="1"/>
          </p:cNvSpPr>
          <p:nvPr/>
        </p:nvSpPr>
        <p:spPr bwMode="auto">
          <a:xfrm>
            <a:off x="5181600" y="3364384"/>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Index scan</a:t>
            </a:r>
          </a:p>
        </p:txBody>
      </p:sp>
      <p:sp>
        <p:nvSpPr>
          <p:cNvPr id="7190" name="Text Box 22"/>
          <p:cNvSpPr txBox="1">
            <a:spLocks noChangeArrowheads="1"/>
          </p:cNvSpPr>
          <p:nvPr/>
        </p:nvSpPr>
        <p:spPr bwMode="auto">
          <a:xfrm>
            <a:off x="7010400" y="344058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Table scan</a:t>
            </a:r>
          </a:p>
        </p:txBody>
      </p:sp>
      <p:sp>
        <p:nvSpPr>
          <p:cNvPr id="7191" name="Line 23"/>
          <p:cNvSpPr>
            <a:spLocks noChangeShapeType="1"/>
          </p:cNvSpPr>
          <p:nvPr/>
        </p:nvSpPr>
        <p:spPr bwMode="auto">
          <a:xfrm>
            <a:off x="7696200" y="38215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Text Box 24"/>
          <p:cNvSpPr txBox="1">
            <a:spLocks noChangeArrowheads="1"/>
          </p:cNvSpPr>
          <p:nvPr/>
        </p:nvSpPr>
        <p:spPr bwMode="auto">
          <a:xfrm>
            <a:off x="6096000" y="2526184"/>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Hash join</a:t>
            </a:r>
          </a:p>
        </p:txBody>
      </p:sp>
      <p:sp>
        <p:nvSpPr>
          <p:cNvPr id="7193" name="Text Box 25"/>
          <p:cNvSpPr txBox="1">
            <a:spLocks noChangeArrowheads="1"/>
          </p:cNvSpPr>
          <p:nvPr/>
        </p:nvSpPr>
        <p:spPr bwMode="auto">
          <a:xfrm>
            <a:off x="6324600" y="1687984"/>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Project</a:t>
            </a:r>
          </a:p>
        </p:txBody>
      </p:sp>
      <p:sp>
        <p:nvSpPr>
          <p:cNvPr id="2" name="Rectangle 1"/>
          <p:cNvSpPr/>
          <p:nvPr/>
        </p:nvSpPr>
        <p:spPr>
          <a:xfrm>
            <a:off x="0" y="5437654"/>
            <a:ext cx="8964488" cy="1384995"/>
          </a:xfrm>
          <a:prstGeom prst="rect">
            <a:avLst/>
          </a:prstGeom>
        </p:spPr>
        <p:txBody>
          <a:bodyPr wrap="square">
            <a:spAutoFit/>
          </a:bodyPr>
          <a:lstStyle/>
          <a:p>
            <a:pPr lvl="2" algn="ctr">
              <a:spcBef>
                <a:spcPts val="600"/>
              </a:spcBef>
              <a:spcAft>
                <a:spcPts val="200"/>
              </a:spcAft>
            </a:pPr>
            <a:r>
              <a:rPr lang="en-CA" sz="2800" dirty="0">
                <a:solidFill>
                  <a:srgbClr val="0070C0"/>
                </a:solidFill>
                <a:latin typeface="+mj-lt"/>
              </a:rPr>
              <a:t>Physical Plan </a:t>
            </a:r>
            <a:r>
              <a:rPr lang="en-CA" sz="2800" dirty="0">
                <a:latin typeface="+mj-lt"/>
              </a:rPr>
              <a:t>= </a:t>
            </a:r>
            <a:r>
              <a:rPr lang="en-CA" sz="2800" dirty="0">
                <a:solidFill>
                  <a:schemeClr val="accent3">
                    <a:lumMod val="50000"/>
                  </a:schemeClr>
                </a:solidFill>
                <a:latin typeface="+mj-lt"/>
              </a:rPr>
              <a:t>Select algorithms </a:t>
            </a:r>
            <a:r>
              <a:rPr lang="en-CA" sz="2800" dirty="0">
                <a:latin typeface="+mj-lt"/>
              </a:rPr>
              <a:t>for each of the operators in the query + </a:t>
            </a:r>
            <a:r>
              <a:rPr lang="en-CA" sz="2800" dirty="0">
                <a:solidFill>
                  <a:schemeClr val="accent3">
                    <a:lumMod val="50000"/>
                  </a:schemeClr>
                </a:solidFill>
                <a:latin typeface="+mj-lt"/>
              </a:rPr>
              <a:t>Decide Pipelining vs. Materialization</a:t>
            </a:r>
            <a:r>
              <a:rPr lang="en-CA" sz="2800" dirty="0">
                <a:latin typeface="+mj-lt"/>
              </a:rPr>
              <a:t> of intermediate results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58</a:t>
            </a:fld>
            <a:endParaRPr lang="en-US" dirty="0"/>
          </a:p>
        </p:txBody>
      </p:sp>
    </p:spTree>
    <p:extLst>
      <p:ext uri="{BB962C8B-B14F-4D97-AF65-F5344CB8AC3E}">
        <p14:creationId xmlns:p14="http://schemas.microsoft.com/office/powerpoint/2010/main" val="1897212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sp>
        <p:nvSpPr>
          <p:cNvPr id="4" name="Rectangle 3"/>
          <p:cNvSpPr txBox="1">
            <a:spLocks noChangeArrowheads="1"/>
          </p:cNvSpPr>
          <p:nvPr/>
        </p:nvSpPr>
        <p:spPr>
          <a:xfrm>
            <a:off x="467544" y="2122512"/>
            <a:ext cx="8229600" cy="4114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Tx/>
              <a:buNone/>
            </a:pPr>
            <a:r>
              <a:rPr lang="en-US" dirty="0"/>
              <a:t>			Logical Query Plan</a:t>
            </a:r>
          </a:p>
          <a:p>
            <a:pPr>
              <a:buFontTx/>
              <a:buNone/>
            </a:pPr>
            <a:endParaRPr lang="en-US" dirty="0"/>
          </a:p>
          <a:p>
            <a:pPr>
              <a:buFontTx/>
              <a:buNone/>
            </a:pPr>
            <a:r>
              <a:rPr lang="en-US" dirty="0"/>
              <a:t>		P1		     P2	      …. 	 </a:t>
            </a:r>
            <a:r>
              <a:rPr lang="en-US" dirty="0" err="1"/>
              <a:t>Pn</a:t>
            </a:r>
            <a:endParaRPr lang="en-US" dirty="0"/>
          </a:p>
          <a:p>
            <a:pPr>
              <a:buFontTx/>
              <a:buNone/>
            </a:pPr>
            <a:endParaRPr lang="en-US" dirty="0"/>
          </a:p>
          <a:p>
            <a:pPr>
              <a:buFontTx/>
              <a:buNone/>
            </a:pPr>
            <a:r>
              <a:rPr lang="en-US" dirty="0"/>
              <a:t>		C1		     C2	      ….	 </a:t>
            </a:r>
            <a:r>
              <a:rPr lang="en-US" dirty="0" err="1"/>
              <a:t>Cn</a:t>
            </a:r>
            <a:endParaRPr lang="en-US" dirty="0"/>
          </a:p>
          <a:p>
            <a:pPr>
              <a:buFontTx/>
              <a:buNone/>
            </a:pPr>
            <a:r>
              <a:rPr lang="en-US" dirty="0"/>
              <a:t>					 </a:t>
            </a:r>
          </a:p>
          <a:p>
            <a:pPr>
              <a:spcBef>
                <a:spcPts val="1200"/>
              </a:spcBef>
              <a:spcAft>
                <a:spcPts val="600"/>
              </a:spcAft>
              <a:buFontTx/>
              <a:buNone/>
            </a:pPr>
            <a:r>
              <a:rPr lang="en-US" dirty="0"/>
              <a:t>				</a:t>
            </a:r>
            <a:r>
              <a:rPr lang="en-US" dirty="0">
                <a:solidFill>
                  <a:srgbClr val="0070C0"/>
                </a:solidFill>
              </a:rPr>
              <a:t>Pick minimum cost one</a:t>
            </a:r>
          </a:p>
        </p:txBody>
      </p:sp>
      <p:sp>
        <p:nvSpPr>
          <p:cNvPr id="5" name="Line 4"/>
          <p:cNvSpPr>
            <a:spLocks noChangeShapeType="1"/>
          </p:cNvSpPr>
          <p:nvPr/>
        </p:nvSpPr>
        <p:spPr bwMode="auto">
          <a:xfrm>
            <a:off x="1686744" y="3639187"/>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6" name="Line 5"/>
          <p:cNvSpPr>
            <a:spLocks noChangeShapeType="1"/>
          </p:cNvSpPr>
          <p:nvPr/>
        </p:nvSpPr>
        <p:spPr bwMode="auto">
          <a:xfrm>
            <a:off x="38965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7" name="Line 6"/>
          <p:cNvSpPr>
            <a:spLocks noChangeShapeType="1"/>
          </p:cNvSpPr>
          <p:nvPr/>
        </p:nvSpPr>
        <p:spPr bwMode="auto">
          <a:xfrm>
            <a:off x="63349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8" name="Line 7"/>
          <p:cNvSpPr>
            <a:spLocks noChangeShapeType="1"/>
          </p:cNvSpPr>
          <p:nvPr/>
        </p:nvSpPr>
        <p:spPr bwMode="auto">
          <a:xfrm flipV="1">
            <a:off x="4887144" y="4742408"/>
            <a:ext cx="0" cy="5588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9" name="Line 8"/>
          <p:cNvSpPr>
            <a:spLocks noChangeShapeType="1"/>
          </p:cNvSpPr>
          <p:nvPr/>
        </p:nvSpPr>
        <p:spPr bwMode="auto">
          <a:xfrm>
            <a:off x="3896544" y="28083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0" name="Line 9"/>
          <p:cNvSpPr>
            <a:spLocks noChangeShapeType="1"/>
          </p:cNvSpPr>
          <p:nvPr/>
        </p:nvSpPr>
        <p:spPr bwMode="auto">
          <a:xfrm flipH="1">
            <a:off x="1991544" y="2732112"/>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1" name="Line 10"/>
          <p:cNvSpPr>
            <a:spLocks noChangeShapeType="1"/>
          </p:cNvSpPr>
          <p:nvPr/>
        </p:nvSpPr>
        <p:spPr bwMode="auto">
          <a:xfrm>
            <a:off x="4658544" y="2655912"/>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2" name="Text Box 11"/>
          <p:cNvSpPr txBox="1">
            <a:spLocks noChangeArrowheads="1"/>
          </p:cNvSpPr>
          <p:nvPr/>
        </p:nvSpPr>
        <p:spPr bwMode="auto">
          <a:xfrm>
            <a:off x="7173144" y="2786608"/>
            <a:ext cx="1404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Physical </a:t>
            </a:r>
          </a:p>
          <a:p>
            <a:pPr algn="ctr" eaLnBrk="0" hangingPunct="0"/>
            <a:r>
              <a:rPr lang="en-US" sz="2400" b="0">
                <a:solidFill>
                  <a:srgbClr val="000000"/>
                </a:solidFill>
              </a:rPr>
              <a:t>plans</a:t>
            </a:r>
          </a:p>
        </p:txBody>
      </p:sp>
      <p:sp>
        <p:nvSpPr>
          <p:cNvPr id="13" name="Text Box 12"/>
          <p:cNvSpPr txBox="1">
            <a:spLocks noChangeArrowheads="1"/>
          </p:cNvSpPr>
          <p:nvPr/>
        </p:nvSpPr>
        <p:spPr bwMode="auto">
          <a:xfrm>
            <a:off x="7325544" y="4158208"/>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a:solidFill>
                  <a:srgbClr val="000000"/>
                </a:solidFill>
              </a:rPr>
              <a:t>Costs</a:t>
            </a:r>
          </a:p>
        </p:txBody>
      </p:sp>
      <p:sp>
        <p:nvSpPr>
          <p:cNvPr id="14" name="AutoShape 13"/>
          <p:cNvSpPr>
            <a:spLocks/>
          </p:cNvSpPr>
          <p:nvPr/>
        </p:nvSpPr>
        <p:spPr bwMode="auto">
          <a:xfrm>
            <a:off x="6944544" y="27104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AutoShape 14"/>
          <p:cNvSpPr>
            <a:spLocks/>
          </p:cNvSpPr>
          <p:nvPr/>
        </p:nvSpPr>
        <p:spPr bwMode="auto">
          <a:xfrm>
            <a:off x="6944544" y="40058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59</a:t>
            </a:fld>
            <a:endParaRPr lang="en-US" dirty="0"/>
          </a:p>
        </p:txBody>
      </p:sp>
    </p:spTree>
    <p:extLst>
      <p:ext uri="{BB962C8B-B14F-4D97-AF65-F5344CB8AC3E}">
        <p14:creationId xmlns:p14="http://schemas.microsoft.com/office/powerpoint/2010/main" val="145433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3" y="2276872"/>
            <a:ext cx="395987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215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757793" y="1988840"/>
            <a:ext cx="3262479" cy="165618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Transformed Into a </a:t>
            </a:r>
            <a:r>
              <a:rPr lang="en-US" sz="1600" dirty="0">
                <a:solidFill>
                  <a:srgbClr val="FF0000"/>
                </a:solidFill>
              </a:rPr>
              <a:t>Logical Plan</a:t>
            </a:r>
            <a:r>
              <a:rPr lang="en-US" sz="1600" dirty="0"/>
              <a:t> (</a:t>
            </a:r>
            <a:r>
              <a:rPr lang="en-US" sz="1600" dirty="0">
                <a:solidFill>
                  <a:schemeClr val="tx1"/>
                </a:solidFill>
              </a:rPr>
              <a:t>tree of logical relational operators)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938475"/>
            <a:ext cx="6614761" cy="16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3865" y="4776024"/>
            <a:ext cx="2040136" cy="1477328"/>
          </a:xfrm>
          <a:prstGeom prst="rect">
            <a:avLst/>
          </a:prstGeom>
          <a:noFill/>
        </p:spPr>
        <p:txBody>
          <a:bodyPr wrap="square" rtlCol="0">
            <a:spAutoFit/>
          </a:bodyPr>
          <a:lstStyle/>
          <a:p>
            <a:r>
              <a:rPr lang="en-US" dirty="0">
                <a:latin typeface="+mj-lt"/>
              </a:rPr>
              <a:t>Translate this into a </a:t>
            </a:r>
            <a:r>
              <a:rPr lang="en-US" dirty="0">
                <a:solidFill>
                  <a:srgbClr val="FF0000"/>
                </a:solidFill>
                <a:latin typeface="+mj-lt"/>
              </a:rPr>
              <a:t>physical plan </a:t>
            </a:r>
            <a:r>
              <a:rPr lang="en-US" dirty="0">
                <a:latin typeface="+mj-lt"/>
              </a:rPr>
              <a:t>that can be executed by the Query Processor</a:t>
            </a:r>
          </a:p>
        </p:txBody>
      </p:sp>
      <p:sp>
        <p:nvSpPr>
          <p:cNvPr id="9" name="Bent-Up Arrow 8"/>
          <p:cNvSpPr/>
          <p:nvPr/>
        </p:nvSpPr>
        <p:spPr>
          <a:xfrm rot="16200000" flipH="1">
            <a:off x="6221633" y="5281549"/>
            <a:ext cx="493492" cy="959769"/>
          </a:xfrm>
          <a:prstGeom prst="bentUpArrow">
            <a:avLst>
              <a:gd name="adj1" fmla="val 36954"/>
              <a:gd name="adj2" fmla="val 25000"/>
              <a:gd name="adj3" fmla="val 254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Pentagon 9"/>
          <p:cNvSpPr/>
          <p:nvPr/>
        </p:nvSpPr>
        <p:spPr>
          <a:xfrm rot="5400000">
            <a:off x="6333248" y="4974226"/>
            <a:ext cx="1058801" cy="17123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6</a:t>
            </a:fld>
            <a:endParaRPr lang="en-US" dirty="0"/>
          </a:p>
        </p:txBody>
      </p:sp>
    </p:spTree>
    <p:extLst>
      <p:ext uri="{BB962C8B-B14F-4D97-AF65-F5344CB8AC3E}">
        <p14:creationId xmlns:p14="http://schemas.microsoft.com/office/powerpoint/2010/main" val="3542572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ChangeArrowheads="1"/>
          </p:cNvSpPr>
          <p:nvPr/>
        </p:nvSpPr>
        <p:spPr bwMode="auto">
          <a:xfrm>
            <a:off x="533400" y="445840"/>
            <a:ext cx="8229600" cy="9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b="0" dirty="0">
              <a:solidFill>
                <a:srgbClr val="000000"/>
              </a:solidFill>
              <a:latin typeface="Arial" pitchFamily="34" charset="0"/>
            </a:endParaRPr>
          </a:p>
        </p:txBody>
      </p:sp>
      <p:sp>
        <p:nvSpPr>
          <p:cNvPr id="3" name="Title 2"/>
          <p:cNvSpPr>
            <a:spLocks noGrp="1"/>
          </p:cNvSpPr>
          <p:nvPr>
            <p:ph type="title"/>
          </p:nvPr>
        </p:nvSpPr>
        <p:spPr/>
        <p:txBody>
          <a:bodyPr>
            <a:normAutofit fontScale="90000"/>
          </a:bodyPr>
          <a:lstStyle/>
          <a:p>
            <a:r>
              <a:rPr lang="en-US" dirty="0"/>
              <a:t>Operator Plumbing: </a:t>
            </a:r>
            <a:br>
              <a:rPr lang="en-US" dirty="0"/>
            </a:br>
            <a:r>
              <a:rPr lang="en-US" dirty="0"/>
              <a:t>Materialization vs. pipelining</a:t>
            </a:r>
          </a:p>
        </p:txBody>
      </p:sp>
      <p:sp>
        <p:nvSpPr>
          <p:cNvPr id="12292" name="Rectangle 13"/>
          <p:cNvSpPr>
            <a:spLocks noGrp="1" noChangeArrowheads="1"/>
          </p:cNvSpPr>
          <p:nvPr>
            <p:ph idx="1"/>
          </p:nvPr>
        </p:nvSpPr>
        <p:spPr>
          <a:xfrm>
            <a:off x="179512" y="4656510"/>
            <a:ext cx="8856984" cy="2228874"/>
          </a:xfrm>
          <a:noFill/>
        </p:spPr>
        <p:txBody>
          <a:bodyPr>
            <a:normAutofit fontScale="77500" lnSpcReduction="20000"/>
          </a:bodyPr>
          <a:lstStyle/>
          <a:p>
            <a:pPr eaLnBrk="1" hangingPunct="1">
              <a:lnSpc>
                <a:spcPct val="120000"/>
              </a:lnSpc>
              <a:spcBef>
                <a:spcPts val="600"/>
              </a:spcBef>
            </a:pPr>
            <a:r>
              <a:rPr lang="en-US" sz="2800" b="1" dirty="0">
                <a:solidFill>
                  <a:srgbClr val="CC3300"/>
                </a:solidFill>
              </a:rPr>
              <a:t>Materialization</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written to disk, next operator reads from the disk </a:t>
            </a:r>
          </a:p>
          <a:p>
            <a:pPr eaLnBrk="1" hangingPunct="1">
              <a:lnSpc>
                <a:spcPct val="120000"/>
              </a:lnSpc>
              <a:spcBef>
                <a:spcPts val="600"/>
              </a:spcBef>
            </a:pPr>
            <a:r>
              <a:rPr lang="en-US" sz="2800" b="1" dirty="0">
                <a:solidFill>
                  <a:srgbClr val="CC3300"/>
                </a:solidFill>
              </a:rPr>
              <a:t>Pipelining</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directly fed to next operator</a:t>
            </a:r>
          </a:p>
          <a:p>
            <a:pPr lvl="1">
              <a:lnSpc>
                <a:spcPct val="120000"/>
              </a:lnSpc>
              <a:spcBef>
                <a:spcPts val="600"/>
              </a:spcBef>
            </a:pPr>
            <a:r>
              <a:rPr lang="en-US" sz="2200" dirty="0"/>
              <a:t>Saves on cost of creating temporary relations and reading results back in again</a:t>
            </a:r>
          </a:p>
          <a:p>
            <a:pPr lvl="1">
              <a:lnSpc>
                <a:spcPct val="120000"/>
              </a:lnSpc>
              <a:spcBef>
                <a:spcPts val="600"/>
              </a:spcBef>
            </a:pPr>
            <a:endParaRPr lang="en-US" sz="2400" dirty="0"/>
          </a:p>
        </p:txBody>
      </p:sp>
      <p:sp>
        <p:nvSpPr>
          <p:cNvPr id="14" name="Line 2"/>
          <p:cNvSpPr>
            <a:spLocks noChangeShapeType="1"/>
          </p:cNvSpPr>
          <p:nvPr/>
        </p:nvSpPr>
        <p:spPr bwMode="auto">
          <a:xfrm>
            <a:off x="4191000" y="23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Line 3"/>
          <p:cNvSpPr>
            <a:spLocks noChangeShapeType="1"/>
          </p:cNvSpPr>
          <p:nvPr/>
        </p:nvSpPr>
        <p:spPr bwMode="auto">
          <a:xfrm flipH="1">
            <a:off x="3581400" y="3076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 name="Line 4"/>
          <p:cNvSpPr>
            <a:spLocks noChangeShapeType="1"/>
          </p:cNvSpPr>
          <p:nvPr/>
        </p:nvSpPr>
        <p:spPr bwMode="auto">
          <a:xfrm>
            <a:off x="4370388" y="3076600"/>
            <a:ext cx="430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Text Box 5"/>
          <p:cNvSpPr txBox="1">
            <a:spLocks noChangeArrowheads="1"/>
          </p:cNvSpPr>
          <p:nvPr/>
        </p:nvSpPr>
        <p:spPr bwMode="auto">
          <a:xfrm>
            <a:off x="3810000" y="16288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a:solidFill>
                  <a:srgbClr val="000000"/>
                </a:solidFill>
                <a:latin typeface="Symbol" pitchFamily="18" charset="2"/>
                <a:sym typeface="Symbol" pitchFamily="18" charset="2"/>
              </a:rPr>
              <a:t></a:t>
            </a:r>
            <a:r>
              <a:rPr lang="en-US" sz="3200" b="0" baseline="-25000">
                <a:solidFill>
                  <a:srgbClr val="000000"/>
                </a:solidFill>
                <a:sym typeface="Symbol" pitchFamily="18" charset="2"/>
              </a:rPr>
              <a:t>B,D</a:t>
            </a:r>
            <a:endParaRPr lang="en-US" sz="3200" b="0" baseline="-25000">
              <a:solidFill>
                <a:srgbClr val="000000"/>
              </a:solidFill>
            </a:endParaRPr>
          </a:p>
        </p:txBody>
      </p:sp>
      <p:sp>
        <p:nvSpPr>
          <p:cNvPr id="18" name="Text Box 6"/>
          <p:cNvSpPr txBox="1">
            <a:spLocks noChangeArrowheads="1"/>
          </p:cNvSpPr>
          <p:nvPr/>
        </p:nvSpPr>
        <p:spPr bwMode="auto">
          <a:xfrm>
            <a:off x="2819400" y="300040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00"/>
                </a:solidFill>
                <a:latin typeface="Symbol" pitchFamily="18" charset="2"/>
                <a:sym typeface="Symbol" pitchFamily="18" charset="2"/>
              </a:rPr>
              <a:t></a:t>
            </a:r>
            <a:r>
              <a:rPr lang="en-US" sz="3200" b="0" baseline="-25000" dirty="0">
                <a:solidFill>
                  <a:srgbClr val="000000"/>
                </a:solidFill>
                <a:sym typeface="Symbol" pitchFamily="18" charset="2"/>
              </a:rPr>
              <a:t>R.A = “c”</a:t>
            </a:r>
            <a:endParaRPr lang="en-US" sz="3200" b="0" baseline="-25000" dirty="0">
              <a:solidFill>
                <a:srgbClr val="000000"/>
              </a:solidFill>
            </a:endParaRPr>
          </a:p>
        </p:txBody>
      </p:sp>
      <p:sp>
        <p:nvSpPr>
          <p:cNvPr id="19" name="Text Box 7"/>
          <p:cNvSpPr txBox="1">
            <a:spLocks noChangeArrowheads="1"/>
          </p:cNvSpPr>
          <p:nvPr/>
        </p:nvSpPr>
        <p:spPr bwMode="auto">
          <a:xfrm>
            <a:off x="3352800" y="400506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dirty="0">
                <a:solidFill>
                  <a:srgbClr val="000000"/>
                </a:solidFill>
              </a:rPr>
              <a:t>R</a:t>
            </a:r>
          </a:p>
        </p:txBody>
      </p:sp>
      <p:sp>
        <p:nvSpPr>
          <p:cNvPr id="20" name="Text Box 8"/>
          <p:cNvSpPr txBox="1">
            <a:spLocks noChangeArrowheads="1"/>
          </p:cNvSpPr>
          <p:nvPr/>
        </p:nvSpPr>
        <p:spPr bwMode="auto">
          <a:xfrm>
            <a:off x="4800600" y="33052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a:solidFill>
                  <a:srgbClr val="000000"/>
                </a:solidFill>
              </a:rPr>
              <a:t>S</a:t>
            </a:r>
          </a:p>
        </p:txBody>
      </p:sp>
      <p:sp>
        <p:nvSpPr>
          <p:cNvPr id="21" name="Line 9"/>
          <p:cNvSpPr>
            <a:spLocks noChangeShapeType="1"/>
          </p:cNvSpPr>
          <p:nvPr/>
        </p:nvSpPr>
        <p:spPr bwMode="auto">
          <a:xfrm>
            <a:off x="3581400" y="36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2" name="AutoShape 10"/>
          <p:cNvSpPr>
            <a:spLocks noChangeArrowheads="1"/>
          </p:cNvSpPr>
          <p:nvPr/>
        </p:nvSpPr>
        <p:spPr bwMode="auto">
          <a:xfrm rot="16200000">
            <a:off x="4076700" y="2581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3" name="Text Box 12"/>
          <p:cNvSpPr txBox="1">
            <a:spLocks noChangeArrowheads="1"/>
          </p:cNvSpPr>
          <p:nvPr/>
        </p:nvSpPr>
        <p:spPr bwMode="auto">
          <a:xfrm>
            <a:off x="838200" y="1907933"/>
            <a:ext cx="2057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Plumbing needed here</a:t>
            </a:r>
          </a:p>
        </p:txBody>
      </p:sp>
      <p:sp>
        <p:nvSpPr>
          <p:cNvPr id="24" name="Line 13"/>
          <p:cNvSpPr>
            <a:spLocks noChangeShapeType="1"/>
          </p:cNvSpPr>
          <p:nvPr/>
        </p:nvSpPr>
        <p:spPr bwMode="auto">
          <a:xfrm>
            <a:off x="2438400" y="2314600"/>
            <a:ext cx="1295400" cy="9144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5" name="Line 14"/>
          <p:cNvSpPr>
            <a:spLocks noChangeShapeType="1"/>
          </p:cNvSpPr>
          <p:nvPr/>
        </p:nvSpPr>
        <p:spPr bwMode="auto">
          <a:xfrm>
            <a:off x="2438400" y="2314600"/>
            <a:ext cx="1600200" cy="2286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6" name="Line 15"/>
          <p:cNvSpPr>
            <a:spLocks noChangeShapeType="1"/>
          </p:cNvSpPr>
          <p:nvPr/>
        </p:nvSpPr>
        <p:spPr bwMode="auto">
          <a:xfrm flipV="1">
            <a:off x="2438400" y="1781200"/>
            <a:ext cx="1676400" cy="4572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7" name="Line 16"/>
          <p:cNvSpPr>
            <a:spLocks noChangeShapeType="1"/>
          </p:cNvSpPr>
          <p:nvPr/>
        </p:nvSpPr>
        <p:spPr bwMode="auto">
          <a:xfrm>
            <a:off x="4191000" y="1484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60</a:t>
            </a:fld>
            <a:endParaRPr lang="en-US" dirty="0"/>
          </a:p>
        </p:txBody>
      </p:sp>
    </p:spTree>
    <p:extLst>
      <p:ext uri="{BB962C8B-B14F-4D97-AF65-F5344CB8AC3E}">
        <p14:creationId xmlns:p14="http://schemas.microsoft.com/office/powerpoint/2010/main" val="22073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down)">
                                      <p:cBhvr>
                                        <p:cTn id="7" dur="580">
                                          <p:stCondLst>
                                            <p:cond delay="0"/>
                                          </p:stCondLst>
                                        </p:cTn>
                                        <p:tgtEl>
                                          <p:spTgt spid="12292">
                                            <p:txEl>
                                              <p:pRg st="1" end="1"/>
                                            </p:txEl>
                                          </p:spTgt>
                                        </p:tgtEl>
                                      </p:cBhvr>
                                    </p:animEffect>
                                    <p:anim calcmode="lin" valueType="num">
                                      <p:cBhvr>
                                        <p:cTn id="8" dur="1822" tmFilter="0,0; 0.14,0.36; 0.43,0.73; 0.71,0.91; 1.0,1.0">
                                          <p:stCondLst>
                                            <p:cond delay="0"/>
                                          </p:stCondLst>
                                        </p:cTn>
                                        <p:tgtEl>
                                          <p:spTgt spid="1229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2">
                                            <p:txEl>
                                              <p:pRg st="1" end="1"/>
                                            </p:txEl>
                                          </p:spTgt>
                                        </p:tgtEl>
                                      </p:cBhvr>
                                      <p:to x="100000" y="60000"/>
                                    </p:animScale>
                                    <p:animScale>
                                      <p:cBhvr>
                                        <p:cTn id="14" dur="166" decel="50000">
                                          <p:stCondLst>
                                            <p:cond delay="676"/>
                                          </p:stCondLst>
                                        </p:cTn>
                                        <p:tgtEl>
                                          <p:spTgt spid="12292">
                                            <p:txEl>
                                              <p:pRg st="1" end="1"/>
                                            </p:txEl>
                                          </p:spTgt>
                                        </p:tgtEl>
                                      </p:cBhvr>
                                      <p:to x="100000" y="100000"/>
                                    </p:animScale>
                                    <p:animScale>
                                      <p:cBhvr>
                                        <p:cTn id="15" dur="26">
                                          <p:stCondLst>
                                            <p:cond delay="1312"/>
                                          </p:stCondLst>
                                        </p:cTn>
                                        <p:tgtEl>
                                          <p:spTgt spid="12292">
                                            <p:txEl>
                                              <p:pRg st="1" end="1"/>
                                            </p:txEl>
                                          </p:spTgt>
                                        </p:tgtEl>
                                      </p:cBhvr>
                                      <p:to x="100000" y="80000"/>
                                    </p:animScale>
                                    <p:animScale>
                                      <p:cBhvr>
                                        <p:cTn id="16" dur="166" decel="50000">
                                          <p:stCondLst>
                                            <p:cond delay="1338"/>
                                          </p:stCondLst>
                                        </p:cTn>
                                        <p:tgtEl>
                                          <p:spTgt spid="12292">
                                            <p:txEl>
                                              <p:pRg st="1" end="1"/>
                                            </p:txEl>
                                          </p:spTgt>
                                        </p:tgtEl>
                                      </p:cBhvr>
                                      <p:to x="100000" y="100000"/>
                                    </p:animScale>
                                    <p:animScale>
                                      <p:cBhvr>
                                        <p:cTn id="17" dur="26">
                                          <p:stCondLst>
                                            <p:cond delay="1642"/>
                                          </p:stCondLst>
                                        </p:cTn>
                                        <p:tgtEl>
                                          <p:spTgt spid="12292">
                                            <p:txEl>
                                              <p:pRg st="1" end="1"/>
                                            </p:txEl>
                                          </p:spTgt>
                                        </p:tgtEl>
                                      </p:cBhvr>
                                      <p:to x="100000" y="90000"/>
                                    </p:animScale>
                                    <p:animScale>
                                      <p:cBhvr>
                                        <p:cTn id="18" dur="166" decel="50000">
                                          <p:stCondLst>
                                            <p:cond delay="1668"/>
                                          </p:stCondLst>
                                        </p:cTn>
                                        <p:tgtEl>
                                          <p:spTgt spid="12292">
                                            <p:txEl>
                                              <p:pRg st="1" end="1"/>
                                            </p:txEl>
                                          </p:spTgt>
                                        </p:tgtEl>
                                      </p:cBhvr>
                                      <p:to x="100000" y="100000"/>
                                    </p:animScale>
                                    <p:animScale>
                                      <p:cBhvr>
                                        <p:cTn id="19" dur="26">
                                          <p:stCondLst>
                                            <p:cond delay="1808"/>
                                          </p:stCondLst>
                                        </p:cTn>
                                        <p:tgtEl>
                                          <p:spTgt spid="12292">
                                            <p:txEl>
                                              <p:pRg st="1" end="1"/>
                                            </p:txEl>
                                          </p:spTgt>
                                        </p:tgtEl>
                                      </p:cBhvr>
                                      <p:to x="100000" y="95000"/>
                                    </p:animScale>
                                    <p:animScale>
                                      <p:cBhvr>
                                        <p:cTn id="20" dur="166" decel="50000">
                                          <p:stCondLst>
                                            <p:cond delay="1834"/>
                                          </p:stCondLst>
                                        </p:cTn>
                                        <p:tgtEl>
                                          <p:spTgt spid="1229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wipe(down)">
                                      <p:cBhvr>
                                        <p:cTn id="25" dur="580">
                                          <p:stCondLst>
                                            <p:cond delay="0"/>
                                          </p:stCondLst>
                                        </p:cTn>
                                        <p:tgtEl>
                                          <p:spTgt spid="12292">
                                            <p:txEl>
                                              <p:pRg st="3" end="3"/>
                                            </p:txEl>
                                          </p:spTgt>
                                        </p:tgtEl>
                                      </p:cBhvr>
                                    </p:animEffect>
                                    <p:anim calcmode="lin" valueType="num">
                                      <p:cBhvr>
                                        <p:cTn id="26" dur="1822" tmFilter="0,0; 0.14,0.36; 0.43,0.73; 0.71,0.91; 1.0,1.0">
                                          <p:stCondLst>
                                            <p:cond delay="0"/>
                                          </p:stCondLst>
                                        </p:cTn>
                                        <p:tgtEl>
                                          <p:spTgt spid="1229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9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9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9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9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92">
                                            <p:txEl>
                                              <p:pRg st="3" end="3"/>
                                            </p:txEl>
                                          </p:spTgt>
                                        </p:tgtEl>
                                      </p:cBhvr>
                                      <p:to x="100000" y="60000"/>
                                    </p:animScale>
                                    <p:animScale>
                                      <p:cBhvr>
                                        <p:cTn id="32" dur="166" decel="50000">
                                          <p:stCondLst>
                                            <p:cond delay="676"/>
                                          </p:stCondLst>
                                        </p:cTn>
                                        <p:tgtEl>
                                          <p:spTgt spid="12292">
                                            <p:txEl>
                                              <p:pRg st="3" end="3"/>
                                            </p:txEl>
                                          </p:spTgt>
                                        </p:tgtEl>
                                      </p:cBhvr>
                                      <p:to x="100000" y="100000"/>
                                    </p:animScale>
                                    <p:animScale>
                                      <p:cBhvr>
                                        <p:cTn id="33" dur="26">
                                          <p:stCondLst>
                                            <p:cond delay="1312"/>
                                          </p:stCondLst>
                                        </p:cTn>
                                        <p:tgtEl>
                                          <p:spTgt spid="12292">
                                            <p:txEl>
                                              <p:pRg st="3" end="3"/>
                                            </p:txEl>
                                          </p:spTgt>
                                        </p:tgtEl>
                                      </p:cBhvr>
                                      <p:to x="100000" y="80000"/>
                                    </p:animScale>
                                    <p:animScale>
                                      <p:cBhvr>
                                        <p:cTn id="34" dur="166" decel="50000">
                                          <p:stCondLst>
                                            <p:cond delay="1338"/>
                                          </p:stCondLst>
                                        </p:cTn>
                                        <p:tgtEl>
                                          <p:spTgt spid="12292">
                                            <p:txEl>
                                              <p:pRg st="3" end="3"/>
                                            </p:txEl>
                                          </p:spTgt>
                                        </p:tgtEl>
                                      </p:cBhvr>
                                      <p:to x="100000" y="100000"/>
                                    </p:animScale>
                                    <p:animScale>
                                      <p:cBhvr>
                                        <p:cTn id="35" dur="26">
                                          <p:stCondLst>
                                            <p:cond delay="1642"/>
                                          </p:stCondLst>
                                        </p:cTn>
                                        <p:tgtEl>
                                          <p:spTgt spid="12292">
                                            <p:txEl>
                                              <p:pRg st="3" end="3"/>
                                            </p:txEl>
                                          </p:spTgt>
                                        </p:tgtEl>
                                      </p:cBhvr>
                                      <p:to x="100000" y="90000"/>
                                    </p:animScale>
                                    <p:animScale>
                                      <p:cBhvr>
                                        <p:cTn id="36" dur="166" decel="50000">
                                          <p:stCondLst>
                                            <p:cond delay="1668"/>
                                          </p:stCondLst>
                                        </p:cTn>
                                        <p:tgtEl>
                                          <p:spTgt spid="12292">
                                            <p:txEl>
                                              <p:pRg st="3" end="3"/>
                                            </p:txEl>
                                          </p:spTgt>
                                        </p:tgtEl>
                                      </p:cBhvr>
                                      <p:to x="100000" y="100000"/>
                                    </p:animScale>
                                    <p:animScale>
                                      <p:cBhvr>
                                        <p:cTn id="37" dur="26">
                                          <p:stCondLst>
                                            <p:cond delay="1808"/>
                                          </p:stCondLst>
                                        </p:cTn>
                                        <p:tgtEl>
                                          <p:spTgt spid="12292">
                                            <p:txEl>
                                              <p:pRg st="3" end="3"/>
                                            </p:txEl>
                                          </p:spTgt>
                                        </p:tgtEl>
                                      </p:cBhvr>
                                      <p:to x="100000" y="95000"/>
                                    </p:animScale>
                                    <p:animScale>
                                      <p:cBhvr>
                                        <p:cTn id="38" dur="166" decel="50000">
                                          <p:stCondLst>
                                            <p:cond delay="1834"/>
                                          </p:stCondLst>
                                        </p:cTn>
                                        <p:tgtEl>
                                          <p:spTgt spid="12292">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2292">
                                            <p:txEl>
                                              <p:pRg st="4" end="4"/>
                                            </p:txEl>
                                          </p:spTgt>
                                        </p:tgtEl>
                                        <p:attrNameLst>
                                          <p:attrName>style.visibility</p:attrName>
                                        </p:attrNameLst>
                                      </p:cBhvr>
                                      <p:to>
                                        <p:strVal val="visible"/>
                                      </p:to>
                                    </p:set>
                                    <p:animEffect transition="in" filter="wipe(down)">
                                      <p:cBhvr>
                                        <p:cTn id="41" dur="580">
                                          <p:stCondLst>
                                            <p:cond delay="0"/>
                                          </p:stCondLst>
                                        </p:cTn>
                                        <p:tgtEl>
                                          <p:spTgt spid="12292">
                                            <p:txEl>
                                              <p:pRg st="4" end="4"/>
                                            </p:txEl>
                                          </p:spTgt>
                                        </p:tgtEl>
                                      </p:cBhvr>
                                    </p:animEffect>
                                    <p:anim calcmode="lin" valueType="num">
                                      <p:cBhvr>
                                        <p:cTn id="42" dur="1822" tmFilter="0,0; 0.14,0.36; 0.43,0.73; 0.71,0.91; 1.0,1.0">
                                          <p:stCondLst>
                                            <p:cond delay="0"/>
                                          </p:stCondLst>
                                        </p:cTn>
                                        <p:tgtEl>
                                          <p:spTgt spid="12292">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292">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292">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292">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292">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292">
                                            <p:txEl>
                                              <p:pRg st="4" end="4"/>
                                            </p:txEl>
                                          </p:spTgt>
                                        </p:tgtEl>
                                      </p:cBhvr>
                                      <p:to x="100000" y="60000"/>
                                    </p:animScale>
                                    <p:animScale>
                                      <p:cBhvr>
                                        <p:cTn id="48" dur="166" decel="50000">
                                          <p:stCondLst>
                                            <p:cond delay="676"/>
                                          </p:stCondLst>
                                        </p:cTn>
                                        <p:tgtEl>
                                          <p:spTgt spid="12292">
                                            <p:txEl>
                                              <p:pRg st="4" end="4"/>
                                            </p:txEl>
                                          </p:spTgt>
                                        </p:tgtEl>
                                      </p:cBhvr>
                                      <p:to x="100000" y="100000"/>
                                    </p:animScale>
                                    <p:animScale>
                                      <p:cBhvr>
                                        <p:cTn id="49" dur="26">
                                          <p:stCondLst>
                                            <p:cond delay="1312"/>
                                          </p:stCondLst>
                                        </p:cTn>
                                        <p:tgtEl>
                                          <p:spTgt spid="12292">
                                            <p:txEl>
                                              <p:pRg st="4" end="4"/>
                                            </p:txEl>
                                          </p:spTgt>
                                        </p:tgtEl>
                                      </p:cBhvr>
                                      <p:to x="100000" y="80000"/>
                                    </p:animScale>
                                    <p:animScale>
                                      <p:cBhvr>
                                        <p:cTn id="50" dur="166" decel="50000">
                                          <p:stCondLst>
                                            <p:cond delay="1338"/>
                                          </p:stCondLst>
                                        </p:cTn>
                                        <p:tgtEl>
                                          <p:spTgt spid="12292">
                                            <p:txEl>
                                              <p:pRg st="4" end="4"/>
                                            </p:txEl>
                                          </p:spTgt>
                                        </p:tgtEl>
                                      </p:cBhvr>
                                      <p:to x="100000" y="100000"/>
                                    </p:animScale>
                                    <p:animScale>
                                      <p:cBhvr>
                                        <p:cTn id="51" dur="26">
                                          <p:stCondLst>
                                            <p:cond delay="1642"/>
                                          </p:stCondLst>
                                        </p:cTn>
                                        <p:tgtEl>
                                          <p:spTgt spid="12292">
                                            <p:txEl>
                                              <p:pRg st="4" end="4"/>
                                            </p:txEl>
                                          </p:spTgt>
                                        </p:tgtEl>
                                      </p:cBhvr>
                                      <p:to x="100000" y="90000"/>
                                    </p:animScale>
                                    <p:animScale>
                                      <p:cBhvr>
                                        <p:cTn id="52" dur="166" decel="50000">
                                          <p:stCondLst>
                                            <p:cond delay="1668"/>
                                          </p:stCondLst>
                                        </p:cTn>
                                        <p:tgtEl>
                                          <p:spTgt spid="12292">
                                            <p:txEl>
                                              <p:pRg st="4" end="4"/>
                                            </p:txEl>
                                          </p:spTgt>
                                        </p:tgtEl>
                                      </p:cBhvr>
                                      <p:to x="100000" y="100000"/>
                                    </p:animScale>
                                    <p:animScale>
                                      <p:cBhvr>
                                        <p:cTn id="53" dur="26">
                                          <p:stCondLst>
                                            <p:cond delay="1808"/>
                                          </p:stCondLst>
                                        </p:cTn>
                                        <p:tgtEl>
                                          <p:spTgt spid="12292">
                                            <p:txEl>
                                              <p:pRg st="4" end="4"/>
                                            </p:txEl>
                                          </p:spTgt>
                                        </p:tgtEl>
                                      </p:cBhvr>
                                      <p:to x="100000" y="95000"/>
                                    </p:animScale>
                                    <p:animScale>
                                      <p:cBhvr>
                                        <p:cTn id="54" dur="166" decel="50000">
                                          <p:stCondLst>
                                            <p:cond delay="1834"/>
                                          </p:stCondLst>
                                        </p:cTn>
                                        <p:tgtEl>
                                          <p:spTgt spid="12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DCF977E-4DAD-4C64-B497-5BA23AB8C963}" type="slidenum">
              <a:rPr lang="en-US"/>
              <a:pPr/>
              <a:t>61</a:t>
            </a:fld>
            <a:endParaRPr lang="en-US"/>
          </a:p>
        </p:txBody>
      </p:sp>
      <p:sp>
        <p:nvSpPr>
          <p:cNvPr id="29698" name="Rectangle 2"/>
          <p:cNvSpPr>
            <a:spLocks noGrp="1" noChangeArrowheads="1"/>
          </p:cNvSpPr>
          <p:nvPr>
            <p:ph type="title"/>
          </p:nvPr>
        </p:nvSpPr>
        <p:spPr>
          <a:xfrm>
            <a:off x="609600" y="260648"/>
            <a:ext cx="7772400" cy="762000"/>
          </a:xfrm>
        </p:spPr>
        <p:txBody>
          <a:bodyPr>
            <a:normAutofit/>
          </a:bodyPr>
          <a:lstStyle/>
          <a:p>
            <a:r>
              <a:rPr lang="en-US" sz="4400" dirty="0"/>
              <a:t>Pipelining Example</a:t>
            </a:r>
          </a:p>
        </p:txBody>
      </p:sp>
      <p:sp>
        <p:nvSpPr>
          <p:cNvPr id="29699" name="Rectangle 3"/>
          <p:cNvSpPr>
            <a:spLocks noGrp="1" noChangeArrowheads="1"/>
          </p:cNvSpPr>
          <p:nvPr>
            <p:ph type="body" idx="1"/>
          </p:nvPr>
        </p:nvSpPr>
        <p:spPr>
          <a:xfrm>
            <a:off x="342900" y="1376683"/>
            <a:ext cx="8610600" cy="3733800"/>
          </a:xfrm>
        </p:spPr>
        <p:txBody>
          <a:bodyPr>
            <a:normAutofit fontScale="92500"/>
          </a:bodyPr>
          <a:lstStyle/>
          <a:p>
            <a:r>
              <a:rPr lang="en-US" i="1" dirty="0"/>
              <a:t>join</a:t>
            </a:r>
            <a:r>
              <a:rPr lang="en-US" dirty="0"/>
              <a:t> and </a:t>
            </a:r>
            <a:r>
              <a:rPr lang="en-US" i="1" dirty="0"/>
              <a:t>select</a:t>
            </a:r>
            <a:r>
              <a:rPr lang="en-US" dirty="0"/>
              <a:t>/</a:t>
            </a:r>
            <a:r>
              <a:rPr lang="en-US" i="1" dirty="0"/>
              <a:t>project</a:t>
            </a:r>
            <a:r>
              <a:rPr lang="en-US" dirty="0"/>
              <a:t> act as co-routines, operate as </a:t>
            </a:r>
            <a:r>
              <a:rPr lang="en-US" b="1" dirty="0"/>
              <a:t>producer/consumer sharing a buffer </a:t>
            </a:r>
            <a:r>
              <a:rPr lang="en-US" dirty="0"/>
              <a:t>in main memory.</a:t>
            </a:r>
          </a:p>
          <a:p>
            <a:pPr lvl="1"/>
            <a:r>
              <a:rPr lang="en-US" dirty="0"/>
              <a:t>When join  fills buffer; </a:t>
            </a:r>
            <a:r>
              <a:rPr lang="en-US" b="1" i="1" dirty="0"/>
              <a:t>select</a:t>
            </a:r>
            <a:r>
              <a:rPr lang="en-US" b="1" dirty="0"/>
              <a:t>/</a:t>
            </a:r>
            <a:r>
              <a:rPr lang="en-US" b="1" i="1" dirty="0"/>
              <a:t>project</a:t>
            </a:r>
            <a:r>
              <a:rPr lang="en-US" dirty="0"/>
              <a:t> filters it and outputs  result</a:t>
            </a:r>
          </a:p>
          <a:p>
            <a:pPr lvl="1"/>
            <a:r>
              <a:rPr lang="en-US" dirty="0"/>
              <a:t>Process is repeated until </a:t>
            </a:r>
            <a:r>
              <a:rPr lang="en-US" i="1" dirty="0"/>
              <a:t>select</a:t>
            </a:r>
            <a:r>
              <a:rPr lang="en-US" dirty="0"/>
              <a:t>/</a:t>
            </a:r>
            <a:r>
              <a:rPr lang="en-US" i="1" dirty="0"/>
              <a:t>project</a:t>
            </a:r>
            <a:r>
              <a:rPr lang="en-US" dirty="0"/>
              <a:t> has processed last output from join </a:t>
            </a:r>
          </a:p>
          <a:p>
            <a:r>
              <a:rPr lang="en-US" dirty="0"/>
              <a:t>Performing select/project adds no additional cost</a:t>
            </a:r>
          </a:p>
        </p:txBody>
      </p:sp>
      <p:sp>
        <p:nvSpPr>
          <p:cNvPr id="29700" name="Rectangle 4"/>
          <p:cNvSpPr>
            <a:spLocks noChangeArrowheads="1"/>
          </p:cNvSpPr>
          <p:nvPr/>
        </p:nvSpPr>
        <p:spPr bwMode="auto">
          <a:xfrm>
            <a:off x="6096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join</a:t>
            </a:r>
          </a:p>
        </p:txBody>
      </p:sp>
      <p:sp>
        <p:nvSpPr>
          <p:cNvPr id="29701" name="Rectangle 5"/>
          <p:cNvSpPr>
            <a:spLocks noChangeArrowheads="1"/>
          </p:cNvSpPr>
          <p:nvPr/>
        </p:nvSpPr>
        <p:spPr bwMode="auto">
          <a:xfrm>
            <a:off x="48768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select</a:t>
            </a:r>
            <a:r>
              <a:rPr lang="en-US"/>
              <a:t>/</a:t>
            </a:r>
            <a:r>
              <a:rPr lang="en-US" i="1">
                <a:effectLst>
                  <a:outerShdw blurRad="38100" dist="38100" dir="2700000" algn="tl">
                    <a:srgbClr val="C0C0C0"/>
                  </a:outerShdw>
                </a:effectLst>
              </a:rPr>
              <a:t>project</a:t>
            </a:r>
          </a:p>
        </p:txBody>
      </p:sp>
      <p:sp>
        <p:nvSpPr>
          <p:cNvPr id="29703" name="Rectangle 7"/>
          <p:cNvSpPr>
            <a:spLocks noChangeArrowheads="1"/>
          </p:cNvSpPr>
          <p:nvPr/>
        </p:nvSpPr>
        <p:spPr bwMode="auto">
          <a:xfrm>
            <a:off x="2895600" y="5361384"/>
            <a:ext cx="1524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900" dirty="0"/>
              <a:t>Intermediate</a:t>
            </a:r>
          </a:p>
          <a:p>
            <a:pPr algn="ctr"/>
            <a:r>
              <a:rPr lang="en-US" sz="2000" dirty="0"/>
              <a:t>result</a:t>
            </a:r>
          </a:p>
        </p:txBody>
      </p:sp>
      <p:sp>
        <p:nvSpPr>
          <p:cNvPr id="29705" name="Line 9"/>
          <p:cNvSpPr>
            <a:spLocks noChangeShapeType="1"/>
          </p:cNvSpPr>
          <p:nvPr/>
        </p:nvSpPr>
        <p:spPr bwMode="auto">
          <a:xfrm>
            <a:off x="2362200" y="5742384"/>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4419600" y="574238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6629400" y="574238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3"/>
          <p:cNvSpPr txBox="1">
            <a:spLocks noChangeArrowheads="1"/>
          </p:cNvSpPr>
          <p:nvPr/>
        </p:nvSpPr>
        <p:spPr bwMode="auto">
          <a:xfrm>
            <a:off x="7391400" y="5361384"/>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output</a:t>
            </a:r>
          </a:p>
          <a:p>
            <a:pPr algn="ctr"/>
            <a:r>
              <a:rPr lang="en-US" sz="2000"/>
              <a:t>final result</a:t>
            </a:r>
          </a:p>
        </p:txBody>
      </p:sp>
      <p:sp>
        <p:nvSpPr>
          <p:cNvPr id="29710" name="Oval 14"/>
          <p:cNvSpPr>
            <a:spLocks noChangeArrowheads="1"/>
          </p:cNvSpPr>
          <p:nvPr/>
        </p:nvSpPr>
        <p:spPr bwMode="auto">
          <a:xfrm>
            <a:off x="2895600" y="5285184"/>
            <a:ext cx="1524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2743200" y="6468647"/>
            <a:ext cx="914400" cy="381000"/>
          </a:xfrm>
          <a:prstGeom prst="wedgeRoundRectCallout">
            <a:avLst>
              <a:gd name="adj1" fmla="val 20536"/>
              <a:gd name="adj2" fmla="val -133068"/>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00FF"/>
                </a:solidFill>
              </a:rPr>
              <a:t>buffer</a:t>
            </a:r>
          </a:p>
        </p:txBody>
      </p:sp>
      <p:sp>
        <p:nvSpPr>
          <p:cNvPr id="29712" name="Oval 16"/>
          <p:cNvSpPr>
            <a:spLocks noChangeArrowheads="1"/>
          </p:cNvSpPr>
          <p:nvPr/>
        </p:nvSpPr>
        <p:spPr bwMode="auto">
          <a:xfrm>
            <a:off x="7315200" y="5285184"/>
            <a:ext cx="1447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4161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Implementing Selection </a:t>
            </a:r>
            <a:br>
              <a:rPr lang="en-US" sz="4400" dirty="0"/>
            </a:br>
            <a:r>
              <a:rPr lang="en-US" sz="4400" dirty="0">
                <a:sym typeface="Symbol" pitchFamily="-76" charset="2"/>
              </a:rPr>
              <a:t></a:t>
            </a:r>
            <a:r>
              <a:rPr lang="en-US" sz="4400" baseline="-25000" dirty="0">
                <a:sym typeface="Symbol" pitchFamily="-76" charset="2"/>
              </a:rPr>
              <a:t>(</a:t>
            </a:r>
            <a:r>
              <a:rPr lang="en-US" sz="4400" i="1" baseline="-25000" dirty="0" err="1">
                <a:sym typeface="Symbol" pitchFamily="-76" charset="2"/>
              </a:rPr>
              <a:t>attr</a:t>
            </a:r>
            <a:r>
              <a:rPr lang="en-US" sz="4400" baseline="-25000" dirty="0">
                <a:sym typeface="Symbol" pitchFamily="-76" charset="2"/>
              </a:rPr>
              <a:t>  op  </a:t>
            </a:r>
            <a:r>
              <a:rPr lang="en-US" sz="4400" i="1" baseline="-25000" dirty="0">
                <a:sym typeface="Symbol" pitchFamily="-76" charset="2"/>
              </a:rPr>
              <a:t>value</a:t>
            </a:r>
            <a:r>
              <a:rPr lang="en-US" sz="4400" baseline="-25000" dirty="0">
                <a:sym typeface="Symbol" pitchFamily="-76" charset="2"/>
              </a:rPr>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0648"/>
            <a:ext cx="2736304" cy="296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62</a:t>
            </a:fld>
            <a:endParaRPr lang="en-US"/>
          </a:p>
        </p:txBody>
      </p:sp>
    </p:spTree>
    <p:extLst>
      <p:ext uri="{BB962C8B-B14F-4D97-AF65-F5344CB8AC3E}">
        <p14:creationId xmlns:p14="http://schemas.microsoft.com/office/powerpoint/2010/main" val="1207138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EF2251-5A92-486C-9EDB-7E280D8013B0}" type="slidenum">
              <a:rPr lang="en-US"/>
              <a:pPr/>
              <a:t>63</a:t>
            </a:fld>
            <a:endParaRPr lang="en-US"/>
          </a:p>
        </p:txBody>
      </p:sp>
      <p:sp>
        <p:nvSpPr>
          <p:cNvPr id="12290" name="Rectangle 2"/>
          <p:cNvSpPr>
            <a:spLocks noGrp="1" noChangeArrowheads="1"/>
          </p:cNvSpPr>
          <p:nvPr>
            <p:ph type="title"/>
          </p:nvPr>
        </p:nvSpPr>
        <p:spPr>
          <a:xfrm>
            <a:off x="611560" y="228600"/>
            <a:ext cx="8134672" cy="685800"/>
          </a:xfrm>
        </p:spPr>
        <p:txBody>
          <a:bodyPr>
            <a:normAutofit fontScale="90000"/>
          </a:bodyPr>
          <a:lstStyle/>
          <a:p>
            <a:r>
              <a:rPr lang="en-US" sz="4800" dirty="0"/>
              <a:t>Computing Selection </a:t>
            </a:r>
            <a:r>
              <a:rPr lang="en-US" sz="4800" dirty="0">
                <a:sym typeface="Symbol" pitchFamily="-76" charset="2"/>
              </a:rPr>
              <a:t></a:t>
            </a:r>
            <a:r>
              <a:rPr lang="en-US" sz="4800" baseline="-25000" dirty="0">
                <a:sym typeface="Symbol" pitchFamily="-76" charset="2"/>
              </a:rPr>
              <a:t>(</a:t>
            </a:r>
            <a:r>
              <a:rPr lang="en-US" sz="4800" i="1" baseline="-25000" dirty="0" err="1">
                <a:sym typeface="Symbol" pitchFamily="-76" charset="2"/>
              </a:rPr>
              <a:t>attr</a:t>
            </a:r>
            <a:r>
              <a:rPr lang="en-US" sz="4800" baseline="-25000" dirty="0">
                <a:sym typeface="Symbol" pitchFamily="-76" charset="2"/>
              </a:rPr>
              <a:t>  op  </a:t>
            </a:r>
            <a:r>
              <a:rPr lang="en-US" sz="4800" i="1" baseline="-25000" dirty="0">
                <a:sym typeface="Symbol" pitchFamily="-76" charset="2"/>
              </a:rPr>
              <a:t>value</a:t>
            </a:r>
            <a:r>
              <a:rPr lang="en-US" sz="4800" baseline="-25000" dirty="0">
                <a:sym typeface="Symbol" pitchFamily="-76" charset="2"/>
              </a:rPr>
              <a:t>)</a:t>
            </a:r>
            <a:endParaRPr lang="en-US" dirty="0"/>
          </a:p>
        </p:txBody>
      </p:sp>
      <p:sp>
        <p:nvSpPr>
          <p:cNvPr id="12291" name="Rectangle 3"/>
          <p:cNvSpPr>
            <a:spLocks noGrp="1" noChangeArrowheads="1"/>
          </p:cNvSpPr>
          <p:nvPr>
            <p:ph type="body" idx="1"/>
          </p:nvPr>
        </p:nvSpPr>
        <p:spPr>
          <a:xfrm>
            <a:off x="539552" y="1556792"/>
            <a:ext cx="8208912" cy="5105400"/>
          </a:xfrm>
        </p:spPr>
        <p:txBody>
          <a:bodyPr>
            <a:normAutofit/>
          </a:bodyPr>
          <a:lstStyle/>
          <a:p>
            <a:pPr marL="438912" lvl="1" indent="-320040">
              <a:spcBef>
                <a:spcPts val="600"/>
              </a:spcBef>
              <a:spcAft>
                <a:spcPts val="600"/>
              </a:spcAft>
              <a:buClr>
                <a:schemeClr val="accent1"/>
              </a:buClr>
              <a:buSzPct val="80000"/>
              <a:buFont typeface="Wingdings 2"/>
              <a:buChar char=""/>
            </a:pPr>
            <a:r>
              <a:rPr lang="en-US" sz="3200" dirty="0"/>
              <a:t>The algorithm to use for implementing </a:t>
            </a:r>
            <a:r>
              <a:rPr lang="en-US" sz="3200" i="1" dirty="0"/>
              <a:t>Selection</a:t>
            </a:r>
            <a:r>
              <a:rPr lang="en-US" sz="3200" dirty="0"/>
              <a:t> depend on the </a:t>
            </a:r>
            <a:r>
              <a:rPr lang="en-CA" sz="3200" dirty="0"/>
              <a:t>indexes and data file organization</a:t>
            </a:r>
          </a:p>
          <a:p>
            <a:pPr>
              <a:spcBef>
                <a:spcPts val="600"/>
              </a:spcBef>
              <a:spcAft>
                <a:spcPts val="600"/>
              </a:spcAft>
            </a:pPr>
            <a:r>
              <a:rPr lang="en-US" sz="3600" i="1" dirty="0"/>
              <a:t>Key strategies</a:t>
            </a:r>
            <a:r>
              <a:rPr lang="en-US" sz="3600" dirty="0"/>
              <a:t>:</a:t>
            </a:r>
          </a:p>
          <a:p>
            <a:pPr lvl="1">
              <a:spcBef>
                <a:spcPts val="600"/>
              </a:spcBef>
              <a:spcAft>
                <a:spcPts val="600"/>
              </a:spcAft>
            </a:pPr>
            <a:r>
              <a:rPr lang="en-US" sz="3200" b="1" i="1" dirty="0"/>
              <a:t>File scan</a:t>
            </a:r>
            <a:r>
              <a:rPr lang="en-US" sz="3200" dirty="0"/>
              <a:t>:  can be used for any condition</a:t>
            </a:r>
          </a:p>
          <a:p>
            <a:pPr lvl="1">
              <a:spcBef>
                <a:spcPts val="600"/>
              </a:spcBef>
              <a:spcAft>
                <a:spcPts val="600"/>
              </a:spcAft>
            </a:pPr>
            <a:r>
              <a:rPr lang="en-US" sz="3200" b="1" i="1" dirty="0"/>
              <a:t>Hash index seek</a:t>
            </a:r>
            <a:r>
              <a:rPr lang="en-US" sz="3200" dirty="0"/>
              <a:t>:  equality search</a:t>
            </a:r>
          </a:p>
          <a:p>
            <a:pPr lvl="1">
              <a:spcBef>
                <a:spcPts val="600"/>
              </a:spcBef>
              <a:spcAft>
                <a:spcPts val="600"/>
              </a:spcAft>
            </a:pPr>
            <a:r>
              <a:rPr lang="en-US" sz="3200" b="1" i="1" dirty="0"/>
              <a:t>B</a:t>
            </a:r>
            <a:r>
              <a:rPr lang="en-US" sz="3200" b="1" i="1" baseline="30000" dirty="0"/>
              <a:t>+</a:t>
            </a:r>
            <a:r>
              <a:rPr lang="en-US" sz="3200" b="1" i="1" dirty="0"/>
              <a:t> tree seek</a:t>
            </a:r>
            <a:r>
              <a:rPr lang="en-US" sz="3200" dirty="0"/>
              <a:t>:  equality </a:t>
            </a:r>
            <a:r>
              <a:rPr lang="en-US" sz="3200" i="1" dirty="0"/>
              <a:t>or</a:t>
            </a:r>
            <a:r>
              <a:rPr lang="en-US" sz="3200" dirty="0"/>
              <a:t> range search</a:t>
            </a:r>
          </a:p>
        </p:txBody>
      </p:sp>
    </p:spTree>
    <p:extLst>
      <p:ext uri="{BB962C8B-B14F-4D97-AF65-F5344CB8AC3E}">
        <p14:creationId xmlns:p14="http://schemas.microsoft.com/office/powerpoint/2010/main" val="589983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2C4130-9CB5-4B5E-96B9-2BD0809FC2A3}" type="slidenum">
              <a:rPr lang="en-US"/>
              <a:pPr/>
              <a:t>64</a:t>
            </a:fld>
            <a:endParaRPr lang="en-US"/>
          </a:p>
        </p:txBody>
      </p:sp>
      <p:sp>
        <p:nvSpPr>
          <p:cNvPr id="9218" name="Rectangle 2"/>
          <p:cNvSpPr>
            <a:spLocks noGrp="1" noChangeArrowheads="1"/>
          </p:cNvSpPr>
          <p:nvPr>
            <p:ph type="title"/>
          </p:nvPr>
        </p:nvSpPr>
        <p:spPr>
          <a:xfrm>
            <a:off x="685800" y="304800"/>
            <a:ext cx="7772400" cy="990600"/>
          </a:xfrm>
        </p:spPr>
        <p:txBody>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r>
              <a:rPr lang="en-US" sz="4000" dirty="0"/>
              <a:t> </a:t>
            </a:r>
            <a:r>
              <a:rPr lang="en-US" sz="4000" dirty="0">
                <a:solidFill>
                  <a:srgbClr val="FFFF00"/>
                </a:solidFill>
              </a:rPr>
              <a:t>with No index on </a:t>
            </a:r>
            <a:r>
              <a:rPr lang="en-US" sz="4000" i="1" dirty="0" err="1">
                <a:solidFill>
                  <a:srgbClr val="FFFF00"/>
                </a:solidFill>
              </a:rPr>
              <a:t>attr</a:t>
            </a:r>
            <a:endParaRPr lang="en-US" sz="4000" dirty="0">
              <a:solidFill>
                <a:srgbClr val="FFFF00"/>
              </a:solidFill>
            </a:endParaRPr>
          </a:p>
        </p:txBody>
      </p:sp>
      <p:sp>
        <p:nvSpPr>
          <p:cNvPr id="9219" name="Rectangle 3"/>
          <p:cNvSpPr>
            <a:spLocks noGrp="1" noChangeArrowheads="1"/>
          </p:cNvSpPr>
          <p:nvPr>
            <p:ph type="body" idx="1"/>
          </p:nvPr>
        </p:nvSpPr>
        <p:spPr>
          <a:xfrm>
            <a:off x="323528" y="1484784"/>
            <a:ext cx="8210872" cy="5373216"/>
          </a:xfrm>
        </p:spPr>
        <p:txBody>
          <a:bodyPr>
            <a:normAutofit/>
          </a:bodyPr>
          <a:lstStyle/>
          <a:p>
            <a:pPr>
              <a:spcBef>
                <a:spcPts val="600"/>
              </a:spcBef>
              <a:spcAft>
                <a:spcPts val="600"/>
              </a:spcAft>
            </a:pPr>
            <a:r>
              <a:rPr lang="en-US" dirty="0"/>
              <a:t>If rows </a:t>
            </a:r>
            <a:r>
              <a:rPr lang="en-US" u="sng" dirty="0"/>
              <a:t>are not</a:t>
            </a:r>
            <a:r>
              <a:rPr lang="en-US" dirty="0"/>
              <a:t> sorted on </a:t>
            </a:r>
            <a:r>
              <a:rPr lang="en-US" i="1" dirty="0" err="1"/>
              <a:t>attr</a:t>
            </a:r>
            <a:r>
              <a:rPr lang="en-US" i="1" dirty="0"/>
              <a:t>:</a:t>
            </a:r>
            <a:endParaRPr lang="en-US" dirty="0"/>
          </a:p>
          <a:p>
            <a:pPr lvl="1">
              <a:spcBef>
                <a:spcPts val="600"/>
              </a:spcBef>
              <a:spcAft>
                <a:spcPts val="600"/>
              </a:spcAft>
            </a:pPr>
            <a:r>
              <a:rPr lang="en-US" dirty="0"/>
              <a:t>Scan all data blocks to find rows satisfying  selection condition</a:t>
            </a:r>
          </a:p>
          <a:p>
            <a:pPr lvl="1">
              <a:spcBef>
                <a:spcPts val="600"/>
              </a:spcBef>
              <a:spcAft>
                <a:spcPts val="600"/>
              </a:spcAft>
            </a:pPr>
            <a:r>
              <a:rPr lang="en-US" b="1" dirty="0">
                <a:solidFill>
                  <a:srgbClr val="C00000"/>
                </a:solidFill>
              </a:rPr>
              <a:t>Cost</a:t>
            </a:r>
            <a:r>
              <a:rPr lang="en-US" b="1" i="1" dirty="0">
                <a:solidFill>
                  <a:srgbClr val="C00000"/>
                </a:solidFill>
              </a:rPr>
              <a:t> = </a:t>
            </a:r>
            <a:r>
              <a:rPr lang="en-US" b="1" dirty="0">
                <a:solidFill>
                  <a:srgbClr val="C00000"/>
                </a:solidFill>
              </a:rPr>
              <a:t>B(R)</a:t>
            </a:r>
            <a:r>
              <a:rPr lang="en-US" b="1" i="1" dirty="0">
                <a:solidFill>
                  <a:srgbClr val="C00000"/>
                </a:solidFill>
              </a:rPr>
              <a:t>     </a:t>
            </a:r>
            <a:r>
              <a:rPr lang="en-US" b="1" dirty="0">
                <a:solidFill>
                  <a:srgbClr val="0000FF"/>
                </a:solidFill>
              </a:rPr>
              <a:t>(# of blocks for relation R)</a:t>
            </a:r>
          </a:p>
          <a:p>
            <a:pPr lvl="1">
              <a:spcBef>
                <a:spcPts val="600"/>
              </a:spcBef>
              <a:spcAft>
                <a:spcPts val="600"/>
              </a:spcAft>
            </a:pPr>
            <a:r>
              <a:rPr lang="en-US" b="1" dirty="0" err="1">
                <a:solidFill>
                  <a:srgbClr val="C00000"/>
                </a:solidFill>
              </a:rPr>
              <a:t>Avg</a:t>
            </a:r>
            <a:r>
              <a:rPr lang="en-US" b="1" dirty="0">
                <a:solidFill>
                  <a:srgbClr val="C00000"/>
                </a:solidFill>
              </a:rPr>
              <a:t> Cost</a:t>
            </a:r>
            <a:r>
              <a:rPr lang="en-US" b="1" i="1" dirty="0">
                <a:solidFill>
                  <a:srgbClr val="C00000"/>
                </a:solidFill>
              </a:rPr>
              <a:t> = </a:t>
            </a:r>
            <a:r>
              <a:rPr lang="en-US" b="1" dirty="0">
                <a:solidFill>
                  <a:srgbClr val="C00000"/>
                </a:solidFill>
              </a:rPr>
              <a:t>B(R) / 2 </a:t>
            </a:r>
            <a:r>
              <a:rPr lang="en-US" i="1" dirty="0">
                <a:solidFill>
                  <a:srgbClr val="0000FF"/>
                </a:solidFill>
              </a:rPr>
              <a:t>- if </a:t>
            </a:r>
            <a:r>
              <a:rPr lang="en-US" i="1" dirty="0" err="1">
                <a:solidFill>
                  <a:srgbClr val="0000FF"/>
                </a:solidFill>
              </a:rPr>
              <a:t>attr</a:t>
            </a:r>
            <a:r>
              <a:rPr lang="en-US" i="1" dirty="0">
                <a:solidFill>
                  <a:srgbClr val="0000FF"/>
                </a:solidFill>
              </a:rPr>
              <a:t> is a key </a:t>
            </a:r>
            <a:r>
              <a:rPr lang="en-US" i="1" dirty="0"/>
              <a:t>(the scan is terminated when the required record is found)</a:t>
            </a:r>
            <a:endParaRPr lang="en-US" b="1" dirty="0">
              <a:solidFill>
                <a:srgbClr val="0000FF"/>
              </a:solidFill>
            </a:endParaRPr>
          </a:p>
        </p:txBody>
      </p:sp>
    </p:spTree>
    <p:extLst>
      <p:ext uri="{BB962C8B-B14F-4D97-AF65-F5344CB8AC3E}">
        <p14:creationId xmlns:p14="http://schemas.microsoft.com/office/powerpoint/2010/main" val="11257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80">
                                          <p:stCondLst>
                                            <p:cond delay="0"/>
                                          </p:stCondLst>
                                        </p:cTn>
                                        <p:tgtEl>
                                          <p:spTgt spid="9219">
                                            <p:txEl>
                                              <p:pRg st="2" end="2"/>
                                            </p:txEl>
                                          </p:spTgt>
                                        </p:tgtEl>
                                      </p:cBhvr>
                                    </p:animEffect>
                                    <p:anim calcmode="lin" valueType="num">
                                      <p:cBhvr>
                                        <p:cTn id="8" dur="1822" tmFilter="0,0; 0.14,0.36; 0.43,0.73; 0.71,0.91; 1.0,1.0">
                                          <p:stCondLst>
                                            <p:cond delay="0"/>
                                          </p:stCondLst>
                                        </p:cTn>
                                        <p:tgtEl>
                                          <p:spTgt spid="921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9">
                                            <p:txEl>
                                              <p:pRg st="2" end="2"/>
                                            </p:txEl>
                                          </p:spTgt>
                                        </p:tgtEl>
                                      </p:cBhvr>
                                      <p:to x="100000" y="60000"/>
                                    </p:animScale>
                                    <p:animScale>
                                      <p:cBhvr>
                                        <p:cTn id="14" dur="166" decel="50000">
                                          <p:stCondLst>
                                            <p:cond delay="676"/>
                                          </p:stCondLst>
                                        </p:cTn>
                                        <p:tgtEl>
                                          <p:spTgt spid="9219">
                                            <p:txEl>
                                              <p:pRg st="2" end="2"/>
                                            </p:txEl>
                                          </p:spTgt>
                                        </p:tgtEl>
                                      </p:cBhvr>
                                      <p:to x="100000" y="100000"/>
                                    </p:animScale>
                                    <p:animScale>
                                      <p:cBhvr>
                                        <p:cTn id="15" dur="26">
                                          <p:stCondLst>
                                            <p:cond delay="1312"/>
                                          </p:stCondLst>
                                        </p:cTn>
                                        <p:tgtEl>
                                          <p:spTgt spid="9219">
                                            <p:txEl>
                                              <p:pRg st="2" end="2"/>
                                            </p:txEl>
                                          </p:spTgt>
                                        </p:tgtEl>
                                      </p:cBhvr>
                                      <p:to x="100000" y="80000"/>
                                    </p:animScale>
                                    <p:animScale>
                                      <p:cBhvr>
                                        <p:cTn id="16" dur="166" decel="50000">
                                          <p:stCondLst>
                                            <p:cond delay="1338"/>
                                          </p:stCondLst>
                                        </p:cTn>
                                        <p:tgtEl>
                                          <p:spTgt spid="9219">
                                            <p:txEl>
                                              <p:pRg st="2" end="2"/>
                                            </p:txEl>
                                          </p:spTgt>
                                        </p:tgtEl>
                                      </p:cBhvr>
                                      <p:to x="100000" y="100000"/>
                                    </p:animScale>
                                    <p:animScale>
                                      <p:cBhvr>
                                        <p:cTn id="17" dur="26">
                                          <p:stCondLst>
                                            <p:cond delay="1642"/>
                                          </p:stCondLst>
                                        </p:cTn>
                                        <p:tgtEl>
                                          <p:spTgt spid="9219">
                                            <p:txEl>
                                              <p:pRg st="2" end="2"/>
                                            </p:txEl>
                                          </p:spTgt>
                                        </p:tgtEl>
                                      </p:cBhvr>
                                      <p:to x="100000" y="90000"/>
                                    </p:animScale>
                                    <p:animScale>
                                      <p:cBhvr>
                                        <p:cTn id="18" dur="166" decel="50000">
                                          <p:stCondLst>
                                            <p:cond delay="1668"/>
                                          </p:stCondLst>
                                        </p:cTn>
                                        <p:tgtEl>
                                          <p:spTgt spid="9219">
                                            <p:txEl>
                                              <p:pRg st="2" end="2"/>
                                            </p:txEl>
                                          </p:spTgt>
                                        </p:tgtEl>
                                      </p:cBhvr>
                                      <p:to x="100000" y="100000"/>
                                    </p:animScale>
                                    <p:animScale>
                                      <p:cBhvr>
                                        <p:cTn id="19" dur="26">
                                          <p:stCondLst>
                                            <p:cond delay="1808"/>
                                          </p:stCondLst>
                                        </p:cTn>
                                        <p:tgtEl>
                                          <p:spTgt spid="9219">
                                            <p:txEl>
                                              <p:pRg st="2" end="2"/>
                                            </p:txEl>
                                          </p:spTgt>
                                        </p:tgtEl>
                                      </p:cBhvr>
                                      <p:to x="100000" y="95000"/>
                                    </p:animScale>
                                    <p:animScale>
                                      <p:cBhvr>
                                        <p:cTn id="20" dur="166" decel="50000">
                                          <p:stCondLst>
                                            <p:cond delay="1834"/>
                                          </p:stCondLst>
                                        </p:cTn>
                                        <p:tgtEl>
                                          <p:spTgt spid="921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wipe(down)">
                                      <p:cBhvr>
                                        <p:cTn id="25" dur="580">
                                          <p:stCondLst>
                                            <p:cond delay="0"/>
                                          </p:stCondLst>
                                        </p:cTn>
                                        <p:tgtEl>
                                          <p:spTgt spid="9219">
                                            <p:txEl>
                                              <p:pRg st="3" end="3"/>
                                            </p:txEl>
                                          </p:spTgt>
                                        </p:tgtEl>
                                      </p:cBhvr>
                                    </p:animEffect>
                                    <p:anim calcmode="lin" valueType="num">
                                      <p:cBhvr>
                                        <p:cTn id="26" dur="1822" tmFilter="0,0; 0.14,0.36; 0.43,0.73; 0.71,0.91; 1.0,1.0">
                                          <p:stCondLst>
                                            <p:cond delay="0"/>
                                          </p:stCondLst>
                                        </p:cTn>
                                        <p:tgtEl>
                                          <p:spTgt spid="921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9">
                                            <p:txEl>
                                              <p:pRg st="3" end="3"/>
                                            </p:txEl>
                                          </p:spTgt>
                                        </p:tgtEl>
                                      </p:cBhvr>
                                      <p:to x="100000" y="60000"/>
                                    </p:animScale>
                                    <p:animScale>
                                      <p:cBhvr>
                                        <p:cTn id="32" dur="166" decel="50000">
                                          <p:stCondLst>
                                            <p:cond delay="676"/>
                                          </p:stCondLst>
                                        </p:cTn>
                                        <p:tgtEl>
                                          <p:spTgt spid="9219">
                                            <p:txEl>
                                              <p:pRg st="3" end="3"/>
                                            </p:txEl>
                                          </p:spTgt>
                                        </p:tgtEl>
                                      </p:cBhvr>
                                      <p:to x="100000" y="100000"/>
                                    </p:animScale>
                                    <p:animScale>
                                      <p:cBhvr>
                                        <p:cTn id="33" dur="26">
                                          <p:stCondLst>
                                            <p:cond delay="1312"/>
                                          </p:stCondLst>
                                        </p:cTn>
                                        <p:tgtEl>
                                          <p:spTgt spid="9219">
                                            <p:txEl>
                                              <p:pRg st="3" end="3"/>
                                            </p:txEl>
                                          </p:spTgt>
                                        </p:tgtEl>
                                      </p:cBhvr>
                                      <p:to x="100000" y="80000"/>
                                    </p:animScale>
                                    <p:animScale>
                                      <p:cBhvr>
                                        <p:cTn id="34" dur="166" decel="50000">
                                          <p:stCondLst>
                                            <p:cond delay="1338"/>
                                          </p:stCondLst>
                                        </p:cTn>
                                        <p:tgtEl>
                                          <p:spTgt spid="9219">
                                            <p:txEl>
                                              <p:pRg st="3" end="3"/>
                                            </p:txEl>
                                          </p:spTgt>
                                        </p:tgtEl>
                                      </p:cBhvr>
                                      <p:to x="100000" y="100000"/>
                                    </p:animScale>
                                    <p:animScale>
                                      <p:cBhvr>
                                        <p:cTn id="35" dur="26">
                                          <p:stCondLst>
                                            <p:cond delay="1642"/>
                                          </p:stCondLst>
                                        </p:cTn>
                                        <p:tgtEl>
                                          <p:spTgt spid="9219">
                                            <p:txEl>
                                              <p:pRg st="3" end="3"/>
                                            </p:txEl>
                                          </p:spTgt>
                                        </p:tgtEl>
                                      </p:cBhvr>
                                      <p:to x="100000" y="90000"/>
                                    </p:animScale>
                                    <p:animScale>
                                      <p:cBhvr>
                                        <p:cTn id="36" dur="166" decel="50000">
                                          <p:stCondLst>
                                            <p:cond delay="1668"/>
                                          </p:stCondLst>
                                        </p:cTn>
                                        <p:tgtEl>
                                          <p:spTgt spid="9219">
                                            <p:txEl>
                                              <p:pRg st="3" end="3"/>
                                            </p:txEl>
                                          </p:spTgt>
                                        </p:tgtEl>
                                      </p:cBhvr>
                                      <p:to x="100000" y="100000"/>
                                    </p:animScale>
                                    <p:animScale>
                                      <p:cBhvr>
                                        <p:cTn id="37" dur="26">
                                          <p:stCondLst>
                                            <p:cond delay="1808"/>
                                          </p:stCondLst>
                                        </p:cTn>
                                        <p:tgtEl>
                                          <p:spTgt spid="9219">
                                            <p:txEl>
                                              <p:pRg st="3" end="3"/>
                                            </p:txEl>
                                          </p:spTgt>
                                        </p:tgtEl>
                                      </p:cBhvr>
                                      <p:to x="100000" y="95000"/>
                                    </p:animScale>
                                    <p:animScale>
                                      <p:cBhvr>
                                        <p:cTn id="38" dur="166" decel="50000">
                                          <p:stCondLst>
                                            <p:cond delay="1834"/>
                                          </p:stCondLst>
                                        </p:cTn>
                                        <p:tgtEl>
                                          <p:spTgt spid="92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FCAE4F2-E961-469D-82D4-B6D2C07328E5}" type="slidenum">
              <a:rPr lang="en-US"/>
              <a:pPr/>
              <a:t>65</a:t>
            </a:fld>
            <a:endParaRPr lang="en-US"/>
          </a:p>
        </p:txBody>
      </p:sp>
      <p:sp>
        <p:nvSpPr>
          <p:cNvPr id="10242" name="Rectangle 2"/>
          <p:cNvSpPr>
            <a:spLocks noGrp="1" noChangeArrowheads="1"/>
          </p:cNvSpPr>
          <p:nvPr>
            <p:ph type="title"/>
          </p:nvPr>
        </p:nvSpPr>
        <p:spPr>
          <a:xfrm>
            <a:off x="685800" y="228600"/>
            <a:ext cx="7772400" cy="104016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br>
              <a:rPr lang="en-US" sz="4000" baseline="-25000" dirty="0">
                <a:sym typeface="Symbol" pitchFamily="-76" charset="2"/>
              </a:rPr>
            </a:br>
            <a:r>
              <a:rPr lang="en-US" sz="4000" dirty="0">
                <a:solidFill>
                  <a:srgbClr val="FFFF00"/>
                </a:solidFill>
              </a:rPr>
              <a:t>with Clustered  B+ tree index on </a:t>
            </a:r>
            <a:r>
              <a:rPr lang="en-US" sz="4000" dirty="0" err="1">
                <a:solidFill>
                  <a:srgbClr val="FFFF00"/>
                </a:solidFill>
              </a:rPr>
              <a:t>attr</a:t>
            </a:r>
            <a:r>
              <a:rPr lang="en-US" sz="4000" dirty="0">
                <a:solidFill>
                  <a:srgbClr val="FFFF00"/>
                </a:solidFill>
              </a:rPr>
              <a:t> </a:t>
            </a:r>
            <a:endParaRPr lang="en-US" sz="4000" baseline="-25000" dirty="0">
              <a:sym typeface="Symbol" pitchFamily="-76" charset="2"/>
            </a:endParaRPr>
          </a:p>
        </p:txBody>
      </p:sp>
      <p:sp>
        <p:nvSpPr>
          <p:cNvPr id="10243" name="Rectangle 3"/>
          <p:cNvSpPr>
            <a:spLocks noGrp="1" noChangeArrowheads="1"/>
          </p:cNvSpPr>
          <p:nvPr>
            <p:ph type="body" idx="1"/>
          </p:nvPr>
        </p:nvSpPr>
        <p:spPr>
          <a:xfrm>
            <a:off x="467544" y="1554088"/>
            <a:ext cx="8229600" cy="2667000"/>
          </a:xfrm>
        </p:spPr>
        <p:txBody>
          <a:bodyPr>
            <a:normAutofit fontScale="92500" lnSpcReduction="10000"/>
          </a:bodyPr>
          <a:lstStyle/>
          <a:p>
            <a:r>
              <a:rPr lang="en-US" sz="2400" u="sng" dirty="0"/>
              <a:t>Clustered</a:t>
            </a:r>
            <a:r>
              <a:rPr lang="en-US" sz="2400" dirty="0"/>
              <a:t>  B</a:t>
            </a:r>
            <a:r>
              <a:rPr lang="en-US" sz="2400" baseline="30000" dirty="0"/>
              <a:t>+</a:t>
            </a:r>
            <a:r>
              <a:rPr lang="en-US" sz="2400" dirty="0"/>
              <a:t> tree index on </a:t>
            </a:r>
            <a:r>
              <a:rPr lang="en-US" sz="2400" i="1" dirty="0" err="1"/>
              <a:t>attr</a:t>
            </a:r>
            <a:r>
              <a:rPr lang="en-US" sz="2400" dirty="0"/>
              <a:t>  (for “=” or range search):</a:t>
            </a:r>
          </a:p>
          <a:p>
            <a:pPr lvl="1"/>
            <a:r>
              <a:rPr lang="en-US" sz="2400" dirty="0"/>
              <a:t>Locate first  index entry corresponding to a row in which  (</a:t>
            </a:r>
            <a:r>
              <a:rPr lang="en-US" sz="2400" i="1" dirty="0" err="1"/>
              <a:t>attr</a:t>
            </a:r>
            <a:r>
              <a:rPr lang="en-US" sz="2400" i="1" dirty="0"/>
              <a:t> = value</a:t>
            </a:r>
            <a:r>
              <a:rPr lang="en-US" sz="2400" dirty="0"/>
              <a:t>).  </a:t>
            </a:r>
          </a:p>
          <a:p>
            <a:pPr marL="457200" lvl="1" indent="0">
              <a:buNone/>
            </a:pPr>
            <a:r>
              <a:rPr lang="en-US" sz="2400" dirty="0">
                <a:effectLst>
                  <a:outerShdw blurRad="38100" dist="38100" dir="2700000" algn="tl">
                    <a:srgbClr val="C0C0C0"/>
                  </a:outerShdw>
                </a:effectLst>
              </a:rPr>
              <a:t>     </a:t>
            </a:r>
            <a:r>
              <a:rPr lang="en-US" sz="2400" b="1" dirty="0">
                <a:solidFill>
                  <a:srgbClr val="C00000"/>
                </a:solidFill>
                <a:effectLst>
                  <a:outerShdw blurRad="38100" dist="38100" dir="2700000" algn="tl">
                    <a:srgbClr val="C0C0C0"/>
                  </a:outerShdw>
                </a:effectLst>
              </a:rPr>
              <a:t>Cost</a:t>
            </a:r>
            <a:r>
              <a:rPr lang="en-US" sz="2400" b="1" dirty="0">
                <a:solidFill>
                  <a:srgbClr val="C00000"/>
                </a:solidFill>
              </a:rPr>
              <a:t> = depth of tree</a:t>
            </a:r>
          </a:p>
          <a:p>
            <a:pPr lvl="1"/>
            <a:r>
              <a:rPr lang="en-US" sz="2400" dirty="0"/>
              <a:t>Rows satisfying condition packed in  sequence in successive data blocks; scan those blocks.</a:t>
            </a:r>
          </a:p>
          <a:p>
            <a:pPr lvl="1">
              <a:buFontTx/>
              <a:buNone/>
            </a:pPr>
            <a:r>
              <a:rPr lang="en-US" sz="2400" dirty="0"/>
              <a:t>	</a:t>
            </a:r>
            <a:r>
              <a:rPr lang="en-US" sz="2400" b="1" dirty="0">
                <a:solidFill>
                  <a:srgbClr val="C00000"/>
                </a:solidFill>
                <a:effectLst>
                  <a:outerShdw blurRad="38100" dist="38100" dir="2700000" algn="tl">
                    <a:srgbClr val="C0C0C0"/>
                  </a:outerShdw>
                </a:effectLst>
              </a:rPr>
              <a:t>Cost</a:t>
            </a:r>
            <a:r>
              <a:rPr lang="en-US" sz="2400" dirty="0">
                <a:solidFill>
                  <a:srgbClr val="C00000"/>
                </a:solidFill>
              </a:rPr>
              <a:t> = number of </a:t>
            </a:r>
            <a:r>
              <a:rPr lang="en-US" sz="2400" b="1" u="sng" dirty="0">
                <a:solidFill>
                  <a:srgbClr val="C00000"/>
                </a:solidFill>
              </a:rPr>
              <a:t>blocks</a:t>
            </a:r>
            <a:r>
              <a:rPr lang="en-US" sz="2400" dirty="0">
                <a:solidFill>
                  <a:srgbClr val="C00000"/>
                </a:solidFill>
              </a:rPr>
              <a:t> occupied by qualifying rows</a:t>
            </a:r>
          </a:p>
        </p:txBody>
      </p:sp>
      <p:sp>
        <p:nvSpPr>
          <p:cNvPr id="10245" name="AutoShape 5"/>
          <p:cNvSpPr>
            <a:spLocks noChangeArrowheads="1"/>
          </p:cNvSpPr>
          <p:nvPr/>
        </p:nvSpPr>
        <p:spPr bwMode="auto">
          <a:xfrm rot="-5400000">
            <a:off x="3314700" y="4717876"/>
            <a:ext cx="2514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p>
        </p:txBody>
      </p:sp>
      <p:sp>
        <p:nvSpPr>
          <p:cNvPr id="10247" name="Rectangle 7"/>
          <p:cNvSpPr>
            <a:spLocks noChangeArrowheads="1"/>
          </p:cNvSpPr>
          <p:nvPr/>
        </p:nvSpPr>
        <p:spPr bwMode="auto">
          <a:xfrm>
            <a:off x="5410200" y="4298776"/>
            <a:ext cx="533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249" name="Text Box 9"/>
          <p:cNvSpPr txBox="1">
            <a:spLocks noChangeArrowheads="1"/>
          </p:cNvSpPr>
          <p:nvPr/>
        </p:nvSpPr>
        <p:spPr bwMode="auto">
          <a:xfrm>
            <a:off x="2209800" y="4755976"/>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r>
              <a:rPr lang="en-US"/>
              <a:t> tree</a:t>
            </a:r>
          </a:p>
        </p:txBody>
      </p:sp>
      <p:sp>
        <p:nvSpPr>
          <p:cNvPr id="10250" name="Line 10"/>
          <p:cNvSpPr>
            <a:spLocks noChangeShapeType="1"/>
          </p:cNvSpPr>
          <p:nvPr/>
        </p:nvSpPr>
        <p:spPr bwMode="auto">
          <a:xfrm>
            <a:off x="5410200" y="49083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5410200" y="55179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6689725" y="5151264"/>
            <a:ext cx="199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t>index entries</a:t>
            </a:r>
          </a:p>
          <a:p>
            <a:r>
              <a:rPr lang="en-US" sz="2000" i="1"/>
              <a:t>(containing rows)</a:t>
            </a:r>
          </a:p>
          <a:p>
            <a:r>
              <a:rPr lang="en-US" sz="2000" i="1"/>
              <a:t>that satisfy</a:t>
            </a:r>
          </a:p>
          <a:p>
            <a:r>
              <a:rPr lang="en-US" sz="2000" i="1"/>
              <a:t>condition</a:t>
            </a:r>
          </a:p>
        </p:txBody>
      </p:sp>
      <p:sp>
        <p:nvSpPr>
          <p:cNvPr id="10253" name="Line 13"/>
          <p:cNvSpPr>
            <a:spLocks noChangeShapeType="1"/>
          </p:cNvSpPr>
          <p:nvPr/>
        </p:nvSpPr>
        <p:spPr bwMode="auto">
          <a:xfrm flipH="1">
            <a:off x="5715000" y="5365576"/>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4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wipe(down)">
                                      <p:cBhvr>
                                        <p:cTn id="7" dur="580">
                                          <p:stCondLst>
                                            <p:cond delay="0"/>
                                          </p:stCondLst>
                                        </p:cTn>
                                        <p:tgtEl>
                                          <p:spTgt spid="10243">
                                            <p:txEl>
                                              <p:pRg st="2" end="2"/>
                                            </p:txEl>
                                          </p:spTgt>
                                        </p:tgtEl>
                                      </p:cBhvr>
                                    </p:animEffect>
                                    <p:anim calcmode="lin" valueType="num">
                                      <p:cBhvr>
                                        <p:cTn id="8" dur="1822" tmFilter="0,0; 0.14,0.36; 0.43,0.73; 0.71,0.91; 1.0,1.0">
                                          <p:stCondLst>
                                            <p:cond delay="0"/>
                                          </p:stCondLst>
                                        </p:cTn>
                                        <p:tgtEl>
                                          <p:spTgt spid="1024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xEl>
                                              <p:pRg st="2" end="2"/>
                                            </p:txEl>
                                          </p:spTgt>
                                        </p:tgtEl>
                                      </p:cBhvr>
                                      <p:to x="100000" y="60000"/>
                                    </p:animScale>
                                    <p:animScale>
                                      <p:cBhvr>
                                        <p:cTn id="14" dur="166" decel="50000">
                                          <p:stCondLst>
                                            <p:cond delay="676"/>
                                          </p:stCondLst>
                                        </p:cTn>
                                        <p:tgtEl>
                                          <p:spTgt spid="10243">
                                            <p:txEl>
                                              <p:pRg st="2" end="2"/>
                                            </p:txEl>
                                          </p:spTgt>
                                        </p:tgtEl>
                                      </p:cBhvr>
                                      <p:to x="100000" y="100000"/>
                                    </p:animScale>
                                    <p:animScale>
                                      <p:cBhvr>
                                        <p:cTn id="15" dur="26">
                                          <p:stCondLst>
                                            <p:cond delay="1312"/>
                                          </p:stCondLst>
                                        </p:cTn>
                                        <p:tgtEl>
                                          <p:spTgt spid="10243">
                                            <p:txEl>
                                              <p:pRg st="2" end="2"/>
                                            </p:txEl>
                                          </p:spTgt>
                                        </p:tgtEl>
                                      </p:cBhvr>
                                      <p:to x="100000" y="80000"/>
                                    </p:animScale>
                                    <p:animScale>
                                      <p:cBhvr>
                                        <p:cTn id="16" dur="166" decel="50000">
                                          <p:stCondLst>
                                            <p:cond delay="1338"/>
                                          </p:stCondLst>
                                        </p:cTn>
                                        <p:tgtEl>
                                          <p:spTgt spid="10243">
                                            <p:txEl>
                                              <p:pRg st="2" end="2"/>
                                            </p:txEl>
                                          </p:spTgt>
                                        </p:tgtEl>
                                      </p:cBhvr>
                                      <p:to x="100000" y="100000"/>
                                    </p:animScale>
                                    <p:animScale>
                                      <p:cBhvr>
                                        <p:cTn id="17" dur="26">
                                          <p:stCondLst>
                                            <p:cond delay="1642"/>
                                          </p:stCondLst>
                                        </p:cTn>
                                        <p:tgtEl>
                                          <p:spTgt spid="10243">
                                            <p:txEl>
                                              <p:pRg st="2" end="2"/>
                                            </p:txEl>
                                          </p:spTgt>
                                        </p:tgtEl>
                                      </p:cBhvr>
                                      <p:to x="100000" y="90000"/>
                                    </p:animScale>
                                    <p:animScale>
                                      <p:cBhvr>
                                        <p:cTn id="18" dur="166" decel="50000">
                                          <p:stCondLst>
                                            <p:cond delay="1668"/>
                                          </p:stCondLst>
                                        </p:cTn>
                                        <p:tgtEl>
                                          <p:spTgt spid="10243">
                                            <p:txEl>
                                              <p:pRg st="2" end="2"/>
                                            </p:txEl>
                                          </p:spTgt>
                                        </p:tgtEl>
                                      </p:cBhvr>
                                      <p:to x="100000" y="100000"/>
                                    </p:animScale>
                                    <p:animScale>
                                      <p:cBhvr>
                                        <p:cTn id="19" dur="26">
                                          <p:stCondLst>
                                            <p:cond delay="1808"/>
                                          </p:stCondLst>
                                        </p:cTn>
                                        <p:tgtEl>
                                          <p:spTgt spid="10243">
                                            <p:txEl>
                                              <p:pRg st="2" end="2"/>
                                            </p:txEl>
                                          </p:spTgt>
                                        </p:tgtEl>
                                      </p:cBhvr>
                                      <p:to x="100000" y="95000"/>
                                    </p:animScale>
                                    <p:animScale>
                                      <p:cBhvr>
                                        <p:cTn id="20" dur="166" decel="50000">
                                          <p:stCondLst>
                                            <p:cond delay="1834"/>
                                          </p:stCondLst>
                                        </p:cTn>
                                        <p:tgtEl>
                                          <p:spTgt spid="1024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wipe(down)">
                                      <p:cBhvr>
                                        <p:cTn id="25" dur="580">
                                          <p:stCondLst>
                                            <p:cond delay="0"/>
                                          </p:stCondLst>
                                        </p:cTn>
                                        <p:tgtEl>
                                          <p:spTgt spid="10243">
                                            <p:txEl>
                                              <p:pRg st="4" end="4"/>
                                            </p:txEl>
                                          </p:spTgt>
                                        </p:tgtEl>
                                      </p:cBhvr>
                                    </p:animEffect>
                                    <p:anim calcmode="lin" valueType="num">
                                      <p:cBhvr>
                                        <p:cTn id="26" dur="1822" tmFilter="0,0; 0.14,0.36; 0.43,0.73; 0.71,0.91; 1.0,1.0">
                                          <p:stCondLst>
                                            <p:cond delay="0"/>
                                          </p:stCondLst>
                                        </p:cTn>
                                        <p:tgtEl>
                                          <p:spTgt spid="1024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3">
                                            <p:txEl>
                                              <p:pRg st="4" end="4"/>
                                            </p:txEl>
                                          </p:spTgt>
                                        </p:tgtEl>
                                      </p:cBhvr>
                                      <p:to x="100000" y="60000"/>
                                    </p:animScale>
                                    <p:animScale>
                                      <p:cBhvr>
                                        <p:cTn id="32" dur="166" decel="50000">
                                          <p:stCondLst>
                                            <p:cond delay="676"/>
                                          </p:stCondLst>
                                        </p:cTn>
                                        <p:tgtEl>
                                          <p:spTgt spid="10243">
                                            <p:txEl>
                                              <p:pRg st="4" end="4"/>
                                            </p:txEl>
                                          </p:spTgt>
                                        </p:tgtEl>
                                      </p:cBhvr>
                                      <p:to x="100000" y="100000"/>
                                    </p:animScale>
                                    <p:animScale>
                                      <p:cBhvr>
                                        <p:cTn id="33" dur="26">
                                          <p:stCondLst>
                                            <p:cond delay="1312"/>
                                          </p:stCondLst>
                                        </p:cTn>
                                        <p:tgtEl>
                                          <p:spTgt spid="10243">
                                            <p:txEl>
                                              <p:pRg st="4" end="4"/>
                                            </p:txEl>
                                          </p:spTgt>
                                        </p:tgtEl>
                                      </p:cBhvr>
                                      <p:to x="100000" y="80000"/>
                                    </p:animScale>
                                    <p:animScale>
                                      <p:cBhvr>
                                        <p:cTn id="34" dur="166" decel="50000">
                                          <p:stCondLst>
                                            <p:cond delay="1338"/>
                                          </p:stCondLst>
                                        </p:cTn>
                                        <p:tgtEl>
                                          <p:spTgt spid="10243">
                                            <p:txEl>
                                              <p:pRg st="4" end="4"/>
                                            </p:txEl>
                                          </p:spTgt>
                                        </p:tgtEl>
                                      </p:cBhvr>
                                      <p:to x="100000" y="100000"/>
                                    </p:animScale>
                                    <p:animScale>
                                      <p:cBhvr>
                                        <p:cTn id="35" dur="26">
                                          <p:stCondLst>
                                            <p:cond delay="1642"/>
                                          </p:stCondLst>
                                        </p:cTn>
                                        <p:tgtEl>
                                          <p:spTgt spid="10243">
                                            <p:txEl>
                                              <p:pRg st="4" end="4"/>
                                            </p:txEl>
                                          </p:spTgt>
                                        </p:tgtEl>
                                      </p:cBhvr>
                                      <p:to x="100000" y="90000"/>
                                    </p:animScale>
                                    <p:animScale>
                                      <p:cBhvr>
                                        <p:cTn id="36" dur="166" decel="50000">
                                          <p:stCondLst>
                                            <p:cond delay="1668"/>
                                          </p:stCondLst>
                                        </p:cTn>
                                        <p:tgtEl>
                                          <p:spTgt spid="10243">
                                            <p:txEl>
                                              <p:pRg st="4" end="4"/>
                                            </p:txEl>
                                          </p:spTgt>
                                        </p:tgtEl>
                                      </p:cBhvr>
                                      <p:to x="100000" y="100000"/>
                                    </p:animScale>
                                    <p:animScale>
                                      <p:cBhvr>
                                        <p:cTn id="37" dur="26">
                                          <p:stCondLst>
                                            <p:cond delay="1808"/>
                                          </p:stCondLst>
                                        </p:cTn>
                                        <p:tgtEl>
                                          <p:spTgt spid="10243">
                                            <p:txEl>
                                              <p:pRg st="4" end="4"/>
                                            </p:txEl>
                                          </p:spTgt>
                                        </p:tgtEl>
                                      </p:cBhvr>
                                      <p:to x="100000" y="95000"/>
                                    </p:animScale>
                                    <p:animScale>
                                      <p:cBhvr>
                                        <p:cTn id="38" dur="166" decel="50000">
                                          <p:stCondLst>
                                            <p:cond delay="1834"/>
                                          </p:stCondLst>
                                        </p:cTn>
                                        <p:tgtEl>
                                          <p:spTgt spid="102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6BC8-C513-4439-AC7F-5E2AC2AD9DA8}" type="slidenum">
              <a:rPr lang="en-US"/>
              <a:pPr/>
              <a:t>66</a:t>
            </a:fld>
            <a:endParaRPr lang="en-US"/>
          </a:p>
        </p:txBody>
      </p:sp>
      <p:sp>
        <p:nvSpPr>
          <p:cNvPr id="29698" name="Rectangle 2"/>
          <p:cNvSpPr>
            <a:spLocks noGrp="1" noChangeArrowheads="1"/>
          </p:cNvSpPr>
          <p:nvPr>
            <p:ph type="title"/>
          </p:nvPr>
        </p:nvSpPr>
        <p:spPr>
          <a:xfrm>
            <a:off x="685800" y="3048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Unclustered B+ tree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p>
        </p:txBody>
      </p:sp>
      <p:sp>
        <p:nvSpPr>
          <p:cNvPr id="29699" name="Rectangle 3"/>
          <p:cNvSpPr>
            <a:spLocks noGrp="1" noChangeArrowheads="1"/>
          </p:cNvSpPr>
          <p:nvPr>
            <p:ph type="body" idx="1"/>
          </p:nvPr>
        </p:nvSpPr>
        <p:spPr>
          <a:xfrm>
            <a:off x="228600" y="1568152"/>
            <a:ext cx="8686800" cy="5289848"/>
          </a:xfrm>
        </p:spPr>
        <p:txBody>
          <a:bodyPr/>
          <a:lstStyle/>
          <a:p>
            <a:r>
              <a:rPr lang="en-US" sz="2400" b="1" u="sng" dirty="0"/>
              <a:t>Unclustered</a:t>
            </a:r>
            <a:r>
              <a:rPr lang="en-US" sz="2400" dirty="0"/>
              <a:t> B</a:t>
            </a:r>
            <a:r>
              <a:rPr lang="en-US" sz="2400" baseline="30000" dirty="0"/>
              <a:t>+</a:t>
            </a:r>
            <a:r>
              <a:rPr lang="en-US" sz="2400" dirty="0"/>
              <a:t> tree index on </a:t>
            </a:r>
            <a:r>
              <a:rPr lang="en-US" sz="2400" i="1" dirty="0" err="1"/>
              <a:t>attr</a:t>
            </a:r>
            <a:r>
              <a:rPr lang="en-US" sz="2400" dirty="0"/>
              <a:t>  (for “=” or range search):</a:t>
            </a:r>
            <a:endParaRPr lang="en-US" sz="2800" dirty="0"/>
          </a:p>
          <a:p>
            <a:pPr lvl="1"/>
            <a:r>
              <a:rPr lang="en-US" sz="2400" dirty="0"/>
              <a:t>Locate first  index entry corresponding to a row in which (</a:t>
            </a:r>
            <a:r>
              <a:rPr lang="en-US" sz="2400" i="1" dirty="0" err="1"/>
              <a:t>attr</a:t>
            </a:r>
            <a:r>
              <a:rPr lang="en-US" sz="2400" i="1" dirty="0"/>
              <a:t> = value</a:t>
            </a:r>
            <a:r>
              <a:rPr lang="en-US" sz="2400" dirty="0"/>
              <a:t>).  </a:t>
            </a:r>
          </a:p>
          <a:p>
            <a:pPr lvl="1">
              <a:buFontTx/>
              <a:buNone/>
            </a:pPr>
            <a:r>
              <a:rPr lang="en-US" sz="2400" dirty="0">
                <a:solidFill>
                  <a:srgbClr val="FF0000"/>
                </a:solidFill>
                <a:effectLst>
                  <a:outerShdw blurRad="38100" dist="38100" dir="2700000" algn="tl">
                    <a:srgbClr val="C0C0C0"/>
                  </a:outerShdw>
                </a:effectLst>
              </a:rPr>
              <a:t>	</a:t>
            </a:r>
            <a:r>
              <a:rPr lang="en-US" sz="2400" b="1" dirty="0">
                <a:solidFill>
                  <a:srgbClr val="FF0000"/>
                </a:solidFill>
                <a:effectLst>
                  <a:outerShdw blurRad="38100" dist="38100" dir="2700000" algn="tl">
                    <a:srgbClr val="C0C0C0"/>
                  </a:outerShdw>
                </a:effectLst>
              </a:rPr>
              <a:t>Cost</a:t>
            </a:r>
            <a:r>
              <a:rPr lang="en-US" sz="2400" b="1" dirty="0">
                <a:solidFill>
                  <a:srgbClr val="FF0000"/>
                </a:solidFill>
              </a:rPr>
              <a:t> </a:t>
            </a:r>
            <a:r>
              <a:rPr lang="en-US" sz="2400" dirty="0">
                <a:solidFill>
                  <a:srgbClr val="FF0000"/>
                </a:solidFill>
              </a:rPr>
              <a:t>= depth of tree</a:t>
            </a:r>
          </a:p>
          <a:p>
            <a:pPr lvl="1"/>
            <a:r>
              <a:rPr lang="en-US" sz="2400" dirty="0"/>
              <a:t>Index entries with pointers to rows satisfying condition are packed in sequence in successive index blocks</a:t>
            </a:r>
          </a:p>
          <a:p>
            <a:pPr lvl="2"/>
            <a:r>
              <a:rPr lang="en-US" dirty="0"/>
              <a:t>Scan entries to identify table data blocks with qualifying rows</a:t>
            </a:r>
          </a:p>
          <a:p>
            <a:pPr lvl="2">
              <a:buFontTx/>
              <a:buNone/>
            </a:pPr>
            <a:r>
              <a:rPr lang="en-US" dirty="0"/>
              <a:t>	Any block that has at least one such row must be fetched once</a:t>
            </a:r>
          </a:p>
          <a:p>
            <a:pPr marL="768096" lvl="2" indent="0">
              <a:buNone/>
            </a:pPr>
            <a:r>
              <a:rPr lang="en-US" b="1" dirty="0">
                <a:effectLst>
                  <a:outerShdw blurRad="38100" dist="38100" dir="2700000" algn="tl">
                    <a:srgbClr val="C0C0C0"/>
                  </a:outerShdw>
                </a:effectLst>
              </a:rPr>
              <a:t> </a:t>
            </a:r>
            <a:r>
              <a:rPr lang="en-US" b="1" dirty="0">
                <a:solidFill>
                  <a:srgbClr val="FF0000"/>
                </a:solidFill>
                <a:effectLst>
                  <a:outerShdw blurRad="38100" dist="38100" dir="2700000" algn="tl">
                    <a:srgbClr val="C0C0C0"/>
                  </a:outerShdw>
                </a:effectLst>
              </a:rPr>
              <a:t>Cost =</a:t>
            </a:r>
            <a:r>
              <a:rPr lang="en-US" dirty="0">
                <a:solidFill>
                  <a:srgbClr val="FF0000"/>
                </a:solidFill>
              </a:rPr>
              <a:t> number of qualifying </a:t>
            </a:r>
            <a:r>
              <a:rPr lang="en-US" b="1" i="1" u="sng" dirty="0">
                <a:solidFill>
                  <a:srgbClr val="FF0000"/>
                </a:solidFill>
              </a:rPr>
              <a:t>rows</a:t>
            </a:r>
            <a:r>
              <a:rPr lang="en-US" b="1" i="1" dirty="0">
                <a:solidFill>
                  <a:srgbClr val="FF0000"/>
                </a:solidFill>
              </a:rPr>
              <a:t> </a:t>
            </a:r>
          </a:p>
        </p:txBody>
      </p:sp>
    </p:spTree>
    <p:extLst>
      <p:ext uri="{BB962C8B-B14F-4D97-AF65-F5344CB8AC3E}">
        <p14:creationId xmlns:p14="http://schemas.microsoft.com/office/powerpoint/2010/main" val="8475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wipe(down)">
                                      <p:cBhvr>
                                        <p:cTn id="7" dur="580">
                                          <p:stCondLst>
                                            <p:cond delay="0"/>
                                          </p:stCondLst>
                                        </p:cTn>
                                        <p:tgtEl>
                                          <p:spTgt spid="29699">
                                            <p:txEl>
                                              <p:pRg st="2" end="2"/>
                                            </p:txEl>
                                          </p:spTgt>
                                        </p:tgtEl>
                                      </p:cBhvr>
                                    </p:animEffect>
                                    <p:anim calcmode="lin" valueType="num">
                                      <p:cBhvr>
                                        <p:cTn id="8" dur="1822" tmFilter="0,0; 0.14,0.36; 0.43,0.73; 0.71,0.91; 1.0,1.0">
                                          <p:stCondLst>
                                            <p:cond delay="0"/>
                                          </p:stCondLst>
                                        </p:cTn>
                                        <p:tgtEl>
                                          <p:spTgt spid="2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9">
                                            <p:txEl>
                                              <p:pRg st="2" end="2"/>
                                            </p:txEl>
                                          </p:spTgt>
                                        </p:tgtEl>
                                      </p:cBhvr>
                                      <p:to x="100000" y="60000"/>
                                    </p:animScale>
                                    <p:animScale>
                                      <p:cBhvr>
                                        <p:cTn id="14" dur="166" decel="50000">
                                          <p:stCondLst>
                                            <p:cond delay="676"/>
                                          </p:stCondLst>
                                        </p:cTn>
                                        <p:tgtEl>
                                          <p:spTgt spid="29699">
                                            <p:txEl>
                                              <p:pRg st="2" end="2"/>
                                            </p:txEl>
                                          </p:spTgt>
                                        </p:tgtEl>
                                      </p:cBhvr>
                                      <p:to x="100000" y="100000"/>
                                    </p:animScale>
                                    <p:animScale>
                                      <p:cBhvr>
                                        <p:cTn id="15" dur="26">
                                          <p:stCondLst>
                                            <p:cond delay="1312"/>
                                          </p:stCondLst>
                                        </p:cTn>
                                        <p:tgtEl>
                                          <p:spTgt spid="29699">
                                            <p:txEl>
                                              <p:pRg st="2" end="2"/>
                                            </p:txEl>
                                          </p:spTgt>
                                        </p:tgtEl>
                                      </p:cBhvr>
                                      <p:to x="100000" y="80000"/>
                                    </p:animScale>
                                    <p:animScale>
                                      <p:cBhvr>
                                        <p:cTn id="16" dur="166" decel="50000">
                                          <p:stCondLst>
                                            <p:cond delay="1338"/>
                                          </p:stCondLst>
                                        </p:cTn>
                                        <p:tgtEl>
                                          <p:spTgt spid="29699">
                                            <p:txEl>
                                              <p:pRg st="2" end="2"/>
                                            </p:txEl>
                                          </p:spTgt>
                                        </p:tgtEl>
                                      </p:cBhvr>
                                      <p:to x="100000" y="100000"/>
                                    </p:animScale>
                                    <p:animScale>
                                      <p:cBhvr>
                                        <p:cTn id="17" dur="26">
                                          <p:stCondLst>
                                            <p:cond delay="1642"/>
                                          </p:stCondLst>
                                        </p:cTn>
                                        <p:tgtEl>
                                          <p:spTgt spid="29699">
                                            <p:txEl>
                                              <p:pRg st="2" end="2"/>
                                            </p:txEl>
                                          </p:spTgt>
                                        </p:tgtEl>
                                      </p:cBhvr>
                                      <p:to x="100000" y="90000"/>
                                    </p:animScale>
                                    <p:animScale>
                                      <p:cBhvr>
                                        <p:cTn id="18" dur="166" decel="50000">
                                          <p:stCondLst>
                                            <p:cond delay="1668"/>
                                          </p:stCondLst>
                                        </p:cTn>
                                        <p:tgtEl>
                                          <p:spTgt spid="29699">
                                            <p:txEl>
                                              <p:pRg st="2" end="2"/>
                                            </p:txEl>
                                          </p:spTgt>
                                        </p:tgtEl>
                                      </p:cBhvr>
                                      <p:to x="100000" y="100000"/>
                                    </p:animScale>
                                    <p:animScale>
                                      <p:cBhvr>
                                        <p:cTn id="19" dur="26">
                                          <p:stCondLst>
                                            <p:cond delay="1808"/>
                                          </p:stCondLst>
                                        </p:cTn>
                                        <p:tgtEl>
                                          <p:spTgt spid="29699">
                                            <p:txEl>
                                              <p:pRg st="2" end="2"/>
                                            </p:txEl>
                                          </p:spTgt>
                                        </p:tgtEl>
                                      </p:cBhvr>
                                      <p:to x="100000" y="95000"/>
                                    </p:animScale>
                                    <p:animScale>
                                      <p:cBhvr>
                                        <p:cTn id="20" dur="166" decel="50000">
                                          <p:stCondLst>
                                            <p:cond delay="1834"/>
                                          </p:stCondLst>
                                        </p:cTn>
                                        <p:tgtEl>
                                          <p:spTgt spid="2969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43CFB932-D326-45B8-AE8B-C8038F109B0A}" type="slidenum">
              <a:rPr lang="en-US"/>
              <a:pPr/>
              <a:t>67</a:t>
            </a:fld>
            <a:endParaRPr lang="en-US"/>
          </a:p>
        </p:txBody>
      </p:sp>
      <p:sp>
        <p:nvSpPr>
          <p:cNvPr id="24578" name="Rectangle 2"/>
          <p:cNvSpPr>
            <a:spLocks noGrp="1" noChangeArrowheads="1"/>
          </p:cNvSpPr>
          <p:nvPr>
            <p:ph type="title"/>
          </p:nvPr>
        </p:nvSpPr>
        <p:spPr>
          <a:xfrm>
            <a:off x="685800" y="0"/>
            <a:ext cx="7772400" cy="1143000"/>
          </a:xfrm>
        </p:spPr>
        <p:txBody>
          <a:bodyPr/>
          <a:lstStyle/>
          <a:p>
            <a:r>
              <a:rPr lang="en-US" dirty="0"/>
              <a:t>Unclustered B</a:t>
            </a:r>
            <a:r>
              <a:rPr lang="en-US" baseline="30000" dirty="0"/>
              <a:t>+</a:t>
            </a:r>
            <a:r>
              <a:rPr lang="en-US" dirty="0"/>
              <a:t> Tree Index</a:t>
            </a:r>
          </a:p>
        </p:txBody>
      </p:sp>
      <p:sp>
        <p:nvSpPr>
          <p:cNvPr id="24579" name="AutoShape 3"/>
          <p:cNvSpPr>
            <a:spLocks noChangeArrowheads="1"/>
          </p:cNvSpPr>
          <p:nvPr/>
        </p:nvSpPr>
        <p:spPr bwMode="auto">
          <a:xfrm rot="-5400000">
            <a:off x="419100" y="3343300"/>
            <a:ext cx="3276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2895600" y="2543200"/>
            <a:ext cx="53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5257800" y="1628800"/>
            <a:ext cx="1143000" cy="502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5257800" y="2390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5257800" y="3152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5257800" y="4524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5257800" y="521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257800" y="58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5257800" y="3838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2895600" y="3533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2895600" y="44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Text Box 16"/>
          <p:cNvSpPr txBox="1">
            <a:spLocks noChangeArrowheads="1"/>
          </p:cNvSpPr>
          <p:nvPr/>
        </p:nvSpPr>
        <p:spPr bwMode="auto">
          <a:xfrm>
            <a:off x="617963" y="1765325"/>
            <a:ext cx="271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t>index entries (containing</a:t>
            </a:r>
          </a:p>
          <a:p>
            <a:r>
              <a:rPr lang="en-US" sz="2000" i="1" dirty="0"/>
              <a:t>row Ids) that satisfy</a:t>
            </a:r>
          </a:p>
          <a:p>
            <a:r>
              <a:rPr lang="en-US" sz="2000" i="1" dirty="0"/>
              <a:t>condition</a:t>
            </a:r>
          </a:p>
        </p:txBody>
      </p:sp>
      <p:sp>
        <p:nvSpPr>
          <p:cNvPr id="24593" name="Line 17"/>
          <p:cNvSpPr>
            <a:spLocks noChangeShapeType="1"/>
          </p:cNvSpPr>
          <p:nvPr/>
        </p:nvSpPr>
        <p:spPr bwMode="auto">
          <a:xfrm>
            <a:off x="2209800" y="2467000"/>
            <a:ext cx="838200"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flipV="1">
            <a:off x="3200400" y="29242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3200400" y="37624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3200400" y="2162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3200400" y="26956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7"/>
          <p:cNvSpPr>
            <a:spLocks noChangeShapeType="1"/>
          </p:cNvSpPr>
          <p:nvPr/>
        </p:nvSpPr>
        <p:spPr bwMode="auto">
          <a:xfrm>
            <a:off x="3200400" y="41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8"/>
          <p:cNvSpPr>
            <a:spLocks noChangeShapeType="1"/>
          </p:cNvSpPr>
          <p:nvPr/>
        </p:nvSpPr>
        <p:spPr bwMode="auto">
          <a:xfrm>
            <a:off x="3200400" y="4219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29"/>
          <p:cNvSpPr>
            <a:spLocks noChangeShapeType="1"/>
          </p:cNvSpPr>
          <p:nvPr/>
        </p:nvSpPr>
        <p:spPr bwMode="auto">
          <a:xfrm flipV="1">
            <a:off x="3200400" y="2543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31"/>
          <p:cNvSpPr>
            <a:spLocks noChangeShapeType="1"/>
          </p:cNvSpPr>
          <p:nvPr/>
        </p:nvSpPr>
        <p:spPr bwMode="auto">
          <a:xfrm>
            <a:off x="3200400" y="43720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AutoShape 38"/>
          <p:cNvSpPr>
            <a:spLocks/>
          </p:cNvSpPr>
          <p:nvPr/>
        </p:nvSpPr>
        <p:spPr bwMode="auto">
          <a:xfrm>
            <a:off x="6477000" y="23908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Text Box 39"/>
          <p:cNvSpPr txBox="1">
            <a:spLocks noChangeArrowheads="1"/>
          </p:cNvSpPr>
          <p:nvPr/>
        </p:nvSpPr>
        <p:spPr bwMode="auto">
          <a:xfrm>
            <a:off x="6781800" y="2543200"/>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data page</a:t>
            </a:r>
          </a:p>
        </p:txBody>
      </p:sp>
      <p:sp>
        <p:nvSpPr>
          <p:cNvPr id="24618" name="AutoShape 42"/>
          <p:cNvSpPr>
            <a:spLocks noChangeArrowheads="1"/>
          </p:cNvSpPr>
          <p:nvPr/>
        </p:nvSpPr>
        <p:spPr bwMode="auto">
          <a:xfrm>
            <a:off x="7620000" y="4219600"/>
            <a:ext cx="914400" cy="685800"/>
          </a:xfrm>
          <a:prstGeom prst="wedgeRoundRectCallout">
            <a:avLst>
              <a:gd name="adj1" fmla="val -156426"/>
              <a:gd name="adj2" fmla="val -5763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Data file</a:t>
            </a:r>
          </a:p>
        </p:txBody>
      </p:sp>
      <p:sp>
        <p:nvSpPr>
          <p:cNvPr id="24619" name="AutoShape 43"/>
          <p:cNvSpPr>
            <a:spLocks noChangeArrowheads="1"/>
          </p:cNvSpPr>
          <p:nvPr/>
        </p:nvSpPr>
        <p:spPr bwMode="auto">
          <a:xfrm>
            <a:off x="609600" y="5515000"/>
            <a:ext cx="1143000" cy="457200"/>
          </a:xfrm>
          <a:prstGeom prst="wedgeRoundRectCallout">
            <a:avLst>
              <a:gd name="adj1" fmla="val 45139"/>
              <a:gd name="adj2" fmla="val -16284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B</a:t>
            </a:r>
            <a:r>
              <a:rPr lang="en-US" sz="2000" i="1" baseline="30000" dirty="0">
                <a:solidFill>
                  <a:srgbClr val="002060"/>
                </a:solidFill>
              </a:rPr>
              <a:t>+</a:t>
            </a:r>
            <a:r>
              <a:rPr lang="en-US" sz="2000" i="1" dirty="0">
                <a:solidFill>
                  <a:srgbClr val="002060"/>
                </a:solidFill>
              </a:rPr>
              <a:t> Tree</a:t>
            </a:r>
          </a:p>
        </p:txBody>
      </p:sp>
    </p:spTree>
    <p:extLst>
      <p:ext uri="{BB962C8B-B14F-4D97-AF65-F5344CB8AC3E}">
        <p14:creationId xmlns:p14="http://schemas.microsoft.com/office/powerpoint/2010/main" val="1866541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5"/>
          <p:cNvSpPr txBox="1">
            <a:spLocks noChangeArrowheads="1"/>
          </p:cNvSpPr>
          <p:nvPr/>
        </p:nvSpPr>
        <p:spPr bwMode="auto">
          <a:xfrm>
            <a:off x="7556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79" name="Text Box 16"/>
          <p:cNvSpPr txBox="1">
            <a:spLocks noChangeArrowheads="1"/>
          </p:cNvSpPr>
          <p:nvPr/>
        </p:nvSpPr>
        <p:spPr bwMode="auto">
          <a:xfrm>
            <a:off x="169227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0" name="Text Box 17"/>
          <p:cNvSpPr txBox="1">
            <a:spLocks noChangeArrowheads="1"/>
          </p:cNvSpPr>
          <p:nvPr/>
        </p:nvSpPr>
        <p:spPr bwMode="auto">
          <a:xfrm>
            <a:off x="262731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1" name="Text Box 18"/>
          <p:cNvSpPr txBox="1">
            <a:spLocks noChangeArrowheads="1"/>
          </p:cNvSpPr>
          <p:nvPr/>
        </p:nvSpPr>
        <p:spPr bwMode="auto">
          <a:xfrm>
            <a:off x="3563938"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2" name="Text Box 19"/>
          <p:cNvSpPr txBox="1">
            <a:spLocks noChangeArrowheads="1"/>
          </p:cNvSpPr>
          <p:nvPr/>
        </p:nvSpPr>
        <p:spPr bwMode="auto">
          <a:xfrm>
            <a:off x="450056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3" name="Text Box 20"/>
          <p:cNvSpPr txBox="1">
            <a:spLocks noChangeArrowheads="1"/>
          </p:cNvSpPr>
          <p:nvPr/>
        </p:nvSpPr>
        <p:spPr bwMode="auto">
          <a:xfrm>
            <a:off x="543560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4" name="Text Box 21"/>
          <p:cNvSpPr txBox="1">
            <a:spLocks noChangeArrowheads="1"/>
          </p:cNvSpPr>
          <p:nvPr/>
        </p:nvSpPr>
        <p:spPr bwMode="auto">
          <a:xfrm>
            <a:off x="637222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5" name="Text Box 22"/>
          <p:cNvSpPr txBox="1">
            <a:spLocks noChangeArrowheads="1"/>
          </p:cNvSpPr>
          <p:nvPr/>
        </p:nvSpPr>
        <p:spPr bwMode="auto">
          <a:xfrm>
            <a:off x="73088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6" name="Rectangle 13"/>
          <p:cNvSpPr>
            <a:spLocks noChangeArrowheads="1"/>
          </p:cNvSpPr>
          <p:nvPr/>
        </p:nvSpPr>
        <p:spPr bwMode="auto">
          <a:xfrm>
            <a:off x="5580063" y="50847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368668" name="Line 28"/>
          <p:cNvSpPr>
            <a:spLocks noChangeShapeType="1"/>
          </p:cNvSpPr>
          <p:nvPr/>
        </p:nvSpPr>
        <p:spPr bwMode="auto">
          <a:xfrm>
            <a:off x="5724525" y="5229225"/>
            <a:ext cx="1152525" cy="720725"/>
          </a:xfrm>
          <a:prstGeom prst="line">
            <a:avLst/>
          </a:prstGeom>
          <a:ln>
            <a:headEnd type="oval" w="med" len="med"/>
            <a:tailEnd type="triangle" w="lg" len="med"/>
          </a:ln>
        </p:spPr>
        <p:style>
          <a:lnRef idx="1">
            <a:schemeClr val="accent6"/>
          </a:lnRef>
          <a:fillRef idx="0">
            <a:schemeClr val="accent6"/>
          </a:fillRef>
          <a:effectRef idx="0">
            <a:schemeClr val="accent6"/>
          </a:effectRef>
          <a:fontRef idx="minor">
            <a:schemeClr val="tx1"/>
          </a:fontRef>
        </p:style>
        <p:txBody>
          <a:bodyPr/>
          <a:lstStyle/>
          <a:p>
            <a:endParaRPr lang="en-CA"/>
          </a:p>
        </p:txBody>
      </p:sp>
      <p:sp>
        <p:nvSpPr>
          <p:cNvPr id="368669" name="Line 29"/>
          <p:cNvSpPr>
            <a:spLocks noChangeShapeType="1"/>
          </p:cNvSpPr>
          <p:nvPr/>
        </p:nvSpPr>
        <p:spPr bwMode="auto">
          <a:xfrm flipH="1">
            <a:off x="4140200" y="5229225"/>
            <a:ext cx="1655763" cy="720725"/>
          </a:xfrm>
          <a:prstGeom prst="line">
            <a:avLst/>
          </a:prstGeom>
          <a:ln>
            <a:headEnd type="oval" w="med" len="med"/>
            <a:tailEnd type="triangle" w="lg" len="med"/>
          </a:ln>
        </p:spPr>
        <p:style>
          <a:lnRef idx="1">
            <a:schemeClr val="accent2"/>
          </a:lnRef>
          <a:fillRef idx="0">
            <a:schemeClr val="accent2"/>
          </a:fillRef>
          <a:effectRef idx="0">
            <a:schemeClr val="accent2"/>
          </a:effectRef>
          <a:fontRef idx="minor">
            <a:schemeClr val="tx1"/>
          </a:fontRef>
        </p:style>
        <p:txBody>
          <a:bodyPr/>
          <a:lstStyle/>
          <a:p>
            <a:endParaRPr lang="en-CA"/>
          </a:p>
        </p:txBody>
      </p:sp>
      <p:sp>
        <p:nvSpPr>
          <p:cNvPr id="368670" name="Line 30"/>
          <p:cNvSpPr>
            <a:spLocks noChangeShapeType="1"/>
          </p:cNvSpPr>
          <p:nvPr/>
        </p:nvSpPr>
        <p:spPr bwMode="auto">
          <a:xfrm>
            <a:off x="5867400" y="5229225"/>
            <a:ext cx="0" cy="720725"/>
          </a:xfrm>
          <a:prstGeom prst="line">
            <a:avLst/>
          </a:prstGeom>
          <a:ln>
            <a:headEnd type="oval" w="med" len="med"/>
            <a:tailEnd type="triangle" w="lg" len="med"/>
          </a:ln>
        </p:spPr>
        <p:style>
          <a:lnRef idx="1">
            <a:schemeClr val="accent4"/>
          </a:lnRef>
          <a:fillRef idx="0">
            <a:schemeClr val="accent4"/>
          </a:fillRef>
          <a:effectRef idx="0">
            <a:schemeClr val="accent4"/>
          </a:effectRef>
          <a:fontRef idx="minor">
            <a:schemeClr val="tx1"/>
          </a:fontRef>
        </p:style>
        <p:txBody>
          <a:bodyPr/>
          <a:lstStyle/>
          <a:p>
            <a:endParaRPr lang="en-CA"/>
          </a:p>
        </p:txBody>
      </p:sp>
      <p:sp>
        <p:nvSpPr>
          <p:cNvPr id="368671" name="Line 31"/>
          <p:cNvSpPr>
            <a:spLocks noChangeShapeType="1"/>
          </p:cNvSpPr>
          <p:nvPr/>
        </p:nvSpPr>
        <p:spPr bwMode="auto">
          <a:xfrm flipH="1">
            <a:off x="2195513" y="5229225"/>
            <a:ext cx="3744912" cy="720725"/>
          </a:xfrm>
          <a:prstGeom prst="line">
            <a:avLst/>
          </a:prstGeom>
          <a:ln>
            <a:headEnd type="oval" w="med" len="med"/>
            <a:tailEnd type="triangle" w="lg" len="med"/>
          </a:ln>
        </p:spPr>
        <p:style>
          <a:lnRef idx="1">
            <a:schemeClr val="accent1"/>
          </a:lnRef>
          <a:fillRef idx="0">
            <a:schemeClr val="accent1"/>
          </a:fillRef>
          <a:effectRef idx="0">
            <a:schemeClr val="accent1"/>
          </a:effectRef>
          <a:fontRef idx="minor">
            <a:schemeClr val="tx1"/>
          </a:fontRef>
        </p:style>
        <p:txBody>
          <a:bodyPr/>
          <a:lstStyle/>
          <a:p>
            <a:endParaRPr lang="en-CA">
              <a:solidFill>
                <a:schemeClr val="tx1"/>
              </a:solidFill>
            </a:endParaRPr>
          </a:p>
        </p:txBody>
      </p:sp>
      <p:sp>
        <p:nvSpPr>
          <p:cNvPr id="75791" name="Rectangle 37"/>
          <p:cNvSpPr>
            <a:spLocks noChangeArrowheads="1"/>
          </p:cNvSpPr>
          <p:nvPr/>
        </p:nvSpPr>
        <p:spPr bwMode="auto">
          <a:xfrm>
            <a:off x="7235825"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2" name="Rectangle 2"/>
          <p:cNvSpPr>
            <a:spLocks noGrp="1" noChangeArrowheads="1"/>
          </p:cNvSpPr>
          <p:nvPr>
            <p:ph type="title"/>
          </p:nvPr>
        </p:nvSpPr>
        <p:spPr>
          <a:xfrm>
            <a:off x="179512" y="155448"/>
            <a:ext cx="8784976" cy="1252728"/>
          </a:xfrm>
        </p:spPr>
        <p:txBody>
          <a:bodyPr>
            <a:normAutofit fontScale="90000"/>
          </a:bodyPr>
          <a:lstStyle/>
          <a:p>
            <a:r>
              <a:rPr lang="en-US" dirty="0"/>
              <a:t>Unclustered B+ Tree Range Selection</a:t>
            </a:r>
          </a:p>
        </p:txBody>
      </p:sp>
      <p:sp>
        <p:nvSpPr>
          <p:cNvPr id="75793" name="Text Box 4"/>
          <p:cNvSpPr txBox="1">
            <a:spLocks noChangeArrowheads="1"/>
          </p:cNvSpPr>
          <p:nvPr/>
        </p:nvSpPr>
        <p:spPr bwMode="auto">
          <a:xfrm>
            <a:off x="684213" y="1773238"/>
            <a:ext cx="3959225" cy="1433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200" dirty="0">
                <a:latin typeface="Courier New" pitchFamily="49" charset="0"/>
              </a:rPr>
              <a:t>SELECT *</a:t>
            </a:r>
          </a:p>
          <a:p>
            <a:pPr>
              <a:spcBef>
                <a:spcPct val="50000"/>
              </a:spcBef>
            </a:pPr>
            <a:r>
              <a:rPr lang="en-US" sz="2200" dirty="0">
                <a:latin typeface="Courier New" pitchFamily="49" charset="0"/>
              </a:rPr>
              <a:t>FROM Patient</a:t>
            </a:r>
          </a:p>
          <a:p>
            <a:pPr>
              <a:spcBef>
                <a:spcPct val="50000"/>
              </a:spcBef>
            </a:pPr>
            <a:r>
              <a:rPr lang="en-US" sz="2200" dirty="0">
                <a:latin typeface="Courier New" pitchFamily="49" charset="0"/>
              </a:rPr>
              <a:t>WHERE </a:t>
            </a:r>
            <a:r>
              <a:rPr lang="en-US" sz="2200" dirty="0" err="1">
                <a:latin typeface="Courier New" pitchFamily="49" charset="0"/>
              </a:rPr>
              <a:t>lName</a:t>
            </a:r>
            <a:r>
              <a:rPr lang="en-US" sz="2200" dirty="0">
                <a:latin typeface="Courier New" pitchFamily="49" charset="0"/>
              </a:rPr>
              <a:t> = '</a:t>
            </a:r>
            <a:r>
              <a:rPr lang="en-US" sz="2200" dirty="0" err="1">
                <a:latin typeface="Courier New" pitchFamily="49" charset="0"/>
              </a:rPr>
              <a:t>Marid</a:t>
            </a:r>
            <a:r>
              <a:rPr lang="en-US" sz="2200" dirty="0">
                <a:latin typeface="Courier New" pitchFamily="49" charset="0"/>
              </a:rPr>
              <a:t>'</a:t>
            </a:r>
          </a:p>
        </p:txBody>
      </p:sp>
      <p:sp>
        <p:nvSpPr>
          <p:cNvPr id="368645" name="Text Box 5"/>
          <p:cNvSpPr txBox="1">
            <a:spLocks noChangeArrowheads="1"/>
          </p:cNvSpPr>
          <p:nvPr/>
        </p:nvSpPr>
        <p:spPr bwMode="auto">
          <a:xfrm>
            <a:off x="4284663" y="2276475"/>
            <a:ext cx="4175125" cy="466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50000"/>
              </a:spcBef>
            </a:pPr>
            <a:r>
              <a:rPr lang="en-US" sz="2400" b="0" dirty="0">
                <a:latin typeface="Courier New" pitchFamily="49" charset="0"/>
                <a:cs typeface="Courier New" pitchFamily="49" charset="0"/>
                <a:sym typeface="Symbol" pitchFamily="18" charset="2"/>
              </a:rPr>
              <a:t></a:t>
            </a:r>
            <a:r>
              <a:rPr lang="en-US" sz="2400" b="0" baseline="-25000" dirty="0" err="1">
                <a:latin typeface="Courier New" pitchFamily="49" charset="0"/>
                <a:cs typeface="Courier New" pitchFamily="49" charset="0"/>
                <a:sym typeface="Symbol" pitchFamily="18" charset="2"/>
              </a:rPr>
              <a:t>lName</a:t>
            </a:r>
            <a:r>
              <a:rPr lang="en-US" sz="2400" b="0" baseline="-25000" dirty="0">
                <a:latin typeface="Courier New" pitchFamily="49" charset="0"/>
                <a:cs typeface="Courier New" pitchFamily="49" charset="0"/>
                <a:sym typeface="Symbol" pitchFamily="18" charset="2"/>
              </a:rPr>
              <a:t> = "</a:t>
            </a:r>
            <a:r>
              <a:rPr lang="en-US" sz="2400" b="0" baseline="-25000" dirty="0" err="1">
                <a:latin typeface="Courier New" pitchFamily="49" charset="0"/>
                <a:cs typeface="Courier New" pitchFamily="49" charset="0"/>
                <a:sym typeface="Symbol" pitchFamily="18" charset="2"/>
              </a:rPr>
              <a:t>Marid</a:t>
            </a:r>
            <a:r>
              <a:rPr lang="en-US" sz="2400" b="0" baseline="-25000" dirty="0">
                <a:latin typeface="Courier New" pitchFamily="49" charset="0"/>
                <a:cs typeface="Courier New" pitchFamily="49" charset="0"/>
                <a:sym typeface="Symbol" pitchFamily="18" charset="2"/>
              </a:rPr>
              <a:t>"</a:t>
            </a:r>
            <a:r>
              <a:rPr lang="en-US" sz="2400" b="0" dirty="0">
                <a:latin typeface="Courier New" pitchFamily="49" charset="0"/>
                <a:cs typeface="Courier New" pitchFamily="49" charset="0"/>
                <a:sym typeface="Symbol" pitchFamily="18" charset="2"/>
              </a:rPr>
              <a:t>(Patient)</a:t>
            </a:r>
          </a:p>
        </p:txBody>
      </p:sp>
      <p:sp>
        <p:nvSpPr>
          <p:cNvPr id="75795" name="Rectangle 7"/>
          <p:cNvSpPr>
            <a:spLocks noChangeArrowheads="1"/>
          </p:cNvSpPr>
          <p:nvPr/>
        </p:nvSpPr>
        <p:spPr bwMode="auto">
          <a:xfrm>
            <a:off x="4140200" y="35734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6" name="Rectangle 8"/>
          <p:cNvSpPr>
            <a:spLocks noChangeArrowheads="1"/>
          </p:cNvSpPr>
          <p:nvPr/>
        </p:nvSpPr>
        <p:spPr bwMode="auto">
          <a:xfrm>
            <a:off x="2051050" y="4365625"/>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7" name="Rectangle 9"/>
          <p:cNvSpPr>
            <a:spLocks noChangeArrowheads="1"/>
          </p:cNvSpPr>
          <p:nvPr/>
        </p:nvSpPr>
        <p:spPr bwMode="auto">
          <a:xfrm>
            <a:off x="6732588" y="4292600"/>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8" name="Rectangle 10"/>
          <p:cNvSpPr>
            <a:spLocks noChangeArrowheads="1"/>
          </p:cNvSpPr>
          <p:nvPr/>
        </p:nvSpPr>
        <p:spPr bwMode="auto">
          <a:xfrm>
            <a:off x="5219700" y="4292600"/>
            <a:ext cx="936625" cy="2873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9" name="Text Box 23"/>
          <p:cNvSpPr txBox="1">
            <a:spLocks noChangeArrowheads="1"/>
          </p:cNvSpPr>
          <p:nvPr/>
        </p:nvSpPr>
        <p:spPr bwMode="auto">
          <a:xfrm>
            <a:off x="6227763" y="4292600"/>
            <a:ext cx="431800" cy="274638"/>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0" name="Text Box 24"/>
          <p:cNvSpPr txBox="1">
            <a:spLocks noChangeArrowheads="1"/>
          </p:cNvSpPr>
          <p:nvPr/>
        </p:nvSpPr>
        <p:spPr bwMode="auto">
          <a:xfrm>
            <a:off x="3203575" y="4364038"/>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368667" name="Text Box 27"/>
          <p:cNvSpPr txBox="1">
            <a:spLocks noChangeArrowheads="1"/>
          </p:cNvSpPr>
          <p:nvPr/>
        </p:nvSpPr>
        <p:spPr bwMode="auto">
          <a:xfrm>
            <a:off x="4500562" y="5429264"/>
            <a:ext cx="2216164" cy="2462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spcBef>
                <a:spcPct val="50000"/>
              </a:spcBef>
            </a:pPr>
            <a:r>
              <a:rPr lang="en-US" sz="1600" b="0" dirty="0"/>
              <a:t>4 patients called </a:t>
            </a:r>
            <a:r>
              <a:rPr lang="en-US" sz="1600" b="0" dirty="0" err="1"/>
              <a:t>Marid</a:t>
            </a:r>
            <a:endParaRPr lang="en-US" sz="1600" b="0" dirty="0"/>
          </a:p>
        </p:txBody>
      </p:sp>
      <p:sp>
        <p:nvSpPr>
          <p:cNvPr id="75804" name="Text Box 32"/>
          <p:cNvSpPr txBox="1">
            <a:spLocks noChangeArrowheads="1"/>
          </p:cNvSpPr>
          <p:nvPr/>
        </p:nvSpPr>
        <p:spPr bwMode="auto">
          <a:xfrm>
            <a:off x="755650" y="6092825"/>
            <a:ext cx="7488238" cy="366713"/>
          </a:xfrm>
          <a:prstGeom prst="rect">
            <a:avLst/>
          </a:prstGeom>
          <a:noFill/>
          <a:ln w="9525">
            <a:noFill/>
            <a:miter lim="800000"/>
            <a:headEnd/>
            <a:tailEnd/>
          </a:ln>
        </p:spPr>
        <p:txBody>
          <a:bodyPr>
            <a:spAutoFit/>
          </a:bodyPr>
          <a:lstStyle/>
          <a:p>
            <a:pPr algn="ctr">
              <a:spcBef>
                <a:spcPct val="50000"/>
              </a:spcBef>
            </a:pPr>
            <a:r>
              <a:rPr lang="en-US" b="0" dirty="0">
                <a:latin typeface="+mn-lt"/>
              </a:rPr>
              <a:t>file</a:t>
            </a:r>
          </a:p>
        </p:txBody>
      </p:sp>
      <p:sp>
        <p:nvSpPr>
          <p:cNvPr id="75807" name="Rectangle 35"/>
          <p:cNvSpPr>
            <a:spLocks noChangeArrowheads="1"/>
          </p:cNvSpPr>
          <p:nvPr/>
        </p:nvSpPr>
        <p:spPr bwMode="auto">
          <a:xfrm>
            <a:off x="1258888"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808" name="Text Box 36"/>
          <p:cNvSpPr txBox="1">
            <a:spLocks noChangeArrowheads="1"/>
          </p:cNvSpPr>
          <p:nvPr/>
        </p:nvSpPr>
        <p:spPr bwMode="auto">
          <a:xfrm>
            <a:off x="3203575" y="5084763"/>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9" name="Text Box 38"/>
          <p:cNvSpPr txBox="1">
            <a:spLocks noChangeArrowheads="1"/>
          </p:cNvSpPr>
          <p:nvPr/>
        </p:nvSpPr>
        <p:spPr bwMode="auto">
          <a:xfrm>
            <a:off x="6659563" y="5084763"/>
            <a:ext cx="431800"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cxnSp>
        <p:nvCxnSpPr>
          <p:cNvPr id="35" name="Straight Connector 34"/>
          <p:cNvCxnSpPr>
            <a:endCxn id="75795" idx="2"/>
          </p:cNvCxnSpPr>
          <p:nvPr/>
        </p:nvCxnSpPr>
        <p:spPr>
          <a:xfrm flipV="1">
            <a:off x="2643174" y="3860800"/>
            <a:ext cx="1965339" cy="4254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75795" idx="2"/>
          </p:cNvCxnSpPr>
          <p:nvPr/>
        </p:nvCxnSpPr>
        <p:spPr>
          <a:xfrm rot="10800000">
            <a:off x="4608514" y="3860800"/>
            <a:ext cx="2106627" cy="42545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75795" idx="2"/>
          </p:cNvCxnSpPr>
          <p:nvPr/>
        </p:nvCxnSpPr>
        <p:spPr>
          <a:xfrm flipH="1" flipV="1">
            <a:off x="4608513" y="3860800"/>
            <a:ext cx="963621" cy="354018"/>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p:cNvCxnSpPr>
            <a:endCxn id="75798" idx="2"/>
          </p:cNvCxnSpPr>
          <p:nvPr/>
        </p:nvCxnSpPr>
        <p:spPr>
          <a:xfrm flipH="1" flipV="1">
            <a:off x="5688013" y="4579938"/>
            <a:ext cx="669939" cy="492138"/>
          </a:xfrm>
          <a:prstGeom prst="line">
            <a:avLst/>
          </a:prstGeom>
        </p:spPr>
        <p:style>
          <a:lnRef idx="1">
            <a:schemeClr val="accent3"/>
          </a:lnRef>
          <a:fillRef idx="0">
            <a:schemeClr val="accent3"/>
          </a:fillRef>
          <a:effectRef idx="0">
            <a:schemeClr val="accent3"/>
          </a:effectRef>
          <a:fontRef idx="minor">
            <a:schemeClr val="tx1"/>
          </a:fontRef>
        </p:style>
      </p:cxnSp>
      <p:cxnSp>
        <p:nvCxnSpPr>
          <p:cNvPr id="42" name="Straight Connector 41"/>
          <p:cNvCxnSpPr>
            <a:endCxn id="75797" idx="2"/>
          </p:cNvCxnSpPr>
          <p:nvPr/>
        </p:nvCxnSpPr>
        <p:spPr>
          <a:xfrm rot="10800000">
            <a:off x="7200902" y="4579938"/>
            <a:ext cx="728685" cy="42069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endCxn id="75796" idx="2"/>
          </p:cNvCxnSpPr>
          <p:nvPr/>
        </p:nvCxnSpPr>
        <p:spPr>
          <a:xfrm flipV="1">
            <a:off x="1571604" y="4652963"/>
            <a:ext cx="947759" cy="409595"/>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2357422" y="4643446"/>
            <a:ext cx="285752" cy="286546"/>
            <a:chOff x="2786050" y="5000636"/>
            <a:chExt cx="285752" cy="286546"/>
          </a:xfrm>
        </p:grpSpPr>
        <p:cxnSp>
          <p:nvCxnSpPr>
            <p:cNvPr id="48" name="Straight Connector 47"/>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7072330" y="4572008"/>
            <a:ext cx="285752" cy="286546"/>
            <a:chOff x="2786050" y="5000636"/>
            <a:chExt cx="285752" cy="286546"/>
          </a:xfrm>
        </p:grpSpPr>
        <p:cxnSp>
          <p:nvCxnSpPr>
            <p:cNvPr id="59" name="Straight Connector 58"/>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5580112" y="4581128"/>
            <a:ext cx="285752" cy="286546"/>
            <a:chOff x="2786050" y="5000636"/>
            <a:chExt cx="285752" cy="286546"/>
          </a:xfrm>
        </p:grpSpPr>
        <p:cxnSp>
          <p:nvCxnSpPr>
            <p:cNvPr id="63" name="Straight Connector 62"/>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500562" y="3857628"/>
            <a:ext cx="285752" cy="286546"/>
            <a:chOff x="2786050" y="5000636"/>
            <a:chExt cx="285752" cy="286546"/>
          </a:xfrm>
        </p:grpSpPr>
        <p:cxnSp>
          <p:nvCxnSpPr>
            <p:cNvPr id="70" name="Straight Connector 69"/>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057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45"/>
                                        </p:tgtEl>
                                        <p:attrNameLst>
                                          <p:attrName>style.visibility</p:attrName>
                                        </p:attrNameLst>
                                      </p:cBhvr>
                                      <p:to>
                                        <p:strVal val="visible"/>
                                      </p:to>
                                    </p:set>
                                    <p:anim calcmode="discrete" valueType="clr">
                                      <p:cBhvr override="childStyle">
                                        <p:cTn id="7" dur="80"/>
                                        <p:tgtEl>
                                          <p:spTgt spid="3686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45"/>
                                        </p:tgtEl>
                                        <p:attrNameLst>
                                          <p:attrName>fillcolor</p:attrName>
                                        </p:attrNameLst>
                                      </p:cBhvr>
                                      <p:tavLst>
                                        <p:tav tm="0">
                                          <p:val>
                                            <p:clrVal>
                                              <a:schemeClr val="accent2"/>
                                            </p:clrVal>
                                          </p:val>
                                        </p:tav>
                                        <p:tav tm="50000">
                                          <p:val>
                                            <p:clrVal>
                                              <a:schemeClr val="hlink"/>
                                            </p:clrVal>
                                          </p:val>
                                        </p:tav>
                                      </p:tavLst>
                                    </p:anim>
                                    <p:set>
                                      <p:cBhvr>
                                        <p:cTn id="9" dur="80"/>
                                        <p:tgtEl>
                                          <p:spTgt spid="3686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68667"/>
                                        </p:tgtEl>
                                        <p:attrNameLst>
                                          <p:attrName>style.visibility</p:attrName>
                                        </p:attrNameLst>
                                      </p:cBhvr>
                                      <p:to>
                                        <p:strVal val="visible"/>
                                      </p:to>
                                    </p:set>
                                    <p:anim calcmode="discrete" valueType="clr">
                                      <p:cBhvr override="childStyle">
                                        <p:cTn id="14" dur="80"/>
                                        <p:tgtEl>
                                          <p:spTgt spid="36866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7"/>
                                        </p:tgtEl>
                                        <p:attrNameLst>
                                          <p:attrName>fillcolor</p:attrName>
                                        </p:attrNameLst>
                                      </p:cBhvr>
                                      <p:tavLst>
                                        <p:tav tm="0">
                                          <p:val>
                                            <p:clrVal>
                                              <a:schemeClr val="accent2"/>
                                            </p:clrVal>
                                          </p:val>
                                        </p:tav>
                                        <p:tav tm="50000">
                                          <p:val>
                                            <p:clrVal>
                                              <a:schemeClr val="hlink"/>
                                            </p:clrVal>
                                          </p:val>
                                        </p:tav>
                                      </p:tavLst>
                                    </p:anim>
                                    <p:set>
                                      <p:cBhvr>
                                        <p:cTn id="16" dur="80"/>
                                        <p:tgtEl>
                                          <p:spTgt spid="36866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68"/>
                                        </p:tgtEl>
                                        <p:attrNameLst>
                                          <p:attrName>style.visibility</p:attrName>
                                        </p:attrNameLst>
                                      </p:cBhvr>
                                      <p:to>
                                        <p:strVal val="visible"/>
                                      </p:to>
                                    </p:set>
                                    <p:animEffect transition="in" filter="wipe(up)">
                                      <p:cBhvr>
                                        <p:cTn id="21" dur="500"/>
                                        <p:tgtEl>
                                          <p:spTgt spid="36866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8669"/>
                                        </p:tgtEl>
                                        <p:attrNameLst>
                                          <p:attrName>style.visibility</p:attrName>
                                        </p:attrNameLst>
                                      </p:cBhvr>
                                      <p:to>
                                        <p:strVal val="visible"/>
                                      </p:to>
                                    </p:set>
                                    <p:animEffect transition="in" filter="wipe(up)">
                                      <p:cBhvr>
                                        <p:cTn id="25" dur="500"/>
                                        <p:tgtEl>
                                          <p:spTgt spid="36866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8670"/>
                                        </p:tgtEl>
                                        <p:attrNameLst>
                                          <p:attrName>style.visibility</p:attrName>
                                        </p:attrNameLst>
                                      </p:cBhvr>
                                      <p:to>
                                        <p:strVal val="visible"/>
                                      </p:to>
                                    </p:set>
                                    <p:animEffect transition="in" filter="wipe(up)">
                                      <p:cBhvr>
                                        <p:cTn id="29" dur="500"/>
                                        <p:tgtEl>
                                          <p:spTgt spid="36867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8671"/>
                                        </p:tgtEl>
                                        <p:attrNameLst>
                                          <p:attrName>style.visibility</p:attrName>
                                        </p:attrNameLst>
                                      </p:cBhvr>
                                      <p:to>
                                        <p:strVal val="visible"/>
                                      </p:to>
                                    </p:set>
                                    <p:animEffect transition="in" filter="wipe(up)">
                                      <p:cBhvr>
                                        <p:cTn id="33" dur="500"/>
                                        <p:tgtEl>
                                          <p:spTgt spid="36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8" grpId="0" animBg="1"/>
      <p:bldP spid="368669" grpId="0" animBg="1"/>
      <p:bldP spid="368670" grpId="0" animBg="1"/>
      <p:bldP spid="368671" grpId="0" animBg="1"/>
      <p:bldP spid="368645" grpId="0" animBg="1"/>
      <p:bldP spid="36866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B2C0F8-004E-4FBD-AB13-447A122689CF}" type="slidenum">
              <a:rPr lang="en-US"/>
              <a:pPr/>
              <a:t>69</a:t>
            </a:fld>
            <a:endParaRPr lang="en-US"/>
          </a:p>
        </p:txBody>
      </p:sp>
      <p:sp>
        <p:nvSpPr>
          <p:cNvPr id="11266" name="Rectangle 2"/>
          <p:cNvSpPr>
            <a:spLocks noGrp="1" noChangeArrowheads="1"/>
          </p:cNvSpPr>
          <p:nvPr>
            <p:ph type="title"/>
          </p:nvPr>
        </p:nvSpPr>
        <p:spPr>
          <a:xfrm>
            <a:off x="685800" y="3810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Hash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endParaRPr lang="en-US" sz="4000" baseline="-25000" dirty="0">
              <a:sym typeface="Symbol" pitchFamily="-76" charset="2"/>
            </a:endParaRPr>
          </a:p>
        </p:txBody>
      </p:sp>
      <p:sp>
        <p:nvSpPr>
          <p:cNvPr id="11267" name="Rectangle 3"/>
          <p:cNvSpPr>
            <a:spLocks noGrp="1" noChangeArrowheads="1"/>
          </p:cNvSpPr>
          <p:nvPr>
            <p:ph type="body" idx="1"/>
          </p:nvPr>
        </p:nvSpPr>
        <p:spPr>
          <a:xfrm>
            <a:off x="179512" y="1340768"/>
            <a:ext cx="8812088" cy="5517232"/>
          </a:xfrm>
        </p:spPr>
        <p:txBody>
          <a:bodyPr>
            <a:noAutofit/>
          </a:bodyPr>
          <a:lstStyle/>
          <a:p>
            <a:pPr>
              <a:spcBef>
                <a:spcPts val="600"/>
              </a:spcBef>
              <a:spcAft>
                <a:spcPts val="200"/>
              </a:spcAft>
            </a:pPr>
            <a:r>
              <a:rPr lang="en-US" u="sng" dirty="0"/>
              <a:t>Hash index</a:t>
            </a:r>
            <a:r>
              <a:rPr lang="en-US" dirty="0"/>
              <a:t> on </a:t>
            </a:r>
            <a:r>
              <a:rPr lang="en-US" i="1" dirty="0" err="1"/>
              <a:t>attr</a:t>
            </a:r>
            <a:r>
              <a:rPr lang="en-US" dirty="0"/>
              <a:t> (for “=” search only):</a:t>
            </a:r>
          </a:p>
          <a:p>
            <a:pPr marL="457200" lvl="1" indent="0">
              <a:spcBef>
                <a:spcPts val="600"/>
              </a:spcBef>
              <a:spcAft>
                <a:spcPts val="200"/>
              </a:spcAft>
              <a:buNone/>
            </a:pPr>
            <a:r>
              <a:rPr lang="en-US" b="1" dirty="0">
                <a:solidFill>
                  <a:srgbClr val="FF0000"/>
                </a:solidFill>
                <a:effectLst>
                  <a:outerShdw blurRad="38100" dist="38100" dir="2700000" algn="tl">
                    <a:srgbClr val="C0C0C0"/>
                  </a:outerShdw>
                </a:effectLst>
              </a:rPr>
              <a:t>Cost</a:t>
            </a:r>
            <a:r>
              <a:rPr lang="en-US" b="1" dirty="0">
                <a:solidFill>
                  <a:srgbClr val="FF0000"/>
                </a:solidFill>
              </a:rPr>
              <a:t> </a:t>
            </a:r>
            <a:r>
              <a:rPr lang="en-US" b="1" dirty="0">
                <a:solidFill>
                  <a:srgbClr val="FF0000"/>
                </a:solidFill>
                <a:sym typeface="Symbol" pitchFamily="-76" charset="2"/>
              </a:rPr>
              <a:t> </a:t>
            </a:r>
            <a:r>
              <a:rPr lang="en-US" b="1" dirty="0">
                <a:solidFill>
                  <a:srgbClr val="FF0000"/>
                </a:solidFill>
              </a:rPr>
              <a:t>1.2</a:t>
            </a:r>
          </a:p>
          <a:p>
            <a:pPr lvl="3">
              <a:spcBef>
                <a:spcPts val="600"/>
              </a:spcBef>
              <a:spcAft>
                <a:spcPts val="200"/>
              </a:spcAft>
            </a:pPr>
            <a:r>
              <a:rPr lang="en-US" dirty="0"/>
              <a:t>1.2 – typical average cost of finding an entry in a hash index (&gt; 1 due to possible overflow chains) </a:t>
            </a:r>
          </a:p>
          <a:p>
            <a:pPr lvl="2">
              <a:spcBef>
                <a:spcPts val="600"/>
              </a:spcBef>
              <a:spcAft>
                <a:spcPts val="200"/>
              </a:spcAft>
            </a:pPr>
            <a:r>
              <a:rPr lang="en-US" sz="2000" dirty="0"/>
              <a:t>Finds the bucket containing all index entries satisfying selection condition</a:t>
            </a:r>
          </a:p>
          <a:p>
            <a:pPr lvl="2">
              <a:spcBef>
                <a:spcPts val="600"/>
              </a:spcBef>
              <a:spcAft>
                <a:spcPts val="200"/>
              </a:spcAft>
            </a:pPr>
            <a:r>
              <a:rPr lang="en-US" sz="2000" u="sng" dirty="0"/>
              <a:t>Clustered</a:t>
            </a:r>
            <a:r>
              <a:rPr lang="en-US" sz="2000" dirty="0"/>
              <a:t> index – all qualifying rows packed in  sequence in successive data blocks; scan those blocks</a:t>
            </a:r>
          </a:p>
          <a:p>
            <a:pPr lvl="2">
              <a:spcBef>
                <a:spcPts val="600"/>
              </a:spcBef>
              <a:spcAft>
                <a:spcPts val="200"/>
              </a:spcAft>
              <a:buFontTx/>
              <a:buNone/>
            </a:pPr>
            <a:r>
              <a:rPr lang="en-US" sz="2000" b="1" dirty="0">
                <a:solidFill>
                  <a:srgbClr val="FF0000"/>
                </a:solidFill>
                <a:effectLst>
                  <a:outerShdw blurRad="38100" dist="38100" dir="2700000" algn="tl">
                    <a:srgbClr val="C0C0C0"/>
                  </a:outerShdw>
                </a:effectLst>
              </a:rPr>
              <a:t>    Cost</a:t>
            </a:r>
            <a:r>
              <a:rPr lang="en-US" sz="2000" dirty="0">
                <a:solidFill>
                  <a:srgbClr val="FF0000"/>
                </a:solidFill>
              </a:rPr>
              <a:t> = number of </a:t>
            </a:r>
            <a:r>
              <a:rPr lang="en-US" sz="2000" b="1" u="sng" dirty="0">
                <a:solidFill>
                  <a:srgbClr val="FF0000"/>
                </a:solidFill>
              </a:rPr>
              <a:t>blocks</a:t>
            </a:r>
            <a:r>
              <a:rPr lang="en-US" sz="2000" dirty="0">
                <a:solidFill>
                  <a:srgbClr val="FF0000"/>
                </a:solidFill>
              </a:rPr>
              <a:t> occupied by qualifying rows</a:t>
            </a:r>
          </a:p>
          <a:p>
            <a:pPr lvl="2">
              <a:spcBef>
                <a:spcPts val="600"/>
              </a:spcBef>
              <a:spcAft>
                <a:spcPts val="200"/>
              </a:spcAft>
            </a:pPr>
            <a:r>
              <a:rPr lang="en-US" sz="2000" u="sng" dirty="0"/>
              <a:t>Unclustered</a:t>
            </a:r>
            <a:r>
              <a:rPr lang="en-US" sz="2000" dirty="0"/>
              <a:t> index – scan the index entries to identify data blocks with qualifying rows</a:t>
            </a:r>
          </a:p>
          <a:p>
            <a:pPr lvl="3">
              <a:spcBef>
                <a:spcPts val="600"/>
              </a:spcBef>
              <a:spcAft>
                <a:spcPts val="200"/>
              </a:spcAft>
            </a:pPr>
            <a:r>
              <a:rPr lang="en-US" dirty="0"/>
              <a:t>Each page containing at least one such row must be fetched once</a:t>
            </a:r>
          </a:p>
          <a:p>
            <a:pPr lvl="2">
              <a:spcBef>
                <a:spcPts val="600"/>
              </a:spcBef>
              <a:spcAft>
                <a:spcPts val="200"/>
              </a:spcAft>
              <a:buFontTx/>
              <a:buNone/>
            </a:pPr>
            <a:r>
              <a:rPr lang="en-US" b="1" dirty="0">
                <a:solidFill>
                  <a:srgbClr val="FF0000"/>
                </a:solidFill>
                <a:effectLst>
                  <a:outerShdw blurRad="38100" dist="38100" dir="2700000" algn="tl">
                    <a:srgbClr val="C0C0C0"/>
                  </a:outerShdw>
                </a:effectLst>
              </a:rPr>
              <a:t>     Cost</a:t>
            </a:r>
            <a:r>
              <a:rPr lang="en-US" dirty="0">
                <a:solidFill>
                  <a:srgbClr val="FF0000"/>
                </a:solidFill>
              </a:rPr>
              <a:t> = </a:t>
            </a:r>
            <a:r>
              <a:rPr lang="en-US" i="1" dirty="0">
                <a:solidFill>
                  <a:srgbClr val="FF0000"/>
                </a:solidFill>
              </a:rPr>
              <a:t>number of qualifying </a:t>
            </a:r>
            <a:r>
              <a:rPr lang="en-US" b="1" i="1" u="sng" dirty="0">
                <a:solidFill>
                  <a:srgbClr val="FF0000"/>
                </a:solidFill>
              </a:rPr>
              <a:t>rows</a:t>
            </a:r>
            <a:r>
              <a:rPr lang="en-US" i="1" dirty="0">
                <a:solidFill>
                  <a:srgbClr val="FF0000"/>
                </a:solidFill>
              </a:rPr>
              <a:t> in bucket</a:t>
            </a:r>
            <a:endParaRPr lang="en-US" dirty="0">
              <a:solidFill>
                <a:srgbClr val="FF0000"/>
              </a:solidFill>
            </a:endParaRPr>
          </a:p>
        </p:txBody>
      </p:sp>
    </p:spTree>
    <p:extLst>
      <p:ext uri="{BB962C8B-B14F-4D97-AF65-F5344CB8AC3E}">
        <p14:creationId xmlns:p14="http://schemas.microsoft.com/office/powerpoint/2010/main" val="4746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13F4D2BD-EA39-467C-AD4E-01DB52D213F2}" type="slidenum">
              <a:rPr lang="en-US"/>
              <a:pPr/>
              <a:t>7</a:t>
            </a:fld>
            <a:endParaRPr lang="en-US"/>
          </a:p>
        </p:txBody>
      </p:sp>
      <p:sp>
        <p:nvSpPr>
          <p:cNvPr id="38914" name="Rectangle 2"/>
          <p:cNvSpPr>
            <a:spLocks noGrp="1" noChangeArrowheads="1"/>
          </p:cNvSpPr>
          <p:nvPr>
            <p:ph type="title"/>
          </p:nvPr>
        </p:nvSpPr>
        <p:spPr>
          <a:xfrm>
            <a:off x="685800" y="228600"/>
            <a:ext cx="7772400" cy="685800"/>
          </a:xfrm>
        </p:spPr>
        <p:txBody>
          <a:bodyPr/>
          <a:lstStyle/>
          <a:p>
            <a:r>
              <a:rPr lang="en-US" sz="3600"/>
              <a:t>Query Processing Architecture</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8508881" cy="53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4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FC3AE52-707E-4431-8359-2B2A7E442F4F}" type="slidenum">
              <a:rPr lang="en-US"/>
              <a:pPr/>
              <a:t>70</a:t>
            </a:fld>
            <a:endParaRPr lang="en-US"/>
          </a:p>
        </p:txBody>
      </p:sp>
      <p:sp>
        <p:nvSpPr>
          <p:cNvPr id="30722" name="Rectangle 2"/>
          <p:cNvSpPr>
            <a:spLocks noGrp="1" noChangeArrowheads="1"/>
          </p:cNvSpPr>
          <p:nvPr>
            <p:ph type="title"/>
          </p:nvPr>
        </p:nvSpPr>
        <p:spPr>
          <a:xfrm>
            <a:off x="685800" y="381000"/>
            <a:ext cx="7772400" cy="685800"/>
          </a:xfrm>
        </p:spPr>
        <p:txBody>
          <a:bodyPr>
            <a:normAutofit fontScale="90000"/>
          </a:bodyPr>
          <a:lstStyle/>
          <a:p>
            <a:r>
              <a:rPr lang="en-US" sz="4000" dirty="0"/>
              <a:t>Unclustered Hash Index </a:t>
            </a:r>
            <a:endParaRPr lang="en-US" sz="4000" baseline="-25000" dirty="0">
              <a:sym typeface="Symbol" pitchFamily="-76" charset="2"/>
            </a:endParaRPr>
          </a:p>
        </p:txBody>
      </p:sp>
      <p:sp>
        <p:nvSpPr>
          <p:cNvPr id="30723" name="Rectangle 3"/>
          <p:cNvSpPr>
            <a:spLocks noGrp="1" noChangeArrowheads="1"/>
          </p:cNvSpPr>
          <p:nvPr>
            <p:ph type="body" idx="1"/>
          </p:nvPr>
        </p:nvSpPr>
        <p:spPr>
          <a:xfrm>
            <a:off x="457200" y="1600200"/>
            <a:ext cx="8001000" cy="609600"/>
          </a:xfrm>
        </p:spPr>
        <p:txBody>
          <a:bodyPr>
            <a:normAutofit fontScale="92500"/>
          </a:bodyPr>
          <a:lstStyle/>
          <a:p>
            <a:r>
              <a:rPr lang="en-US" sz="2800" dirty="0"/>
              <a:t>Unclustered hash index on </a:t>
            </a:r>
            <a:r>
              <a:rPr lang="en-US" sz="2800" i="1" dirty="0" err="1"/>
              <a:t>attr</a:t>
            </a:r>
            <a:r>
              <a:rPr lang="en-US" sz="2800" i="1" dirty="0"/>
              <a:t> </a:t>
            </a:r>
            <a:r>
              <a:rPr lang="en-US" sz="2800" dirty="0"/>
              <a:t> (for equality search)</a:t>
            </a:r>
            <a:endParaRPr lang="en-US" dirty="0"/>
          </a:p>
        </p:txBody>
      </p:sp>
      <p:sp>
        <p:nvSpPr>
          <p:cNvPr id="30725" name="Rectangle 5"/>
          <p:cNvSpPr>
            <a:spLocks noChangeArrowheads="1"/>
          </p:cNvSpPr>
          <p:nvPr/>
        </p:nvSpPr>
        <p:spPr bwMode="auto">
          <a:xfrm>
            <a:off x="1295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0480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4724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8"/>
          <p:cNvSpPr>
            <a:spLocks noChangeArrowheads="1"/>
          </p:cNvSpPr>
          <p:nvPr/>
        </p:nvSpPr>
        <p:spPr bwMode="auto">
          <a:xfrm>
            <a:off x="6248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914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ChangeArrowheads="1"/>
          </p:cNvSpPr>
          <p:nvPr/>
        </p:nvSpPr>
        <p:spPr bwMode="auto">
          <a:xfrm>
            <a:off x="182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Rectangle 11"/>
          <p:cNvSpPr>
            <a:spLocks noChangeArrowheads="1"/>
          </p:cNvSpPr>
          <p:nvPr/>
        </p:nvSpPr>
        <p:spPr bwMode="auto">
          <a:xfrm>
            <a:off x="2743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Rectangle 12"/>
          <p:cNvSpPr>
            <a:spLocks noChangeArrowheads="1"/>
          </p:cNvSpPr>
          <p:nvPr/>
        </p:nvSpPr>
        <p:spPr bwMode="auto">
          <a:xfrm>
            <a:off x="373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648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563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629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Rectangle 16"/>
          <p:cNvSpPr>
            <a:spLocks noChangeArrowheads="1"/>
          </p:cNvSpPr>
          <p:nvPr/>
        </p:nvSpPr>
        <p:spPr bwMode="auto">
          <a:xfrm>
            <a:off x="754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7527925" y="3013075"/>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buckets</a:t>
            </a:r>
          </a:p>
        </p:txBody>
      </p:sp>
      <p:sp>
        <p:nvSpPr>
          <p:cNvPr id="30738" name="Text Box 18"/>
          <p:cNvSpPr txBox="1">
            <a:spLocks noChangeArrowheads="1"/>
          </p:cNvSpPr>
          <p:nvPr/>
        </p:nvSpPr>
        <p:spPr bwMode="auto">
          <a:xfrm>
            <a:off x="5927725" y="5680075"/>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data blocks</a:t>
            </a:r>
          </a:p>
        </p:txBody>
      </p:sp>
      <p:sp>
        <p:nvSpPr>
          <p:cNvPr id="30739" name="Line 19"/>
          <p:cNvSpPr>
            <a:spLocks noChangeShapeType="1"/>
          </p:cNvSpPr>
          <p:nvPr/>
        </p:nvSpPr>
        <p:spPr bwMode="auto">
          <a:xfrm flipH="1">
            <a:off x="3124200" y="3429000"/>
            <a:ext cx="1905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flipH="1">
            <a:off x="4953000" y="35052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3352800" y="37338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5410200" y="3352800"/>
            <a:ext cx="1447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5029200" y="3733800"/>
            <a:ext cx="2819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57820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Sort-Merge Algorithm</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71</a:t>
            </a:fld>
            <a:endParaRPr lang="en-US"/>
          </a:p>
        </p:txBody>
      </p:sp>
    </p:spTree>
    <p:extLst>
      <p:ext uri="{BB962C8B-B14F-4D97-AF65-F5344CB8AC3E}">
        <p14:creationId xmlns:p14="http://schemas.microsoft.com/office/powerpoint/2010/main" val="2633485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External Sorting</a:t>
            </a:r>
          </a:p>
        </p:txBody>
      </p:sp>
      <p:sp>
        <p:nvSpPr>
          <p:cNvPr id="31747" name="Rectangle 3"/>
          <p:cNvSpPr>
            <a:spLocks noGrp="1" noChangeArrowheads="1"/>
          </p:cNvSpPr>
          <p:nvPr>
            <p:ph idx="1"/>
          </p:nvPr>
        </p:nvSpPr>
        <p:spPr>
          <a:xfrm>
            <a:off x="179512" y="1484784"/>
            <a:ext cx="8568952" cy="5544616"/>
          </a:xfrm>
        </p:spPr>
        <p:txBody>
          <a:bodyPr>
            <a:normAutofit fontScale="92500" lnSpcReduction="20000"/>
          </a:bodyPr>
          <a:lstStyle/>
          <a:p>
            <a:pPr>
              <a:lnSpc>
                <a:spcPct val="110000"/>
              </a:lnSpc>
              <a:spcAft>
                <a:spcPts val="600"/>
              </a:spcAft>
            </a:pPr>
            <a:r>
              <a:rPr lang="en-US" sz="2800" dirty="0"/>
              <a:t>Sorting is used in implementing many relational operations such </a:t>
            </a:r>
            <a:r>
              <a:rPr lang="en-US" sz="2800" i="1" dirty="0">
                <a:solidFill>
                  <a:srgbClr val="0000FF"/>
                </a:solidFill>
              </a:rPr>
              <a:t>Select Distinct</a:t>
            </a:r>
          </a:p>
          <a:p>
            <a:pPr>
              <a:lnSpc>
                <a:spcPct val="110000"/>
              </a:lnSpc>
              <a:spcAft>
                <a:spcPts val="600"/>
              </a:spcAft>
            </a:pPr>
            <a:r>
              <a:rPr lang="en-US" sz="2800" dirty="0"/>
              <a:t>Problem: </a:t>
            </a:r>
          </a:p>
          <a:p>
            <a:pPr lvl="1">
              <a:lnSpc>
                <a:spcPct val="110000"/>
              </a:lnSpc>
              <a:spcBef>
                <a:spcPts val="0"/>
              </a:spcBef>
              <a:spcAft>
                <a:spcPts val="600"/>
              </a:spcAft>
            </a:pPr>
            <a:r>
              <a:rPr lang="en-US" sz="2400" dirty="0"/>
              <a:t>Relations are typically large, do not fit in main memory (e.g., sort 1Gb of data with 1Mb of RAM)</a:t>
            </a:r>
          </a:p>
          <a:p>
            <a:pPr lvl="1">
              <a:lnSpc>
                <a:spcPct val="110000"/>
              </a:lnSpc>
              <a:spcBef>
                <a:spcPts val="0"/>
              </a:spcBef>
              <a:spcAft>
                <a:spcPts val="600"/>
              </a:spcAft>
            </a:pPr>
            <a:r>
              <a:rPr lang="en-US" sz="2400" dirty="0"/>
              <a:t>So cannot use traditional in-memory sorting algorithms</a:t>
            </a:r>
          </a:p>
          <a:p>
            <a:pPr marL="457200" lvl="1" indent="0">
              <a:lnSpc>
                <a:spcPct val="110000"/>
              </a:lnSpc>
              <a:spcBef>
                <a:spcPts val="0"/>
              </a:spcBef>
              <a:spcAft>
                <a:spcPts val="600"/>
              </a:spcAft>
              <a:buNone/>
            </a:pPr>
            <a:r>
              <a:rPr lang="en-US" sz="2600" b="1" dirty="0">
                <a:solidFill>
                  <a:srgbClr val="C00000"/>
                </a:solidFill>
              </a:rPr>
              <a:t>=&gt;</a:t>
            </a:r>
            <a:r>
              <a:rPr lang="en-US" sz="2400" dirty="0"/>
              <a:t> Combine in-memory sorting with clever techniques aimed at minimizing I/O</a:t>
            </a:r>
          </a:p>
          <a:p>
            <a:pPr>
              <a:lnSpc>
                <a:spcPct val="110000"/>
              </a:lnSpc>
              <a:spcAft>
                <a:spcPts val="600"/>
              </a:spcAft>
            </a:pPr>
            <a:r>
              <a:rPr lang="en-US" dirty="0"/>
              <a:t>External sorting has two main components:</a:t>
            </a:r>
          </a:p>
          <a:p>
            <a:pPr lvl="1">
              <a:lnSpc>
                <a:spcPct val="110000"/>
              </a:lnSpc>
              <a:spcBef>
                <a:spcPts val="0"/>
              </a:spcBef>
              <a:spcAft>
                <a:spcPts val="600"/>
              </a:spcAft>
            </a:pPr>
            <a:r>
              <a:rPr lang="en-US" dirty="0"/>
              <a:t>I/O necessary to move records between disk and main memory</a:t>
            </a:r>
          </a:p>
          <a:p>
            <a:pPr lvl="1">
              <a:lnSpc>
                <a:spcPct val="110000"/>
              </a:lnSpc>
              <a:spcBef>
                <a:spcPts val="0"/>
              </a:spcBef>
              <a:spcAft>
                <a:spcPts val="600"/>
              </a:spcAft>
            </a:pPr>
            <a:r>
              <a:rPr lang="en-US" dirty="0"/>
              <a:t>Computation involved in sorting records in buffers in main memory</a:t>
            </a:r>
          </a:p>
          <a:p>
            <a:pPr>
              <a:lnSpc>
                <a:spcPct val="110000"/>
              </a:lnSpc>
              <a:spcAft>
                <a:spcPts val="600"/>
              </a:spcAft>
              <a:buFontTx/>
              <a:buNone/>
            </a:pPr>
            <a:endParaRPr lang="en-US" dirty="0"/>
          </a:p>
        </p:txBody>
      </p:sp>
      <p:sp>
        <p:nvSpPr>
          <p:cNvPr id="4" name="Slide Number Placeholder 5"/>
          <p:cNvSpPr>
            <a:spLocks noGrp="1"/>
          </p:cNvSpPr>
          <p:nvPr>
            <p:ph type="sldNum" sz="quarter" idx="12"/>
          </p:nvPr>
        </p:nvSpPr>
        <p:spPr/>
        <p:txBody>
          <a:bodyPr/>
          <a:lstStyle/>
          <a:p>
            <a:fld id="{2AAD687C-3D06-43A1-B28E-FC4C1C0C6983}" type="slidenum">
              <a:rPr lang="en-US" sz="900" b="0">
                <a:solidFill>
                  <a:srgbClr val="000000"/>
                </a:solidFill>
              </a:rPr>
              <a:pPr/>
              <a:t>72</a:t>
            </a:fld>
            <a:endParaRPr lang="en-US" sz="900" b="0">
              <a:solidFill>
                <a:srgbClr val="000000"/>
              </a:solidFill>
            </a:endParaRPr>
          </a:p>
        </p:txBody>
      </p:sp>
    </p:spTree>
    <p:extLst>
      <p:ext uri="{BB962C8B-B14F-4D97-AF65-F5344CB8AC3E}">
        <p14:creationId xmlns:p14="http://schemas.microsoft.com/office/powerpoint/2010/main" val="2840648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000" dirty="0"/>
              <a:t>Sort-Merge Algorithm </a:t>
            </a:r>
            <a:br>
              <a:rPr lang="en-US" sz="4000" dirty="0"/>
            </a:br>
            <a:r>
              <a:rPr lang="en-US" sz="4000" dirty="0">
                <a:solidFill>
                  <a:srgbClr val="FFFF00"/>
                </a:solidFill>
              </a:rPr>
              <a:t>Sort phase</a:t>
            </a:r>
          </a:p>
        </p:txBody>
      </p:sp>
      <p:sp>
        <p:nvSpPr>
          <p:cNvPr id="4099" name="Rectangle 3"/>
          <p:cNvSpPr>
            <a:spLocks noGrp="1" noChangeArrowheads="1"/>
          </p:cNvSpPr>
          <p:nvPr>
            <p:ph idx="1"/>
          </p:nvPr>
        </p:nvSpPr>
        <p:spPr>
          <a:xfrm>
            <a:off x="107504" y="1340768"/>
            <a:ext cx="8856984" cy="5060033"/>
          </a:xfrm>
        </p:spPr>
        <p:txBody>
          <a:bodyPr/>
          <a:lstStyle/>
          <a:p>
            <a:r>
              <a:rPr lang="en-US" sz="2800" i="1" dirty="0"/>
              <a:t>M</a:t>
            </a:r>
            <a:r>
              <a:rPr lang="en-US" sz="2800" dirty="0"/>
              <a:t> = # memory blocks available </a:t>
            </a:r>
          </a:p>
          <a:p>
            <a:pPr marL="118872" lvl="1" indent="0">
              <a:spcBef>
                <a:spcPts val="0"/>
              </a:spcBef>
              <a:buClr>
                <a:schemeClr val="accent1"/>
              </a:buClr>
              <a:buSzPct val="80000"/>
              <a:buNone/>
            </a:pPr>
            <a:r>
              <a:rPr lang="en-US" sz="2800" dirty="0"/>
              <a:t>    </a:t>
            </a:r>
            <a:r>
              <a:rPr lang="en-US" sz="3200" b="1" dirty="0">
                <a:solidFill>
                  <a:srgbClr val="C00000"/>
                </a:solidFill>
                <a:sym typeface="Symbol" pitchFamily="-76" charset="2"/>
              </a:rPr>
              <a:t></a:t>
            </a:r>
            <a:r>
              <a:rPr lang="en-US" sz="3200" b="1" baseline="-25000" dirty="0">
                <a:solidFill>
                  <a:srgbClr val="C00000"/>
                </a:solidFill>
                <a:sym typeface="Symbol" pitchFamily="-76" charset="2"/>
              </a:rPr>
              <a:t>r</a:t>
            </a:r>
            <a:r>
              <a:rPr lang="en-US" sz="3200" b="1" i="1" dirty="0">
                <a:solidFill>
                  <a:srgbClr val="C00000"/>
                </a:solidFill>
                <a:sym typeface="Symbol" pitchFamily="-76" charset="2"/>
              </a:rPr>
              <a:t> </a:t>
            </a:r>
            <a:r>
              <a:rPr lang="en-US" sz="2800" dirty="0"/>
              <a:t> = # blocks in file to be sorted</a:t>
            </a:r>
          </a:p>
          <a:p>
            <a:pPr>
              <a:spcBef>
                <a:spcPts val="600"/>
              </a:spcBef>
            </a:pPr>
            <a:r>
              <a:rPr lang="en-US" sz="2800" dirty="0"/>
              <a:t>Sort-Merge algorithm has two phases: </a:t>
            </a:r>
            <a:r>
              <a:rPr lang="en-US" sz="2800" b="1" dirty="0"/>
              <a:t>Sort then Merge</a:t>
            </a:r>
            <a:endParaRPr lang="en-US" sz="2600" b="1" dirty="0"/>
          </a:p>
          <a:p>
            <a:pPr lvl="1">
              <a:spcBef>
                <a:spcPts val="600"/>
              </a:spcBef>
            </a:pPr>
            <a:r>
              <a:rPr lang="en-US" sz="2400" b="1" dirty="0"/>
              <a:t>Sort phase</a:t>
            </a:r>
            <a:r>
              <a:rPr lang="en-US" sz="2400" dirty="0"/>
              <a:t>: sort </a:t>
            </a:r>
            <a:r>
              <a:rPr lang="en-US" sz="2400" b="1" i="1" dirty="0"/>
              <a:t>M</a:t>
            </a:r>
            <a:r>
              <a:rPr lang="en-US" sz="2400" dirty="0"/>
              <a:t> blocks at a time; create </a:t>
            </a:r>
            <a:r>
              <a:rPr lang="en-US" sz="2400" b="1" i="1" dirty="0"/>
              <a:t>B/M</a:t>
            </a:r>
            <a:r>
              <a:rPr lang="en-US" sz="2400" i="1" dirty="0"/>
              <a:t> </a:t>
            </a:r>
            <a:r>
              <a:rPr lang="en-US" sz="2400" dirty="0"/>
              <a:t>sorted </a:t>
            </a:r>
            <a:r>
              <a:rPr lang="en-US" sz="2400" b="1" i="1" dirty="0">
                <a:effectLst>
                  <a:outerShdw blurRad="38100" dist="38100" dir="2700000" algn="tl">
                    <a:srgbClr val="C0C0C0"/>
                  </a:outerShdw>
                </a:effectLst>
              </a:rPr>
              <a:t>runs</a:t>
            </a:r>
            <a:r>
              <a:rPr lang="en-US" sz="2400" i="1" dirty="0"/>
              <a:t> </a:t>
            </a:r>
            <a:r>
              <a:rPr lang="en-US" sz="2400" dirty="0"/>
              <a:t>on Disk as temporary sub-files. </a:t>
            </a:r>
            <a:r>
              <a:rPr lang="en-US" sz="2400" b="1" dirty="0">
                <a:solidFill>
                  <a:srgbClr val="C00000"/>
                </a:solidFill>
              </a:rPr>
              <a:t>Cost = </a:t>
            </a:r>
            <a:r>
              <a:rPr lang="en-US" sz="2400" b="1" i="1" dirty="0">
                <a:solidFill>
                  <a:srgbClr val="C00000"/>
                </a:solidFill>
              </a:rPr>
              <a:t>2</a:t>
            </a:r>
            <a:r>
              <a:rPr lang="en-US" sz="2400" b="1" dirty="0">
                <a:solidFill>
                  <a:srgbClr val="C00000"/>
                </a:solidFill>
                <a:sym typeface="Symbol" pitchFamily="-76" charset="2"/>
              </a:rPr>
              <a:t></a:t>
            </a:r>
            <a:r>
              <a:rPr lang="en-US" sz="2400" b="1" baseline="-25000" dirty="0">
                <a:solidFill>
                  <a:srgbClr val="C00000"/>
                </a:solidFill>
                <a:sym typeface="Symbol" pitchFamily="-76" charset="2"/>
              </a:rPr>
              <a:t>r</a:t>
            </a:r>
            <a:endParaRPr lang="en-US" sz="2400" b="1" i="1" dirty="0">
              <a:solidFill>
                <a:srgbClr val="C00000"/>
              </a:solidFill>
            </a:endParaRPr>
          </a:p>
          <a:p>
            <a:pPr lvl="1">
              <a:spcBef>
                <a:spcPts val="600"/>
              </a:spcBef>
            </a:pPr>
            <a:r>
              <a:rPr lang="en-US" sz="2700" dirty="0"/>
              <a:t>The </a:t>
            </a:r>
            <a:r>
              <a:rPr lang="en-US" sz="2700" b="1" dirty="0"/>
              <a:t>number of initial runs</a:t>
            </a:r>
            <a:r>
              <a:rPr lang="en-US" sz="2700" dirty="0"/>
              <a:t> </a:t>
            </a:r>
            <a:r>
              <a:rPr lang="en-US" sz="4000" b="1" dirty="0" err="1">
                <a:solidFill>
                  <a:srgbClr val="C00000"/>
                </a:solidFill>
              </a:rPr>
              <a:t>n</a:t>
            </a:r>
            <a:r>
              <a:rPr lang="en-US" sz="3200" b="1" baseline="-25000" dirty="0" err="1">
                <a:solidFill>
                  <a:srgbClr val="C00000"/>
                </a:solidFill>
              </a:rPr>
              <a:t>R</a:t>
            </a:r>
            <a:r>
              <a:rPr lang="en-US" sz="2700" b="1" baseline="-25000" dirty="0">
                <a:solidFill>
                  <a:srgbClr val="C00000"/>
                </a:solidFill>
              </a:rPr>
              <a:t> </a:t>
            </a:r>
            <a:r>
              <a:rPr lang="en-US" sz="2700" b="1" dirty="0">
                <a:solidFill>
                  <a:srgbClr val="C00000"/>
                </a:solidFill>
              </a:rPr>
              <a:t>= </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i="1" dirty="0">
                <a:solidFill>
                  <a:srgbClr val="C00000"/>
                </a:solidFill>
                <a:sym typeface="Symbol" pitchFamily="-76" charset="2"/>
              </a:rPr>
              <a:t> </a:t>
            </a:r>
            <a:r>
              <a:rPr lang="en-US" sz="2700" b="1" i="1" dirty="0">
                <a:solidFill>
                  <a:srgbClr val="C00000"/>
                </a:solidFill>
              </a:rPr>
              <a:t>/ M </a:t>
            </a:r>
            <a:r>
              <a:rPr lang="en-US" sz="2400" b="1" dirty="0">
                <a:solidFill>
                  <a:srgbClr val="C00000"/>
                </a:solidFill>
                <a:sym typeface="Symbol" pitchFamily="-76" charset="2"/>
              </a:rPr>
              <a:t></a:t>
            </a:r>
            <a:endParaRPr lang="en-US" sz="2700" b="1" i="1" dirty="0">
              <a:solidFill>
                <a:srgbClr val="C00000"/>
              </a:solidFill>
            </a:endParaRPr>
          </a:p>
        </p:txBody>
      </p:sp>
      <p:sp>
        <p:nvSpPr>
          <p:cNvPr id="47" name="Slide Number Placeholder 5"/>
          <p:cNvSpPr>
            <a:spLocks noGrp="1"/>
          </p:cNvSpPr>
          <p:nvPr>
            <p:ph type="sldNum" sz="quarter" idx="12"/>
          </p:nvPr>
        </p:nvSpPr>
        <p:spPr/>
        <p:txBody>
          <a:bodyPr/>
          <a:lstStyle/>
          <a:p>
            <a:fld id="{4B859282-FECD-4D1D-9787-D6AE659EA996}" type="slidenum">
              <a:rPr lang="en-US" sz="900" b="0">
                <a:solidFill>
                  <a:srgbClr val="000000"/>
                </a:solidFill>
              </a:rPr>
              <a:pPr/>
              <a:t>73</a:t>
            </a:fld>
            <a:endParaRPr lang="en-US" sz="900" b="0" dirty="0">
              <a:solidFill>
                <a:srgbClr val="000000"/>
              </a:solidFill>
            </a:endParaRPr>
          </a:p>
        </p:txBody>
      </p:sp>
      <p:sp>
        <p:nvSpPr>
          <p:cNvPr id="4102" name="Text Box 6"/>
          <p:cNvSpPr txBox="1">
            <a:spLocks noChangeArrowheads="1"/>
          </p:cNvSpPr>
          <p:nvPr/>
        </p:nvSpPr>
        <p:spPr bwMode="auto">
          <a:xfrm>
            <a:off x="3155504" y="6336109"/>
            <a:ext cx="311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a:solidFill>
                  <a:srgbClr val="000000"/>
                </a:solidFill>
                <a:latin typeface="Times New Roman" charset="0"/>
              </a:rPr>
              <a:t>Example:  </a:t>
            </a:r>
            <a:r>
              <a:rPr lang="en-US" sz="2400" b="0" i="1" dirty="0">
                <a:solidFill>
                  <a:srgbClr val="000000"/>
                </a:solidFill>
                <a:latin typeface="Times New Roman" charset="0"/>
              </a:rPr>
              <a:t>M = 3, B = 7</a:t>
            </a:r>
          </a:p>
        </p:txBody>
      </p:sp>
      <p:sp>
        <p:nvSpPr>
          <p:cNvPr id="4103" name="Text Box 7"/>
          <p:cNvSpPr txBox="1">
            <a:spLocks noChangeArrowheads="1"/>
          </p:cNvSpPr>
          <p:nvPr/>
        </p:nvSpPr>
        <p:spPr bwMode="auto">
          <a:xfrm>
            <a:off x="974725" y="66442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sz="2400" b="0">
              <a:solidFill>
                <a:srgbClr val="000000"/>
              </a:solidFill>
              <a:latin typeface="Times New Roman" charset="0"/>
            </a:endParaRPr>
          </a:p>
        </p:txBody>
      </p:sp>
      <p:sp>
        <p:nvSpPr>
          <p:cNvPr id="4104" name="AutoShape 8"/>
          <p:cNvSpPr>
            <a:spLocks/>
          </p:cNvSpPr>
          <p:nvPr/>
        </p:nvSpPr>
        <p:spPr bwMode="auto">
          <a:xfrm rot="-5400000">
            <a:off x="1479104" y="4964509"/>
            <a:ext cx="76200" cy="2819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05" name="Text Box 9"/>
          <p:cNvSpPr txBox="1">
            <a:spLocks noChangeArrowheads="1"/>
          </p:cNvSpPr>
          <p:nvPr/>
        </p:nvSpPr>
        <p:spPr bwMode="auto">
          <a:xfrm>
            <a:off x="1217960" y="6461125"/>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0" dirty="0">
                <a:solidFill>
                  <a:srgbClr val="000000"/>
                </a:solidFill>
                <a:latin typeface="Times New Roman" charset="0"/>
              </a:rPr>
              <a:t>run</a:t>
            </a:r>
          </a:p>
        </p:txBody>
      </p:sp>
      <p:sp>
        <p:nvSpPr>
          <p:cNvPr id="4106" name="AutoShape 10"/>
          <p:cNvSpPr>
            <a:spLocks noChangeArrowheads="1"/>
          </p:cNvSpPr>
          <p:nvPr/>
        </p:nvSpPr>
        <p:spPr bwMode="auto">
          <a:xfrm>
            <a:off x="7498904" y="4005065"/>
            <a:ext cx="1559868" cy="288032"/>
          </a:xfrm>
          <a:prstGeom prst="wedgeRoundRectCallout">
            <a:avLst>
              <a:gd name="adj1" fmla="val -118735"/>
              <a:gd name="adj2" fmla="val 77516"/>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dirty="0">
                <a:solidFill>
                  <a:srgbClr val="3333CC"/>
                </a:solidFill>
                <a:latin typeface="Times New Roman" charset="0"/>
              </a:rPr>
              <a:t>Original file</a:t>
            </a:r>
          </a:p>
        </p:txBody>
      </p:sp>
      <p:sp>
        <p:nvSpPr>
          <p:cNvPr id="4107" name="AutoShape 11"/>
          <p:cNvSpPr>
            <a:spLocks noChangeArrowheads="1"/>
          </p:cNvSpPr>
          <p:nvPr/>
        </p:nvSpPr>
        <p:spPr bwMode="auto">
          <a:xfrm>
            <a:off x="6508304" y="5040709"/>
            <a:ext cx="1981200" cy="381000"/>
          </a:xfrm>
          <a:prstGeom prst="wedgeRoundRectCallout">
            <a:avLst>
              <a:gd name="adj1" fmla="val -117389"/>
              <a:gd name="adj2" fmla="val 102083"/>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Partially sorted file</a:t>
            </a:r>
          </a:p>
        </p:txBody>
      </p:sp>
      <p:sp>
        <p:nvSpPr>
          <p:cNvPr id="4108" name="Rectangle 12"/>
          <p:cNvSpPr>
            <a:spLocks noChangeArrowheads="1"/>
          </p:cNvSpPr>
          <p:nvPr/>
        </p:nvSpPr>
        <p:spPr bwMode="auto">
          <a:xfrm>
            <a:off x="107504" y="44311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2" name="Rectangle 16"/>
          <p:cNvSpPr>
            <a:spLocks noChangeArrowheads="1"/>
          </p:cNvSpPr>
          <p:nvPr/>
        </p:nvSpPr>
        <p:spPr bwMode="auto">
          <a:xfrm>
            <a:off x="1837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3" name="Rectangle 17"/>
          <p:cNvSpPr>
            <a:spLocks noChangeArrowheads="1"/>
          </p:cNvSpPr>
          <p:nvPr/>
        </p:nvSpPr>
        <p:spPr bwMode="auto">
          <a:xfrm>
            <a:off x="10981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4" name="Rectangle 18"/>
          <p:cNvSpPr>
            <a:spLocks noChangeArrowheads="1"/>
          </p:cNvSpPr>
          <p:nvPr/>
        </p:nvSpPr>
        <p:spPr bwMode="auto">
          <a:xfrm>
            <a:off x="3003104" y="44311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5" name="Rectangle 19"/>
          <p:cNvSpPr>
            <a:spLocks noChangeArrowheads="1"/>
          </p:cNvSpPr>
          <p:nvPr/>
        </p:nvSpPr>
        <p:spPr bwMode="auto">
          <a:xfrm>
            <a:off x="1937792"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6" name="Rectangle 20"/>
          <p:cNvSpPr>
            <a:spLocks noChangeArrowheads="1"/>
          </p:cNvSpPr>
          <p:nvPr/>
        </p:nvSpPr>
        <p:spPr bwMode="auto">
          <a:xfrm>
            <a:off x="3079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8" name="Rectangle 22"/>
          <p:cNvSpPr>
            <a:spLocks noChangeArrowheads="1"/>
          </p:cNvSpPr>
          <p:nvPr/>
        </p:nvSpPr>
        <p:spPr bwMode="auto">
          <a:xfrm>
            <a:off x="3995936"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9" name="Rectangle 23"/>
          <p:cNvSpPr>
            <a:spLocks noChangeArrowheads="1"/>
          </p:cNvSpPr>
          <p:nvPr/>
        </p:nvSpPr>
        <p:spPr bwMode="auto">
          <a:xfrm>
            <a:off x="4932040"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0" name="Rectangle 24"/>
          <p:cNvSpPr>
            <a:spLocks noChangeArrowheads="1"/>
          </p:cNvSpPr>
          <p:nvPr/>
        </p:nvSpPr>
        <p:spPr bwMode="auto">
          <a:xfrm>
            <a:off x="6051104" y="44311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1" name="Rectangle 25"/>
          <p:cNvSpPr>
            <a:spLocks noChangeArrowheads="1"/>
          </p:cNvSpPr>
          <p:nvPr/>
        </p:nvSpPr>
        <p:spPr bwMode="auto">
          <a:xfrm>
            <a:off x="6127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3" name="Text Box 27"/>
          <p:cNvSpPr txBox="1">
            <a:spLocks noChangeArrowheads="1"/>
          </p:cNvSpPr>
          <p:nvPr/>
        </p:nvSpPr>
        <p:spPr bwMode="auto">
          <a:xfrm>
            <a:off x="304354" y="45073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5      3</a:t>
            </a:r>
          </a:p>
        </p:txBody>
      </p:sp>
      <p:sp>
        <p:nvSpPr>
          <p:cNvPr id="4125" name="Text Box 29"/>
          <p:cNvSpPr txBox="1">
            <a:spLocks noChangeArrowheads="1"/>
          </p:cNvSpPr>
          <p:nvPr/>
        </p:nvSpPr>
        <p:spPr bwMode="auto">
          <a:xfrm>
            <a:off x="11743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2      6</a:t>
            </a:r>
          </a:p>
        </p:txBody>
      </p:sp>
      <p:sp>
        <p:nvSpPr>
          <p:cNvPr id="4127" name="Text Box 31"/>
          <p:cNvSpPr txBox="1">
            <a:spLocks noChangeArrowheads="1"/>
          </p:cNvSpPr>
          <p:nvPr/>
        </p:nvSpPr>
        <p:spPr bwMode="auto">
          <a:xfrm>
            <a:off x="205172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1    10  </a:t>
            </a:r>
          </a:p>
        </p:txBody>
      </p:sp>
      <p:sp>
        <p:nvSpPr>
          <p:cNvPr id="4129" name="Text Box 33"/>
          <p:cNvSpPr txBox="1">
            <a:spLocks noChangeArrowheads="1"/>
          </p:cNvSpPr>
          <p:nvPr/>
        </p:nvSpPr>
        <p:spPr bwMode="auto">
          <a:xfrm>
            <a:off x="3155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15     7</a:t>
            </a:r>
          </a:p>
        </p:txBody>
      </p:sp>
      <p:sp>
        <p:nvSpPr>
          <p:cNvPr id="4130" name="Text Box 34"/>
          <p:cNvSpPr txBox="1">
            <a:spLocks noChangeArrowheads="1"/>
          </p:cNvSpPr>
          <p:nvPr/>
        </p:nvSpPr>
        <p:spPr bwMode="auto">
          <a:xfrm>
            <a:off x="4034408"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20   11</a:t>
            </a:r>
          </a:p>
        </p:txBody>
      </p:sp>
      <p:sp>
        <p:nvSpPr>
          <p:cNvPr id="4131" name="Text Box 35"/>
          <p:cNvSpPr txBox="1">
            <a:spLocks noChangeArrowheads="1"/>
          </p:cNvSpPr>
          <p:nvPr/>
        </p:nvSpPr>
        <p:spPr bwMode="auto">
          <a:xfrm>
            <a:off x="500824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8     4</a:t>
            </a:r>
          </a:p>
        </p:txBody>
      </p:sp>
      <p:sp>
        <p:nvSpPr>
          <p:cNvPr id="4132" name="Text Box 36"/>
          <p:cNvSpPr txBox="1">
            <a:spLocks noChangeArrowheads="1"/>
          </p:cNvSpPr>
          <p:nvPr/>
        </p:nvSpPr>
        <p:spPr bwMode="auto">
          <a:xfrm>
            <a:off x="6203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7     5</a:t>
            </a:r>
          </a:p>
        </p:txBody>
      </p:sp>
      <p:sp>
        <p:nvSpPr>
          <p:cNvPr id="4133" name="Rectangle 37"/>
          <p:cNvSpPr>
            <a:spLocks noChangeArrowheads="1"/>
          </p:cNvSpPr>
          <p:nvPr/>
        </p:nvSpPr>
        <p:spPr bwMode="auto">
          <a:xfrm>
            <a:off x="107504" y="57265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4" name="Rectangle 38"/>
          <p:cNvSpPr>
            <a:spLocks noChangeArrowheads="1"/>
          </p:cNvSpPr>
          <p:nvPr/>
        </p:nvSpPr>
        <p:spPr bwMode="auto">
          <a:xfrm>
            <a:off x="1837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5" name="Rectangle 39"/>
          <p:cNvSpPr>
            <a:spLocks noChangeArrowheads="1"/>
          </p:cNvSpPr>
          <p:nvPr/>
        </p:nvSpPr>
        <p:spPr bwMode="auto">
          <a:xfrm>
            <a:off x="10981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6" name="Rectangle 40"/>
          <p:cNvSpPr>
            <a:spLocks noChangeArrowheads="1"/>
          </p:cNvSpPr>
          <p:nvPr/>
        </p:nvSpPr>
        <p:spPr bwMode="auto">
          <a:xfrm>
            <a:off x="3003104" y="57265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7" name="Rectangle 41"/>
          <p:cNvSpPr>
            <a:spLocks noChangeArrowheads="1"/>
          </p:cNvSpPr>
          <p:nvPr/>
        </p:nvSpPr>
        <p:spPr bwMode="auto">
          <a:xfrm>
            <a:off x="2009800"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8" name="Rectangle 42"/>
          <p:cNvSpPr>
            <a:spLocks noChangeArrowheads="1"/>
          </p:cNvSpPr>
          <p:nvPr/>
        </p:nvSpPr>
        <p:spPr bwMode="auto">
          <a:xfrm>
            <a:off x="3079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0" name="Rectangle 44"/>
          <p:cNvSpPr>
            <a:spLocks noChangeArrowheads="1"/>
          </p:cNvSpPr>
          <p:nvPr/>
        </p:nvSpPr>
        <p:spPr bwMode="auto">
          <a:xfrm>
            <a:off x="4098032"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1" name="Rectangle 45"/>
          <p:cNvSpPr>
            <a:spLocks noChangeArrowheads="1"/>
          </p:cNvSpPr>
          <p:nvPr/>
        </p:nvSpPr>
        <p:spPr bwMode="auto">
          <a:xfrm>
            <a:off x="50605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2" name="Rectangle 46"/>
          <p:cNvSpPr>
            <a:spLocks noChangeArrowheads="1"/>
          </p:cNvSpPr>
          <p:nvPr/>
        </p:nvSpPr>
        <p:spPr bwMode="auto">
          <a:xfrm>
            <a:off x="6051104" y="57265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3" name="Rectangle 47"/>
          <p:cNvSpPr>
            <a:spLocks noChangeArrowheads="1"/>
          </p:cNvSpPr>
          <p:nvPr/>
        </p:nvSpPr>
        <p:spPr bwMode="auto">
          <a:xfrm>
            <a:off x="6127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4" name="Text Box 48"/>
          <p:cNvSpPr txBox="1">
            <a:spLocks noChangeArrowheads="1"/>
          </p:cNvSpPr>
          <p:nvPr/>
        </p:nvSpPr>
        <p:spPr bwMode="auto">
          <a:xfrm>
            <a:off x="304354" y="58027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1      2</a:t>
            </a:r>
          </a:p>
        </p:txBody>
      </p:sp>
      <p:sp>
        <p:nvSpPr>
          <p:cNvPr id="4145" name="Text Box 49"/>
          <p:cNvSpPr txBox="1">
            <a:spLocks noChangeArrowheads="1"/>
          </p:cNvSpPr>
          <p:nvPr/>
        </p:nvSpPr>
        <p:spPr bwMode="auto">
          <a:xfrm>
            <a:off x="11743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3     5</a:t>
            </a:r>
          </a:p>
        </p:txBody>
      </p:sp>
      <p:sp>
        <p:nvSpPr>
          <p:cNvPr id="4146" name="Text Box 50"/>
          <p:cNvSpPr txBox="1">
            <a:spLocks noChangeArrowheads="1"/>
          </p:cNvSpPr>
          <p:nvPr/>
        </p:nvSpPr>
        <p:spPr bwMode="auto">
          <a:xfrm>
            <a:off x="2086000"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6     10  </a:t>
            </a:r>
          </a:p>
        </p:txBody>
      </p:sp>
      <p:sp>
        <p:nvSpPr>
          <p:cNvPr id="4147" name="Text Box 51"/>
          <p:cNvSpPr txBox="1">
            <a:spLocks noChangeArrowheads="1"/>
          </p:cNvSpPr>
          <p:nvPr/>
        </p:nvSpPr>
        <p:spPr bwMode="auto">
          <a:xfrm>
            <a:off x="3155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4    7</a:t>
            </a:r>
          </a:p>
        </p:txBody>
      </p:sp>
      <p:sp>
        <p:nvSpPr>
          <p:cNvPr id="4148" name="Text Box 52"/>
          <p:cNvSpPr txBox="1">
            <a:spLocks noChangeArrowheads="1"/>
          </p:cNvSpPr>
          <p:nvPr/>
        </p:nvSpPr>
        <p:spPr bwMode="auto">
          <a:xfrm>
            <a:off x="4174232"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8     11</a:t>
            </a:r>
          </a:p>
        </p:txBody>
      </p:sp>
      <p:sp>
        <p:nvSpPr>
          <p:cNvPr id="4149" name="Text Box 53"/>
          <p:cNvSpPr txBox="1">
            <a:spLocks noChangeArrowheads="1"/>
          </p:cNvSpPr>
          <p:nvPr/>
        </p:nvSpPr>
        <p:spPr bwMode="auto">
          <a:xfrm>
            <a:off x="5136704"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15   20</a:t>
            </a:r>
          </a:p>
        </p:txBody>
      </p:sp>
      <p:sp>
        <p:nvSpPr>
          <p:cNvPr id="4150" name="Text Box 54"/>
          <p:cNvSpPr txBox="1">
            <a:spLocks noChangeArrowheads="1"/>
          </p:cNvSpPr>
          <p:nvPr/>
        </p:nvSpPr>
        <p:spPr bwMode="auto">
          <a:xfrm>
            <a:off x="6203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  5     7</a:t>
            </a:r>
          </a:p>
        </p:txBody>
      </p:sp>
      <p:sp>
        <p:nvSpPr>
          <p:cNvPr id="4151" name="Line 55"/>
          <p:cNvSpPr>
            <a:spLocks noChangeShapeType="1"/>
          </p:cNvSpPr>
          <p:nvPr/>
        </p:nvSpPr>
        <p:spPr bwMode="auto">
          <a:xfrm>
            <a:off x="2915816" y="4964509"/>
            <a:ext cx="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b="0">
              <a:solidFill>
                <a:srgbClr val="000000"/>
              </a:solidFill>
              <a:latin typeface="Times New Roman" charset="0"/>
            </a:endParaRPr>
          </a:p>
        </p:txBody>
      </p:sp>
    </p:spTree>
    <p:extLst>
      <p:ext uri="{BB962C8B-B14F-4D97-AF65-F5344CB8AC3E}">
        <p14:creationId xmlns:p14="http://schemas.microsoft.com/office/powerpoint/2010/main" val="144790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a:t>Sort-Merge Algorithm</a:t>
            </a:r>
            <a:br>
              <a:rPr lang="en-US" dirty="0"/>
            </a:br>
            <a:r>
              <a:rPr lang="en-US" sz="4800" dirty="0">
                <a:solidFill>
                  <a:srgbClr val="FFFF00"/>
                </a:solidFill>
              </a:rPr>
              <a:t>Merge Phase</a:t>
            </a:r>
            <a:endParaRPr lang="en-US" dirty="0">
              <a:solidFill>
                <a:srgbClr val="FFFF00"/>
              </a:solidFill>
            </a:endParaRPr>
          </a:p>
        </p:txBody>
      </p:sp>
      <p:sp>
        <p:nvSpPr>
          <p:cNvPr id="5123" name="Rectangle 3"/>
          <p:cNvSpPr>
            <a:spLocks noGrp="1" noChangeArrowheads="1"/>
          </p:cNvSpPr>
          <p:nvPr>
            <p:ph idx="1"/>
          </p:nvPr>
        </p:nvSpPr>
        <p:spPr>
          <a:xfrm>
            <a:off x="251520" y="1412776"/>
            <a:ext cx="8435280" cy="4988025"/>
          </a:xfrm>
        </p:spPr>
        <p:txBody>
          <a:bodyPr/>
          <a:lstStyle/>
          <a:p>
            <a:pPr>
              <a:lnSpc>
                <a:spcPct val="90000"/>
              </a:lnSpc>
              <a:spcBef>
                <a:spcPts val="600"/>
              </a:spcBef>
            </a:pPr>
            <a:r>
              <a:rPr lang="en-US" sz="2800" b="1" dirty="0"/>
              <a:t>Merge Phase</a:t>
            </a:r>
            <a:r>
              <a:rPr lang="en-US" sz="2800" dirty="0"/>
              <a:t>: merge all runs into a single run using </a:t>
            </a:r>
            <a:r>
              <a:rPr lang="en-US" sz="2800" b="1" i="1" dirty="0"/>
              <a:t>M-1</a:t>
            </a:r>
            <a:r>
              <a:rPr lang="en-US" sz="2800" dirty="0"/>
              <a:t> buffers for input and </a:t>
            </a:r>
            <a:r>
              <a:rPr lang="en-US" sz="2800" b="1" i="1" dirty="0"/>
              <a:t>1</a:t>
            </a:r>
            <a:r>
              <a:rPr lang="en-US" sz="2800" dirty="0"/>
              <a:t> Output Buffer </a:t>
            </a:r>
          </a:p>
          <a:p>
            <a:pPr lvl="1">
              <a:lnSpc>
                <a:spcPct val="90000"/>
              </a:lnSpc>
              <a:spcBef>
                <a:spcPts val="600"/>
              </a:spcBef>
            </a:pPr>
            <a:r>
              <a:rPr lang="en-US" sz="2400" dirty="0"/>
              <a:t>Divide </a:t>
            </a:r>
            <a:r>
              <a:rPr lang="en-US" sz="2400" b="1" dirty="0"/>
              <a:t>runs</a:t>
            </a:r>
            <a:r>
              <a:rPr lang="en-US" sz="2400" dirty="0"/>
              <a:t> into groups of size M-1 and merge each group into a larger run of sorted records</a:t>
            </a:r>
          </a:p>
          <a:p>
            <a:pPr lvl="1">
              <a:lnSpc>
                <a:spcPct val="90000"/>
              </a:lnSpc>
              <a:spcBef>
                <a:spcPts val="600"/>
              </a:spcBef>
            </a:pPr>
            <a:r>
              <a:rPr lang="en-US" sz="2400" b="1" dirty="0"/>
              <a:t>Number of Passes </a:t>
            </a:r>
            <a:r>
              <a:rPr lang="en-US" sz="2400" dirty="0"/>
              <a:t>for merge phase = </a:t>
            </a:r>
            <a:r>
              <a:rPr lang="en-US" b="1" dirty="0">
                <a:solidFill>
                  <a:srgbClr val="C00000"/>
                </a:solidFill>
                <a:sym typeface="Symbol" pitchFamily="-76" charset="2"/>
              </a:rPr>
              <a:t></a:t>
            </a:r>
            <a:r>
              <a:rPr lang="en-US" sz="2800" b="1" dirty="0">
                <a:solidFill>
                  <a:srgbClr val="C00000"/>
                </a:solidFill>
              </a:rPr>
              <a:t>Log</a:t>
            </a:r>
            <a:r>
              <a:rPr lang="en-US" sz="2800" b="1" i="1" baseline="-25000" dirty="0">
                <a:solidFill>
                  <a:srgbClr val="C00000"/>
                </a:solidFill>
              </a:rPr>
              <a:t>M-1</a:t>
            </a:r>
            <a:r>
              <a:rPr lang="en-US" sz="4000" b="1" i="1" dirty="0">
                <a:solidFill>
                  <a:srgbClr val="C00000"/>
                </a:solidFill>
              </a:rPr>
              <a:t>n</a:t>
            </a:r>
            <a:r>
              <a:rPr lang="en-US" sz="2800" b="1" i="1" baseline="-25000" dirty="0">
                <a:solidFill>
                  <a:srgbClr val="C00000"/>
                </a:solidFill>
              </a:rPr>
              <a:t>R</a:t>
            </a:r>
            <a:r>
              <a:rPr lang="en-US" b="1" dirty="0">
                <a:solidFill>
                  <a:srgbClr val="C00000"/>
                </a:solidFill>
                <a:sym typeface="Symbol" pitchFamily="-76" charset="2"/>
              </a:rPr>
              <a:t></a:t>
            </a:r>
            <a:endParaRPr lang="en-US" sz="3200" b="1" i="1" dirty="0">
              <a:solidFill>
                <a:srgbClr val="C00000"/>
              </a:solidFill>
            </a:endParaRPr>
          </a:p>
          <a:p>
            <a:pPr lvl="1">
              <a:lnSpc>
                <a:spcPct val="90000"/>
              </a:lnSpc>
              <a:spcBef>
                <a:spcPts val="600"/>
              </a:spcBef>
            </a:pPr>
            <a:r>
              <a:rPr lang="en-US" sz="2500" b="1" dirty="0"/>
              <a:t>Cost</a:t>
            </a:r>
            <a:r>
              <a:rPr lang="en-US" sz="2500" dirty="0"/>
              <a:t> of Merge Phase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Number of Passes</a:t>
            </a:r>
          </a:p>
          <a:p>
            <a:pPr lvl="1">
              <a:lnSpc>
                <a:spcPct val="90000"/>
              </a:lnSpc>
              <a:spcBef>
                <a:spcPts val="600"/>
              </a:spcBef>
            </a:pPr>
            <a:r>
              <a:rPr lang="en-US" sz="2400" b="1" dirty="0"/>
              <a:t>Total Cost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 of passes for Merge Phase + 1)</a:t>
            </a:r>
          </a:p>
          <a:p>
            <a:pPr lvl="1">
              <a:lnSpc>
                <a:spcPct val="90000"/>
              </a:lnSpc>
              <a:spcBef>
                <a:spcPts val="600"/>
              </a:spcBef>
            </a:pPr>
            <a:endParaRPr lang="en-US" sz="2400" b="1" baseline="-25000" dirty="0">
              <a:solidFill>
                <a:srgbClr val="C00000"/>
              </a:solidFill>
            </a:endParaRPr>
          </a:p>
          <a:p>
            <a:pPr lvl="2">
              <a:lnSpc>
                <a:spcPct val="90000"/>
              </a:lnSpc>
              <a:spcBef>
                <a:spcPts val="600"/>
              </a:spcBef>
            </a:pPr>
            <a:endParaRPr lang="en-US" sz="2000" dirty="0"/>
          </a:p>
        </p:txBody>
      </p:sp>
      <p:sp>
        <p:nvSpPr>
          <p:cNvPr id="7" name="Slide Number Placeholder 5"/>
          <p:cNvSpPr>
            <a:spLocks noGrp="1"/>
          </p:cNvSpPr>
          <p:nvPr>
            <p:ph type="sldNum" sz="quarter" idx="12"/>
          </p:nvPr>
        </p:nvSpPr>
        <p:spPr>
          <a:xfrm>
            <a:off x="8244408" y="6388184"/>
            <a:ext cx="733864" cy="274320"/>
          </a:xfrm>
        </p:spPr>
        <p:txBody>
          <a:bodyPr/>
          <a:lstStyle/>
          <a:p>
            <a:fld id="{B7FC326C-DEDC-48F1-B09E-41D32D86D986}" type="slidenum">
              <a:rPr lang="en-US" sz="800" b="0">
                <a:solidFill>
                  <a:srgbClr val="000000"/>
                </a:solidFill>
              </a:rPr>
              <a:pPr/>
              <a:t>74</a:t>
            </a:fld>
            <a:endParaRPr lang="en-US" sz="800" b="0" dirty="0">
              <a:solidFill>
                <a:srgbClr val="000000"/>
              </a:solidFill>
            </a:endParaRPr>
          </a:p>
        </p:txBody>
      </p:sp>
      <p:pic>
        <p:nvPicPr>
          <p:cNvPr id="5124" name="Picture 4" descr="ch12-merge-schemat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16688"/>
            <a:ext cx="7632848"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980884" y="4653136"/>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i="1" dirty="0">
                <a:solidFill>
                  <a:srgbClr val="000000"/>
                </a:solidFill>
                <a:latin typeface="Times New Roman" charset="0"/>
              </a:rPr>
              <a:t>M</a:t>
            </a:r>
            <a:r>
              <a:rPr lang="en-US" b="0" dirty="0">
                <a:solidFill>
                  <a:srgbClr val="000000"/>
                </a:solidFill>
                <a:latin typeface="Times New Roman" charset="0"/>
              </a:rPr>
              <a:t>  blocks</a:t>
            </a:r>
          </a:p>
        </p:txBody>
      </p:sp>
      <p:sp>
        <p:nvSpPr>
          <p:cNvPr id="5126" name="AutoShape 6"/>
          <p:cNvSpPr>
            <a:spLocks noChangeArrowheads="1"/>
          </p:cNvSpPr>
          <p:nvPr/>
        </p:nvSpPr>
        <p:spPr bwMode="auto">
          <a:xfrm>
            <a:off x="6444208" y="4513265"/>
            <a:ext cx="914400" cy="381000"/>
          </a:xfrm>
          <a:prstGeom prst="wedgeRoundRectCallout">
            <a:avLst>
              <a:gd name="adj1" fmla="val -182907"/>
              <a:gd name="adj2" fmla="val 98249"/>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b="0" i="1" dirty="0">
                <a:solidFill>
                  <a:srgbClr val="3333CC"/>
                </a:solidFill>
                <a:latin typeface="Times New Roman" charset="0"/>
              </a:rPr>
              <a:t>Buffer</a:t>
            </a:r>
            <a:r>
              <a:rPr lang="en-US" b="0" dirty="0">
                <a:solidFill>
                  <a:srgbClr val="000000"/>
                </a:solidFill>
                <a:latin typeface="Times New Roman" charset="0"/>
              </a:rPr>
              <a:t> </a:t>
            </a:r>
          </a:p>
        </p:txBody>
      </p:sp>
    </p:spTree>
    <p:extLst>
      <p:ext uri="{BB962C8B-B14F-4D97-AF65-F5344CB8AC3E}">
        <p14:creationId xmlns:p14="http://schemas.microsoft.com/office/powerpoint/2010/main" val="3018663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Merge Example</a:t>
            </a:r>
          </a:p>
        </p:txBody>
      </p:sp>
      <p:sp>
        <p:nvSpPr>
          <p:cNvPr id="52" name="Slide Number Placeholder 4"/>
          <p:cNvSpPr>
            <a:spLocks noGrp="1"/>
          </p:cNvSpPr>
          <p:nvPr>
            <p:ph type="sldNum" sz="quarter" idx="12"/>
          </p:nvPr>
        </p:nvSpPr>
        <p:spPr/>
        <p:txBody>
          <a:bodyPr/>
          <a:lstStyle/>
          <a:p>
            <a:fld id="{8F987757-9C02-447B-BF69-F6A1B9DBC744}" type="slidenum">
              <a:rPr lang="en-US" sz="900" b="0">
                <a:solidFill>
                  <a:srgbClr val="000000"/>
                </a:solidFill>
              </a:rPr>
              <a:pPr/>
              <a:t>75</a:t>
            </a:fld>
            <a:endParaRPr lang="en-US" b="0" dirty="0">
              <a:solidFill>
                <a:srgbClr val="000000"/>
              </a:solidFill>
            </a:endParaRPr>
          </a:p>
        </p:txBody>
      </p:sp>
      <p:sp>
        <p:nvSpPr>
          <p:cNvPr id="43012" name="Rectangle 4"/>
          <p:cNvSpPr>
            <a:spLocks noChangeArrowheads="1"/>
          </p:cNvSpPr>
          <p:nvPr/>
        </p:nvSpPr>
        <p:spPr bwMode="auto">
          <a:xfrm>
            <a:off x="457200" y="30117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3" name="Rectangle 5"/>
          <p:cNvSpPr>
            <a:spLocks noChangeArrowheads="1"/>
          </p:cNvSpPr>
          <p:nvPr/>
        </p:nvSpPr>
        <p:spPr bwMode="auto">
          <a:xfrm>
            <a:off x="5334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4" name="Rectangle 6"/>
          <p:cNvSpPr>
            <a:spLocks noChangeArrowheads="1"/>
          </p:cNvSpPr>
          <p:nvPr/>
        </p:nvSpPr>
        <p:spPr bwMode="auto">
          <a:xfrm>
            <a:off x="14478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5" name="Rectangle 7"/>
          <p:cNvSpPr>
            <a:spLocks noChangeArrowheads="1"/>
          </p:cNvSpPr>
          <p:nvPr/>
        </p:nvSpPr>
        <p:spPr bwMode="auto">
          <a:xfrm>
            <a:off x="457200" y="42309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6" name="Rectangle 8"/>
          <p:cNvSpPr>
            <a:spLocks noChangeArrowheads="1"/>
          </p:cNvSpPr>
          <p:nvPr/>
        </p:nvSpPr>
        <p:spPr bwMode="auto">
          <a:xfrm>
            <a:off x="5334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7" name="Rectangle 9"/>
          <p:cNvSpPr>
            <a:spLocks noChangeArrowheads="1"/>
          </p:cNvSpPr>
          <p:nvPr/>
        </p:nvSpPr>
        <p:spPr bwMode="auto">
          <a:xfrm>
            <a:off x="14478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8" name="Text Box 10"/>
          <p:cNvSpPr txBox="1">
            <a:spLocks noChangeArrowheads="1"/>
          </p:cNvSpPr>
          <p:nvPr/>
        </p:nvSpPr>
        <p:spPr bwMode="auto">
          <a:xfrm>
            <a:off x="654050" y="308796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3019" name="Text Box 11"/>
          <p:cNvSpPr txBox="1">
            <a:spLocks noChangeArrowheads="1"/>
          </p:cNvSpPr>
          <p:nvPr/>
        </p:nvSpPr>
        <p:spPr bwMode="auto">
          <a:xfrm>
            <a:off x="1524000" y="30879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3020" name="Text Box 12"/>
          <p:cNvSpPr txBox="1">
            <a:spLocks noChangeArrowheads="1"/>
          </p:cNvSpPr>
          <p:nvPr/>
        </p:nvSpPr>
        <p:spPr bwMode="auto">
          <a:xfrm>
            <a:off x="6096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1      7  </a:t>
            </a:r>
          </a:p>
        </p:txBody>
      </p:sp>
      <p:sp>
        <p:nvSpPr>
          <p:cNvPr id="43021" name="Text Box 13"/>
          <p:cNvSpPr txBox="1">
            <a:spLocks noChangeArrowheads="1"/>
          </p:cNvSpPr>
          <p:nvPr/>
        </p:nvSpPr>
        <p:spPr bwMode="auto">
          <a:xfrm>
            <a:off x="15240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22" name="Rectangle 14"/>
          <p:cNvSpPr>
            <a:spLocks noChangeArrowheads="1"/>
          </p:cNvSpPr>
          <p:nvPr/>
        </p:nvSpPr>
        <p:spPr bwMode="auto">
          <a:xfrm>
            <a:off x="2590800" y="2554560"/>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3" name="Rectangle 15"/>
          <p:cNvSpPr>
            <a:spLocks noChangeArrowheads="1"/>
          </p:cNvSpPr>
          <p:nvPr/>
        </p:nvSpPr>
        <p:spPr bwMode="auto">
          <a:xfrm>
            <a:off x="2819400" y="30879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4" name="Rectangle 16"/>
          <p:cNvSpPr>
            <a:spLocks noChangeArrowheads="1"/>
          </p:cNvSpPr>
          <p:nvPr/>
        </p:nvSpPr>
        <p:spPr bwMode="auto">
          <a:xfrm>
            <a:off x="2819400" y="43071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5" name="Rectangle 17"/>
          <p:cNvSpPr>
            <a:spLocks noChangeArrowheads="1"/>
          </p:cNvSpPr>
          <p:nvPr/>
        </p:nvSpPr>
        <p:spPr bwMode="auto">
          <a:xfrm>
            <a:off x="4114800" y="36213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6" name="AutoShape 18"/>
          <p:cNvSpPr>
            <a:spLocks noChangeArrowheads="1"/>
          </p:cNvSpPr>
          <p:nvPr/>
        </p:nvSpPr>
        <p:spPr bwMode="auto">
          <a:xfrm>
            <a:off x="1905000" y="6135960"/>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3027" name="AutoShape 19"/>
          <p:cNvSpPr>
            <a:spLocks noChangeArrowheads="1"/>
          </p:cNvSpPr>
          <p:nvPr/>
        </p:nvSpPr>
        <p:spPr bwMode="auto">
          <a:xfrm>
            <a:off x="3962400" y="6288360"/>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3028" name="Rectangle 20"/>
          <p:cNvSpPr>
            <a:spLocks noChangeArrowheads="1"/>
          </p:cNvSpPr>
          <p:nvPr/>
        </p:nvSpPr>
        <p:spPr bwMode="auto">
          <a:xfrm>
            <a:off x="5562600" y="3697560"/>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9" name="Rectangle 21"/>
          <p:cNvSpPr>
            <a:spLocks noChangeArrowheads="1"/>
          </p:cNvSpPr>
          <p:nvPr/>
        </p:nvSpPr>
        <p:spPr bwMode="auto">
          <a:xfrm>
            <a:off x="5715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0" name="Rectangle 22"/>
          <p:cNvSpPr>
            <a:spLocks noChangeArrowheads="1"/>
          </p:cNvSpPr>
          <p:nvPr/>
        </p:nvSpPr>
        <p:spPr bwMode="auto">
          <a:xfrm>
            <a:off x="6477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1" name="Text Box 23"/>
          <p:cNvSpPr txBox="1">
            <a:spLocks noChangeArrowheads="1"/>
          </p:cNvSpPr>
          <p:nvPr/>
        </p:nvSpPr>
        <p:spPr bwMode="auto">
          <a:xfrm>
            <a:off x="5791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3032" name="Text Box 24"/>
          <p:cNvSpPr txBox="1">
            <a:spLocks noChangeArrowheads="1"/>
          </p:cNvSpPr>
          <p:nvPr/>
        </p:nvSpPr>
        <p:spPr bwMode="auto">
          <a:xfrm>
            <a:off x="6553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3033" name="Rectangle 25"/>
          <p:cNvSpPr>
            <a:spLocks noChangeArrowheads="1"/>
          </p:cNvSpPr>
          <p:nvPr/>
        </p:nvSpPr>
        <p:spPr bwMode="auto">
          <a:xfrm>
            <a:off x="7315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4" name="Rectangle 26"/>
          <p:cNvSpPr>
            <a:spLocks noChangeArrowheads="1"/>
          </p:cNvSpPr>
          <p:nvPr/>
        </p:nvSpPr>
        <p:spPr bwMode="auto">
          <a:xfrm>
            <a:off x="8077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5" name="Text Box 27"/>
          <p:cNvSpPr txBox="1">
            <a:spLocks noChangeArrowheads="1"/>
          </p:cNvSpPr>
          <p:nvPr/>
        </p:nvSpPr>
        <p:spPr bwMode="auto">
          <a:xfrm>
            <a:off x="7391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6      7</a:t>
            </a:r>
          </a:p>
        </p:txBody>
      </p:sp>
      <p:sp>
        <p:nvSpPr>
          <p:cNvPr id="43036" name="Text Box 28"/>
          <p:cNvSpPr txBox="1">
            <a:spLocks noChangeArrowheads="1"/>
          </p:cNvSpPr>
          <p:nvPr/>
        </p:nvSpPr>
        <p:spPr bwMode="auto">
          <a:xfrm>
            <a:off x="8153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37" name="Text Box 29"/>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38" name="Text Box 30"/>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39" name="Text Box 31"/>
          <p:cNvSpPr txBox="1">
            <a:spLocks noChangeArrowheads="1"/>
          </p:cNvSpPr>
          <p:nvPr/>
        </p:nvSpPr>
        <p:spPr bwMode="auto">
          <a:xfrm>
            <a:off x="2971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40" name="Text Box 32"/>
          <p:cNvSpPr txBox="1">
            <a:spLocks noChangeArrowheads="1"/>
          </p:cNvSpPr>
          <p:nvPr/>
        </p:nvSpPr>
        <p:spPr bwMode="auto">
          <a:xfrm>
            <a:off x="3352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41" name="AutoShape 33"/>
          <p:cNvSpPr>
            <a:spLocks noChangeArrowheads="1"/>
          </p:cNvSpPr>
          <p:nvPr/>
        </p:nvSpPr>
        <p:spPr bwMode="auto">
          <a:xfrm>
            <a:off x="3048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2" name="AutoShape 34"/>
          <p:cNvSpPr>
            <a:spLocks noChangeArrowheads="1"/>
          </p:cNvSpPr>
          <p:nvPr/>
        </p:nvSpPr>
        <p:spPr bwMode="auto">
          <a:xfrm>
            <a:off x="12192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3" name="AutoShape 35"/>
          <p:cNvSpPr>
            <a:spLocks noChangeArrowheads="1"/>
          </p:cNvSpPr>
          <p:nvPr/>
        </p:nvSpPr>
        <p:spPr bwMode="auto">
          <a:xfrm>
            <a:off x="20574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4" name="AutoShape 36"/>
          <p:cNvSpPr>
            <a:spLocks noChangeArrowheads="1"/>
          </p:cNvSpPr>
          <p:nvPr/>
        </p:nvSpPr>
        <p:spPr bwMode="auto">
          <a:xfrm>
            <a:off x="12192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5" name="AutoShape 37"/>
          <p:cNvSpPr>
            <a:spLocks noChangeArrowheads="1"/>
          </p:cNvSpPr>
          <p:nvPr/>
        </p:nvSpPr>
        <p:spPr bwMode="auto">
          <a:xfrm>
            <a:off x="20574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6" name="AutoShape 38"/>
          <p:cNvSpPr>
            <a:spLocks noChangeArrowheads="1"/>
          </p:cNvSpPr>
          <p:nvPr/>
        </p:nvSpPr>
        <p:spPr bwMode="auto">
          <a:xfrm>
            <a:off x="3048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9" name="Text Box 41"/>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0" name="Text Box 42"/>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1" name="Text Box 43"/>
          <p:cNvSpPr txBox="1">
            <a:spLocks noChangeArrowheads="1"/>
          </p:cNvSpPr>
          <p:nvPr/>
        </p:nvSpPr>
        <p:spPr bwMode="auto">
          <a:xfrm>
            <a:off x="2895600" y="438336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52" name="Text Box 44"/>
          <p:cNvSpPr txBox="1">
            <a:spLocks noChangeArrowheads="1"/>
          </p:cNvSpPr>
          <p:nvPr/>
        </p:nvSpPr>
        <p:spPr bwMode="auto">
          <a:xfrm>
            <a:off x="3352800" y="43833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53" name="Text Box 45"/>
          <p:cNvSpPr txBox="1">
            <a:spLocks noChangeArrowheads="1"/>
          </p:cNvSpPr>
          <p:nvPr/>
        </p:nvSpPr>
        <p:spPr bwMode="auto">
          <a:xfrm>
            <a:off x="4267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54" name="Text Box 46"/>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55" name="Text Box 47"/>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56" name="Text Box 48"/>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7" name="Text Box 49"/>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8" name="Text Box 50"/>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59" name="Text Box 51"/>
          <p:cNvSpPr txBox="1">
            <a:spLocks noChangeArrowheads="1"/>
          </p:cNvSpPr>
          <p:nvPr/>
        </p:nvSpPr>
        <p:spPr bwMode="auto">
          <a:xfrm>
            <a:off x="41148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60" name="Text Box 52"/>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61" name="AutoShape 53"/>
          <p:cNvSpPr>
            <a:spLocks noChangeArrowheads="1"/>
          </p:cNvSpPr>
          <p:nvPr/>
        </p:nvSpPr>
        <p:spPr bwMode="auto">
          <a:xfrm>
            <a:off x="7239000" y="1868760"/>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3062" name="AutoShape 54"/>
          <p:cNvSpPr>
            <a:spLocks noChangeArrowheads="1"/>
          </p:cNvSpPr>
          <p:nvPr/>
        </p:nvSpPr>
        <p:spPr bwMode="auto">
          <a:xfrm>
            <a:off x="457200" y="1792560"/>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Tree>
    <p:extLst>
      <p:ext uri="{BB962C8B-B14F-4D97-AF65-F5344CB8AC3E}">
        <p14:creationId xmlns:p14="http://schemas.microsoft.com/office/powerpoint/2010/main" val="100690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04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30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5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30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0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30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305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05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303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0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0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0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04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30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05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305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30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03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0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05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04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30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05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05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30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304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30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0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05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051"/>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430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3052"/>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43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305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3060"/>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430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2" grpId="0"/>
      <p:bldP spid="43033" grpId="0" animBg="1"/>
      <p:bldP spid="43034" grpId="0" animBg="1"/>
      <p:bldP spid="43035" grpId="0"/>
      <p:bldP spid="43036" grpId="0"/>
      <p:bldP spid="43037" grpId="0"/>
      <p:bldP spid="43037" grpId="1"/>
      <p:bldP spid="43038" grpId="0"/>
      <p:bldP spid="43038" grpId="1"/>
      <p:bldP spid="43039" grpId="0"/>
      <p:bldP spid="43039" grpId="1"/>
      <p:bldP spid="43040" grpId="0"/>
      <p:bldP spid="43040" grpId="1"/>
      <p:bldP spid="43041" grpId="0" animBg="1"/>
      <p:bldP spid="43042" grpId="0" animBg="1"/>
      <p:bldP spid="43042" grpId="1" animBg="1"/>
      <p:bldP spid="43043" grpId="0" animBg="1"/>
      <p:bldP spid="43044" grpId="0" animBg="1"/>
      <p:bldP spid="43044" grpId="1" animBg="1"/>
      <p:bldP spid="43045" grpId="0" animBg="1"/>
      <p:bldP spid="43046" grpId="0" animBg="1"/>
      <p:bldP spid="43049" grpId="0"/>
      <p:bldP spid="43049" grpId="1"/>
      <p:bldP spid="43050" grpId="0"/>
      <p:bldP spid="43050" grpId="1"/>
      <p:bldP spid="43051" grpId="0"/>
      <p:bldP spid="43051" grpId="1"/>
      <p:bldP spid="43052" grpId="0"/>
      <p:bldP spid="43052" grpId="1"/>
      <p:bldP spid="43053" grpId="0"/>
      <p:bldP spid="43053" grpId="1"/>
      <p:bldP spid="43054" grpId="0"/>
      <p:bldP spid="43054" grpId="1"/>
      <p:bldP spid="43055" grpId="0"/>
      <p:bldP spid="43055" grpId="1"/>
      <p:bldP spid="43056" grpId="0"/>
      <p:bldP spid="43056" grpId="1"/>
      <p:bldP spid="43057" grpId="0"/>
      <p:bldP spid="43057" grpId="1"/>
      <p:bldP spid="43058" grpId="0"/>
      <p:bldP spid="43058" grpId="1"/>
      <p:bldP spid="43059" grpId="0"/>
      <p:bldP spid="43059" grpId="1"/>
      <p:bldP spid="43060" grpId="0"/>
      <p:bldP spid="43060"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Sort-Merge Example</a:t>
            </a:r>
          </a:p>
        </p:txBody>
      </p:sp>
      <p:sp>
        <p:nvSpPr>
          <p:cNvPr id="3" name="Content Placeholder 2"/>
          <p:cNvSpPr>
            <a:spLocks noGrp="1"/>
          </p:cNvSpPr>
          <p:nvPr>
            <p:ph idx="1"/>
          </p:nvPr>
        </p:nvSpPr>
        <p:spPr/>
        <p:txBody>
          <a:bodyPr/>
          <a:lstStyle/>
          <a:p>
            <a:endParaRPr lang="en-US"/>
          </a:p>
        </p:txBody>
      </p:sp>
      <p:sp>
        <p:nvSpPr>
          <p:cNvPr id="4"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922333"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76</a:t>
            </a:fld>
            <a:endParaRPr lang="en-US" dirty="0"/>
          </a:p>
        </p:txBody>
      </p:sp>
    </p:spTree>
    <p:extLst>
      <p:ext uri="{BB962C8B-B14F-4D97-AF65-F5344CB8AC3E}">
        <p14:creationId xmlns:p14="http://schemas.microsoft.com/office/powerpoint/2010/main" val="1950835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4"/>
          <p:cNvSpPr>
            <a:spLocks noGrp="1" noChangeArrowheads="1"/>
          </p:cNvSpPr>
          <p:nvPr>
            <p:ph type="title"/>
          </p:nvPr>
        </p:nvSpPr>
        <p:spPr>
          <a:xfrm>
            <a:off x="700088" y="276225"/>
            <a:ext cx="7772400" cy="1143000"/>
          </a:xfrm>
          <a:noFill/>
        </p:spPr>
        <p:txBody>
          <a:bodyPr/>
          <a:lstStyle/>
          <a:p>
            <a:r>
              <a:rPr lang="en-US" dirty="0"/>
              <a:t>Example Sort Merge Cost</a:t>
            </a:r>
          </a:p>
        </p:txBody>
      </p:sp>
      <p:sp>
        <p:nvSpPr>
          <p:cNvPr id="33797" name="Rectangle 5"/>
          <p:cNvSpPr>
            <a:spLocks noGrp="1" noChangeArrowheads="1"/>
          </p:cNvSpPr>
          <p:nvPr>
            <p:ph type="body" idx="1"/>
          </p:nvPr>
        </p:nvSpPr>
        <p:spPr>
          <a:xfrm>
            <a:off x="827584" y="1484784"/>
            <a:ext cx="7772400" cy="5360700"/>
          </a:xfrm>
          <a:noFill/>
        </p:spPr>
        <p:txBody>
          <a:bodyPr>
            <a:normAutofit fontScale="92500" lnSpcReduction="20000"/>
          </a:bodyPr>
          <a:lstStyle/>
          <a:p>
            <a:pPr>
              <a:lnSpc>
                <a:spcPct val="120000"/>
              </a:lnSpc>
              <a:spcAft>
                <a:spcPts val="600"/>
              </a:spcAft>
            </a:pPr>
            <a:r>
              <a:rPr lang="en-US" dirty="0"/>
              <a:t>Buffer : with 5 buffer blocks</a:t>
            </a:r>
          </a:p>
          <a:p>
            <a:pPr>
              <a:lnSpc>
                <a:spcPct val="90000"/>
              </a:lnSpc>
            </a:pPr>
            <a:r>
              <a:rPr lang="en-US" dirty="0"/>
              <a:t>File to sort : 108 blocks</a:t>
            </a:r>
          </a:p>
          <a:p>
            <a:pPr lvl="1">
              <a:lnSpc>
                <a:spcPct val="90000"/>
              </a:lnSpc>
              <a:buSzPct val="75000"/>
            </a:pPr>
            <a:r>
              <a:rPr lang="en-US" dirty="0"/>
              <a:t>The </a:t>
            </a:r>
            <a:r>
              <a:rPr lang="en-US" b="1" dirty="0"/>
              <a:t>number of initial runs?</a:t>
            </a:r>
            <a:endParaRPr lang="en-US" dirty="0"/>
          </a:p>
          <a:p>
            <a:pPr lvl="1">
              <a:lnSpc>
                <a:spcPct val="90000"/>
              </a:lnSpc>
              <a:buSzPct val="75000"/>
            </a:pPr>
            <a:r>
              <a:rPr lang="en-US" dirty="0"/>
              <a:t>How many merge passes?</a:t>
            </a:r>
          </a:p>
          <a:p>
            <a:pPr lvl="1">
              <a:lnSpc>
                <a:spcPct val="90000"/>
              </a:lnSpc>
              <a:buSzPct val="75000"/>
            </a:pPr>
            <a:endParaRPr lang="en-US" dirty="0"/>
          </a:p>
          <a:p>
            <a:pPr lvl="1">
              <a:lnSpc>
                <a:spcPct val="90000"/>
              </a:lnSpc>
              <a:buSzPct val="75000"/>
            </a:pPr>
            <a:r>
              <a:rPr lang="en-US" dirty="0"/>
              <a:t>Pass 0 (Sort Phase):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1: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2:  ???</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77</a:t>
            </a:fld>
            <a:endParaRPr lang="en-US" dirty="0"/>
          </a:p>
        </p:txBody>
      </p:sp>
    </p:spTree>
    <p:extLst>
      <p:ext uri="{BB962C8B-B14F-4D97-AF65-F5344CB8AC3E}">
        <p14:creationId xmlns:p14="http://schemas.microsoft.com/office/powerpoint/2010/main" val="3085340516"/>
      </p:ext>
    </p:extLst>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4"/>
          <p:cNvSpPr>
            <a:spLocks noGrp="1" noChangeArrowheads="1"/>
          </p:cNvSpPr>
          <p:nvPr>
            <p:ph type="title"/>
          </p:nvPr>
        </p:nvSpPr>
        <p:spPr>
          <a:xfrm>
            <a:off x="671513" y="0"/>
            <a:ext cx="7772400" cy="1143000"/>
          </a:xfrm>
          <a:noFill/>
        </p:spPr>
        <p:txBody>
          <a:bodyPr/>
          <a:lstStyle/>
          <a:p>
            <a:r>
              <a:rPr lang="en-US" dirty="0"/>
              <a:t>Example Sort Merge Cost</a:t>
            </a:r>
          </a:p>
        </p:txBody>
      </p:sp>
      <p:sp>
        <p:nvSpPr>
          <p:cNvPr id="58373" name="Rectangle 5"/>
          <p:cNvSpPr>
            <a:spLocks noGrp="1" noChangeArrowheads="1"/>
          </p:cNvSpPr>
          <p:nvPr>
            <p:ph type="body" idx="1"/>
          </p:nvPr>
        </p:nvSpPr>
        <p:spPr>
          <a:xfrm>
            <a:off x="395537" y="1330850"/>
            <a:ext cx="8496943" cy="4931096"/>
          </a:xfrm>
          <a:noFill/>
        </p:spPr>
        <p:txBody>
          <a:bodyPr>
            <a:normAutofit/>
          </a:bodyPr>
          <a:lstStyle/>
          <a:p>
            <a:r>
              <a:rPr lang="en-US" dirty="0"/>
              <a:t>Buffer : with 5 buffer blocks</a:t>
            </a:r>
          </a:p>
          <a:p>
            <a:pPr>
              <a:lnSpc>
                <a:spcPct val="90000"/>
              </a:lnSpc>
              <a:buSzPct val="75000"/>
            </a:pPr>
            <a:r>
              <a:rPr lang="en-US" dirty="0"/>
              <a:t>File to sort : 108 blocks</a:t>
            </a:r>
          </a:p>
          <a:p>
            <a:pPr>
              <a:lnSpc>
                <a:spcPct val="90000"/>
              </a:lnSpc>
              <a:buSzPct val="75000"/>
            </a:pPr>
            <a:r>
              <a:rPr lang="en-US" dirty="0"/>
              <a:t>The </a:t>
            </a:r>
            <a:r>
              <a:rPr lang="en-US" b="1" dirty="0"/>
              <a:t>number of initial runs? 22</a:t>
            </a:r>
            <a:endParaRPr lang="en-US" dirty="0"/>
          </a:p>
          <a:p>
            <a:pPr marL="438912" lvl="1" indent="-320040">
              <a:lnSpc>
                <a:spcPct val="90000"/>
              </a:lnSpc>
              <a:spcBef>
                <a:spcPts val="0"/>
              </a:spcBef>
              <a:buClr>
                <a:schemeClr val="accent1"/>
              </a:buClr>
              <a:buSzPct val="75000"/>
              <a:buFont typeface="Wingdings 2"/>
              <a:buChar char=""/>
            </a:pPr>
            <a:r>
              <a:rPr lang="en-US" dirty="0"/>
              <a:t>How many merge passes? </a:t>
            </a:r>
            <a:r>
              <a:rPr lang="en-US" b="1" dirty="0">
                <a:solidFill>
                  <a:srgbClr val="C00000"/>
                </a:solidFill>
                <a:sym typeface="Symbol" pitchFamily="-76" charset="2"/>
              </a:rPr>
              <a:t></a:t>
            </a:r>
            <a:r>
              <a:rPr lang="en-US" b="1" dirty="0">
                <a:solidFill>
                  <a:srgbClr val="C00000"/>
                </a:solidFill>
              </a:rPr>
              <a:t>Log</a:t>
            </a:r>
            <a:r>
              <a:rPr lang="en-US" b="1" i="1" baseline="-25000" dirty="0">
                <a:solidFill>
                  <a:srgbClr val="C00000"/>
                </a:solidFill>
              </a:rPr>
              <a:t>M-1</a:t>
            </a:r>
            <a:r>
              <a:rPr lang="en-US" b="1" i="1" dirty="0">
                <a:solidFill>
                  <a:srgbClr val="C00000"/>
                </a:solidFill>
              </a:rPr>
              <a:t>n</a:t>
            </a:r>
            <a:r>
              <a:rPr lang="en-US" b="1" i="1" baseline="-25000" dirty="0">
                <a:solidFill>
                  <a:srgbClr val="C00000"/>
                </a:solidFill>
              </a:rPr>
              <a:t>R</a:t>
            </a:r>
            <a:r>
              <a:rPr lang="en-US" b="1" dirty="0">
                <a:solidFill>
                  <a:srgbClr val="C00000"/>
                </a:solidFill>
                <a:sym typeface="Symbol" pitchFamily="-76" charset="2"/>
              </a:rPr>
              <a:t> = </a:t>
            </a:r>
            <a:r>
              <a:rPr lang="en-US" sz="3200" b="1" dirty="0">
                <a:solidFill>
                  <a:srgbClr val="C00000"/>
                </a:solidFill>
                <a:sym typeface="Symbol" pitchFamily="-76" charset="2"/>
              </a:rPr>
              <a:t></a:t>
            </a:r>
            <a:r>
              <a:rPr lang="en-US" sz="3200" b="1" dirty="0">
                <a:solidFill>
                  <a:srgbClr val="C00000"/>
                </a:solidFill>
              </a:rPr>
              <a:t>Log</a:t>
            </a:r>
            <a:r>
              <a:rPr lang="en-US" sz="3200" b="1" i="1" baseline="-25000" dirty="0">
                <a:solidFill>
                  <a:srgbClr val="C00000"/>
                </a:solidFill>
              </a:rPr>
              <a:t>4</a:t>
            </a:r>
            <a:r>
              <a:rPr lang="en-US" sz="3200" b="1" i="1" dirty="0">
                <a:solidFill>
                  <a:srgbClr val="C00000"/>
                </a:solidFill>
              </a:rPr>
              <a:t>22</a:t>
            </a:r>
            <a:r>
              <a:rPr lang="en-US" sz="3200" b="1" dirty="0">
                <a:solidFill>
                  <a:srgbClr val="C00000"/>
                </a:solidFill>
                <a:sym typeface="Symbol" pitchFamily="-76" charset="2"/>
              </a:rPr>
              <a:t> = 3</a:t>
            </a:r>
            <a:endParaRPr lang="en-US" sz="3600" b="1" i="1" dirty="0">
              <a:solidFill>
                <a:srgbClr val="C00000"/>
              </a:solidFill>
            </a:endParaRPr>
          </a:p>
          <a:p>
            <a:pPr lvl="1">
              <a:buSzPct val="75000"/>
            </a:pPr>
            <a:r>
              <a:rPr lang="en-US" dirty="0"/>
              <a:t>Pass 0:                   = 22 sorted runs of 5 blocks each (last run is only 3 blocks) </a:t>
            </a:r>
          </a:p>
          <a:p>
            <a:pPr lvl="1">
              <a:buSzPct val="75000"/>
            </a:pPr>
            <a:r>
              <a:rPr lang="en-US" dirty="0"/>
              <a:t>Pass 1:                 = 6 sorted runs of 20 block each (last run is only 8 blocks)</a:t>
            </a:r>
          </a:p>
          <a:p>
            <a:pPr lvl="1">
              <a:buSzPct val="75000"/>
            </a:pPr>
            <a:r>
              <a:rPr lang="en-US" dirty="0"/>
              <a:t>Pass 2:  2 sorted runs, 8</a:t>
            </a:r>
            <a:r>
              <a:rPr lang="en-US" dirty="0">
                <a:latin typeface="Calibri" panose="020F0502020204030204" pitchFamily="34" charset="0"/>
              </a:rPr>
              <a:t>0</a:t>
            </a:r>
            <a:r>
              <a:rPr lang="en-US" dirty="0"/>
              <a:t> blocks and 28 blocks</a:t>
            </a:r>
          </a:p>
          <a:p>
            <a:pPr lvl="1">
              <a:buSzPct val="75000"/>
            </a:pPr>
            <a:r>
              <a:rPr lang="en-US" dirty="0"/>
              <a:t>Pass 3:  Sorted file of 108 blocks</a:t>
            </a:r>
          </a:p>
        </p:txBody>
      </p:sp>
      <p:graphicFrame>
        <p:nvGraphicFramePr>
          <p:cNvPr id="58374" name="Object 2">
            <a:hlinkClick r:id="" action="ppaction://ole?verb=0"/>
          </p:cNvPr>
          <p:cNvGraphicFramePr>
            <a:graphicFrameLocks/>
          </p:cNvGraphicFramePr>
          <p:nvPr>
            <p:extLst>
              <p:ext uri="{D42A27DB-BD31-4B8C-83A1-F6EECF244321}">
                <p14:modId xmlns:p14="http://schemas.microsoft.com/office/powerpoint/2010/main" val="162382680"/>
              </p:ext>
            </p:extLst>
          </p:nvPr>
        </p:nvGraphicFramePr>
        <p:xfrm>
          <a:off x="2241674" y="3306564"/>
          <a:ext cx="2546350" cy="698500"/>
        </p:xfrm>
        <a:graphic>
          <a:graphicData uri="http://schemas.openxmlformats.org/presentationml/2006/ole">
            <mc:AlternateContent xmlns:mc="http://schemas.openxmlformats.org/markup-compatibility/2006">
              <mc:Choice xmlns:v="urn:schemas-microsoft-com:vml" Requires="v">
                <p:oleObj spid="_x0000_s1174" name="Equation" r:id="rId4" imgW="2546280" imgH="698400" progId="Equation.3">
                  <p:embed/>
                </p:oleObj>
              </mc:Choice>
              <mc:Fallback>
                <p:oleObj name="Equation" r:id="rId4" imgW="2546280" imgH="698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74" y="3306564"/>
                        <a:ext cx="2546350" cy="698500"/>
                      </a:xfrm>
                      <a:prstGeom prst="rect">
                        <a:avLst/>
                      </a:prstGeom>
                      <a:noFill/>
                      <a:ln>
                        <a:noFill/>
                      </a:ln>
                      <a:effectLst/>
                    </p:spPr>
                  </p:pic>
                </p:oleObj>
              </mc:Fallback>
            </mc:AlternateContent>
          </a:graphicData>
        </a:graphic>
      </p:graphicFrame>
      <p:graphicFrame>
        <p:nvGraphicFramePr>
          <p:cNvPr id="58375" name="Object 3">
            <a:hlinkClick r:id="" action="ppaction://ole?verb=0"/>
          </p:cNvPr>
          <p:cNvGraphicFramePr>
            <a:graphicFrameLocks/>
          </p:cNvGraphicFramePr>
          <p:nvPr>
            <p:extLst>
              <p:ext uri="{D42A27DB-BD31-4B8C-83A1-F6EECF244321}">
                <p14:modId xmlns:p14="http://schemas.microsoft.com/office/powerpoint/2010/main" val="685344652"/>
              </p:ext>
            </p:extLst>
          </p:nvPr>
        </p:nvGraphicFramePr>
        <p:xfrm>
          <a:off x="2241550" y="4149725"/>
          <a:ext cx="2324100" cy="782638"/>
        </p:xfrm>
        <a:graphic>
          <a:graphicData uri="http://schemas.openxmlformats.org/presentationml/2006/ole">
            <mc:AlternateContent xmlns:mc="http://schemas.openxmlformats.org/markup-compatibility/2006">
              <mc:Choice xmlns:v="urn:schemas-microsoft-com:vml" Requires="v">
                <p:oleObj spid="_x0000_s1175" name="Equation" r:id="rId6" imgW="2323800" imgH="782280" progId="Equation.3">
                  <p:embed/>
                </p:oleObj>
              </mc:Choice>
              <mc:Fallback>
                <p:oleObj name="Equation" r:id="rId6" imgW="2323800" imgH="7822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4149725"/>
                        <a:ext cx="2324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8"/>
          <p:cNvSpPr>
            <a:spLocks noChangeArrowheads="1"/>
          </p:cNvSpPr>
          <p:nvPr/>
        </p:nvSpPr>
        <p:spPr bwMode="auto">
          <a:xfrm>
            <a:off x="156558" y="6213734"/>
            <a:ext cx="921702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Char char="•"/>
            </a:pPr>
            <a:r>
              <a:rPr lang="en-US" sz="2800" dirty="0">
                <a:latin typeface="Tahoma" pitchFamily="34" charset="0"/>
              </a:rPr>
              <a:t> </a:t>
            </a:r>
            <a:r>
              <a:rPr lang="en-US" sz="3200" dirty="0">
                <a:latin typeface="Tahoma" pitchFamily="34" charset="0"/>
              </a:rPr>
              <a:t>Total I/O costs?  = 2B  * (4  passes)</a:t>
            </a:r>
          </a:p>
          <a:p>
            <a:pPr eaLnBrk="1" hangingPunct="1">
              <a:spcBef>
                <a:spcPct val="20000"/>
              </a:spcBef>
              <a:buFontTx/>
              <a:buChar char="•"/>
            </a:pPr>
            <a:endParaRPr lang="en-US" sz="3200" dirty="0">
              <a:latin typeface="Tahoma" pitchFamily="34" charset="0"/>
            </a:endParaRPr>
          </a:p>
        </p:txBody>
      </p:sp>
      <p:sp>
        <p:nvSpPr>
          <p:cNvPr id="4105" name="AutoShape 9"/>
          <p:cNvSpPr>
            <a:spLocks/>
          </p:cNvSpPr>
          <p:nvPr/>
        </p:nvSpPr>
        <p:spPr bwMode="auto">
          <a:xfrm>
            <a:off x="767830" y="3349550"/>
            <a:ext cx="131762" cy="871538"/>
          </a:xfrm>
          <a:prstGeom prst="leftBrace">
            <a:avLst>
              <a:gd name="adj1" fmla="val 551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utoShape 10"/>
          <p:cNvSpPr>
            <a:spLocks/>
          </p:cNvSpPr>
          <p:nvPr/>
        </p:nvSpPr>
        <p:spPr bwMode="auto">
          <a:xfrm>
            <a:off x="782117" y="4365104"/>
            <a:ext cx="117475" cy="1728787"/>
          </a:xfrm>
          <a:prstGeom prst="leftBrace">
            <a:avLst>
              <a:gd name="adj1" fmla="val 1226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5496" y="3600653"/>
            <a:ext cx="648072" cy="369332"/>
          </a:xfrm>
          <a:prstGeom prst="rect">
            <a:avLst/>
          </a:prstGeom>
          <a:noFill/>
        </p:spPr>
        <p:txBody>
          <a:bodyPr wrap="square" rtlCol="0">
            <a:spAutoFit/>
          </a:bodyPr>
          <a:lstStyle/>
          <a:p>
            <a:r>
              <a:rPr lang="en-US" dirty="0"/>
              <a:t>Sort</a:t>
            </a:r>
          </a:p>
        </p:txBody>
      </p:sp>
      <p:sp>
        <p:nvSpPr>
          <p:cNvPr id="4" name="TextBox 3"/>
          <p:cNvSpPr txBox="1"/>
          <p:nvPr/>
        </p:nvSpPr>
        <p:spPr>
          <a:xfrm>
            <a:off x="-28388" y="4860165"/>
            <a:ext cx="927980" cy="369332"/>
          </a:xfrm>
          <a:prstGeom prst="rect">
            <a:avLst/>
          </a:prstGeom>
          <a:noFill/>
        </p:spPr>
        <p:txBody>
          <a:bodyPr wrap="square" rtlCol="0">
            <a:spAutoFit/>
          </a:bodyPr>
          <a:lstStyle/>
          <a:p>
            <a:r>
              <a:rPr lang="en-US" dirty="0"/>
              <a:t>Merge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78</a:t>
            </a:fld>
            <a:endParaRPr lang="en-US" dirty="0"/>
          </a:p>
        </p:txBody>
      </p:sp>
    </p:spTree>
    <p:extLst>
      <p:ext uri="{BB962C8B-B14F-4D97-AF65-F5344CB8AC3E}">
        <p14:creationId xmlns:p14="http://schemas.microsoft.com/office/powerpoint/2010/main" val="39142819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 calcmode="lin" valueType="num">
                                      <p:cBhvr additive="base">
                                        <p:cTn id="7" dur="500" fill="hold"/>
                                        <p:tgtEl>
                                          <p:spTgt spid="58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anim calcmode="lin" valueType="num">
                                      <p:cBhvr additive="base">
                                        <p:cTn id="13" dur="500" fill="hold"/>
                                        <p:tgtEl>
                                          <p:spTgt spid="583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xEl>
                                              <p:pRg st="2" end="2"/>
                                            </p:txEl>
                                          </p:spTgt>
                                        </p:tgtEl>
                                        <p:attrNameLst>
                                          <p:attrName>style.visibility</p:attrName>
                                        </p:attrNameLst>
                                      </p:cBhvr>
                                      <p:to>
                                        <p:strVal val="visible"/>
                                      </p:to>
                                    </p:set>
                                    <p:anim calcmode="lin" valueType="num">
                                      <p:cBhvr additive="base">
                                        <p:cTn id="19" dur="500" fill="hold"/>
                                        <p:tgtEl>
                                          <p:spTgt spid="583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xEl>
                                              <p:pRg st="3" end="3"/>
                                            </p:txEl>
                                          </p:spTgt>
                                        </p:tgtEl>
                                        <p:attrNameLst>
                                          <p:attrName>style.visibility</p:attrName>
                                        </p:attrNameLst>
                                      </p:cBhvr>
                                      <p:to>
                                        <p:strVal val="visible"/>
                                      </p:to>
                                    </p:set>
                                    <p:anim calcmode="lin" valueType="num">
                                      <p:cBhvr additive="base">
                                        <p:cTn id="25" dur="500" fill="hold"/>
                                        <p:tgtEl>
                                          <p:spTgt spid="583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3">
                                            <p:txEl>
                                              <p:pRg st="4" end="4"/>
                                            </p:txEl>
                                          </p:spTgt>
                                        </p:tgtEl>
                                        <p:attrNameLst>
                                          <p:attrName>style.visibility</p:attrName>
                                        </p:attrNameLst>
                                      </p:cBhvr>
                                      <p:to>
                                        <p:strVal val="visible"/>
                                      </p:to>
                                    </p:set>
                                    <p:anim calcmode="lin" valueType="num">
                                      <p:cBhvr additive="base">
                                        <p:cTn id="31" dur="500" fill="hold"/>
                                        <p:tgtEl>
                                          <p:spTgt spid="583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xEl>
                                              <p:pRg st="5" end="5"/>
                                            </p:txEl>
                                          </p:spTgt>
                                        </p:tgtEl>
                                        <p:attrNameLst>
                                          <p:attrName>style.visibility</p:attrName>
                                        </p:attrNameLst>
                                      </p:cBhvr>
                                      <p:to>
                                        <p:strVal val="visible"/>
                                      </p:to>
                                    </p:set>
                                    <p:anim calcmode="lin" valueType="num">
                                      <p:cBhvr additive="base">
                                        <p:cTn id="37" dur="500" fill="hold"/>
                                        <p:tgtEl>
                                          <p:spTgt spid="583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3">
                                            <p:txEl>
                                              <p:pRg st="6" end="6"/>
                                            </p:txEl>
                                          </p:spTgt>
                                        </p:tgtEl>
                                        <p:attrNameLst>
                                          <p:attrName>style.visibility</p:attrName>
                                        </p:attrNameLst>
                                      </p:cBhvr>
                                      <p:to>
                                        <p:strVal val="visible"/>
                                      </p:to>
                                    </p:set>
                                    <p:anim calcmode="lin" valueType="num">
                                      <p:cBhvr additive="base">
                                        <p:cTn id="43" dur="500" fill="hold"/>
                                        <p:tgtEl>
                                          <p:spTgt spid="5837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3">
                                            <p:txEl>
                                              <p:pRg st="7" end="7"/>
                                            </p:txEl>
                                          </p:spTgt>
                                        </p:tgtEl>
                                        <p:attrNameLst>
                                          <p:attrName>style.visibility</p:attrName>
                                        </p:attrNameLst>
                                      </p:cBhvr>
                                      <p:to>
                                        <p:strVal val="visible"/>
                                      </p:to>
                                    </p:set>
                                    <p:anim calcmode="lin" valueType="num">
                                      <p:cBhvr additive="base">
                                        <p:cTn id="49" dur="500" fill="hold"/>
                                        <p:tgtEl>
                                          <p:spTgt spid="5837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anim calcmode="lin" valueType="num">
                                      <p:cBhvr additive="base">
                                        <p:cTn id="55" dur="500" fill="hold"/>
                                        <p:tgtEl>
                                          <p:spTgt spid="58374"/>
                                        </p:tgtEl>
                                        <p:attrNameLst>
                                          <p:attrName>ppt_x</p:attrName>
                                        </p:attrNameLst>
                                      </p:cBhvr>
                                      <p:tavLst>
                                        <p:tav tm="0">
                                          <p:val>
                                            <p:strVal val="0-#ppt_w/2"/>
                                          </p:val>
                                        </p:tav>
                                        <p:tav tm="100000">
                                          <p:val>
                                            <p:strVal val="#ppt_x"/>
                                          </p:val>
                                        </p:tav>
                                      </p:tavLst>
                                    </p:anim>
                                    <p:anim calcmode="lin" valueType="num">
                                      <p:cBhvr additive="base">
                                        <p:cTn id="5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8375"/>
                                        </p:tgtEl>
                                        <p:attrNameLst>
                                          <p:attrName>style.visibility</p:attrName>
                                        </p:attrNameLst>
                                      </p:cBhvr>
                                      <p:to>
                                        <p:strVal val="visible"/>
                                      </p:to>
                                    </p:set>
                                    <p:anim calcmode="lin" valueType="num">
                                      <p:cBhvr additive="base">
                                        <p:cTn id="61" dur="500" fill="hold"/>
                                        <p:tgtEl>
                                          <p:spTgt spid="58375"/>
                                        </p:tgtEl>
                                        <p:attrNameLst>
                                          <p:attrName>ppt_x</p:attrName>
                                        </p:attrNameLst>
                                      </p:cBhvr>
                                      <p:tavLst>
                                        <p:tav tm="0">
                                          <p:val>
                                            <p:strVal val="0-#ppt_w/2"/>
                                          </p:val>
                                        </p:tav>
                                        <p:tav tm="100000">
                                          <p:val>
                                            <p:strVal val="#ppt_x"/>
                                          </p:val>
                                        </p:tav>
                                      </p:tavLst>
                                    </p:anim>
                                    <p:anim calcmode="lin" valueType="num">
                                      <p:cBhvr additive="base">
                                        <p:cTn id="6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Duplicate Elimination</a:t>
            </a:r>
          </a:p>
        </p:txBody>
      </p:sp>
      <p:sp>
        <p:nvSpPr>
          <p:cNvPr id="7171" name="Rectangle 3"/>
          <p:cNvSpPr>
            <a:spLocks noGrp="1" noChangeArrowheads="1"/>
          </p:cNvSpPr>
          <p:nvPr>
            <p:ph idx="1"/>
          </p:nvPr>
        </p:nvSpPr>
        <p:spPr/>
        <p:txBody>
          <a:bodyPr/>
          <a:lstStyle/>
          <a:p>
            <a:pPr>
              <a:spcBef>
                <a:spcPts val="600"/>
              </a:spcBef>
            </a:pPr>
            <a:r>
              <a:rPr lang="en-US" dirty="0"/>
              <a:t>A major step in computing </a:t>
            </a:r>
            <a:r>
              <a:rPr lang="en-US" b="1" i="1" dirty="0"/>
              <a:t>Distinct</a:t>
            </a:r>
            <a:r>
              <a:rPr lang="en-US" i="1" dirty="0"/>
              <a:t> Projection</a:t>
            </a:r>
            <a:r>
              <a:rPr lang="en-US" dirty="0"/>
              <a:t>, </a:t>
            </a:r>
            <a:r>
              <a:rPr lang="en-US" b="1" i="1" dirty="0"/>
              <a:t>Union</a:t>
            </a:r>
            <a:r>
              <a:rPr lang="en-US" dirty="0"/>
              <a:t>, and </a:t>
            </a:r>
            <a:r>
              <a:rPr lang="en-US" b="1" i="1" dirty="0"/>
              <a:t>Difference</a:t>
            </a:r>
            <a:r>
              <a:rPr lang="en-US" i="1" dirty="0"/>
              <a:t> </a:t>
            </a:r>
            <a:r>
              <a:rPr lang="en-US" dirty="0"/>
              <a:t>relational operators</a:t>
            </a:r>
          </a:p>
          <a:p>
            <a:pPr>
              <a:spcBef>
                <a:spcPts val="600"/>
              </a:spcBef>
            </a:pPr>
            <a:r>
              <a:rPr lang="en-US" dirty="0"/>
              <a:t>Algorithm:</a:t>
            </a:r>
          </a:p>
          <a:p>
            <a:pPr lvl="1">
              <a:spcBef>
                <a:spcPts val="600"/>
              </a:spcBef>
            </a:pPr>
            <a:r>
              <a:rPr lang="en-US" dirty="0"/>
              <a:t>Sort</a:t>
            </a:r>
          </a:p>
          <a:p>
            <a:pPr lvl="1">
              <a:spcBef>
                <a:spcPts val="600"/>
              </a:spcBef>
            </a:pPr>
            <a:r>
              <a:rPr lang="en-US" dirty="0"/>
              <a:t>During the merge step eliminate duplicates on the fly</a:t>
            </a:r>
          </a:p>
          <a:p>
            <a:pPr lvl="1">
              <a:spcBef>
                <a:spcPts val="600"/>
              </a:spcBef>
            </a:pPr>
            <a:r>
              <a:rPr lang="en-US" dirty="0"/>
              <a:t>No additional cost (with respect to sorting) in terms of I/O</a:t>
            </a:r>
          </a:p>
        </p:txBody>
      </p:sp>
      <p:sp>
        <p:nvSpPr>
          <p:cNvPr id="4" name="Slide Number Placeholder 5"/>
          <p:cNvSpPr>
            <a:spLocks noGrp="1"/>
          </p:cNvSpPr>
          <p:nvPr>
            <p:ph type="sldNum" sz="quarter" idx="12"/>
          </p:nvPr>
        </p:nvSpPr>
        <p:spPr/>
        <p:txBody>
          <a:bodyPr/>
          <a:lstStyle/>
          <a:p>
            <a:fld id="{03C3576B-4D07-42B5-9BB8-1392B815B1AF}" type="slidenum">
              <a:rPr lang="en-US" sz="900" b="0">
                <a:solidFill>
                  <a:srgbClr val="000000"/>
                </a:solidFill>
              </a:rPr>
              <a:pPr/>
              <a:t>79</a:t>
            </a:fld>
            <a:endParaRPr lang="en-US" sz="900" b="0">
              <a:solidFill>
                <a:srgbClr val="000000"/>
              </a:solidFill>
            </a:endParaRPr>
          </a:p>
        </p:txBody>
      </p:sp>
    </p:spTree>
    <p:extLst>
      <p:ext uri="{BB962C8B-B14F-4D97-AF65-F5344CB8AC3E}">
        <p14:creationId xmlns:p14="http://schemas.microsoft.com/office/powerpoint/2010/main" val="13597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80920" cy="5795392"/>
          </a:xfrm>
        </p:spPr>
        <p:txBody>
          <a:bodyPr>
            <a:normAutofit/>
          </a:bodyPr>
          <a:lstStyle/>
          <a:p>
            <a:pPr>
              <a:spcBef>
                <a:spcPts val="600"/>
              </a:spcBef>
              <a:spcAft>
                <a:spcPts val="200"/>
              </a:spcAft>
            </a:pPr>
            <a:r>
              <a:rPr lang="en-US" b="1" dirty="0"/>
              <a:t>Query Parser</a:t>
            </a:r>
            <a:r>
              <a:rPr lang="en-US" dirty="0"/>
              <a:t> – Verify validity of the SQL statement. Translate the query into </a:t>
            </a:r>
            <a:r>
              <a:rPr lang="en-CA" dirty="0"/>
              <a:t>a </a:t>
            </a:r>
            <a:r>
              <a:rPr lang="en-CA" b="1" dirty="0">
                <a:solidFill>
                  <a:srgbClr val="C00000"/>
                </a:solidFill>
              </a:rPr>
              <a:t>parse tree</a:t>
            </a:r>
            <a:r>
              <a:rPr lang="en-CA" dirty="0"/>
              <a:t> </a:t>
            </a:r>
            <a:r>
              <a:rPr lang="en-US" dirty="0"/>
              <a:t>using Relational Algebra (</a:t>
            </a:r>
            <a:r>
              <a:rPr lang="en-US" b="1" dirty="0"/>
              <a:t>RA</a:t>
            </a:r>
            <a:r>
              <a:rPr lang="en-US" dirty="0"/>
              <a:t>)</a:t>
            </a:r>
          </a:p>
          <a:p>
            <a:pPr>
              <a:spcBef>
                <a:spcPts val="600"/>
              </a:spcBef>
              <a:spcAft>
                <a:spcPts val="200"/>
              </a:spcAft>
            </a:pPr>
            <a:r>
              <a:rPr lang="en-US" b="1" dirty="0"/>
              <a:t>Query Optimizer</a:t>
            </a:r>
            <a:r>
              <a:rPr lang="en-US" dirty="0"/>
              <a:t>:</a:t>
            </a:r>
          </a:p>
          <a:p>
            <a:pPr lvl="1">
              <a:spcBef>
                <a:spcPts val="600"/>
              </a:spcBef>
              <a:spcAft>
                <a:spcPts val="200"/>
              </a:spcAft>
            </a:pPr>
            <a:r>
              <a:rPr lang="en-CA" dirty="0"/>
              <a:t>Generate equivalent </a:t>
            </a:r>
            <a:r>
              <a:rPr lang="en-CA" dirty="0">
                <a:solidFill>
                  <a:srgbClr val="C00000"/>
                </a:solidFill>
              </a:rPr>
              <a:t>logical</a:t>
            </a:r>
            <a:r>
              <a:rPr lang="en-CA" dirty="0"/>
              <a:t> query plans</a:t>
            </a:r>
          </a:p>
          <a:p>
            <a:pPr lvl="1">
              <a:spcBef>
                <a:spcPts val="600"/>
              </a:spcBef>
              <a:spcAft>
                <a:spcPts val="200"/>
              </a:spcAft>
            </a:pPr>
            <a:r>
              <a:rPr lang="en-CA" dirty="0"/>
              <a:t>Estimate cost of query plans</a:t>
            </a:r>
            <a:endParaRPr lang="en-US" dirty="0"/>
          </a:p>
          <a:p>
            <a:pPr lvl="1">
              <a:spcBef>
                <a:spcPts val="600"/>
              </a:spcBef>
              <a:spcAft>
                <a:spcPts val="200"/>
              </a:spcAft>
            </a:pPr>
            <a:r>
              <a:rPr lang="en-US" dirty="0"/>
              <a:t>Select the cheapest plan</a:t>
            </a:r>
          </a:p>
          <a:p>
            <a:pPr lvl="1">
              <a:spcBef>
                <a:spcPts val="600"/>
              </a:spcBef>
              <a:spcAft>
                <a:spcPts val="200"/>
              </a:spcAft>
            </a:pPr>
            <a:r>
              <a:rPr lang="en-CA" sz="2400" dirty="0"/>
              <a:t>Generate a physical plan = s</a:t>
            </a:r>
            <a:r>
              <a:rPr lang="en-CA" dirty="0"/>
              <a:t>elect </a:t>
            </a:r>
            <a:r>
              <a:rPr lang="en-CA" b="1" dirty="0">
                <a:solidFill>
                  <a:srgbClr val="FF0000"/>
                </a:solidFill>
              </a:rPr>
              <a:t>algorithms</a:t>
            </a:r>
            <a:r>
              <a:rPr lang="en-CA" dirty="0">
                <a:solidFill>
                  <a:srgbClr val="FF0000"/>
                </a:solidFill>
              </a:rPr>
              <a:t> </a:t>
            </a:r>
            <a:r>
              <a:rPr lang="en-CA" dirty="0"/>
              <a:t>for each of the operators in the query</a:t>
            </a:r>
          </a:p>
          <a:p>
            <a:pPr>
              <a:spcBef>
                <a:spcPts val="600"/>
              </a:spcBef>
              <a:spcAft>
                <a:spcPts val="200"/>
              </a:spcAft>
            </a:pPr>
            <a:r>
              <a:rPr lang="en-US" sz="2800" b="1" dirty="0"/>
              <a:t>Query processor </a:t>
            </a:r>
            <a:r>
              <a:rPr lang="en-US" sz="2800" dirty="0"/>
              <a:t>– Executes the physical query plan</a:t>
            </a:r>
          </a:p>
        </p:txBody>
      </p:sp>
      <p:sp>
        <p:nvSpPr>
          <p:cNvPr id="4" name="Title 1"/>
          <p:cNvSpPr>
            <a:spLocks noGrp="1"/>
          </p:cNvSpPr>
          <p:nvPr>
            <p:ph type="title"/>
          </p:nvPr>
        </p:nvSpPr>
        <p:spPr>
          <a:xfrm>
            <a:off x="457200" y="155448"/>
            <a:ext cx="8229600" cy="1252728"/>
          </a:xfrm>
        </p:spPr>
        <p:txBody>
          <a:bodyPr>
            <a:normAutofit fontScale="90000"/>
          </a:bodyPr>
          <a:lstStyle/>
          <a:p>
            <a:r>
              <a:rPr lang="en-US" dirty="0"/>
              <a:t>DBMS Components for Query Processing</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a:t>
            </a:fld>
            <a:endParaRPr lang="en-US" dirty="0"/>
          </a:p>
        </p:txBody>
      </p:sp>
    </p:spTree>
    <p:extLst>
      <p:ext uri="{BB962C8B-B14F-4D97-AF65-F5344CB8AC3E}">
        <p14:creationId xmlns:p14="http://schemas.microsoft.com/office/powerpoint/2010/main" val="1553183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Duplicate elimination During Merge</a:t>
            </a:r>
          </a:p>
        </p:txBody>
      </p:sp>
      <p:sp>
        <p:nvSpPr>
          <p:cNvPr id="58" name="Slide Number Placeholder 4"/>
          <p:cNvSpPr>
            <a:spLocks noGrp="1"/>
          </p:cNvSpPr>
          <p:nvPr>
            <p:ph type="sldNum" sz="quarter" idx="12"/>
          </p:nvPr>
        </p:nvSpPr>
        <p:spPr/>
        <p:txBody>
          <a:bodyPr/>
          <a:lstStyle/>
          <a:p>
            <a:fld id="{D6A78453-E291-4ABE-B7AA-4EBFED4D6CB8}" type="slidenum">
              <a:rPr lang="en-US" sz="900" b="0">
                <a:solidFill>
                  <a:srgbClr val="000000"/>
                </a:solidFill>
              </a:rPr>
              <a:pPr/>
              <a:t>80</a:t>
            </a:fld>
            <a:endParaRPr lang="en-US" sz="900" b="0" dirty="0">
              <a:solidFill>
                <a:srgbClr val="000000"/>
              </a:solidFill>
            </a:endParaRPr>
          </a:p>
        </p:txBody>
      </p:sp>
      <p:sp>
        <p:nvSpPr>
          <p:cNvPr id="46083" name="Rectangle 3"/>
          <p:cNvSpPr>
            <a:spLocks noChangeArrowheads="1"/>
          </p:cNvSpPr>
          <p:nvPr/>
        </p:nvSpPr>
        <p:spPr bwMode="auto">
          <a:xfrm>
            <a:off x="457200" y="29200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4" name="Rectangle 4"/>
          <p:cNvSpPr>
            <a:spLocks noChangeArrowheads="1"/>
          </p:cNvSpPr>
          <p:nvPr/>
        </p:nvSpPr>
        <p:spPr bwMode="auto">
          <a:xfrm>
            <a:off x="5334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5" name="Rectangle 5"/>
          <p:cNvSpPr>
            <a:spLocks noChangeArrowheads="1"/>
          </p:cNvSpPr>
          <p:nvPr/>
        </p:nvSpPr>
        <p:spPr bwMode="auto">
          <a:xfrm>
            <a:off x="14478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6" name="Rectangle 6"/>
          <p:cNvSpPr>
            <a:spLocks noChangeArrowheads="1"/>
          </p:cNvSpPr>
          <p:nvPr/>
        </p:nvSpPr>
        <p:spPr bwMode="auto">
          <a:xfrm>
            <a:off x="457200" y="41392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7" name="Rectangle 7"/>
          <p:cNvSpPr>
            <a:spLocks noChangeArrowheads="1"/>
          </p:cNvSpPr>
          <p:nvPr/>
        </p:nvSpPr>
        <p:spPr bwMode="auto">
          <a:xfrm>
            <a:off x="5334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8" name="Rectangle 8"/>
          <p:cNvSpPr>
            <a:spLocks noChangeArrowheads="1"/>
          </p:cNvSpPr>
          <p:nvPr/>
        </p:nvSpPr>
        <p:spPr bwMode="auto">
          <a:xfrm>
            <a:off x="14478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9" name="Text Box 9"/>
          <p:cNvSpPr txBox="1">
            <a:spLocks noChangeArrowheads="1"/>
          </p:cNvSpPr>
          <p:nvPr/>
        </p:nvSpPr>
        <p:spPr bwMode="auto">
          <a:xfrm>
            <a:off x="654050" y="2996208"/>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6090" name="Text Box 10"/>
          <p:cNvSpPr txBox="1">
            <a:spLocks noChangeArrowheads="1"/>
          </p:cNvSpPr>
          <p:nvPr/>
        </p:nvSpPr>
        <p:spPr bwMode="auto">
          <a:xfrm>
            <a:off x="1524000" y="29962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6091" name="Text Box 11"/>
          <p:cNvSpPr txBox="1">
            <a:spLocks noChangeArrowheads="1"/>
          </p:cNvSpPr>
          <p:nvPr/>
        </p:nvSpPr>
        <p:spPr bwMode="auto">
          <a:xfrm>
            <a:off x="6096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1      3  </a:t>
            </a:r>
          </a:p>
        </p:txBody>
      </p:sp>
      <p:sp>
        <p:nvSpPr>
          <p:cNvPr id="46092" name="Text Box 12"/>
          <p:cNvSpPr txBox="1">
            <a:spLocks noChangeArrowheads="1"/>
          </p:cNvSpPr>
          <p:nvPr/>
        </p:nvSpPr>
        <p:spPr bwMode="auto">
          <a:xfrm>
            <a:off x="15240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5   15</a:t>
            </a:r>
          </a:p>
        </p:txBody>
      </p:sp>
      <p:sp>
        <p:nvSpPr>
          <p:cNvPr id="46093" name="Rectangle 13"/>
          <p:cNvSpPr>
            <a:spLocks noChangeArrowheads="1"/>
          </p:cNvSpPr>
          <p:nvPr/>
        </p:nvSpPr>
        <p:spPr bwMode="auto">
          <a:xfrm>
            <a:off x="2590800" y="2462808"/>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4" name="Rectangle 14"/>
          <p:cNvSpPr>
            <a:spLocks noChangeArrowheads="1"/>
          </p:cNvSpPr>
          <p:nvPr/>
        </p:nvSpPr>
        <p:spPr bwMode="auto">
          <a:xfrm>
            <a:off x="2819400" y="29962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5" name="Rectangle 15"/>
          <p:cNvSpPr>
            <a:spLocks noChangeArrowheads="1"/>
          </p:cNvSpPr>
          <p:nvPr/>
        </p:nvSpPr>
        <p:spPr bwMode="auto">
          <a:xfrm>
            <a:off x="2819400" y="42154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6" name="Rectangle 16"/>
          <p:cNvSpPr>
            <a:spLocks noChangeArrowheads="1"/>
          </p:cNvSpPr>
          <p:nvPr/>
        </p:nvSpPr>
        <p:spPr bwMode="auto">
          <a:xfrm>
            <a:off x="4114800" y="35296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7" name="AutoShape 17"/>
          <p:cNvSpPr>
            <a:spLocks noChangeArrowheads="1"/>
          </p:cNvSpPr>
          <p:nvPr/>
        </p:nvSpPr>
        <p:spPr bwMode="auto">
          <a:xfrm>
            <a:off x="1905000" y="6044208"/>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6098" name="AutoShape 18"/>
          <p:cNvSpPr>
            <a:spLocks noChangeArrowheads="1"/>
          </p:cNvSpPr>
          <p:nvPr/>
        </p:nvSpPr>
        <p:spPr bwMode="auto">
          <a:xfrm>
            <a:off x="3962400" y="6196608"/>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6099" name="Rectangle 19"/>
          <p:cNvSpPr>
            <a:spLocks noChangeArrowheads="1"/>
          </p:cNvSpPr>
          <p:nvPr/>
        </p:nvSpPr>
        <p:spPr bwMode="auto">
          <a:xfrm>
            <a:off x="5562600" y="3605808"/>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0" name="Rectangle 20"/>
          <p:cNvSpPr>
            <a:spLocks noChangeArrowheads="1"/>
          </p:cNvSpPr>
          <p:nvPr/>
        </p:nvSpPr>
        <p:spPr bwMode="auto">
          <a:xfrm>
            <a:off x="5715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1" name="Rectangle 21"/>
          <p:cNvSpPr>
            <a:spLocks noChangeArrowheads="1"/>
          </p:cNvSpPr>
          <p:nvPr/>
        </p:nvSpPr>
        <p:spPr bwMode="auto">
          <a:xfrm>
            <a:off x="6477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2" name="Text Box 22"/>
          <p:cNvSpPr txBox="1">
            <a:spLocks noChangeArrowheads="1"/>
          </p:cNvSpPr>
          <p:nvPr/>
        </p:nvSpPr>
        <p:spPr bwMode="auto">
          <a:xfrm>
            <a:off x="5791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6103" name="Text Box 23"/>
          <p:cNvSpPr txBox="1">
            <a:spLocks noChangeArrowheads="1"/>
          </p:cNvSpPr>
          <p:nvPr/>
        </p:nvSpPr>
        <p:spPr bwMode="auto">
          <a:xfrm>
            <a:off x="6553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6104" name="Rectangle 24"/>
          <p:cNvSpPr>
            <a:spLocks noChangeArrowheads="1"/>
          </p:cNvSpPr>
          <p:nvPr/>
        </p:nvSpPr>
        <p:spPr bwMode="auto">
          <a:xfrm>
            <a:off x="73152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6" name="Text Box 26"/>
          <p:cNvSpPr txBox="1">
            <a:spLocks noChangeArrowheads="1"/>
          </p:cNvSpPr>
          <p:nvPr/>
        </p:nvSpPr>
        <p:spPr bwMode="auto">
          <a:xfrm>
            <a:off x="7391400" y="3682008"/>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6     15</a:t>
            </a:r>
          </a:p>
        </p:txBody>
      </p:sp>
      <p:sp>
        <p:nvSpPr>
          <p:cNvPr id="46108" name="Text Box 28"/>
          <p:cNvSpPr txBox="1">
            <a:spLocks noChangeArrowheads="1"/>
          </p:cNvSpPr>
          <p:nvPr/>
        </p:nvSpPr>
        <p:spPr bwMode="auto">
          <a:xfrm>
            <a:off x="2971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09" name="Text Box 2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0" name="Text Box 30"/>
          <p:cNvSpPr txBox="1">
            <a:spLocks noChangeArrowheads="1"/>
          </p:cNvSpPr>
          <p:nvPr/>
        </p:nvSpPr>
        <p:spPr bwMode="auto">
          <a:xfrm>
            <a:off x="28956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11" name="Text Box 31"/>
          <p:cNvSpPr txBox="1">
            <a:spLocks noChangeArrowheads="1"/>
          </p:cNvSpPr>
          <p:nvPr/>
        </p:nvSpPr>
        <p:spPr bwMode="auto">
          <a:xfrm>
            <a:off x="33528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2" name="AutoShape 32"/>
          <p:cNvSpPr>
            <a:spLocks noChangeArrowheads="1"/>
          </p:cNvSpPr>
          <p:nvPr/>
        </p:nvSpPr>
        <p:spPr bwMode="auto">
          <a:xfrm>
            <a:off x="3048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3" name="AutoShape 33"/>
          <p:cNvSpPr>
            <a:spLocks noChangeArrowheads="1"/>
          </p:cNvSpPr>
          <p:nvPr/>
        </p:nvSpPr>
        <p:spPr bwMode="auto">
          <a:xfrm>
            <a:off x="12192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4" name="AutoShape 34"/>
          <p:cNvSpPr>
            <a:spLocks noChangeArrowheads="1"/>
          </p:cNvSpPr>
          <p:nvPr/>
        </p:nvSpPr>
        <p:spPr bwMode="auto">
          <a:xfrm>
            <a:off x="20574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5" name="AutoShape 35"/>
          <p:cNvSpPr>
            <a:spLocks noChangeArrowheads="1"/>
          </p:cNvSpPr>
          <p:nvPr/>
        </p:nvSpPr>
        <p:spPr bwMode="auto">
          <a:xfrm>
            <a:off x="12192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6" name="AutoShape 36"/>
          <p:cNvSpPr>
            <a:spLocks noChangeArrowheads="1"/>
          </p:cNvSpPr>
          <p:nvPr/>
        </p:nvSpPr>
        <p:spPr bwMode="auto">
          <a:xfrm>
            <a:off x="20574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7" name="AutoShape 37"/>
          <p:cNvSpPr>
            <a:spLocks noChangeArrowheads="1"/>
          </p:cNvSpPr>
          <p:nvPr/>
        </p:nvSpPr>
        <p:spPr bwMode="auto">
          <a:xfrm>
            <a:off x="3048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8" name="Text Box 38"/>
          <p:cNvSpPr txBox="1">
            <a:spLocks noChangeArrowheads="1"/>
          </p:cNvSpPr>
          <p:nvPr/>
        </p:nvSpPr>
        <p:spPr bwMode="auto">
          <a:xfrm>
            <a:off x="28956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19" name="Text Box 3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0" name="Text Box 40"/>
          <p:cNvSpPr txBox="1">
            <a:spLocks noChangeArrowheads="1"/>
          </p:cNvSpPr>
          <p:nvPr/>
        </p:nvSpPr>
        <p:spPr bwMode="auto">
          <a:xfrm>
            <a:off x="2895600" y="4291608"/>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1" name="Text Box 41"/>
          <p:cNvSpPr txBox="1">
            <a:spLocks noChangeArrowheads="1"/>
          </p:cNvSpPr>
          <p:nvPr/>
        </p:nvSpPr>
        <p:spPr bwMode="auto">
          <a:xfrm>
            <a:off x="3352800" y="42916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22" name="Text Box 42"/>
          <p:cNvSpPr txBox="1">
            <a:spLocks noChangeArrowheads="1"/>
          </p:cNvSpPr>
          <p:nvPr/>
        </p:nvSpPr>
        <p:spPr bwMode="auto">
          <a:xfrm>
            <a:off x="4267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23" name="Text Box 43"/>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24" name="Text Box 44"/>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25" name="Text Box 45"/>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6" name="Text Box 46"/>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9" name="Text Box 49"/>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30" name="AutoShape 50"/>
          <p:cNvSpPr>
            <a:spLocks noChangeArrowheads="1"/>
          </p:cNvSpPr>
          <p:nvPr/>
        </p:nvSpPr>
        <p:spPr bwMode="auto">
          <a:xfrm>
            <a:off x="7239000" y="1777008"/>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6131" name="AutoShape 51"/>
          <p:cNvSpPr>
            <a:spLocks noChangeArrowheads="1"/>
          </p:cNvSpPr>
          <p:nvPr/>
        </p:nvSpPr>
        <p:spPr bwMode="auto">
          <a:xfrm>
            <a:off x="457200" y="1700808"/>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
        <p:nvSpPr>
          <p:cNvPr id="46132" name="Rectangle 52"/>
          <p:cNvSpPr>
            <a:spLocks noChangeArrowheads="1"/>
          </p:cNvSpPr>
          <p:nvPr/>
        </p:nvSpPr>
        <p:spPr bwMode="auto">
          <a:xfrm>
            <a:off x="4114800" y="3148608"/>
            <a:ext cx="304800" cy="2286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eaLnBrk="0" hangingPunct="0"/>
            <a:endParaRPr lang="en-US" sz="2400" b="0">
              <a:solidFill>
                <a:srgbClr val="000000"/>
              </a:solidFill>
              <a:latin typeface="Times New Roman" charset="0"/>
            </a:endParaRPr>
          </a:p>
        </p:txBody>
      </p:sp>
      <p:sp>
        <p:nvSpPr>
          <p:cNvPr id="46133" name="AutoShape 53"/>
          <p:cNvSpPr>
            <a:spLocks noChangeArrowheads="1"/>
          </p:cNvSpPr>
          <p:nvPr/>
        </p:nvSpPr>
        <p:spPr bwMode="auto">
          <a:xfrm>
            <a:off x="4800600" y="1700808"/>
            <a:ext cx="1447800" cy="381000"/>
          </a:xfrm>
          <a:prstGeom prst="wedgeRoundRectCallout">
            <a:avLst>
              <a:gd name="adj1" fmla="val -78509"/>
              <a:gd name="adj2" fmla="val 297083"/>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Last key used</a:t>
            </a:r>
          </a:p>
        </p:txBody>
      </p:sp>
      <p:sp>
        <p:nvSpPr>
          <p:cNvPr id="46134" name="Text Box 54"/>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1</a:t>
            </a:r>
          </a:p>
        </p:txBody>
      </p:sp>
      <p:sp>
        <p:nvSpPr>
          <p:cNvPr id="46135" name="Text Box 55"/>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2</a:t>
            </a:r>
          </a:p>
        </p:txBody>
      </p:sp>
      <p:sp>
        <p:nvSpPr>
          <p:cNvPr id="46136" name="Text Box 56"/>
          <p:cNvSpPr txBox="1">
            <a:spLocks noChangeArrowheads="1"/>
          </p:cNvSpPr>
          <p:nvPr/>
        </p:nvSpPr>
        <p:spPr bwMode="auto">
          <a:xfrm>
            <a:off x="4114800" y="3148608"/>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solidFill>
                  <a:srgbClr val="000000"/>
                </a:solidFill>
                <a:latin typeface="Times New Roman" charset="0"/>
              </a:rPr>
              <a:t>15</a:t>
            </a:r>
          </a:p>
        </p:txBody>
      </p:sp>
      <p:sp>
        <p:nvSpPr>
          <p:cNvPr id="46137" name="Text Box 57"/>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3</a:t>
            </a:r>
          </a:p>
        </p:txBody>
      </p:sp>
      <p:sp>
        <p:nvSpPr>
          <p:cNvPr id="46138" name="Text Box 58"/>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5</a:t>
            </a:r>
          </a:p>
        </p:txBody>
      </p:sp>
      <p:sp>
        <p:nvSpPr>
          <p:cNvPr id="46139" name="Text Box 59"/>
          <p:cNvSpPr txBox="1">
            <a:spLocks noChangeArrowheads="1"/>
          </p:cNvSpPr>
          <p:nvPr/>
        </p:nvSpPr>
        <p:spPr bwMode="auto">
          <a:xfrm>
            <a:off x="4114800" y="3148608"/>
            <a:ext cx="3365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eaLnBrk="0" hangingPunct="0"/>
            <a:r>
              <a:rPr lang="en-US" sz="1200" dirty="0">
                <a:solidFill>
                  <a:srgbClr val="000000"/>
                </a:solidFill>
                <a:latin typeface="Times New Roman" charset="0"/>
              </a:rPr>
              <a:t>6</a:t>
            </a:r>
          </a:p>
        </p:txBody>
      </p:sp>
      <p:sp>
        <p:nvSpPr>
          <p:cNvPr id="46140" name="Text Box 60"/>
          <p:cNvSpPr txBox="1">
            <a:spLocks noChangeArrowheads="1"/>
          </p:cNvSpPr>
          <p:nvPr/>
        </p:nvSpPr>
        <p:spPr bwMode="auto">
          <a:xfrm>
            <a:off x="6172200" y="52060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3</a:t>
            </a:r>
            <a:r>
              <a:rPr lang="en-US" b="0">
                <a:solidFill>
                  <a:srgbClr val="000000"/>
                </a:solidFill>
                <a:latin typeface="Times New Roman" charset="0"/>
              </a:rPr>
              <a:t> ignored: duplicate</a:t>
            </a:r>
          </a:p>
        </p:txBody>
      </p:sp>
      <p:sp>
        <p:nvSpPr>
          <p:cNvPr id="46141" name="Text Box 61"/>
          <p:cNvSpPr txBox="1">
            <a:spLocks noChangeArrowheads="1"/>
          </p:cNvSpPr>
          <p:nvPr/>
        </p:nvSpPr>
        <p:spPr bwMode="auto">
          <a:xfrm>
            <a:off x="6172200" y="56632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5</a:t>
            </a:r>
            <a:r>
              <a:rPr lang="en-US" b="0">
                <a:solidFill>
                  <a:srgbClr val="000000"/>
                </a:solidFill>
                <a:latin typeface="Times New Roman" charset="0"/>
              </a:rPr>
              <a:t> ignored: duplicate</a:t>
            </a:r>
          </a:p>
        </p:txBody>
      </p:sp>
    </p:spTree>
    <p:extLst>
      <p:ext uri="{BB962C8B-B14F-4D97-AF65-F5344CB8AC3E}">
        <p14:creationId xmlns:p14="http://schemas.microsoft.com/office/powerpoint/2010/main" val="227175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1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6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2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461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61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1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13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6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61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612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4610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1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61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61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1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6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1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6111"/>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46140"/>
                                        </p:tgtEl>
                                        <p:attrNameLst>
                                          <p:attrName>style.visibility</p:attrName>
                                        </p:attrNameLst>
                                      </p:cBhvr>
                                      <p:to>
                                        <p:strVal val="visible"/>
                                      </p:to>
                                    </p:set>
                                    <p:anim calcmode="lin" valueType="num">
                                      <p:cBhvr additive="base">
                                        <p:cTn id="75" dur="500" fill="hold"/>
                                        <p:tgtEl>
                                          <p:spTgt spid="46140"/>
                                        </p:tgtEl>
                                        <p:attrNameLst>
                                          <p:attrName>ppt_x</p:attrName>
                                        </p:attrNameLst>
                                      </p:cBhvr>
                                      <p:tavLst>
                                        <p:tav tm="0">
                                          <p:val>
                                            <p:strVal val="#ppt_x"/>
                                          </p:val>
                                        </p:tav>
                                        <p:tav tm="100000">
                                          <p:val>
                                            <p:strVal val="#ppt_x"/>
                                          </p:val>
                                        </p:tav>
                                      </p:tavLst>
                                    </p:anim>
                                    <p:anim calcmode="lin" valueType="num">
                                      <p:cBhvr additive="base">
                                        <p:cTn id="76"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61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6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1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121"/>
                                        </p:tgtEl>
                                        <p:attrNameLst>
                                          <p:attrName>style.visibility</p:attrName>
                                        </p:attrNameLst>
                                      </p:cBhvr>
                                      <p:to>
                                        <p:strVal val="visible"/>
                                      </p:to>
                                    </p:set>
                                  </p:childTnLst>
                                </p:cTn>
                              </p:par>
                              <p:par>
                                <p:cTn id="87" presetID="5" presetClass="exit" presetSubtype="10" fill="hold" grpId="1" nodeType="withEffect">
                                  <p:stCondLst>
                                    <p:cond delay="0"/>
                                  </p:stCondLst>
                                  <p:childTnLst>
                                    <p:animEffect transition="out" filter="checkerboard(across)">
                                      <p:cBhvr>
                                        <p:cTn id="88" dur="500"/>
                                        <p:tgtEl>
                                          <p:spTgt spid="46140"/>
                                        </p:tgtEl>
                                      </p:cBhvr>
                                    </p:animEffect>
                                    <p:set>
                                      <p:cBhvr>
                                        <p:cTn id="89" dur="1" fill="hold">
                                          <p:stCondLst>
                                            <p:cond delay="499"/>
                                          </p:stCondLst>
                                        </p:cTn>
                                        <p:tgtEl>
                                          <p:spTgt spid="4614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6118"/>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4612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6138"/>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46137"/>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612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61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4610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10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6120"/>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46141"/>
                                        </p:tgtEl>
                                        <p:attrNameLst>
                                          <p:attrName>style.visibility</p:attrName>
                                        </p:attrNameLst>
                                      </p:cBhvr>
                                      <p:to>
                                        <p:strVal val="visible"/>
                                      </p:to>
                                    </p:set>
                                    <p:anim calcmode="lin" valueType="num">
                                      <p:cBhvr additive="base">
                                        <p:cTn id="116" dur="500" fill="hold"/>
                                        <p:tgtEl>
                                          <p:spTgt spid="46141"/>
                                        </p:tgtEl>
                                        <p:attrNameLst>
                                          <p:attrName>ppt_x</p:attrName>
                                        </p:attrNameLst>
                                      </p:cBhvr>
                                      <p:tavLst>
                                        <p:tav tm="0">
                                          <p:val>
                                            <p:strVal val="#ppt_x"/>
                                          </p:val>
                                        </p:tav>
                                        <p:tav tm="100000">
                                          <p:val>
                                            <p:strVal val="#ppt_x"/>
                                          </p:val>
                                        </p:tav>
                                      </p:tavLst>
                                    </p:anim>
                                    <p:anim calcmode="lin" valueType="num">
                                      <p:cBhvr additive="base">
                                        <p:cTn id="117"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46119"/>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6126"/>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4613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6139"/>
                                        </p:tgtEl>
                                        <p:attrNameLst>
                                          <p:attrName>style.visibility</p:attrName>
                                        </p:attrNameLst>
                                      </p:cBhvr>
                                      <p:to>
                                        <p:strVal val="visible"/>
                                      </p:to>
                                    </p:set>
                                  </p:childTnLst>
                                </p:cTn>
                              </p:par>
                              <p:par>
                                <p:cTn id="128" presetID="5" presetClass="exit" presetSubtype="10" fill="hold" grpId="1" nodeType="withEffect">
                                  <p:stCondLst>
                                    <p:cond delay="0"/>
                                  </p:stCondLst>
                                  <p:childTnLst>
                                    <p:animEffect transition="out" filter="checkerboard(across)">
                                      <p:cBhvr>
                                        <p:cTn id="129" dur="500"/>
                                        <p:tgtEl>
                                          <p:spTgt spid="46141"/>
                                        </p:tgtEl>
                                      </p:cBhvr>
                                    </p:animEffect>
                                    <p:set>
                                      <p:cBhvr>
                                        <p:cTn id="130" dur="1" fill="hold">
                                          <p:stCondLst>
                                            <p:cond delay="499"/>
                                          </p:stCondLst>
                                        </p:cTn>
                                        <p:tgtEl>
                                          <p:spTgt spid="4614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4612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612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4613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4613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612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612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46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animBg="1"/>
      <p:bldP spid="46101" grpId="0" animBg="1"/>
      <p:bldP spid="46102" grpId="0"/>
      <p:bldP spid="46103" grpId="0"/>
      <p:bldP spid="46104" grpId="0" animBg="1"/>
      <p:bldP spid="46106" grpId="0"/>
      <p:bldP spid="46108" grpId="0"/>
      <p:bldP spid="46109" grpId="0"/>
      <p:bldP spid="46110" grpId="0"/>
      <p:bldP spid="46111" grpId="0"/>
      <p:bldP spid="46112" grpId="0" animBg="1"/>
      <p:bldP spid="46113" grpId="0" animBg="1"/>
      <p:bldP spid="46113" grpId="1" animBg="1"/>
      <p:bldP spid="46114" grpId="0" animBg="1"/>
      <p:bldP spid="46115" grpId="0" animBg="1"/>
      <p:bldP spid="46115" grpId="1" animBg="1"/>
      <p:bldP spid="46116" grpId="0" animBg="1"/>
      <p:bldP spid="46117" grpId="0" animBg="1"/>
      <p:bldP spid="46118" grpId="0"/>
      <p:bldP spid="46118" grpId="1"/>
      <p:bldP spid="46119" grpId="0"/>
      <p:bldP spid="46119" grpId="1"/>
      <p:bldP spid="46120" grpId="0"/>
      <p:bldP spid="46120" grpId="1"/>
      <p:bldP spid="46121" grpId="0"/>
      <p:bldP spid="46122" grpId="0"/>
      <p:bldP spid="46122" grpId="1"/>
      <p:bldP spid="46123" grpId="0"/>
      <p:bldP spid="46123" grpId="1"/>
      <p:bldP spid="46124" grpId="0"/>
      <p:bldP spid="46124" grpId="1"/>
      <p:bldP spid="46125" grpId="0"/>
      <p:bldP spid="46125" grpId="1"/>
      <p:bldP spid="46126" grpId="0"/>
      <p:bldP spid="46126" grpId="1"/>
      <p:bldP spid="46129" grpId="0"/>
      <p:bldP spid="46129" grpId="1"/>
      <p:bldP spid="46134" grpId="0" animBg="1"/>
      <p:bldP spid="46134" grpId="1" animBg="1"/>
      <p:bldP spid="46136" grpId="0"/>
      <p:bldP spid="46137" grpId="0" animBg="1"/>
      <p:bldP spid="46137" grpId="1" animBg="1"/>
      <p:bldP spid="46138" grpId="0" animBg="1"/>
      <p:bldP spid="46138" grpId="1" animBg="1"/>
      <p:bldP spid="46139" grpId="0" animBg="1"/>
      <p:bldP spid="46139" grpId="1" animBg="1"/>
      <p:bldP spid="46140" grpId="0"/>
      <p:bldP spid="46140" grpId="1"/>
      <p:bldP spid="46141" grpId="0"/>
      <p:bldP spid="4614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332656"/>
            <a:ext cx="8013192" cy="1636776"/>
          </a:xfrm>
        </p:spPr>
        <p:txBody>
          <a:bodyPr/>
          <a:lstStyle/>
          <a:p>
            <a:r>
              <a:rPr lang="en-CA" dirty="0"/>
              <a:t>Join Operator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40968"/>
            <a:ext cx="7265513" cy="29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BD36562-62D1-4C14-8E95-6D4231DAB81F}" type="slidenum">
              <a:rPr lang="en-GB"/>
              <a:pPr/>
              <a:t>82</a:t>
            </a:fld>
            <a:endParaRPr lang="en-GB"/>
          </a:p>
        </p:txBody>
      </p:sp>
      <p:sp>
        <p:nvSpPr>
          <p:cNvPr id="128005" name="Rectangle 5"/>
          <p:cNvSpPr>
            <a:spLocks noGrp="1" noChangeArrowheads="1"/>
          </p:cNvSpPr>
          <p:nvPr>
            <p:ph type="title"/>
          </p:nvPr>
        </p:nvSpPr>
        <p:spPr/>
        <p:txBody>
          <a:bodyPr/>
          <a:lstStyle/>
          <a:p>
            <a:r>
              <a:rPr lang="en-US"/>
              <a:t>Join Operation Implementation</a:t>
            </a:r>
          </a:p>
        </p:txBody>
      </p:sp>
      <p:sp>
        <p:nvSpPr>
          <p:cNvPr id="128006" name="Rectangle 6"/>
          <p:cNvSpPr>
            <a:spLocks noGrp="1" noChangeArrowheads="1"/>
          </p:cNvSpPr>
          <p:nvPr>
            <p:ph type="body" idx="1"/>
          </p:nvPr>
        </p:nvSpPr>
        <p:spPr>
          <a:xfrm>
            <a:off x="251520" y="1556792"/>
            <a:ext cx="8568952" cy="5301208"/>
          </a:xfrm>
        </p:spPr>
        <p:txBody>
          <a:bodyPr/>
          <a:lstStyle/>
          <a:p>
            <a:r>
              <a:rPr lang="en-US" dirty="0">
                <a:latin typeface="Arial" pitchFamily="34" charset="0"/>
              </a:rPr>
              <a:t>SELECT * FROM Reservations R, Sailors S</a:t>
            </a:r>
            <a:br>
              <a:rPr lang="en-US" dirty="0">
                <a:latin typeface="Arial" pitchFamily="34" charset="0"/>
              </a:rPr>
            </a:br>
            <a:r>
              <a:rPr lang="en-US" dirty="0">
                <a:latin typeface="Arial" pitchFamily="34" charset="0"/>
              </a:rPr>
              <a:t>where </a:t>
            </a:r>
            <a:r>
              <a:rPr lang="en-US" dirty="0" err="1">
                <a:latin typeface="Arial" pitchFamily="34" charset="0"/>
              </a:rPr>
              <a:t>R.sid</a:t>
            </a:r>
            <a:r>
              <a:rPr lang="en-US" dirty="0">
                <a:latin typeface="Arial" pitchFamily="34" charset="0"/>
              </a:rPr>
              <a:t> = S.id</a:t>
            </a:r>
          </a:p>
          <a:p>
            <a:pPr>
              <a:buFontTx/>
              <a:buNone/>
            </a:pPr>
            <a:endParaRPr lang="en-US" dirty="0">
              <a:latin typeface="Arial" pitchFamily="34" charset="0"/>
            </a:endParaRPr>
          </a:p>
          <a:p>
            <a:r>
              <a:rPr lang="en-US" dirty="0"/>
              <a:t>The main strategies for implementing the join are:</a:t>
            </a:r>
          </a:p>
          <a:p>
            <a:pPr lvl="1"/>
            <a:r>
              <a:rPr lang="en-US" sz="3200" dirty="0"/>
              <a:t>Block Nested Loop Join</a:t>
            </a:r>
          </a:p>
          <a:p>
            <a:pPr lvl="1"/>
            <a:r>
              <a:rPr lang="en-US" sz="3200" dirty="0"/>
              <a:t>Indexed Nested Loop Join</a:t>
            </a:r>
          </a:p>
          <a:p>
            <a:pPr lvl="1"/>
            <a:r>
              <a:rPr lang="en-US" sz="3200" dirty="0"/>
              <a:t>Sort-Merge Join</a:t>
            </a:r>
          </a:p>
          <a:p>
            <a:pPr lvl="1"/>
            <a:r>
              <a:rPr lang="en-US" sz="3200" dirty="0"/>
              <a:t>Hash-Join (building a Hash index on the fly)</a:t>
            </a:r>
          </a:p>
          <a:p>
            <a:pPr lvl="1"/>
            <a:endParaRPr lang="en-US" dirty="0"/>
          </a:p>
          <a:p>
            <a:pPr lvl="1">
              <a:buFontTx/>
              <a:buNone/>
            </a:pPr>
            <a:endParaRPr lang="en-US" dirty="0"/>
          </a:p>
        </p:txBody>
      </p:sp>
    </p:spTree>
    <p:extLst>
      <p:ext uri="{BB962C8B-B14F-4D97-AF65-F5344CB8AC3E}">
        <p14:creationId xmlns:p14="http://schemas.microsoft.com/office/powerpoint/2010/main" val="2157464159"/>
      </p:ext>
    </p:extLst>
  </p:cSld>
  <p:clrMapOvr>
    <a:masterClrMapping/>
  </p:clrMapOvr>
  <p:transition>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sz="3600"/>
              <a:t>Operator Cost Model</a:t>
            </a:r>
          </a:p>
        </p:txBody>
      </p:sp>
      <p:sp>
        <p:nvSpPr>
          <p:cNvPr id="8195" name="Rectangle 3"/>
          <p:cNvSpPr>
            <a:spLocks noGrp="1" noChangeArrowheads="1"/>
          </p:cNvSpPr>
          <p:nvPr>
            <p:ph type="body" idx="1"/>
          </p:nvPr>
        </p:nvSpPr>
        <p:spPr>
          <a:xfrm>
            <a:off x="395536" y="1484784"/>
            <a:ext cx="8291264" cy="4793779"/>
          </a:xfrm>
        </p:spPr>
        <p:txBody>
          <a:bodyPr/>
          <a:lstStyle/>
          <a:p>
            <a:pPr eaLnBrk="1" hangingPunct="1"/>
            <a:r>
              <a:rPr lang="en-US" dirty="0"/>
              <a:t>We will compare the Join implementation strategies using a simple cost model</a:t>
            </a:r>
          </a:p>
          <a:p>
            <a:pPr lvl="1"/>
            <a:r>
              <a:rPr lang="en-US" dirty="0"/>
              <a:t>Count # of disk blocks read and written during operator execution</a:t>
            </a:r>
          </a:p>
          <a:p>
            <a:pPr lvl="1"/>
            <a:r>
              <a:rPr lang="en-US" dirty="0"/>
              <a:t>Cost of query plan = Sum of operator costs</a:t>
            </a:r>
          </a:p>
          <a:p>
            <a:pPr lvl="1"/>
            <a:r>
              <a:rPr lang="en-US" dirty="0"/>
              <a:t>Ignoring CPU costs</a:t>
            </a:r>
          </a:p>
        </p:txBody>
      </p:sp>
      <p:sp>
        <p:nvSpPr>
          <p:cNvPr id="4" name="Rectangle 3"/>
          <p:cNvSpPr txBox="1">
            <a:spLocks noChangeArrowheads="1"/>
          </p:cNvSpPr>
          <p:nvPr/>
        </p:nvSpPr>
        <p:spPr>
          <a:xfrm>
            <a:off x="395536" y="4653136"/>
            <a:ext cx="8355707" cy="220486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dirty="0"/>
              <a:t>Parameters used in Cost Model</a:t>
            </a:r>
          </a:p>
          <a:p>
            <a:pPr>
              <a:spcAft>
                <a:spcPts val="600"/>
              </a:spcAft>
              <a:buFont typeface="Wingdings 2"/>
              <a:buNone/>
            </a:pPr>
            <a:r>
              <a:rPr lang="en-US" b="0" dirty="0">
                <a:sym typeface="Symbol" pitchFamily="-76" charset="2"/>
              </a:rPr>
              <a:t></a:t>
            </a:r>
            <a:r>
              <a:rPr lang="en-US" b="0" baseline="-25000" dirty="0">
                <a:sym typeface="Symbol" pitchFamily="-76" charset="2"/>
              </a:rPr>
              <a:t>r</a:t>
            </a:r>
            <a:r>
              <a:rPr lang="en-US" b="0" dirty="0">
                <a:sym typeface="Symbol" pitchFamily="-76" charset="2"/>
              </a:rPr>
              <a:t> </a:t>
            </a:r>
            <a:r>
              <a:rPr lang="en-US" b="0" dirty="0"/>
              <a:t>  = # blocks storing R tuples</a:t>
            </a:r>
          </a:p>
          <a:p>
            <a:pPr>
              <a:spcAft>
                <a:spcPts val="600"/>
              </a:spcAft>
              <a:buFont typeface="Wingdings 2"/>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FontTx/>
              <a:buNone/>
            </a:pPr>
            <a:r>
              <a:rPr lang="en-US" b="0" dirty="0"/>
              <a:t>M   = # memory blocks available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83</a:t>
            </a:fld>
            <a:endParaRPr lang="en-US" dirty="0"/>
          </a:p>
        </p:txBody>
      </p:sp>
    </p:spTree>
    <p:extLst>
      <p:ext uri="{BB962C8B-B14F-4D97-AF65-F5344CB8AC3E}">
        <p14:creationId xmlns:p14="http://schemas.microsoft.com/office/powerpoint/2010/main" val="20950159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3400" y="4114800"/>
            <a:ext cx="7772400" cy="2971800"/>
          </a:xfrm>
        </p:spPr>
        <p:txBody>
          <a:bodyPr/>
          <a:lstStyle/>
          <a:p>
            <a:pPr eaLnBrk="1" hangingPunct="1"/>
            <a:r>
              <a:rPr lang="en-US" b="1" dirty="0"/>
              <a:t>NLJ  (conceptually)</a:t>
            </a:r>
          </a:p>
          <a:p>
            <a:pPr eaLnBrk="1" hangingPunct="1">
              <a:buFontTx/>
              <a:buNone/>
            </a:pPr>
            <a:r>
              <a:rPr lang="en-US" dirty="0"/>
              <a:t>		for each r </a:t>
            </a:r>
            <a:r>
              <a:rPr lang="en-US" dirty="0">
                <a:sym typeface="Symbol" pitchFamily="18" charset="2"/>
              </a:rPr>
              <a:t></a:t>
            </a:r>
            <a:r>
              <a:rPr lang="en-US" dirty="0"/>
              <a:t> R do</a:t>
            </a:r>
          </a:p>
          <a:p>
            <a:pPr eaLnBrk="1" hangingPunct="1">
              <a:buFontTx/>
              <a:buNone/>
            </a:pPr>
            <a:r>
              <a:rPr lang="en-US" dirty="0"/>
              <a:t>		    for each s </a:t>
            </a:r>
            <a:r>
              <a:rPr lang="en-US" dirty="0">
                <a:sym typeface="Symbol" pitchFamily="18" charset="2"/>
              </a:rPr>
              <a:t></a:t>
            </a:r>
            <a:r>
              <a:rPr lang="en-US" dirty="0"/>
              <a:t> S do</a:t>
            </a:r>
          </a:p>
          <a:p>
            <a:pPr eaLnBrk="1" hangingPunct="1">
              <a:buFontTx/>
              <a:buNone/>
            </a:pPr>
            <a:r>
              <a:rPr lang="en-US" dirty="0"/>
              <a:t>			if (</a:t>
            </a:r>
            <a:r>
              <a:rPr lang="en-US" dirty="0" err="1"/>
              <a:t>r.C</a:t>
            </a:r>
            <a:r>
              <a:rPr lang="en-US" dirty="0"/>
              <a:t> = </a:t>
            </a:r>
            <a:r>
              <a:rPr lang="en-US" dirty="0" err="1"/>
              <a:t>s.C</a:t>
            </a:r>
            <a:r>
              <a:rPr lang="en-US" dirty="0"/>
              <a:t>) then </a:t>
            </a:r>
            <a:r>
              <a:rPr lang="en-US" dirty="0">
                <a:solidFill>
                  <a:srgbClr val="0000FF"/>
                </a:solidFill>
              </a:rPr>
              <a:t>output </a:t>
            </a:r>
            <a:r>
              <a:rPr lang="en-US" dirty="0" err="1"/>
              <a:t>r,s</a:t>
            </a:r>
            <a:r>
              <a:rPr lang="en-US" dirty="0"/>
              <a:t> pair</a:t>
            </a:r>
          </a:p>
        </p:txBody>
      </p:sp>
      <p:sp>
        <p:nvSpPr>
          <p:cNvPr id="25603" name="Text Box 3"/>
          <p:cNvSpPr txBox="1">
            <a:spLocks noChangeArrowheads="1"/>
          </p:cNvSpPr>
          <p:nvPr/>
        </p:nvSpPr>
        <p:spPr bwMode="auto">
          <a:xfrm>
            <a:off x="239713" y="0"/>
            <a:ext cx="73731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FF"/>
                </a:solidFill>
              </a:rPr>
              <a:t>Nested Loop Join (NLJ)</a:t>
            </a:r>
          </a:p>
        </p:txBody>
      </p:sp>
      <p:graphicFrame>
        <p:nvGraphicFramePr>
          <p:cNvPr id="217092" name="Group 4"/>
          <p:cNvGraphicFramePr>
            <a:graphicFrameLocks noGrp="1"/>
          </p:cNvGraphicFramePr>
          <p:nvPr>
            <p:extLst>
              <p:ext uri="{D42A27DB-BD31-4B8C-83A1-F6EECF244321}">
                <p14:modId xmlns:p14="http://schemas.microsoft.com/office/powerpoint/2010/main" val="2226066750"/>
              </p:ext>
            </p:extLst>
          </p:nvPr>
        </p:nvGraphicFramePr>
        <p:xfrm>
          <a:off x="762000" y="1143000"/>
          <a:ext cx="19812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extLst>
              <p:ext uri="{D42A27DB-BD31-4B8C-83A1-F6EECF244321}">
                <p14:modId xmlns:p14="http://schemas.microsoft.com/office/powerpoint/2010/main" val="1497499127"/>
              </p:ext>
            </p:extLst>
          </p:nvPr>
        </p:nvGraphicFramePr>
        <p:xfrm>
          <a:off x="3691712" y="1146433"/>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4" name="Text Box 44"/>
          <p:cNvSpPr txBox="1">
            <a:spLocks noChangeArrowheads="1"/>
          </p:cNvSpPr>
          <p:nvPr/>
        </p:nvSpPr>
        <p:spPr bwMode="auto">
          <a:xfrm>
            <a:off x="113333" y="95653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R</a:t>
            </a:r>
          </a:p>
        </p:txBody>
      </p:sp>
      <p:sp>
        <p:nvSpPr>
          <p:cNvPr id="25645" name="Text Box 45"/>
          <p:cNvSpPr txBox="1">
            <a:spLocks noChangeArrowheads="1"/>
          </p:cNvSpPr>
          <p:nvPr/>
        </p:nvSpPr>
        <p:spPr bwMode="auto">
          <a:xfrm>
            <a:off x="3250580" y="928687"/>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S</a:t>
            </a:r>
          </a:p>
        </p:txBody>
      </p:sp>
      <p:sp>
        <p:nvSpPr>
          <p:cNvPr id="25646" name="AutoShape 46"/>
          <p:cNvSpPr>
            <a:spLocks noChangeArrowheads="1"/>
          </p:cNvSpPr>
          <p:nvPr/>
        </p:nvSpPr>
        <p:spPr bwMode="auto">
          <a:xfrm rot="-5400000">
            <a:off x="3162300" y="20955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Line 4"/>
          <p:cNvSpPr>
            <a:spLocks noChangeShapeType="1"/>
          </p:cNvSpPr>
          <p:nvPr/>
        </p:nvSpPr>
        <p:spPr bwMode="auto">
          <a:xfrm flipH="1">
            <a:off x="7384257" y="80556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8" name="Line 5"/>
          <p:cNvSpPr>
            <a:spLocks noChangeShapeType="1"/>
          </p:cNvSpPr>
          <p:nvPr/>
        </p:nvSpPr>
        <p:spPr bwMode="auto">
          <a:xfrm>
            <a:off x="7993857" y="805567"/>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9" name="AutoShape 6"/>
          <p:cNvSpPr>
            <a:spLocks noChangeArrowheads="1"/>
          </p:cNvSpPr>
          <p:nvPr/>
        </p:nvSpPr>
        <p:spPr bwMode="auto">
          <a:xfrm rot="-5400000">
            <a:off x="7727157" y="386467"/>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0" name="AutoShape 7"/>
          <p:cNvSpPr>
            <a:spLocks noChangeArrowheads="1"/>
          </p:cNvSpPr>
          <p:nvPr/>
        </p:nvSpPr>
        <p:spPr bwMode="auto">
          <a:xfrm>
            <a:off x="7021513" y="1031934"/>
            <a:ext cx="72548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1" name="AutoShape 8"/>
          <p:cNvSpPr>
            <a:spLocks noChangeArrowheads="1"/>
          </p:cNvSpPr>
          <p:nvPr/>
        </p:nvSpPr>
        <p:spPr bwMode="auto">
          <a:xfrm>
            <a:off x="7993857" y="1033056"/>
            <a:ext cx="71913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2" name="Line 9"/>
          <p:cNvSpPr>
            <a:spLocks noChangeShapeType="1"/>
          </p:cNvSpPr>
          <p:nvPr/>
        </p:nvSpPr>
        <p:spPr bwMode="auto">
          <a:xfrm>
            <a:off x="7917657" y="234067"/>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3" name="Text Box 10"/>
          <p:cNvSpPr txBox="1">
            <a:spLocks noChangeArrowheads="1"/>
          </p:cNvSpPr>
          <p:nvPr/>
        </p:nvSpPr>
        <p:spPr bwMode="auto">
          <a:xfrm>
            <a:off x="6649244" y="1362016"/>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R</a:t>
            </a:r>
          </a:p>
        </p:txBody>
      </p:sp>
      <p:sp>
        <p:nvSpPr>
          <p:cNvPr id="24" name="Text Box 11"/>
          <p:cNvSpPr txBox="1">
            <a:spLocks noChangeArrowheads="1"/>
          </p:cNvSpPr>
          <p:nvPr/>
        </p:nvSpPr>
        <p:spPr bwMode="auto">
          <a:xfrm>
            <a:off x="8712995" y="1365732"/>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S</a:t>
            </a:r>
          </a:p>
        </p:txBody>
      </p:sp>
      <p:sp>
        <p:nvSpPr>
          <p:cNvPr id="25" name="Rectangle 3"/>
          <p:cNvSpPr txBox="1">
            <a:spLocks noChangeArrowheads="1"/>
          </p:cNvSpPr>
          <p:nvPr/>
        </p:nvSpPr>
        <p:spPr bwMode="auto">
          <a:xfrm>
            <a:off x="6852986" y="2209800"/>
            <a:ext cx="2235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US" sz="2400" dirty="0">
                <a:solidFill>
                  <a:srgbClr val="000000"/>
                </a:solidFill>
              </a:rPr>
              <a:t>NLJ can be:</a:t>
            </a:r>
          </a:p>
          <a:p>
            <a:pPr eaLnBrk="1" hangingPunct="1"/>
            <a:r>
              <a:rPr lang="en-US" sz="2400" b="0" dirty="0">
                <a:solidFill>
                  <a:srgbClr val="000000"/>
                </a:solidFill>
              </a:rPr>
              <a:t>Tuple-based</a:t>
            </a:r>
          </a:p>
          <a:p>
            <a:pPr eaLnBrk="1" hangingPunct="1"/>
            <a:r>
              <a:rPr lang="en-US" sz="2400" b="0" dirty="0">
                <a:solidFill>
                  <a:srgbClr val="000000"/>
                </a:solidFill>
              </a:rPr>
              <a:t>Block-based</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84</a:t>
            </a:fld>
            <a:endParaRPr lang="en-US">
              <a:solidFill>
                <a:srgbClr val="000000"/>
              </a:solidFill>
            </a:endParaRPr>
          </a:p>
        </p:txBody>
      </p:sp>
    </p:spTree>
    <p:extLst>
      <p:ext uri="{BB962C8B-B14F-4D97-AF65-F5344CB8AC3E}">
        <p14:creationId xmlns:p14="http://schemas.microsoft.com/office/powerpoint/2010/main" val="4053974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48400" y="6356807"/>
            <a:ext cx="2895600" cy="476250"/>
          </a:xfrm>
        </p:spPr>
        <p:txBody>
          <a:bodyPr/>
          <a:lstStyle/>
          <a:p>
            <a:pPr algn="r"/>
            <a:fld id="{E14F8D56-D219-49D0-8B99-922D669FE63A}" type="slidenum">
              <a:rPr lang="en-US" sz="900"/>
              <a:pPr algn="r"/>
              <a:t>85</a:t>
            </a:fld>
            <a:endParaRPr lang="en-US" sz="900"/>
          </a:p>
        </p:txBody>
      </p:sp>
      <p:sp>
        <p:nvSpPr>
          <p:cNvPr id="168962" name="Rectangle 2"/>
          <p:cNvSpPr>
            <a:spLocks noGrp="1" noChangeArrowheads="1"/>
          </p:cNvSpPr>
          <p:nvPr>
            <p:ph type="title"/>
          </p:nvPr>
        </p:nvSpPr>
        <p:spPr>
          <a:xfrm>
            <a:off x="467544" y="0"/>
            <a:ext cx="8229600" cy="764704"/>
          </a:xfrm>
        </p:spPr>
        <p:txBody>
          <a:bodyPr/>
          <a:lstStyle/>
          <a:p>
            <a:r>
              <a:rPr lang="en-US" sz="3200" dirty="0">
                <a:solidFill>
                  <a:srgbClr val="0000FF"/>
                </a:solidFill>
              </a:rPr>
              <a:t>Nested Loop Join (NLJ) Example</a:t>
            </a:r>
          </a:p>
        </p:txBody>
      </p:sp>
      <p:sp>
        <p:nvSpPr>
          <p:cNvPr id="168963" name="Rectangle 3"/>
          <p:cNvSpPr>
            <a:spLocks noGrp="1" noChangeArrowheads="1"/>
          </p:cNvSpPr>
          <p:nvPr>
            <p:ph type="body" idx="1"/>
          </p:nvPr>
        </p:nvSpPr>
        <p:spPr>
          <a:xfrm>
            <a:off x="395536" y="836712"/>
            <a:ext cx="8424936" cy="4968552"/>
          </a:xfrm>
        </p:spPr>
        <p:txBody>
          <a:bodyPr/>
          <a:lstStyle/>
          <a:p>
            <a:r>
              <a:rPr lang="en-US" sz="2800" b="1" dirty="0">
                <a:latin typeface="Courier New" pitchFamily="49" charset="0"/>
                <a:cs typeface="Times New Roman" pitchFamily="18" charset="0"/>
              </a:rPr>
              <a:t>select</a:t>
            </a:r>
            <a:r>
              <a:rPr lang="en-US" sz="2800" dirty="0">
                <a:latin typeface="Courier New" pitchFamily="49" charset="0"/>
                <a:cs typeface="Times New Roman" pitchFamily="18" charset="0"/>
              </a:rPr>
              <a:t> * </a:t>
            </a:r>
            <a:r>
              <a:rPr lang="en-US" sz="2800" b="1" dirty="0">
                <a:latin typeface="Courier New" pitchFamily="49" charset="0"/>
                <a:cs typeface="Times New Roman" pitchFamily="18" charset="0"/>
              </a:rPr>
              <a:t>from</a:t>
            </a:r>
            <a:r>
              <a:rPr lang="en-US" sz="2800" dirty="0">
                <a:latin typeface="Courier New" pitchFamily="49" charset="0"/>
                <a:cs typeface="Times New Roman" pitchFamily="18" charset="0"/>
              </a:rPr>
              <a:t> Customer c, Rental r </a:t>
            </a:r>
            <a:r>
              <a:rPr lang="en-US" sz="2800" b="1" dirty="0">
                <a:latin typeface="Courier New" pitchFamily="49" charset="0"/>
                <a:cs typeface="Times New Roman" pitchFamily="18" charset="0"/>
              </a:rPr>
              <a:t>where</a:t>
            </a:r>
            <a:r>
              <a:rPr lang="en-US" sz="2800" dirty="0">
                <a:latin typeface="Courier New" pitchFamily="49" charset="0"/>
                <a:cs typeface="Times New Roman" pitchFamily="18" charset="0"/>
              </a:rPr>
              <a:t> </a:t>
            </a:r>
            <a:r>
              <a:rPr lang="en-US" sz="2800" dirty="0" err="1">
                <a:latin typeface="Courier New" pitchFamily="49" charset="0"/>
                <a:cs typeface="Times New Roman" pitchFamily="18" charset="0"/>
              </a:rPr>
              <a:t>c.accountId</a:t>
            </a:r>
            <a:r>
              <a:rPr lang="en-US" sz="2800" dirty="0">
                <a:latin typeface="Courier New" pitchFamily="49" charset="0"/>
                <a:cs typeface="Times New Roman" pitchFamily="18" charset="0"/>
              </a:rPr>
              <a:t> = </a:t>
            </a:r>
            <a:r>
              <a:rPr lang="en-US" sz="2800" dirty="0" err="1">
                <a:latin typeface="Courier New" pitchFamily="49" charset="0"/>
                <a:cs typeface="Times New Roman" pitchFamily="18" charset="0"/>
              </a:rPr>
              <a:t>r.accountId</a:t>
            </a:r>
            <a:r>
              <a:rPr lang="en-US" sz="2800" dirty="0"/>
              <a:t> </a:t>
            </a:r>
          </a:p>
          <a:p>
            <a:r>
              <a:rPr lang="en-US" dirty="0"/>
              <a:t>Simple nested loops join</a:t>
            </a:r>
          </a:p>
          <a:p>
            <a:pPr lvl="1">
              <a:buFontTx/>
              <a:buNone/>
            </a:pPr>
            <a:r>
              <a:rPr lang="en-US" sz="2000" dirty="0">
                <a:latin typeface="Courier New" pitchFamily="49" charset="0"/>
                <a:cs typeface="Courier New" pitchFamily="49" charset="0"/>
              </a:rPr>
              <a:t>while (not </a:t>
            </a:r>
            <a:r>
              <a:rPr lang="en-US" sz="2000" dirty="0" err="1">
                <a:latin typeface="Courier New" pitchFamily="49" charset="0"/>
                <a:cs typeface="Courier New" pitchFamily="49" charset="0"/>
              </a:rPr>
              <a:t>customer.eof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c = </a:t>
            </a:r>
            <a:r>
              <a:rPr lang="en-US" sz="2000" dirty="0" err="1">
                <a:latin typeface="Courier New" pitchFamily="49" charset="0"/>
                <a:cs typeface="Courier New" pitchFamily="49" charset="0"/>
              </a:rPr>
              <a:t>customer.read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rental.reset</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while (not </a:t>
            </a:r>
            <a:r>
              <a:rPr lang="en-US" sz="2000" dirty="0" err="1">
                <a:latin typeface="Courier New" pitchFamily="49" charset="0"/>
                <a:cs typeface="Courier New" pitchFamily="49" charset="0"/>
              </a:rPr>
              <a:t>rental.eof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r = </a:t>
            </a:r>
            <a:r>
              <a:rPr lang="en-US" sz="2000" dirty="0" err="1">
                <a:latin typeface="Courier New" pitchFamily="49" charset="0"/>
                <a:cs typeface="Courier New" pitchFamily="49" charset="0"/>
              </a:rPr>
              <a:t>rental.read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c.accountId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r.accountId</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result.write</a:t>
            </a:r>
            <a:r>
              <a:rPr lang="en-US" sz="2000" dirty="0">
                <a:latin typeface="Courier New" pitchFamily="49" charset="0"/>
                <a:cs typeface="Courier New" pitchFamily="49" charset="0"/>
              </a:rPr>
              <a:t>(c, r);</a:t>
            </a:r>
          </a:p>
          <a:p>
            <a:pPr lvl="1">
              <a:buFontTx/>
              <a:buNone/>
            </a:pPr>
            <a:r>
              <a:rPr lang="en-US" sz="2000" dirty="0">
                <a:latin typeface="Courier New" pitchFamily="49" charset="0"/>
                <a:cs typeface="Courier New" pitchFamily="49" charset="0"/>
              </a:rPr>
              <a:t>	}</a:t>
            </a:r>
          </a:p>
          <a:p>
            <a:pPr lvl="1">
              <a:buFontTx/>
              <a:buNone/>
            </a:pPr>
            <a:r>
              <a:rPr lang="en-US" sz="2000" dirty="0">
                <a:latin typeface="Garamond" pitchFamily="18" charset="0"/>
                <a:cs typeface="Times New Roman" pitchFamily="18" charset="0"/>
              </a:rPr>
              <a:t>}</a:t>
            </a:r>
            <a:r>
              <a:rPr lang="en-US" sz="2000" dirty="0"/>
              <a:t> </a:t>
            </a:r>
          </a:p>
          <a:p>
            <a:r>
              <a:rPr lang="en-US" dirty="0"/>
              <a:t>Can reduce cost by comparing all records in block of customer against all rentals</a:t>
            </a:r>
          </a:p>
        </p:txBody>
      </p:sp>
    </p:spTree>
    <p:extLst>
      <p:ext uri="{BB962C8B-B14F-4D97-AF65-F5344CB8AC3E}">
        <p14:creationId xmlns:p14="http://schemas.microsoft.com/office/powerpoint/2010/main" val="31608013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Analysis of Tuple-based NLJ</a:t>
            </a:r>
          </a:p>
        </p:txBody>
      </p:sp>
      <p:sp>
        <p:nvSpPr>
          <p:cNvPr id="26627" name="Rectangle 3"/>
          <p:cNvSpPr>
            <a:spLocks noGrp="1" noChangeArrowheads="1"/>
          </p:cNvSpPr>
          <p:nvPr>
            <p:ph idx="1"/>
          </p:nvPr>
        </p:nvSpPr>
        <p:spPr/>
        <p:txBody>
          <a:bodyPr/>
          <a:lstStyle/>
          <a:p>
            <a:pPr>
              <a:spcBef>
                <a:spcPts val="600"/>
              </a:spcBef>
              <a:spcAft>
                <a:spcPts val="1800"/>
              </a:spcAft>
            </a:pPr>
            <a:r>
              <a:rPr lang="en-US" sz="4000" dirty="0"/>
              <a:t>Cost with R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x </a:t>
            </a:r>
            <a:r>
              <a:rPr lang="en-US" sz="4000" dirty="0" err="1">
                <a:sym typeface="Symbol" pitchFamily="-76" charset="2"/>
              </a:rPr>
              <a:t>T</a:t>
            </a:r>
            <a:r>
              <a:rPr lang="en-US" sz="4000" baseline="-25000" dirty="0" err="1">
                <a:sym typeface="Symbol" pitchFamily="-76" charset="2"/>
              </a:rPr>
              <a:t>s</a:t>
            </a:r>
            <a:r>
              <a:rPr lang="en-US" sz="4000" dirty="0">
                <a:sym typeface="Symbol" pitchFamily="-76" charset="2"/>
              </a:rPr>
              <a:t>)</a:t>
            </a:r>
            <a:endParaRPr lang="en-US" sz="4000" dirty="0"/>
          </a:p>
          <a:p>
            <a:pPr>
              <a:spcBef>
                <a:spcPts val="600"/>
              </a:spcBef>
              <a:spcAft>
                <a:spcPts val="1800"/>
              </a:spcAft>
            </a:pPr>
            <a:r>
              <a:rPr lang="en-US" sz="4000" dirty="0"/>
              <a:t>Cost with S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sym typeface="Symbol" pitchFamily="-76" charset="2"/>
              </a:rPr>
              <a:t> </a:t>
            </a:r>
            <a:r>
              <a:rPr lang="en-US" sz="4000" dirty="0"/>
              <a:t>+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t> x </a:t>
            </a:r>
            <a:r>
              <a:rPr lang="en-US" sz="4000" dirty="0" err="1">
                <a:sym typeface="Symbol" pitchFamily="-76" charset="2"/>
              </a:rPr>
              <a:t>T</a:t>
            </a:r>
            <a:r>
              <a:rPr lang="en-US" sz="4000" baseline="-25000" dirty="0" err="1">
                <a:sym typeface="Symbol" pitchFamily="-76" charset="2"/>
              </a:rPr>
              <a:t>r</a:t>
            </a:r>
            <a:r>
              <a:rPr lang="en-US" sz="4000" dirty="0">
                <a:sym typeface="Symbol" pitchFamily="-76" charset="2"/>
              </a:rPr>
              <a:t>)</a:t>
            </a:r>
            <a:endParaRPr lang="en-US" sz="4000" dirty="0"/>
          </a:p>
          <a:p>
            <a:pPr eaLnBrk="1" hangingPunct="1"/>
            <a:endParaRPr 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86</a:t>
            </a:fld>
            <a:endParaRPr lang="en-US" dirty="0"/>
          </a:p>
        </p:txBody>
      </p:sp>
    </p:spTree>
    <p:extLst>
      <p:ext uri="{BB962C8B-B14F-4D97-AF65-F5344CB8AC3E}">
        <p14:creationId xmlns:p14="http://schemas.microsoft.com/office/powerpoint/2010/main" val="3450348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23528" y="1412776"/>
            <a:ext cx="8515672" cy="4641379"/>
          </a:xfrm>
        </p:spPr>
        <p:txBody>
          <a:bodyPr/>
          <a:lstStyle/>
          <a:p>
            <a:pPr eaLnBrk="1" hangingPunct="1">
              <a:spcBef>
                <a:spcPts val="600"/>
              </a:spcBef>
            </a:pPr>
            <a:r>
              <a:rPr lang="en-US" dirty="0"/>
              <a:t>Suppose R is outer</a:t>
            </a:r>
          </a:p>
          <a:p>
            <a:pPr lvl="1" eaLnBrk="1" hangingPunct="1">
              <a:spcBef>
                <a:spcPts val="600"/>
              </a:spcBef>
            </a:pPr>
            <a:r>
              <a:rPr lang="en-US" dirty="0"/>
              <a:t>Loop: Get the next M-2  R blocks into memory</a:t>
            </a:r>
          </a:p>
          <a:p>
            <a:pPr lvl="1" eaLnBrk="1" hangingPunct="1">
              <a:spcBef>
                <a:spcPts val="600"/>
              </a:spcBef>
            </a:pPr>
            <a:r>
              <a:rPr lang="en-US" dirty="0"/>
              <a:t>          Join these with each block of S</a:t>
            </a:r>
          </a:p>
          <a:p>
            <a:pPr>
              <a:spcBef>
                <a:spcPts val="600"/>
              </a:spcBef>
            </a:pPr>
            <a:r>
              <a:rPr lang="en-US" b="1" dirty="0"/>
              <a:t>Cost:</a:t>
            </a:r>
            <a:r>
              <a:rPr lang="en-US" dirty="0"/>
              <a:t> </a:t>
            </a:r>
            <a:r>
              <a:rPr lang="en-US" dirty="0">
                <a:sym typeface="Symbol" pitchFamily="-76" charset="2"/>
              </a:rPr>
              <a:t></a:t>
            </a:r>
            <a:r>
              <a:rPr lang="en-US" b="1" baseline="-25000" dirty="0">
                <a:sym typeface="Symbol" pitchFamily="-76" charset="2"/>
              </a:rPr>
              <a:t>r</a:t>
            </a:r>
            <a:r>
              <a:rPr lang="en-US" dirty="0"/>
              <a:t> + (</a:t>
            </a:r>
            <a:r>
              <a:rPr lang="en-US" dirty="0">
                <a:sym typeface="Symbol" pitchFamily="-76" charset="2"/>
              </a:rPr>
              <a:t></a:t>
            </a:r>
            <a:r>
              <a:rPr lang="en-US" b="1" baseline="-25000" dirty="0">
                <a:sym typeface="Symbol" pitchFamily="-76" charset="2"/>
              </a:rPr>
              <a:t>r </a:t>
            </a:r>
            <a:r>
              <a:rPr lang="en-US" dirty="0"/>
              <a:t>/M-2) x </a:t>
            </a:r>
            <a:r>
              <a:rPr lang="en-US" dirty="0">
                <a:sym typeface="Symbol" pitchFamily="-76" charset="2"/>
              </a:rPr>
              <a:t></a:t>
            </a:r>
            <a:r>
              <a:rPr lang="en-US" b="1" baseline="-25000" dirty="0">
                <a:sym typeface="Symbol" pitchFamily="-76" charset="2"/>
              </a:rPr>
              <a:t>s</a:t>
            </a:r>
            <a:endParaRPr lang="en-US" dirty="0"/>
          </a:p>
          <a:p>
            <a:pPr eaLnBrk="1" hangingPunct="1">
              <a:spcBef>
                <a:spcPts val="600"/>
              </a:spcBef>
            </a:pPr>
            <a:r>
              <a:rPr lang="en-US" dirty="0"/>
              <a:t>What if </a:t>
            </a:r>
            <a:r>
              <a:rPr lang="en-US" b="1" dirty="0"/>
              <a:t>S</a:t>
            </a:r>
            <a:r>
              <a:rPr lang="en-US" dirty="0"/>
              <a:t> is outer?</a:t>
            </a:r>
          </a:p>
          <a:p>
            <a:pPr lvl="1">
              <a:spcBef>
                <a:spcPts val="600"/>
              </a:spcBef>
            </a:pPr>
            <a:r>
              <a:rPr lang="en-US" dirty="0">
                <a:solidFill>
                  <a:srgbClr val="C00000"/>
                </a:solidFill>
                <a:sym typeface="Symbol" pitchFamily="-76" charset="2"/>
              </a:rPr>
              <a:t></a:t>
            </a:r>
            <a:r>
              <a:rPr lang="en-US" b="1" baseline="-25000" dirty="0">
                <a:solidFill>
                  <a:srgbClr val="C00000"/>
                </a:solidFill>
                <a:sym typeface="Symbol" pitchFamily="-76" charset="2"/>
              </a:rPr>
              <a:t>s</a:t>
            </a:r>
            <a:r>
              <a:rPr lang="en-US" b="1" dirty="0">
                <a:sym typeface="Symbol" pitchFamily="-76" charset="2"/>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s </a:t>
            </a:r>
            <a:r>
              <a:rPr lang="en-US" dirty="0"/>
              <a:t>/M-2) x </a:t>
            </a:r>
            <a:r>
              <a:rPr lang="en-US" dirty="0">
                <a:sym typeface="Symbol" pitchFamily="-76" charset="2"/>
              </a:rPr>
              <a:t></a:t>
            </a:r>
            <a:r>
              <a:rPr lang="en-US" b="1" baseline="-25000" dirty="0">
                <a:sym typeface="Symbol" pitchFamily="-76" charset="2"/>
              </a:rPr>
              <a:t>r</a:t>
            </a:r>
            <a:endParaRPr lang="en-US" dirty="0"/>
          </a:p>
        </p:txBody>
      </p:sp>
      <p:sp>
        <p:nvSpPr>
          <p:cNvPr id="27650" name="Rectangle 2"/>
          <p:cNvSpPr>
            <a:spLocks noGrp="1" noChangeArrowheads="1"/>
          </p:cNvSpPr>
          <p:nvPr>
            <p:ph type="title"/>
          </p:nvPr>
        </p:nvSpPr>
        <p:spPr/>
        <p:txBody>
          <a:bodyPr/>
          <a:lstStyle/>
          <a:p>
            <a:pPr eaLnBrk="1" hangingPunct="1"/>
            <a:r>
              <a:rPr lang="en-US"/>
              <a:t>Block-based NLJ</a:t>
            </a:r>
          </a:p>
        </p:txBody>
      </p:sp>
      <p:sp>
        <p:nvSpPr>
          <p:cNvPr id="4" name="AutoShape 5"/>
          <p:cNvSpPr>
            <a:spLocks noChangeArrowheads="1"/>
          </p:cNvSpPr>
          <p:nvPr/>
        </p:nvSpPr>
        <p:spPr bwMode="auto">
          <a:xfrm>
            <a:off x="6818970" y="3657600"/>
            <a:ext cx="1857485" cy="923528"/>
          </a:xfrm>
          <a:prstGeom prst="wedgeRoundRectCallout">
            <a:avLst>
              <a:gd name="adj1" fmla="val -214388"/>
              <a:gd name="adj2" fmla="val -5734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Number of scans of relation </a:t>
            </a:r>
            <a:r>
              <a:rPr lang="en-US" dirty="0">
                <a:solidFill>
                  <a:srgbClr val="0070C0"/>
                </a:solidFill>
              </a:rPr>
              <a:t> </a:t>
            </a:r>
            <a:r>
              <a:rPr lang="en-US" sz="2000" b="1" dirty="0">
                <a:solidFill>
                  <a:srgbClr val="0070C0"/>
                </a:solidFill>
              </a:rPr>
              <a:t>S</a:t>
            </a:r>
          </a:p>
        </p:txBody>
      </p:sp>
      <p:pic>
        <p:nvPicPr>
          <p:cNvPr id="5" name="Picture 4" descr="ch12-block-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9641" cy="21328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627784" y="3573016"/>
            <a:ext cx="1152128" cy="16725"/>
          </a:xfrm>
          <a:prstGeom prst="line">
            <a:avLst/>
          </a:prstGeom>
          <a:ln>
            <a:solidFill>
              <a:srgbClr val="0000FF"/>
            </a:solidFill>
            <a:prstDash val="lgDashDot"/>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87</a:t>
            </a:fld>
            <a:endParaRPr lang="en-US" dirty="0"/>
          </a:p>
        </p:txBody>
      </p:sp>
    </p:spTree>
    <p:extLst>
      <p:ext uri="{BB962C8B-B14F-4D97-AF65-F5344CB8AC3E}">
        <p14:creationId xmlns:p14="http://schemas.microsoft.com/office/powerpoint/2010/main" val="8786107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E385B35-F760-4BA8-8FE5-7F93649EEF12}" type="slidenum">
              <a:rPr lang="en-US"/>
              <a:pPr/>
              <a:t>88</a:t>
            </a:fld>
            <a:endParaRPr lang="en-US"/>
          </a:p>
        </p:txBody>
      </p:sp>
      <p:sp>
        <p:nvSpPr>
          <p:cNvPr id="47121" name="Rectangle 17"/>
          <p:cNvSpPr>
            <a:spLocks noChangeArrowheads="1"/>
          </p:cNvSpPr>
          <p:nvPr/>
        </p:nvSpPr>
        <p:spPr bwMode="auto">
          <a:xfrm>
            <a:off x="3505200" y="2703984"/>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Rectangle 35"/>
          <p:cNvSpPr>
            <a:spLocks noChangeArrowheads="1"/>
          </p:cNvSpPr>
          <p:nvPr/>
        </p:nvSpPr>
        <p:spPr bwMode="auto">
          <a:xfrm>
            <a:off x="3505200" y="2703984"/>
            <a:ext cx="762000" cy="3048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 name="Rectangle 2"/>
          <p:cNvSpPr>
            <a:spLocks noGrp="1" noChangeArrowheads="1"/>
          </p:cNvSpPr>
          <p:nvPr>
            <p:ph type="title"/>
          </p:nvPr>
        </p:nvSpPr>
        <p:spPr>
          <a:xfrm>
            <a:off x="685800" y="228600"/>
            <a:ext cx="7772400" cy="762000"/>
          </a:xfrm>
        </p:spPr>
        <p:txBody>
          <a:bodyPr>
            <a:normAutofit fontScale="90000"/>
          </a:bodyPr>
          <a:lstStyle/>
          <a:p>
            <a:r>
              <a:rPr lang="en-US"/>
              <a:t>Block-Nested Loop Illustrated</a:t>
            </a:r>
          </a:p>
        </p:txBody>
      </p:sp>
      <p:sp>
        <p:nvSpPr>
          <p:cNvPr id="47108" name="Rectangle 4"/>
          <p:cNvSpPr>
            <a:spLocks noChangeArrowheads="1"/>
          </p:cNvSpPr>
          <p:nvPr/>
        </p:nvSpPr>
        <p:spPr bwMode="auto">
          <a:xfrm>
            <a:off x="838200" y="2627784"/>
            <a:ext cx="16764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1752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Line 6"/>
          <p:cNvSpPr>
            <a:spLocks noChangeShapeType="1"/>
          </p:cNvSpPr>
          <p:nvPr/>
        </p:nvSpPr>
        <p:spPr bwMode="auto">
          <a:xfrm>
            <a:off x="12954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7"/>
          <p:cNvSpPr>
            <a:spLocks noChangeShapeType="1"/>
          </p:cNvSpPr>
          <p:nvPr/>
        </p:nvSpPr>
        <p:spPr bwMode="auto">
          <a:xfrm>
            <a:off x="2133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Rectangle 8"/>
          <p:cNvSpPr>
            <a:spLocks noChangeArrowheads="1"/>
          </p:cNvSpPr>
          <p:nvPr/>
        </p:nvSpPr>
        <p:spPr bwMode="auto">
          <a:xfrm>
            <a:off x="1295400" y="3999384"/>
            <a:ext cx="762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1676400" y="3999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10"/>
          <p:cNvSpPr>
            <a:spLocks noChangeArrowheads="1"/>
          </p:cNvSpPr>
          <p:nvPr/>
        </p:nvSpPr>
        <p:spPr bwMode="auto">
          <a:xfrm>
            <a:off x="3048000" y="2322984"/>
            <a:ext cx="22860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12"/>
          <p:cNvSpPr>
            <a:spLocks noChangeArrowheads="1"/>
          </p:cNvSpPr>
          <p:nvPr/>
        </p:nvSpPr>
        <p:spPr bwMode="auto">
          <a:xfrm>
            <a:off x="45720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8"/>
          <p:cNvSpPr>
            <a:spLocks noChangeShapeType="1"/>
          </p:cNvSpPr>
          <p:nvPr/>
        </p:nvSpPr>
        <p:spPr bwMode="auto">
          <a:xfrm>
            <a:off x="3886200" y="27039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AutoShape 22"/>
          <p:cNvSpPr>
            <a:spLocks noChangeArrowheads="1"/>
          </p:cNvSpPr>
          <p:nvPr/>
        </p:nvSpPr>
        <p:spPr bwMode="auto">
          <a:xfrm rot="-5400000">
            <a:off x="4076700" y="3351684"/>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flipV="1">
            <a:off x="3657600" y="36945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3733800" y="30849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5"/>
          <p:cNvSpPr>
            <a:spLocks noChangeShapeType="1"/>
          </p:cNvSpPr>
          <p:nvPr/>
        </p:nvSpPr>
        <p:spPr bwMode="auto">
          <a:xfrm>
            <a:off x="4419600" y="361838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AutoShape 26"/>
          <p:cNvSpPr>
            <a:spLocks noChangeArrowheads="1"/>
          </p:cNvSpPr>
          <p:nvPr/>
        </p:nvSpPr>
        <p:spPr bwMode="auto">
          <a:xfrm>
            <a:off x="1219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AutoShape 27"/>
          <p:cNvSpPr>
            <a:spLocks noChangeArrowheads="1"/>
          </p:cNvSpPr>
          <p:nvPr/>
        </p:nvSpPr>
        <p:spPr bwMode="auto">
          <a:xfrm>
            <a:off x="1600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AutoShape 28"/>
          <p:cNvSpPr>
            <a:spLocks noChangeArrowheads="1"/>
          </p:cNvSpPr>
          <p:nvPr/>
        </p:nvSpPr>
        <p:spPr bwMode="auto">
          <a:xfrm>
            <a:off x="1981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AutoShape 29"/>
          <p:cNvSpPr>
            <a:spLocks noChangeArrowheads="1"/>
          </p:cNvSpPr>
          <p:nvPr/>
        </p:nvSpPr>
        <p:spPr bwMode="auto">
          <a:xfrm>
            <a:off x="2438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AutoShape 30"/>
          <p:cNvSpPr>
            <a:spLocks noChangeArrowheads="1"/>
          </p:cNvSpPr>
          <p:nvPr/>
        </p:nvSpPr>
        <p:spPr bwMode="auto">
          <a:xfrm>
            <a:off x="1676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AutoShape 31"/>
          <p:cNvSpPr>
            <a:spLocks noChangeArrowheads="1"/>
          </p:cNvSpPr>
          <p:nvPr/>
        </p:nvSpPr>
        <p:spPr bwMode="auto">
          <a:xfrm>
            <a:off x="7620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Rectangle 32"/>
          <p:cNvSpPr>
            <a:spLocks noChangeArrowheads="1"/>
          </p:cNvSpPr>
          <p:nvPr/>
        </p:nvSpPr>
        <p:spPr bwMode="auto">
          <a:xfrm>
            <a:off x="3352800" y="3999384"/>
            <a:ext cx="274638"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33"/>
          <p:cNvSpPr>
            <a:spLocks noChangeArrowheads="1"/>
          </p:cNvSpPr>
          <p:nvPr/>
        </p:nvSpPr>
        <p:spPr bwMode="auto">
          <a:xfrm>
            <a:off x="3563938" y="3999384"/>
            <a:ext cx="182562"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Rectangle 34"/>
          <p:cNvSpPr>
            <a:spLocks noChangeArrowheads="1"/>
          </p:cNvSpPr>
          <p:nvPr/>
        </p:nvSpPr>
        <p:spPr bwMode="auto">
          <a:xfrm>
            <a:off x="4572000" y="3999384"/>
            <a:ext cx="381000" cy="304800"/>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AutoShape 36"/>
          <p:cNvSpPr>
            <a:spLocks noChangeArrowheads="1"/>
          </p:cNvSpPr>
          <p:nvPr/>
        </p:nvSpPr>
        <p:spPr bwMode="auto">
          <a:xfrm>
            <a:off x="5867400" y="5980584"/>
            <a:ext cx="1219200" cy="609600"/>
          </a:xfrm>
          <a:prstGeom prst="wedgeRoundRectCallout">
            <a:avLst>
              <a:gd name="adj1" fmla="val -140569"/>
              <a:gd name="adj2" fmla="val -31771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Output</a:t>
            </a:r>
            <a:r>
              <a:rPr lang="en-US" sz="1600" i="1" dirty="0">
                <a:solidFill>
                  <a:schemeClr val="accent2"/>
                </a:solidFill>
              </a:rPr>
              <a:t> </a:t>
            </a:r>
            <a:r>
              <a:rPr lang="en-US" i="1" dirty="0">
                <a:solidFill>
                  <a:srgbClr val="0070C0"/>
                </a:solidFill>
              </a:rPr>
              <a:t>buffer</a:t>
            </a:r>
          </a:p>
        </p:txBody>
      </p:sp>
      <p:sp>
        <p:nvSpPr>
          <p:cNvPr id="47141" name="Text Box 37"/>
          <p:cNvSpPr txBox="1">
            <a:spLocks noChangeArrowheads="1"/>
          </p:cNvSpPr>
          <p:nvPr/>
        </p:nvSpPr>
        <p:spPr bwMode="auto">
          <a:xfrm>
            <a:off x="762000" y="377078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S</a:t>
            </a:r>
          </a:p>
        </p:txBody>
      </p:sp>
      <p:sp>
        <p:nvSpPr>
          <p:cNvPr id="47142" name="Text Box 38"/>
          <p:cNvSpPr txBox="1">
            <a:spLocks noChangeArrowheads="1"/>
          </p:cNvSpPr>
          <p:nvPr/>
        </p:nvSpPr>
        <p:spPr bwMode="auto">
          <a:xfrm>
            <a:off x="381000" y="2246784"/>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a:t>
            </a:r>
          </a:p>
        </p:txBody>
      </p:sp>
      <p:sp>
        <p:nvSpPr>
          <p:cNvPr id="47143" name="AutoShape 39"/>
          <p:cNvSpPr>
            <a:spLocks noChangeArrowheads="1"/>
          </p:cNvSpPr>
          <p:nvPr/>
        </p:nvSpPr>
        <p:spPr bwMode="auto">
          <a:xfrm>
            <a:off x="1600200" y="5980584"/>
            <a:ext cx="2362200" cy="457200"/>
          </a:xfrm>
          <a:prstGeom prst="wedgeRoundRectCallout">
            <a:avLst>
              <a:gd name="adj1" fmla="val 45273"/>
              <a:gd name="adj2" fmla="val -39895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  </a:t>
            </a:r>
            <a:r>
              <a:rPr lang="en-US" sz="2000" b="1" dirty="0"/>
              <a:t>S</a:t>
            </a:r>
          </a:p>
        </p:txBody>
      </p:sp>
      <p:sp>
        <p:nvSpPr>
          <p:cNvPr id="47144" name="AutoShape 40"/>
          <p:cNvSpPr>
            <a:spLocks noChangeArrowheads="1"/>
          </p:cNvSpPr>
          <p:nvPr/>
        </p:nvSpPr>
        <p:spPr bwMode="auto">
          <a:xfrm>
            <a:off x="4876800" y="1484784"/>
            <a:ext cx="2209800" cy="457200"/>
          </a:xfrm>
          <a:prstGeom prst="wedgeRoundRectCallout">
            <a:avLst>
              <a:gd name="adj1" fmla="val -77963"/>
              <a:gd name="adj2" fmla="val 168056"/>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a:t>
            </a:r>
            <a:r>
              <a:rPr lang="en-US" sz="1800" i="1" dirty="0"/>
              <a:t>  </a:t>
            </a:r>
            <a:r>
              <a:rPr lang="en-US" sz="2000" b="1" dirty="0"/>
              <a:t>R</a:t>
            </a:r>
          </a:p>
        </p:txBody>
      </p:sp>
      <p:sp>
        <p:nvSpPr>
          <p:cNvPr id="47145" name="Rectangle 41"/>
          <p:cNvSpPr>
            <a:spLocks noChangeArrowheads="1"/>
          </p:cNvSpPr>
          <p:nvPr/>
        </p:nvSpPr>
        <p:spPr bwMode="auto">
          <a:xfrm>
            <a:off x="5715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Rectangle 42"/>
          <p:cNvSpPr>
            <a:spLocks noChangeArrowheads="1"/>
          </p:cNvSpPr>
          <p:nvPr/>
        </p:nvSpPr>
        <p:spPr bwMode="auto">
          <a:xfrm>
            <a:off x="6019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Rectangle 43"/>
          <p:cNvSpPr>
            <a:spLocks noChangeArrowheads="1"/>
          </p:cNvSpPr>
          <p:nvPr/>
        </p:nvSpPr>
        <p:spPr bwMode="auto">
          <a:xfrm>
            <a:off x="6324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Rectangle 44"/>
          <p:cNvSpPr>
            <a:spLocks noChangeArrowheads="1"/>
          </p:cNvSpPr>
          <p:nvPr/>
        </p:nvSpPr>
        <p:spPr bwMode="auto">
          <a:xfrm>
            <a:off x="66294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Rectangle 45"/>
          <p:cNvSpPr>
            <a:spLocks noChangeArrowheads="1"/>
          </p:cNvSpPr>
          <p:nvPr/>
        </p:nvSpPr>
        <p:spPr bwMode="auto">
          <a:xfrm>
            <a:off x="69342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Rectangle 46"/>
          <p:cNvSpPr>
            <a:spLocks noChangeArrowheads="1"/>
          </p:cNvSpPr>
          <p:nvPr/>
        </p:nvSpPr>
        <p:spPr bwMode="auto">
          <a:xfrm>
            <a:off x="7239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Rectangle 47"/>
          <p:cNvSpPr>
            <a:spLocks noChangeArrowheads="1"/>
          </p:cNvSpPr>
          <p:nvPr/>
        </p:nvSpPr>
        <p:spPr bwMode="auto">
          <a:xfrm>
            <a:off x="7543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Rectangle 48"/>
          <p:cNvSpPr>
            <a:spLocks noChangeArrowheads="1"/>
          </p:cNvSpPr>
          <p:nvPr/>
        </p:nvSpPr>
        <p:spPr bwMode="auto">
          <a:xfrm>
            <a:off x="7848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56325" y="4323234"/>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sz="3200"/>
              <a:t>and so on</a:t>
            </a:r>
          </a:p>
        </p:txBody>
      </p:sp>
      <p:sp>
        <p:nvSpPr>
          <p:cNvPr id="47115" name="Rectangle 11"/>
          <p:cNvSpPr>
            <a:spLocks noChangeArrowheads="1"/>
          </p:cNvSpPr>
          <p:nvPr/>
        </p:nvSpPr>
        <p:spPr bwMode="auto">
          <a:xfrm>
            <a:off x="33528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7620000" y="2627784"/>
            <a:ext cx="954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       S</a:t>
            </a:r>
            <a:endParaRPr lang="en-US" sz="2800" b="1" dirty="0"/>
          </a:p>
        </p:txBody>
      </p:sp>
      <p:sp>
        <p:nvSpPr>
          <p:cNvPr id="47156" name="AutoShape 52"/>
          <p:cNvSpPr>
            <a:spLocks noChangeArrowheads="1"/>
          </p:cNvSpPr>
          <p:nvPr/>
        </p:nvSpPr>
        <p:spPr bwMode="auto">
          <a:xfrm rot="-5400000">
            <a:off x="7978775" y="2751609"/>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8407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1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71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7126"/>
                                        </p:tgtEl>
                                      </p:cBhvr>
                                    </p:animEffect>
                                    <p:animScale>
                                      <p:cBhvr>
                                        <p:cTn id="23" dur="250" autoRev="1" fill="hold"/>
                                        <p:tgtEl>
                                          <p:spTgt spid="47126"/>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47127"/>
                                        </p:tgtEl>
                                      </p:cBhvr>
                                    </p:animEffect>
                                    <p:animScale>
                                      <p:cBhvr>
                                        <p:cTn id="26" dur="250" autoRev="1" fill="hold"/>
                                        <p:tgtEl>
                                          <p:spTgt spid="47127"/>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7128"/>
                                        </p:tgtEl>
                                      </p:cBhvr>
                                    </p:animEffect>
                                    <p:animScale>
                                      <p:cBhvr>
                                        <p:cTn id="29" dur="250" autoRev="1" fill="hold"/>
                                        <p:tgtEl>
                                          <p:spTgt spid="47128"/>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mph" presetSubtype="2" fill="hold" nodeType="clickEffect">
                                  <p:stCondLst>
                                    <p:cond delay="0"/>
                                  </p:stCondLst>
                                  <p:childTnLst>
                                    <p:animClr clrSpc="rgb" dir="cw">
                                      <p:cBhvr>
                                        <p:cTn id="33" dur="500" fill="hold"/>
                                        <p:tgtEl>
                                          <p:spTgt spid="47136"/>
                                        </p:tgtEl>
                                        <p:attrNameLst>
                                          <p:attrName>fillcolor</p:attrName>
                                        </p:attrNameLst>
                                      </p:cBhvr>
                                      <p:to>
                                        <a:schemeClr val="bg1"/>
                                      </p:to>
                                    </p:animClr>
                                    <p:set>
                                      <p:cBhvr>
                                        <p:cTn id="34" dur="500" fill="hold"/>
                                        <p:tgtEl>
                                          <p:spTgt spid="47136"/>
                                        </p:tgtEl>
                                        <p:attrNameLst>
                                          <p:attrName>fill.type</p:attrName>
                                        </p:attrNameLst>
                                      </p:cBhvr>
                                      <p:to>
                                        <p:strVal val="solid"/>
                                      </p:to>
                                    </p:set>
                                    <p:set>
                                      <p:cBhvr>
                                        <p:cTn id="35" dur="500" fill="hold"/>
                                        <p:tgtEl>
                                          <p:spTgt spid="47136"/>
                                        </p:tgtEl>
                                        <p:attrNameLst>
                                          <p:attrName>fill.on</p:attrName>
                                        </p:attrNameLst>
                                      </p:cBhvr>
                                      <p:to>
                                        <p:strVal val="true"/>
                                      </p:to>
                                    </p:set>
                                  </p:childTnLst>
                                </p:cTn>
                              </p:par>
                              <p:par>
                                <p:cTn id="36" presetID="1" presetClass="entr" presetSubtype="0" fill="hold" grpId="0" nodeType="withEffect">
                                  <p:stCondLst>
                                    <p:cond delay="0"/>
                                  </p:stCondLst>
                                  <p:childTnLst>
                                    <p:set>
                                      <p:cBhvr>
                                        <p:cTn id="37" dur="1" fill="hold">
                                          <p:stCondLst>
                                            <p:cond delay="0"/>
                                          </p:stCondLst>
                                        </p:cTn>
                                        <p:tgtEl>
                                          <p:spTgt spid="47138"/>
                                        </p:tgtEl>
                                        <p:attrNameLst>
                                          <p:attrName>style.visibility</p:attrName>
                                        </p:attrNameLst>
                                      </p:cBhvr>
                                      <p:to>
                                        <p:strVal val="visible"/>
                                      </p:to>
                                    </p:set>
                                  </p:childTnLst>
                                </p:cTn>
                              </p:par>
                              <p:par>
                                <p:cTn id="38" presetID="26" presetClass="emph" presetSubtype="0" fill="hold" grpId="0" nodeType="withEffect">
                                  <p:stCondLst>
                                    <p:cond delay="0"/>
                                  </p:stCondLst>
                                  <p:childTnLst>
                                    <p:animEffect transition="out" filter="fade">
                                      <p:cBhvr>
                                        <p:cTn id="39" dur="500" tmFilter="0, 0; .2, .5; .8, .5; 1, 0"/>
                                        <p:tgtEl>
                                          <p:spTgt spid="47129"/>
                                        </p:tgtEl>
                                      </p:cBhvr>
                                    </p:animEffect>
                                    <p:animScale>
                                      <p:cBhvr>
                                        <p:cTn id="40" dur="250" autoRev="1" fill="hold"/>
                                        <p:tgtEl>
                                          <p:spTgt spid="47129"/>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2000" fill="hold"/>
                                        <p:tgtEl>
                                          <p:spTgt spid="47138"/>
                                        </p:tgtEl>
                                        <p:attrNameLst>
                                          <p:attrName>fillcolor</p:attrName>
                                        </p:attrNameLst>
                                      </p:cBhvr>
                                      <p:to>
                                        <a:schemeClr val="bg1"/>
                                      </p:to>
                                    </p:animClr>
                                    <p:set>
                                      <p:cBhvr>
                                        <p:cTn id="45" dur="2000" fill="hold"/>
                                        <p:tgtEl>
                                          <p:spTgt spid="47138"/>
                                        </p:tgtEl>
                                        <p:attrNameLst>
                                          <p:attrName>fill.type</p:attrName>
                                        </p:attrNameLst>
                                      </p:cBhvr>
                                      <p:to>
                                        <p:strVal val="solid"/>
                                      </p:to>
                                    </p:set>
                                    <p:set>
                                      <p:cBhvr>
                                        <p:cTn id="46" dur="2000" fill="hold"/>
                                        <p:tgtEl>
                                          <p:spTgt spid="4713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7145"/>
                                        </p:tgtEl>
                                        <p:attrNameLst>
                                          <p:attrName>fillcolor</p:attrName>
                                        </p:attrNameLst>
                                      </p:cBhvr>
                                      <p:to>
                                        <a:srgbClr val="D60093"/>
                                      </p:to>
                                    </p:animClr>
                                    <p:set>
                                      <p:cBhvr>
                                        <p:cTn id="49" dur="2000" fill="hold"/>
                                        <p:tgtEl>
                                          <p:spTgt spid="47145"/>
                                        </p:tgtEl>
                                        <p:attrNameLst>
                                          <p:attrName>fill.type</p:attrName>
                                        </p:attrNameLst>
                                      </p:cBhvr>
                                      <p:to>
                                        <p:strVal val="solid"/>
                                      </p:to>
                                    </p:set>
                                    <p:set>
                                      <p:cBhvr>
                                        <p:cTn id="50" dur="2000" fill="hold"/>
                                        <p:tgtEl>
                                          <p:spTgt spid="47145"/>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47126"/>
                                        </p:tgtEl>
                                      </p:cBhvr>
                                    </p:animEffect>
                                    <p:animScale>
                                      <p:cBhvr>
                                        <p:cTn id="55" dur="250" autoRev="1" fill="hold"/>
                                        <p:tgtEl>
                                          <p:spTgt spid="47126"/>
                                        </p:tgtEl>
                                      </p:cBhvr>
                                      <p:by x="105000" y="105000"/>
                                    </p:animScale>
                                  </p:childTnLst>
                                </p:cTn>
                              </p:par>
                              <p:par>
                                <p:cTn id="56" presetID="26" presetClass="emph" presetSubtype="0" fill="hold" grpId="1" nodeType="withEffect">
                                  <p:stCondLst>
                                    <p:cond delay="0"/>
                                  </p:stCondLst>
                                  <p:childTnLst>
                                    <p:animEffect transition="out" filter="fade">
                                      <p:cBhvr>
                                        <p:cTn id="57" dur="500" tmFilter="0, 0; .2, .5; .8, .5; 1, 0"/>
                                        <p:tgtEl>
                                          <p:spTgt spid="47128"/>
                                        </p:tgtEl>
                                      </p:cBhvr>
                                    </p:animEffect>
                                    <p:animScale>
                                      <p:cBhvr>
                                        <p:cTn id="58" dur="250" autoRev="1" fill="hold"/>
                                        <p:tgtEl>
                                          <p:spTgt spid="47128"/>
                                        </p:tgtEl>
                                      </p:cBhvr>
                                      <p:by x="105000" y="105000"/>
                                    </p:animScale>
                                  </p:childTnLst>
                                </p:cTn>
                              </p:par>
                              <p:par>
                                <p:cTn id="59" presetID="26" presetClass="emph" presetSubtype="0" fill="hold" grpId="1" nodeType="withEffect">
                                  <p:stCondLst>
                                    <p:cond delay="0"/>
                                  </p:stCondLst>
                                  <p:childTnLst>
                                    <p:animEffect transition="out" filter="fade">
                                      <p:cBhvr>
                                        <p:cTn id="60" dur="500" tmFilter="0, 0; .2, .5; .8, .5; 1, 0"/>
                                        <p:tgtEl>
                                          <p:spTgt spid="47127"/>
                                        </p:tgtEl>
                                      </p:cBhvr>
                                    </p:animEffect>
                                    <p:animScale>
                                      <p:cBhvr>
                                        <p:cTn id="61" dur="250" autoRev="1" fill="hold"/>
                                        <p:tgtEl>
                                          <p:spTgt spid="47127"/>
                                        </p:tgtEl>
                                      </p:cBhvr>
                                      <p:by x="105000" y="105000"/>
                                    </p:animScale>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mph" presetSubtype="2" fill="hold" nodeType="clickEffect">
                                  <p:stCondLst>
                                    <p:cond delay="0"/>
                                  </p:stCondLst>
                                  <p:childTnLst>
                                    <p:animClr clrSpc="rgb" dir="cw">
                                      <p:cBhvr>
                                        <p:cTn id="65" dur="500" fill="hold"/>
                                        <p:tgtEl>
                                          <p:spTgt spid="47137"/>
                                        </p:tgtEl>
                                        <p:attrNameLst>
                                          <p:attrName>fillcolor</p:attrName>
                                        </p:attrNameLst>
                                      </p:cBhvr>
                                      <p:to>
                                        <a:schemeClr val="bg1"/>
                                      </p:to>
                                    </p:animClr>
                                    <p:set>
                                      <p:cBhvr>
                                        <p:cTn id="66" dur="500" fill="hold"/>
                                        <p:tgtEl>
                                          <p:spTgt spid="47137"/>
                                        </p:tgtEl>
                                        <p:attrNameLst>
                                          <p:attrName>fill.type</p:attrName>
                                        </p:attrNameLst>
                                      </p:cBhvr>
                                      <p:to>
                                        <p:strVal val="solid"/>
                                      </p:to>
                                    </p:set>
                                    <p:set>
                                      <p:cBhvr>
                                        <p:cTn id="67" dur="500" fill="hold"/>
                                        <p:tgtEl>
                                          <p:spTgt spid="4713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47138"/>
                                        </p:tgtEl>
                                        <p:attrNameLst>
                                          <p:attrName>fillcolor</p:attrName>
                                        </p:attrNameLst>
                                      </p:cBhvr>
                                      <p:to>
                                        <a:srgbClr val="D60093"/>
                                      </p:to>
                                    </p:animClr>
                                    <p:set>
                                      <p:cBhvr>
                                        <p:cTn id="70" dur="500" fill="hold"/>
                                        <p:tgtEl>
                                          <p:spTgt spid="47138"/>
                                        </p:tgtEl>
                                        <p:attrNameLst>
                                          <p:attrName>fill.type</p:attrName>
                                        </p:attrNameLst>
                                      </p:cBhvr>
                                      <p:to>
                                        <p:strVal val="solid"/>
                                      </p:to>
                                    </p:set>
                                    <p:set>
                                      <p:cBhvr>
                                        <p:cTn id="71" dur="500" fill="hold"/>
                                        <p:tgtEl>
                                          <p:spTgt spid="47138"/>
                                        </p:tgtEl>
                                        <p:attrNameLst>
                                          <p:attrName>fill.on</p:attrName>
                                        </p:attrNameLst>
                                      </p:cBhvr>
                                      <p:to>
                                        <p:strVal val="true"/>
                                      </p:to>
                                    </p:set>
                                  </p:childTnLst>
                                </p:cTn>
                              </p:par>
                              <p:par>
                                <p:cTn id="72" presetID="26" presetClass="emph" presetSubtype="0" fill="hold" grpId="1" nodeType="withEffect">
                                  <p:stCondLst>
                                    <p:cond delay="0"/>
                                  </p:stCondLst>
                                  <p:childTnLst>
                                    <p:animEffect transition="out" filter="fade">
                                      <p:cBhvr>
                                        <p:cTn id="73" dur="500" tmFilter="0, 0; .2, .5; .8, .5; 1, 0"/>
                                        <p:tgtEl>
                                          <p:spTgt spid="47129"/>
                                        </p:tgtEl>
                                      </p:cBhvr>
                                    </p:animEffect>
                                    <p:animScale>
                                      <p:cBhvr>
                                        <p:cTn id="74" dur="250" autoRev="1" fill="hold"/>
                                        <p:tgtEl>
                                          <p:spTgt spid="47129"/>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mph" presetSubtype="2" fill="hold" nodeType="clickEffect">
                                  <p:stCondLst>
                                    <p:cond delay="0"/>
                                  </p:stCondLst>
                                  <p:childTnLst>
                                    <p:animClr clrSpc="rgb" dir="cw">
                                      <p:cBhvr>
                                        <p:cTn id="78" dur="2000" fill="hold"/>
                                        <p:tgtEl>
                                          <p:spTgt spid="47138"/>
                                        </p:tgtEl>
                                        <p:attrNameLst>
                                          <p:attrName>fillcolor</p:attrName>
                                        </p:attrNameLst>
                                      </p:cBhvr>
                                      <p:to>
                                        <a:schemeClr val="bg1"/>
                                      </p:to>
                                    </p:animClr>
                                    <p:set>
                                      <p:cBhvr>
                                        <p:cTn id="79" dur="2000" fill="hold"/>
                                        <p:tgtEl>
                                          <p:spTgt spid="47138"/>
                                        </p:tgtEl>
                                        <p:attrNameLst>
                                          <p:attrName>fill.type</p:attrName>
                                        </p:attrNameLst>
                                      </p:cBhvr>
                                      <p:to>
                                        <p:strVal val="solid"/>
                                      </p:to>
                                    </p:set>
                                    <p:set>
                                      <p:cBhvr>
                                        <p:cTn id="80" dur="2000" fill="hold"/>
                                        <p:tgtEl>
                                          <p:spTgt spid="47138"/>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47146"/>
                                        </p:tgtEl>
                                        <p:attrNameLst>
                                          <p:attrName>fillcolor</p:attrName>
                                        </p:attrNameLst>
                                      </p:cBhvr>
                                      <p:to>
                                        <a:srgbClr val="D60093"/>
                                      </p:to>
                                    </p:animClr>
                                    <p:set>
                                      <p:cBhvr>
                                        <p:cTn id="83" dur="2000" fill="hold"/>
                                        <p:tgtEl>
                                          <p:spTgt spid="47146"/>
                                        </p:tgtEl>
                                        <p:attrNameLst>
                                          <p:attrName>fill.type</p:attrName>
                                        </p:attrNameLst>
                                      </p:cBhvr>
                                      <p:to>
                                        <p:strVal val="solid"/>
                                      </p:to>
                                    </p:set>
                                    <p:set>
                                      <p:cBhvr>
                                        <p:cTn id="84" dur="2000" fill="hold"/>
                                        <p:tgtEl>
                                          <p:spTgt spid="47146"/>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713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7132"/>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47136"/>
                                        </p:tgtEl>
                                        <p:attrNameLst>
                                          <p:attrName>fillcolor</p:attrName>
                                        </p:attrNameLst>
                                      </p:cBhvr>
                                      <p:to>
                                        <a:schemeClr val="hlink"/>
                                      </p:to>
                                    </p:animClr>
                                    <p:set>
                                      <p:cBhvr>
                                        <p:cTn id="93" dur="500" fill="hold"/>
                                        <p:tgtEl>
                                          <p:spTgt spid="47136"/>
                                        </p:tgtEl>
                                        <p:attrNameLst>
                                          <p:attrName>fill.type</p:attrName>
                                        </p:attrNameLst>
                                      </p:cBhvr>
                                      <p:to>
                                        <p:strVal val="solid"/>
                                      </p:to>
                                    </p:set>
                                    <p:set>
                                      <p:cBhvr>
                                        <p:cTn id="94" dur="500" fill="hold"/>
                                        <p:tgtEl>
                                          <p:spTgt spid="47136"/>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47137"/>
                                        </p:tgtEl>
                                        <p:attrNameLst>
                                          <p:attrName>fillcolor</p:attrName>
                                        </p:attrNameLst>
                                      </p:cBhvr>
                                      <p:to>
                                        <a:schemeClr val="hlink"/>
                                      </p:to>
                                    </p:animClr>
                                    <p:set>
                                      <p:cBhvr>
                                        <p:cTn id="97" dur="500" fill="hold"/>
                                        <p:tgtEl>
                                          <p:spTgt spid="47137"/>
                                        </p:tgtEl>
                                        <p:attrNameLst>
                                          <p:attrName>fill.type</p:attrName>
                                        </p:attrNameLst>
                                      </p:cBhvr>
                                      <p:to>
                                        <p:strVal val="solid"/>
                                      </p:to>
                                    </p:set>
                                    <p:set>
                                      <p:cBhvr>
                                        <p:cTn id="98" dur="500" fill="hold"/>
                                        <p:tgtEl>
                                          <p:spTgt spid="47137"/>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mph" presetSubtype="0" fill="hold" grpId="2" nodeType="clickEffect">
                                  <p:stCondLst>
                                    <p:cond delay="0"/>
                                  </p:stCondLst>
                                  <p:childTnLst>
                                    <p:animEffect transition="out" filter="fade">
                                      <p:cBhvr>
                                        <p:cTn id="102" dur="500" tmFilter="0, 0; .2, .5; .8, .5; 1, 0"/>
                                        <p:tgtEl>
                                          <p:spTgt spid="47128"/>
                                        </p:tgtEl>
                                      </p:cBhvr>
                                    </p:animEffect>
                                    <p:animScale>
                                      <p:cBhvr>
                                        <p:cTn id="103" dur="250" autoRev="1" fill="hold"/>
                                        <p:tgtEl>
                                          <p:spTgt spid="47128"/>
                                        </p:tgtEl>
                                      </p:cBhvr>
                                      <p:by x="105000" y="105000"/>
                                    </p:animScale>
                                  </p:childTnLst>
                                </p:cTn>
                              </p:par>
                              <p:par>
                                <p:cTn id="104" presetID="26" presetClass="emph" presetSubtype="0" fill="hold" grpId="2" nodeType="withEffect">
                                  <p:stCondLst>
                                    <p:cond delay="0"/>
                                  </p:stCondLst>
                                  <p:childTnLst>
                                    <p:animEffect transition="out" filter="fade">
                                      <p:cBhvr>
                                        <p:cTn id="105" dur="500" tmFilter="0, 0; .2, .5; .8, .5; 1, 0"/>
                                        <p:tgtEl>
                                          <p:spTgt spid="47126"/>
                                        </p:tgtEl>
                                      </p:cBhvr>
                                    </p:animEffect>
                                    <p:animScale>
                                      <p:cBhvr>
                                        <p:cTn id="106" dur="250" autoRev="1" fill="hold"/>
                                        <p:tgtEl>
                                          <p:spTgt spid="47126"/>
                                        </p:tgtEl>
                                      </p:cBhvr>
                                      <p:by x="105000" y="105000"/>
                                    </p:animScale>
                                  </p:childTnLst>
                                </p:cTn>
                              </p:par>
                              <p:par>
                                <p:cTn id="107" presetID="26" presetClass="emph" presetSubtype="0" fill="hold" grpId="2" nodeType="withEffect">
                                  <p:stCondLst>
                                    <p:cond delay="0"/>
                                  </p:stCondLst>
                                  <p:childTnLst>
                                    <p:animEffect transition="out" filter="fade">
                                      <p:cBhvr>
                                        <p:cTn id="108" dur="500" tmFilter="0, 0; .2, .5; .8, .5; 1, 0"/>
                                        <p:tgtEl>
                                          <p:spTgt spid="47127"/>
                                        </p:tgtEl>
                                      </p:cBhvr>
                                    </p:animEffect>
                                    <p:animScale>
                                      <p:cBhvr>
                                        <p:cTn id="109" dur="250" autoRev="1" fill="hold"/>
                                        <p:tgtEl>
                                          <p:spTgt spid="47127"/>
                                        </p:tgtEl>
                                      </p:cBhvr>
                                      <p:by x="105000" y="105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mph" presetSubtype="2" fill="hold" nodeType="clickEffect">
                                  <p:stCondLst>
                                    <p:cond delay="0"/>
                                  </p:stCondLst>
                                  <p:childTnLst>
                                    <p:animClr clrSpc="rgb" dir="cw">
                                      <p:cBhvr>
                                        <p:cTn id="113" dur="500" fill="hold"/>
                                        <p:tgtEl>
                                          <p:spTgt spid="47136"/>
                                        </p:tgtEl>
                                        <p:attrNameLst>
                                          <p:attrName>fillcolor</p:attrName>
                                        </p:attrNameLst>
                                      </p:cBhvr>
                                      <p:to>
                                        <a:schemeClr val="bg1"/>
                                      </p:to>
                                    </p:animClr>
                                    <p:set>
                                      <p:cBhvr>
                                        <p:cTn id="114" dur="500" fill="hold"/>
                                        <p:tgtEl>
                                          <p:spTgt spid="47136"/>
                                        </p:tgtEl>
                                        <p:attrNameLst>
                                          <p:attrName>fill.type</p:attrName>
                                        </p:attrNameLst>
                                      </p:cBhvr>
                                      <p:to>
                                        <p:strVal val="solid"/>
                                      </p:to>
                                    </p:set>
                                    <p:set>
                                      <p:cBhvr>
                                        <p:cTn id="115" dur="500" fill="hold"/>
                                        <p:tgtEl>
                                          <p:spTgt spid="47136"/>
                                        </p:tgtEl>
                                        <p:attrNameLst>
                                          <p:attrName>fill.on</p:attrName>
                                        </p:attrNameLst>
                                      </p:cBhvr>
                                      <p:to>
                                        <p:strVal val="true"/>
                                      </p:to>
                                    </p:set>
                                  </p:childTnLst>
                                </p:cTn>
                              </p:par>
                              <p:par>
                                <p:cTn id="116" presetID="26" presetClass="emph" presetSubtype="0" fill="hold" grpId="2" nodeType="withEffect">
                                  <p:stCondLst>
                                    <p:cond delay="0"/>
                                  </p:stCondLst>
                                  <p:childTnLst>
                                    <p:animEffect transition="out" filter="fade">
                                      <p:cBhvr>
                                        <p:cTn id="117" dur="500" tmFilter="0, 0; .2, .5; .8, .5; 1, 0"/>
                                        <p:tgtEl>
                                          <p:spTgt spid="47129"/>
                                        </p:tgtEl>
                                      </p:cBhvr>
                                    </p:animEffect>
                                    <p:animScale>
                                      <p:cBhvr>
                                        <p:cTn id="118" dur="250" autoRev="1" fill="hold"/>
                                        <p:tgtEl>
                                          <p:spTgt spid="47129"/>
                                        </p:tgtEl>
                                      </p:cBhvr>
                                      <p:by x="105000" y="105000"/>
                                    </p:animScale>
                                  </p:childTnLst>
                                </p:cTn>
                              </p:par>
                              <p:par>
                                <p:cTn id="119" presetID="1" presetClass="emph" presetSubtype="2" fill="hold" nodeType="withEffect">
                                  <p:stCondLst>
                                    <p:cond delay="0"/>
                                  </p:stCondLst>
                                  <p:childTnLst>
                                    <p:animClr clrSpc="rgb" dir="cw">
                                      <p:cBhvr>
                                        <p:cTn id="120" dur="500" fill="hold"/>
                                        <p:tgtEl>
                                          <p:spTgt spid="47138"/>
                                        </p:tgtEl>
                                        <p:attrNameLst>
                                          <p:attrName>fillcolor</p:attrName>
                                        </p:attrNameLst>
                                      </p:cBhvr>
                                      <p:to>
                                        <a:srgbClr val="D60093"/>
                                      </p:to>
                                    </p:animClr>
                                    <p:set>
                                      <p:cBhvr>
                                        <p:cTn id="121" dur="500" fill="hold"/>
                                        <p:tgtEl>
                                          <p:spTgt spid="47138"/>
                                        </p:tgtEl>
                                        <p:attrNameLst>
                                          <p:attrName>fill.type</p:attrName>
                                        </p:attrNameLst>
                                      </p:cBhvr>
                                      <p:to>
                                        <p:strVal val="solid"/>
                                      </p:to>
                                    </p:set>
                                    <p:set>
                                      <p:cBhvr>
                                        <p:cTn id="122" dur="500" fill="hold"/>
                                        <p:tgtEl>
                                          <p:spTgt spid="47138"/>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47138"/>
                                        </p:tgtEl>
                                        <p:attrNameLst>
                                          <p:attrName>fillcolor</p:attrName>
                                        </p:attrNameLst>
                                      </p:cBhvr>
                                      <p:to>
                                        <a:schemeClr val="bg1"/>
                                      </p:to>
                                    </p:animClr>
                                    <p:set>
                                      <p:cBhvr>
                                        <p:cTn id="127" dur="2000" fill="hold"/>
                                        <p:tgtEl>
                                          <p:spTgt spid="47138"/>
                                        </p:tgtEl>
                                        <p:attrNameLst>
                                          <p:attrName>fill.type</p:attrName>
                                        </p:attrNameLst>
                                      </p:cBhvr>
                                      <p:to>
                                        <p:strVal val="solid"/>
                                      </p:to>
                                    </p:set>
                                    <p:set>
                                      <p:cBhvr>
                                        <p:cTn id="128" dur="2000" fill="hold"/>
                                        <p:tgtEl>
                                          <p:spTgt spid="47138"/>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000" fill="hold"/>
                                        <p:tgtEl>
                                          <p:spTgt spid="47147"/>
                                        </p:tgtEl>
                                        <p:attrNameLst>
                                          <p:attrName>fillcolor</p:attrName>
                                        </p:attrNameLst>
                                      </p:cBhvr>
                                      <p:to>
                                        <a:srgbClr val="D60093"/>
                                      </p:to>
                                    </p:animClr>
                                    <p:set>
                                      <p:cBhvr>
                                        <p:cTn id="131" dur="2000" fill="hold"/>
                                        <p:tgtEl>
                                          <p:spTgt spid="47147"/>
                                        </p:tgtEl>
                                        <p:attrNameLst>
                                          <p:attrName>fill.type</p:attrName>
                                        </p:attrNameLst>
                                      </p:cBhvr>
                                      <p:to>
                                        <p:strVal val="solid"/>
                                      </p:to>
                                    </p:set>
                                    <p:set>
                                      <p:cBhvr>
                                        <p:cTn id="132" dur="2000" fill="hold"/>
                                        <p:tgtEl>
                                          <p:spTgt spid="47147"/>
                                        </p:tgtEl>
                                        <p:attrNameLst>
                                          <p:attrName>fill.on</p:attrName>
                                        </p:attrNameLst>
                                      </p:cBhvr>
                                      <p:to>
                                        <p:strVal val="tru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3" nodeType="clickEffect">
                                  <p:stCondLst>
                                    <p:cond delay="0"/>
                                  </p:stCondLst>
                                  <p:childTnLst>
                                    <p:animEffect transition="out" filter="fade">
                                      <p:cBhvr>
                                        <p:cTn id="136" dur="500" tmFilter="0, 0; .2, .5; .8, .5; 1, 0"/>
                                        <p:tgtEl>
                                          <p:spTgt spid="47126"/>
                                        </p:tgtEl>
                                      </p:cBhvr>
                                    </p:animEffect>
                                    <p:animScale>
                                      <p:cBhvr>
                                        <p:cTn id="137" dur="250" autoRev="1" fill="hold"/>
                                        <p:tgtEl>
                                          <p:spTgt spid="47126"/>
                                        </p:tgtEl>
                                      </p:cBhvr>
                                      <p:by x="105000" y="105000"/>
                                    </p:animScale>
                                  </p:childTnLst>
                                </p:cTn>
                              </p:par>
                              <p:par>
                                <p:cTn id="138" presetID="26" presetClass="emph" presetSubtype="0" fill="hold" grpId="3" nodeType="withEffect">
                                  <p:stCondLst>
                                    <p:cond delay="0"/>
                                  </p:stCondLst>
                                  <p:childTnLst>
                                    <p:animEffect transition="out" filter="fade">
                                      <p:cBhvr>
                                        <p:cTn id="139" dur="500" tmFilter="0, 0; .2, .5; .8, .5; 1, 0"/>
                                        <p:tgtEl>
                                          <p:spTgt spid="47128"/>
                                        </p:tgtEl>
                                      </p:cBhvr>
                                    </p:animEffect>
                                    <p:animScale>
                                      <p:cBhvr>
                                        <p:cTn id="140" dur="250" autoRev="1" fill="hold"/>
                                        <p:tgtEl>
                                          <p:spTgt spid="47128"/>
                                        </p:tgtEl>
                                      </p:cBhvr>
                                      <p:by x="105000" y="105000"/>
                                    </p:animScale>
                                  </p:childTnLst>
                                </p:cTn>
                              </p:par>
                              <p:par>
                                <p:cTn id="141" presetID="26" presetClass="emph" presetSubtype="0" fill="hold" grpId="3" nodeType="withEffect">
                                  <p:stCondLst>
                                    <p:cond delay="0"/>
                                  </p:stCondLst>
                                  <p:childTnLst>
                                    <p:animEffect transition="out" filter="fade">
                                      <p:cBhvr>
                                        <p:cTn id="142" dur="500" tmFilter="0, 0; .2, .5; .8, .5; 1, 0"/>
                                        <p:tgtEl>
                                          <p:spTgt spid="47127"/>
                                        </p:tgtEl>
                                      </p:cBhvr>
                                    </p:animEffect>
                                    <p:animScale>
                                      <p:cBhvr>
                                        <p:cTn id="143" dur="250" autoRev="1" fill="hold"/>
                                        <p:tgtEl>
                                          <p:spTgt spid="47127"/>
                                        </p:tgtEl>
                                      </p:cBhvr>
                                      <p:by x="105000" y="105000"/>
                                    </p:animScale>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500" fill="hold"/>
                                        <p:tgtEl>
                                          <p:spTgt spid="47137"/>
                                        </p:tgtEl>
                                        <p:attrNameLst>
                                          <p:attrName>fillcolor</p:attrName>
                                        </p:attrNameLst>
                                      </p:cBhvr>
                                      <p:to>
                                        <a:schemeClr val="bg1"/>
                                      </p:to>
                                    </p:animClr>
                                    <p:set>
                                      <p:cBhvr>
                                        <p:cTn id="148" dur="500" fill="hold"/>
                                        <p:tgtEl>
                                          <p:spTgt spid="47137"/>
                                        </p:tgtEl>
                                        <p:attrNameLst>
                                          <p:attrName>fill.type</p:attrName>
                                        </p:attrNameLst>
                                      </p:cBhvr>
                                      <p:to>
                                        <p:strVal val="solid"/>
                                      </p:to>
                                    </p:set>
                                    <p:set>
                                      <p:cBhvr>
                                        <p:cTn id="149" dur="500" fill="hold"/>
                                        <p:tgtEl>
                                          <p:spTgt spid="47137"/>
                                        </p:tgtEl>
                                        <p:attrNameLst>
                                          <p:attrName>fill.on</p:attrName>
                                        </p:attrNameLst>
                                      </p:cBhvr>
                                      <p:to>
                                        <p:strVal val="true"/>
                                      </p:to>
                                    </p:set>
                                  </p:childTnLst>
                                </p:cTn>
                              </p:par>
                              <p:par>
                                <p:cTn id="150" presetID="26" presetClass="emph" presetSubtype="0" fill="hold" grpId="3" nodeType="withEffect">
                                  <p:stCondLst>
                                    <p:cond delay="0"/>
                                  </p:stCondLst>
                                  <p:childTnLst>
                                    <p:animEffect transition="out" filter="fade">
                                      <p:cBhvr>
                                        <p:cTn id="151" dur="500" tmFilter="0, 0; .2, .5; .8, .5; 1, 0"/>
                                        <p:tgtEl>
                                          <p:spTgt spid="47129"/>
                                        </p:tgtEl>
                                      </p:cBhvr>
                                    </p:animEffect>
                                    <p:animScale>
                                      <p:cBhvr>
                                        <p:cTn id="152" dur="250" autoRev="1" fill="hold"/>
                                        <p:tgtEl>
                                          <p:spTgt spid="47129"/>
                                        </p:tgtEl>
                                      </p:cBhvr>
                                      <p:by x="105000" y="105000"/>
                                    </p:animScale>
                                  </p:childTnLst>
                                </p:cTn>
                              </p:par>
                              <p:par>
                                <p:cTn id="153" presetID="1" presetClass="emph" presetSubtype="2" fill="hold" nodeType="withEffect">
                                  <p:stCondLst>
                                    <p:cond delay="0"/>
                                  </p:stCondLst>
                                  <p:childTnLst>
                                    <p:animClr clrSpc="rgb" dir="cw">
                                      <p:cBhvr>
                                        <p:cTn id="154" dur="500" fill="hold"/>
                                        <p:tgtEl>
                                          <p:spTgt spid="47138"/>
                                        </p:tgtEl>
                                        <p:attrNameLst>
                                          <p:attrName>fillcolor</p:attrName>
                                        </p:attrNameLst>
                                      </p:cBhvr>
                                      <p:to>
                                        <a:srgbClr val="D60093"/>
                                      </p:to>
                                    </p:animClr>
                                    <p:set>
                                      <p:cBhvr>
                                        <p:cTn id="155" dur="500" fill="hold"/>
                                        <p:tgtEl>
                                          <p:spTgt spid="47138"/>
                                        </p:tgtEl>
                                        <p:attrNameLst>
                                          <p:attrName>fill.type</p:attrName>
                                        </p:attrNameLst>
                                      </p:cBhvr>
                                      <p:to>
                                        <p:strVal val="solid"/>
                                      </p:to>
                                    </p:set>
                                    <p:set>
                                      <p:cBhvr>
                                        <p:cTn id="156" dur="500" fill="hold"/>
                                        <p:tgtEl>
                                          <p:spTgt spid="4713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7139"/>
                                        </p:tgtEl>
                                        <p:attrNameLst>
                                          <p:attrName>fillcolor</p:attrName>
                                        </p:attrNameLst>
                                      </p:cBhvr>
                                      <p:to>
                                        <a:schemeClr val="bg1"/>
                                      </p:to>
                                    </p:animClr>
                                    <p:set>
                                      <p:cBhvr>
                                        <p:cTn id="159" dur="500" fill="hold"/>
                                        <p:tgtEl>
                                          <p:spTgt spid="47139"/>
                                        </p:tgtEl>
                                        <p:attrNameLst>
                                          <p:attrName>fill.type</p:attrName>
                                        </p:attrNameLst>
                                      </p:cBhvr>
                                      <p:to>
                                        <p:strVal val="solid"/>
                                      </p:to>
                                    </p:set>
                                    <p:set>
                                      <p:cBhvr>
                                        <p:cTn id="160" dur="500" fill="hold"/>
                                        <p:tgtEl>
                                          <p:spTgt spid="47139"/>
                                        </p:tgtEl>
                                        <p:attrNameLst>
                                          <p:attrName>fill.on</p:attrName>
                                        </p:attrNameLst>
                                      </p:cBhvr>
                                      <p:to>
                                        <p:strVal val="tru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mph" presetSubtype="2" fill="hold" nodeType="clickEffect">
                                  <p:stCondLst>
                                    <p:cond delay="0"/>
                                  </p:stCondLst>
                                  <p:childTnLst>
                                    <p:animClr clrSpc="rgb" dir="cw">
                                      <p:cBhvr>
                                        <p:cTn id="164" dur="2000" fill="hold"/>
                                        <p:tgtEl>
                                          <p:spTgt spid="47138"/>
                                        </p:tgtEl>
                                        <p:attrNameLst>
                                          <p:attrName>fillcolor</p:attrName>
                                        </p:attrNameLst>
                                      </p:cBhvr>
                                      <p:to>
                                        <a:schemeClr val="bg1"/>
                                      </p:to>
                                    </p:animClr>
                                    <p:set>
                                      <p:cBhvr>
                                        <p:cTn id="165" dur="2000" fill="hold"/>
                                        <p:tgtEl>
                                          <p:spTgt spid="47138"/>
                                        </p:tgtEl>
                                        <p:attrNameLst>
                                          <p:attrName>fill.type</p:attrName>
                                        </p:attrNameLst>
                                      </p:cBhvr>
                                      <p:to>
                                        <p:strVal val="solid"/>
                                      </p:to>
                                    </p:set>
                                    <p:set>
                                      <p:cBhvr>
                                        <p:cTn id="166" dur="2000" fill="hold"/>
                                        <p:tgtEl>
                                          <p:spTgt spid="47138"/>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2000" fill="hold"/>
                                        <p:tgtEl>
                                          <p:spTgt spid="47148"/>
                                        </p:tgtEl>
                                        <p:attrNameLst>
                                          <p:attrName>fillcolor</p:attrName>
                                        </p:attrNameLst>
                                      </p:cBhvr>
                                      <p:to>
                                        <a:srgbClr val="D60093"/>
                                      </p:to>
                                    </p:animClr>
                                    <p:set>
                                      <p:cBhvr>
                                        <p:cTn id="169" dur="2000" fill="hold"/>
                                        <p:tgtEl>
                                          <p:spTgt spid="47148"/>
                                        </p:tgtEl>
                                        <p:attrNameLst>
                                          <p:attrName>fill.type</p:attrName>
                                        </p:attrNameLst>
                                      </p:cBhvr>
                                      <p:to>
                                        <p:strVal val="solid"/>
                                      </p:to>
                                    </p:set>
                                    <p:set>
                                      <p:cBhvr>
                                        <p:cTn id="170" dur="2000" fill="hold"/>
                                        <p:tgtEl>
                                          <p:spTgt spid="47148"/>
                                        </p:tgtEl>
                                        <p:attrNameLst>
                                          <p:attrName>fill.on</p:attrName>
                                        </p:attrNameLst>
                                      </p:cBhvr>
                                      <p:to>
                                        <p:strVal val="tru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7132"/>
                                        </p:tgtEl>
                                        <p:attrNameLst>
                                          <p:attrName>style.visibility</p:attrName>
                                        </p:attrNameLst>
                                      </p:cBhvr>
                                      <p:to>
                                        <p:strVal val="hidden"/>
                                      </p:to>
                                    </p:set>
                                  </p:childTnLst>
                                </p:cTn>
                              </p:par>
                              <p:par>
                                <p:cTn id="175" presetID="1" presetClass="entr" presetSubtype="0" fill="hold" grpId="1" nodeType="withEffect">
                                  <p:stCondLst>
                                    <p:cond delay="0"/>
                                  </p:stCondLst>
                                  <p:childTnLst>
                                    <p:set>
                                      <p:cBhvr>
                                        <p:cTn id="176" dur="1" fill="hold">
                                          <p:stCondLst>
                                            <p:cond delay="0"/>
                                          </p:stCondLst>
                                        </p:cTn>
                                        <p:tgtEl>
                                          <p:spTgt spid="47130"/>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2" nodeType="clickEffect">
                                  <p:stCondLst>
                                    <p:cond delay="0"/>
                                  </p:stCondLst>
                                  <p:childTnLst>
                                    <p:set>
                                      <p:cBhvr>
                                        <p:cTn id="180" dur="1" fill="hold">
                                          <p:stCondLst>
                                            <p:cond delay="0"/>
                                          </p:stCondLst>
                                        </p:cTn>
                                        <p:tgtEl>
                                          <p:spTgt spid="47130"/>
                                        </p:tgtEl>
                                        <p:attrNameLst>
                                          <p:attrName>style.visibility</p:attrName>
                                        </p:attrNameLst>
                                      </p:cBhvr>
                                      <p:to>
                                        <p:strVal val="hidden"/>
                                      </p:to>
                                    </p:set>
                                  </p:childTnLst>
                                </p:cTn>
                              </p:par>
                              <p:par>
                                <p:cTn id="181" presetID="1" presetClass="entr" presetSubtype="0" fill="hold" grpId="2" nodeType="withEffect">
                                  <p:stCondLst>
                                    <p:cond delay="0"/>
                                  </p:stCondLst>
                                  <p:childTnLst>
                                    <p:set>
                                      <p:cBhvr>
                                        <p:cTn id="182" dur="1" fill="hold">
                                          <p:stCondLst>
                                            <p:cond delay="0"/>
                                          </p:stCondLst>
                                        </p:cTn>
                                        <p:tgtEl>
                                          <p:spTgt spid="47131"/>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7134"/>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7133"/>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47139"/>
                                        </p:tgtEl>
                                        <p:attrNameLst>
                                          <p:attrName>fillcolor</p:attrName>
                                        </p:attrNameLst>
                                      </p:cBhvr>
                                      <p:to>
                                        <a:srgbClr val="FFCC66"/>
                                      </p:to>
                                    </p:animClr>
                                    <p:set>
                                      <p:cBhvr>
                                        <p:cTn id="189" dur="500" fill="hold"/>
                                        <p:tgtEl>
                                          <p:spTgt spid="47139"/>
                                        </p:tgtEl>
                                        <p:attrNameLst>
                                          <p:attrName>fill.type</p:attrName>
                                        </p:attrNameLst>
                                      </p:cBhvr>
                                      <p:to>
                                        <p:strVal val="solid"/>
                                      </p:to>
                                    </p:set>
                                    <p:set>
                                      <p:cBhvr>
                                        <p:cTn id="190" dur="500" fill="hold"/>
                                        <p:tgtEl>
                                          <p:spTgt spid="47139"/>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500" fill="hold"/>
                                        <p:tgtEl>
                                          <p:spTgt spid="47136"/>
                                        </p:tgtEl>
                                        <p:attrNameLst>
                                          <p:attrName>fillcolor</p:attrName>
                                        </p:attrNameLst>
                                      </p:cBhvr>
                                      <p:to>
                                        <a:schemeClr val="hlink"/>
                                      </p:to>
                                    </p:animClr>
                                    <p:set>
                                      <p:cBhvr>
                                        <p:cTn id="193" dur="500" fill="hold"/>
                                        <p:tgtEl>
                                          <p:spTgt spid="47136"/>
                                        </p:tgtEl>
                                        <p:attrNameLst>
                                          <p:attrName>fill.type</p:attrName>
                                        </p:attrNameLst>
                                      </p:cBhvr>
                                      <p:to>
                                        <p:strVal val="solid"/>
                                      </p:to>
                                    </p:set>
                                    <p:set>
                                      <p:cBhvr>
                                        <p:cTn id="194" dur="500" fill="hold"/>
                                        <p:tgtEl>
                                          <p:spTgt spid="47136"/>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500" fill="hold"/>
                                        <p:tgtEl>
                                          <p:spTgt spid="47137"/>
                                        </p:tgtEl>
                                        <p:attrNameLst>
                                          <p:attrName>fillcolor</p:attrName>
                                        </p:attrNameLst>
                                      </p:cBhvr>
                                      <p:to>
                                        <a:schemeClr val="hlink"/>
                                      </p:to>
                                    </p:animClr>
                                    <p:set>
                                      <p:cBhvr>
                                        <p:cTn id="197" dur="500" fill="hold"/>
                                        <p:tgtEl>
                                          <p:spTgt spid="47137"/>
                                        </p:tgtEl>
                                        <p:attrNameLst>
                                          <p:attrName>fill.type</p:attrName>
                                        </p:attrNameLst>
                                      </p:cBhvr>
                                      <p:to>
                                        <p:strVal val="solid"/>
                                      </p:to>
                                    </p:set>
                                    <p:set>
                                      <p:cBhvr>
                                        <p:cTn id="198" dur="500" fill="hold"/>
                                        <p:tgtEl>
                                          <p:spTgt spid="47137"/>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grpId="4" nodeType="clickEffect">
                                  <p:stCondLst>
                                    <p:cond delay="0"/>
                                  </p:stCondLst>
                                  <p:childTnLst>
                                    <p:animEffect transition="out" filter="fade">
                                      <p:cBhvr>
                                        <p:cTn id="202" dur="500" tmFilter="0, 0; .2, .5; .8, .5; 1, 0"/>
                                        <p:tgtEl>
                                          <p:spTgt spid="47127"/>
                                        </p:tgtEl>
                                      </p:cBhvr>
                                    </p:animEffect>
                                    <p:animScale>
                                      <p:cBhvr>
                                        <p:cTn id="203" dur="250" autoRev="1" fill="hold"/>
                                        <p:tgtEl>
                                          <p:spTgt spid="47127"/>
                                        </p:tgtEl>
                                      </p:cBhvr>
                                      <p:by x="105000" y="105000"/>
                                    </p:animScale>
                                  </p:childTnLst>
                                </p:cTn>
                              </p:par>
                              <p:par>
                                <p:cTn id="204" presetID="26" presetClass="emph" presetSubtype="0" fill="hold" grpId="4" nodeType="withEffect">
                                  <p:stCondLst>
                                    <p:cond delay="0"/>
                                  </p:stCondLst>
                                  <p:childTnLst>
                                    <p:animEffect transition="out" filter="fade">
                                      <p:cBhvr>
                                        <p:cTn id="205" dur="500" tmFilter="0, 0; .2, .5; .8, .5; 1, 0"/>
                                        <p:tgtEl>
                                          <p:spTgt spid="47126"/>
                                        </p:tgtEl>
                                      </p:cBhvr>
                                    </p:animEffect>
                                    <p:animScale>
                                      <p:cBhvr>
                                        <p:cTn id="206" dur="250" autoRev="1" fill="hold"/>
                                        <p:tgtEl>
                                          <p:spTgt spid="47126"/>
                                        </p:tgtEl>
                                      </p:cBhvr>
                                      <p:by x="105000" y="105000"/>
                                    </p:animScale>
                                  </p:childTnLst>
                                </p:cTn>
                              </p:par>
                              <p:par>
                                <p:cTn id="207" presetID="26" presetClass="emph" presetSubtype="0" fill="hold" grpId="4" nodeType="withEffect">
                                  <p:stCondLst>
                                    <p:cond delay="0"/>
                                  </p:stCondLst>
                                  <p:childTnLst>
                                    <p:animEffect transition="out" filter="fade">
                                      <p:cBhvr>
                                        <p:cTn id="208" dur="500" tmFilter="0, 0; .2, .5; .8, .5; 1, 0"/>
                                        <p:tgtEl>
                                          <p:spTgt spid="47128"/>
                                        </p:tgtEl>
                                      </p:cBhvr>
                                    </p:animEffect>
                                    <p:animScale>
                                      <p:cBhvr>
                                        <p:cTn id="209" dur="250" autoRev="1" fill="hold"/>
                                        <p:tgtEl>
                                          <p:spTgt spid="47128"/>
                                        </p:tgtEl>
                                      </p:cBhvr>
                                      <p:by x="105000" y="105000"/>
                                    </p:animScale>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mph" presetSubtype="2" fill="hold" nodeType="clickEffect">
                                  <p:stCondLst>
                                    <p:cond delay="0"/>
                                  </p:stCondLst>
                                  <p:childTnLst>
                                    <p:animClr clrSpc="rgb" dir="cw">
                                      <p:cBhvr>
                                        <p:cTn id="213" dur="500" fill="hold"/>
                                        <p:tgtEl>
                                          <p:spTgt spid="47136"/>
                                        </p:tgtEl>
                                        <p:attrNameLst>
                                          <p:attrName>fillcolor</p:attrName>
                                        </p:attrNameLst>
                                      </p:cBhvr>
                                      <p:to>
                                        <a:schemeClr val="bg1"/>
                                      </p:to>
                                    </p:animClr>
                                    <p:set>
                                      <p:cBhvr>
                                        <p:cTn id="214" dur="500" fill="hold"/>
                                        <p:tgtEl>
                                          <p:spTgt spid="47136"/>
                                        </p:tgtEl>
                                        <p:attrNameLst>
                                          <p:attrName>fill.type</p:attrName>
                                        </p:attrNameLst>
                                      </p:cBhvr>
                                      <p:to>
                                        <p:strVal val="solid"/>
                                      </p:to>
                                    </p:set>
                                    <p:set>
                                      <p:cBhvr>
                                        <p:cTn id="215" dur="500" fill="hold"/>
                                        <p:tgtEl>
                                          <p:spTgt spid="47136"/>
                                        </p:tgtEl>
                                        <p:attrNameLst>
                                          <p:attrName>fill.on</p:attrName>
                                        </p:attrNameLst>
                                      </p:cBhvr>
                                      <p:to>
                                        <p:strVal val="true"/>
                                      </p:to>
                                    </p:set>
                                  </p:childTnLst>
                                </p:cTn>
                              </p:par>
                              <p:par>
                                <p:cTn id="216" presetID="26" presetClass="emph" presetSubtype="0" fill="hold" grpId="4" nodeType="withEffect">
                                  <p:stCondLst>
                                    <p:cond delay="0"/>
                                  </p:stCondLst>
                                  <p:childTnLst>
                                    <p:animEffect transition="out" filter="fade">
                                      <p:cBhvr>
                                        <p:cTn id="217" dur="500" tmFilter="0, 0; .2, .5; .8, .5; 1, 0"/>
                                        <p:tgtEl>
                                          <p:spTgt spid="47129"/>
                                        </p:tgtEl>
                                      </p:cBhvr>
                                    </p:animEffect>
                                    <p:animScale>
                                      <p:cBhvr>
                                        <p:cTn id="218" dur="250" autoRev="1" fill="hold"/>
                                        <p:tgtEl>
                                          <p:spTgt spid="47129"/>
                                        </p:tgtEl>
                                      </p:cBhvr>
                                      <p:by x="105000" y="105000"/>
                                    </p:animScale>
                                  </p:childTnLst>
                                </p:cTn>
                              </p:par>
                              <p:par>
                                <p:cTn id="219" presetID="1" presetClass="emph" presetSubtype="2" fill="hold" nodeType="withEffect">
                                  <p:stCondLst>
                                    <p:cond delay="0"/>
                                  </p:stCondLst>
                                  <p:childTnLst>
                                    <p:animClr clrSpc="rgb" dir="cw">
                                      <p:cBhvr>
                                        <p:cTn id="220" dur="500" fill="hold"/>
                                        <p:tgtEl>
                                          <p:spTgt spid="47138"/>
                                        </p:tgtEl>
                                        <p:attrNameLst>
                                          <p:attrName>fillcolor</p:attrName>
                                        </p:attrNameLst>
                                      </p:cBhvr>
                                      <p:to>
                                        <a:srgbClr val="D60093"/>
                                      </p:to>
                                    </p:animClr>
                                    <p:set>
                                      <p:cBhvr>
                                        <p:cTn id="221" dur="500" fill="hold"/>
                                        <p:tgtEl>
                                          <p:spTgt spid="47138"/>
                                        </p:tgtEl>
                                        <p:attrNameLst>
                                          <p:attrName>fill.type</p:attrName>
                                        </p:attrNameLst>
                                      </p:cBhvr>
                                      <p:to>
                                        <p:strVal val="solid"/>
                                      </p:to>
                                    </p:set>
                                    <p:set>
                                      <p:cBhvr>
                                        <p:cTn id="222" dur="500" fill="hold"/>
                                        <p:tgtEl>
                                          <p:spTgt spid="47138"/>
                                        </p:tgtEl>
                                        <p:attrNameLst>
                                          <p:attrName>fill.on</p:attrName>
                                        </p:attrNameLst>
                                      </p:cBhvr>
                                      <p:to>
                                        <p:strVal val="tru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mph" presetSubtype="2" fill="hold" nodeType="clickEffect">
                                  <p:stCondLst>
                                    <p:cond delay="0"/>
                                  </p:stCondLst>
                                  <p:childTnLst>
                                    <p:animClr clrSpc="rgb" dir="cw">
                                      <p:cBhvr>
                                        <p:cTn id="226" dur="2000" fill="hold"/>
                                        <p:tgtEl>
                                          <p:spTgt spid="47138"/>
                                        </p:tgtEl>
                                        <p:attrNameLst>
                                          <p:attrName>fillcolor</p:attrName>
                                        </p:attrNameLst>
                                      </p:cBhvr>
                                      <p:to>
                                        <a:schemeClr val="bg1"/>
                                      </p:to>
                                    </p:animClr>
                                    <p:set>
                                      <p:cBhvr>
                                        <p:cTn id="227" dur="2000" fill="hold"/>
                                        <p:tgtEl>
                                          <p:spTgt spid="47138"/>
                                        </p:tgtEl>
                                        <p:attrNameLst>
                                          <p:attrName>fill.type</p:attrName>
                                        </p:attrNameLst>
                                      </p:cBhvr>
                                      <p:to>
                                        <p:strVal val="solid"/>
                                      </p:to>
                                    </p:set>
                                    <p:set>
                                      <p:cBhvr>
                                        <p:cTn id="228" dur="2000" fill="hold"/>
                                        <p:tgtEl>
                                          <p:spTgt spid="47138"/>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000" fill="hold"/>
                                        <p:tgtEl>
                                          <p:spTgt spid="47149"/>
                                        </p:tgtEl>
                                        <p:attrNameLst>
                                          <p:attrName>fillcolor</p:attrName>
                                        </p:attrNameLst>
                                      </p:cBhvr>
                                      <p:to>
                                        <a:srgbClr val="D60093"/>
                                      </p:to>
                                    </p:animClr>
                                    <p:set>
                                      <p:cBhvr>
                                        <p:cTn id="231" dur="2000" fill="hold"/>
                                        <p:tgtEl>
                                          <p:spTgt spid="47149"/>
                                        </p:tgtEl>
                                        <p:attrNameLst>
                                          <p:attrName>fill.type</p:attrName>
                                        </p:attrNameLst>
                                      </p:cBhvr>
                                      <p:to>
                                        <p:strVal val="solid"/>
                                      </p:to>
                                    </p:set>
                                    <p:set>
                                      <p:cBhvr>
                                        <p:cTn id="232" dur="2000" fill="hold"/>
                                        <p:tgtEl>
                                          <p:spTgt spid="47149"/>
                                        </p:tgtEl>
                                        <p:attrNameLst>
                                          <p:attrName>fill.on</p:attrName>
                                        </p:attrNameLst>
                                      </p:cBhvr>
                                      <p:to>
                                        <p:strVal val="tru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6" presetClass="emph" presetSubtype="0" fill="hold" grpId="5" nodeType="clickEffect">
                                  <p:stCondLst>
                                    <p:cond delay="0"/>
                                  </p:stCondLst>
                                  <p:childTnLst>
                                    <p:animEffect transition="out" filter="fade">
                                      <p:cBhvr>
                                        <p:cTn id="236" dur="500" tmFilter="0, 0; .2, .5; .8, .5; 1, 0"/>
                                        <p:tgtEl>
                                          <p:spTgt spid="47126"/>
                                        </p:tgtEl>
                                      </p:cBhvr>
                                    </p:animEffect>
                                    <p:animScale>
                                      <p:cBhvr>
                                        <p:cTn id="237" dur="250" autoRev="1" fill="hold"/>
                                        <p:tgtEl>
                                          <p:spTgt spid="47126"/>
                                        </p:tgtEl>
                                      </p:cBhvr>
                                      <p:by x="105000" y="105000"/>
                                    </p:animScale>
                                  </p:childTnLst>
                                </p:cTn>
                              </p:par>
                              <p:par>
                                <p:cTn id="238" presetID="26" presetClass="emph" presetSubtype="0" fill="hold" grpId="5" nodeType="withEffect">
                                  <p:stCondLst>
                                    <p:cond delay="0"/>
                                  </p:stCondLst>
                                  <p:childTnLst>
                                    <p:animEffect transition="out" filter="fade">
                                      <p:cBhvr>
                                        <p:cTn id="239" dur="500" tmFilter="0, 0; .2, .5; .8, .5; 1, 0"/>
                                        <p:tgtEl>
                                          <p:spTgt spid="47127"/>
                                        </p:tgtEl>
                                      </p:cBhvr>
                                    </p:animEffect>
                                    <p:animScale>
                                      <p:cBhvr>
                                        <p:cTn id="240" dur="250" autoRev="1" fill="hold"/>
                                        <p:tgtEl>
                                          <p:spTgt spid="47127"/>
                                        </p:tgtEl>
                                      </p:cBhvr>
                                      <p:by x="105000" y="105000"/>
                                    </p:animScale>
                                  </p:childTnLst>
                                </p:cTn>
                              </p:par>
                              <p:par>
                                <p:cTn id="241" presetID="26" presetClass="emph" presetSubtype="0" fill="hold" grpId="5" nodeType="withEffect">
                                  <p:stCondLst>
                                    <p:cond delay="0"/>
                                  </p:stCondLst>
                                  <p:childTnLst>
                                    <p:animEffect transition="out" filter="fade">
                                      <p:cBhvr>
                                        <p:cTn id="242" dur="500" tmFilter="0, 0; .2, .5; .8, .5; 1, 0"/>
                                        <p:tgtEl>
                                          <p:spTgt spid="47128"/>
                                        </p:tgtEl>
                                      </p:cBhvr>
                                    </p:animEffect>
                                    <p:animScale>
                                      <p:cBhvr>
                                        <p:cTn id="243" dur="250" autoRev="1" fill="hold"/>
                                        <p:tgtEl>
                                          <p:spTgt spid="47128"/>
                                        </p:tgtEl>
                                      </p:cBhvr>
                                      <p:by x="105000" y="105000"/>
                                    </p:animScale>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500" fill="hold"/>
                                        <p:tgtEl>
                                          <p:spTgt spid="47137"/>
                                        </p:tgtEl>
                                        <p:attrNameLst>
                                          <p:attrName>fillcolor</p:attrName>
                                        </p:attrNameLst>
                                      </p:cBhvr>
                                      <p:to>
                                        <a:schemeClr val="bg1"/>
                                      </p:to>
                                    </p:animClr>
                                    <p:set>
                                      <p:cBhvr>
                                        <p:cTn id="248" dur="500" fill="hold"/>
                                        <p:tgtEl>
                                          <p:spTgt spid="47137"/>
                                        </p:tgtEl>
                                        <p:attrNameLst>
                                          <p:attrName>fill.type</p:attrName>
                                        </p:attrNameLst>
                                      </p:cBhvr>
                                      <p:to>
                                        <p:strVal val="solid"/>
                                      </p:to>
                                    </p:set>
                                    <p:set>
                                      <p:cBhvr>
                                        <p:cTn id="249" dur="500" fill="hold"/>
                                        <p:tgtEl>
                                          <p:spTgt spid="47137"/>
                                        </p:tgtEl>
                                        <p:attrNameLst>
                                          <p:attrName>fill.on</p:attrName>
                                        </p:attrNameLst>
                                      </p:cBhvr>
                                      <p:to>
                                        <p:strVal val="true"/>
                                      </p:to>
                                    </p:set>
                                  </p:childTnLst>
                                </p:cTn>
                              </p:par>
                              <p:par>
                                <p:cTn id="250" presetID="26" presetClass="emph" presetSubtype="0" fill="hold" grpId="5" nodeType="withEffect">
                                  <p:stCondLst>
                                    <p:cond delay="0"/>
                                  </p:stCondLst>
                                  <p:childTnLst>
                                    <p:animEffect transition="out" filter="fade">
                                      <p:cBhvr>
                                        <p:cTn id="251" dur="500" tmFilter="0, 0; .2, .5; .8, .5; 1, 0"/>
                                        <p:tgtEl>
                                          <p:spTgt spid="47129"/>
                                        </p:tgtEl>
                                      </p:cBhvr>
                                    </p:animEffect>
                                    <p:animScale>
                                      <p:cBhvr>
                                        <p:cTn id="252" dur="250" autoRev="1" fill="hold"/>
                                        <p:tgtEl>
                                          <p:spTgt spid="47129"/>
                                        </p:tgtEl>
                                      </p:cBhvr>
                                      <p:by x="105000" y="105000"/>
                                    </p:animScale>
                                  </p:childTnLst>
                                </p:cTn>
                              </p:par>
                              <p:par>
                                <p:cTn id="253" presetID="1" presetClass="emph" presetSubtype="2" fill="hold" nodeType="withEffect">
                                  <p:stCondLst>
                                    <p:cond delay="0"/>
                                  </p:stCondLst>
                                  <p:childTnLst>
                                    <p:animClr clrSpc="rgb" dir="cw">
                                      <p:cBhvr>
                                        <p:cTn id="254" dur="500" fill="hold"/>
                                        <p:tgtEl>
                                          <p:spTgt spid="47138"/>
                                        </p:tgtEl>
                                        <p:attrNameLst>
                                          <p:attrName>fillcolor</p:attrName>
                                        </p:attrNameLst>
                                      </p:cBhvr>
                                      <p:to>
                                        <a:srgbClr val="D60093"/>
                                      </p:to>
                                    </p:animClr>
                                    <p:set>
                                      <p:cBhvr>
                                        <p:cTn id="255" dur="500" fill="hold"/>
                                        <p:tgtEl>
                                          <p:spTgt spid="47138"/>
                                        </p:tgtEl>
                                        <p:attrNameLst>
                                          <p:attrName>fill.type</p:attrName>
                                        </p:attrNameLst>
                                      </p:cBhvr>
                                      <p:to>
                                        <p:strVal val="solid"/>
                                      </p:to>
                                    </p:set>
                                    <p:set>
                                      <p:cBhvr>
                                        <p:cTn id="256" dur="500" fill="hold"/>
                                        <p:tgtEl>
                                          <p:spTgt spid="47138"/>
                                        </p:tgtEl>
                                        <p:attrNameLst>
                                          <p:attrName>fill.on</p:attrName>
                                        </p:attrNameLst>
                                      </p:cBhvr>
                                      <p:to>
                                        <p:strVal val="tru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mph" presetSubtype="2" fill="hold" nodeType="clickEffect">
                                  <p:stCondLst>
                                    <p:cond delay="0"/>
                                  </p:stCondLst>
                                  <p:childTnLst>
                                    <p:animClr clrSpc="rgb" dir="cw">
                                      <p:cBhvr>
                                        <p:cTn id="260" dur="2000" fill="hold"/>
                                        <p:tgtEl>
                                          <p:spTgt spid="47138"/>
                                        </p:tgtEl>
                                        <p:attrNameLst>
                                          <p:attrName>fillcolor</p:attrName>
                                        </p:attrNameLst>
                                      </p:cBhvr>
                                      <p:to>
                                        <a:schemeClr val="bg1"/>
                                      </p:to>
                                    </p:animClr>
                                    <p:set>
                                      <p:cBhvr>
                                        <p:cTn id="261" dur="2000" fill="hold"/>
                                        <p:tgtEl>
                                          <p:spTgt spid="47138"/>
                                        </p:tgtEl>
                                        <p:attrNameLst>
                                          <p:attrName>fill.type</p:attrName>
                                        </p:attrNameLst>
                                      </p:cBhvr>
                                      <p:to>
                                        <p:strVal val="solid"/>
                                      </p:to>
                                    </p:set>
                                    <p:set>
                                      <p:cBhvr>
                                        <p:cTn id="262" dur="2000" fill="hold"/>
                                        <p:tgtEl>
                                          <p:spTgt spid="47138"/>
                                        </p:tgtEl>
                                        <p:attrNameLst>
                                          <p:attrName>fill.on</p:attrName>
                                        </p:attrNameLst>
                                      </p:cBhvr>
                                      <p:to>
                                        <p:strVal val="true"/>
                                      </p:to>
                                    </p:set>
                                  </p:childTnLst>
                                </p:cTn>
                              </p:par>
                              <p:par>
                                <p:cTn id="263" presetID="1" presetClass="emph" presetSubtype="2" fill="hold" nodeType="withEffect">
                                  <p:stCondLst>
                                    <p:cond delay="0"/>
                                  </p:stCondLst>
                                  <p:childTnLst>
                                    <p:animClr clrSpc="rgb" dir="cw">
                                      <p:cBhvr>
                                        <p:cTn id="264" dur="2000" fill="hold"/>
                                        <p:tgtEl>
                                          <p:spTgt spid="47150"/>
                                        </p:tgtEl>
                                        <p:attrNameLst>
                                          <p:attrName>fillcolor</p:attrName>
                                        </p:attrNameLst>
                                      </p:cBhvr>
                                      <p:to>
                                        <a:srgbClr val="D60093"/>
                                      </p:to>
                                    </p:animClr>
                                    <p:set>
                                      <p:cBhvr>
                                        <p:cTn id="265" dur="2000" fill="hold"/>
                                        <p:tgtEl>
                                          <p:spTgt spid="47150"/>
                                        </p:tgtEl>
                                        <p:attrNameLst>
                                          <p:attrName>fill.type</p:attrName>
                                        </p:attrNameLst>
                                      </p:cBhvr>
                                      <p:to>
                                        <p:strVal val="solid"/>
                                      </p:to>
                                    </p:set>
                                    <p:set>
                                      <p:cBhvr>
                                        <p:cTn id="266" dur="2000" fill="hold"/>
                                        <p:tgtEl>
                                          <p:spTgt spid="47150"/>
                                        </p:tgtEl>
                                        <p:attrNameLst>
                                          <p:attrName>fill.on</p:attrName>
                                        </p:attrNameLst>
                                      </p:cBhvr>
                                      <p:to>
                                        <p:strVal val="tru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mph" presetSubtype="2" fill="hold" nodeType="clickEffect">
                                  <p:stCondLst>
                                    <p:cond delay="0"/>
                                  </p:stCondLst>
                                  <p:childTnLst>
                                    <p:animClr clrSpc="rgb" dir="cw">
                                      <p:cBhvr>
                                        <p:cTn id="270" dur="500" fill="hold"/>
                                        <p:tgtEl>
                                          <p:spTgt spid="47136"/>
                                        </p:tgtEl>
                                        <p:attrNameLst>
                                          <p:attrName>fillcolor</p:attrName>
                                        </p:attrNameLst>
                                      </p:cBhvr>
                                      <p:to>
                                        <a:schemeClr val="hlink"/>
                                      </p:to>
                                    </p:animClr>
                                    <p:set>
                                      <p:cBhvr>
                                        <p:cTn id="271" dur="500" fill="hold"/>
                                        <p:tgtEl>
                                          <p:spTgt spid="47136"/>
                                        </p:tgtEl>
                                        <p:attrNameLst>
                                          <p:attrName>fill.type</p:attrName>
                                        </p:attrNameLst>
                                      </p:cBhvr>
                                      <p:to>
                                        <p:strVal val="solid"/>
                                      </p:to>
                                    </p:set>
                                    <p:set>
                                      <p:cBhvr>
                                        <p:cTn id="272" dur="500" fill="hold"/>
                                        <p:tgtEl>
                                          <p:spTgt spid="47136"/>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500" fill="hold"/>
                                        <p:tgtEl>
                                          <p:spTgt spid="47137"/>
                                        </p:tgtEl>
                                        <p:attrNameLst>
                                          <p:attrName>fillcolor</p:attrName>
                                        </p:attrNameLst>
                                      </p:cBhvr>
                                      <p:to>
                                        <a:schemeClr val="hlink"/>
                                      </p:to>
                                    </p:animClr>
                                    <p:set>
                                      <p:cBhvr>
                                        <p:cTn id="275" dur="500" fill="hold"/>
                                        <p:tgtEl>
                                          <p:spTgt spid="47137"/>
                                        </p:tgtEl>
                                        <p:attrNameLst>
                                          <p:attrName>fill.type</p:attrName>
                                        </p:attrNameLst>
                                      </p:cBhvr>
                                      <p:to>
                                        <p:strVal val="solid"/>
                                      </p:to>
                                    </p:set>
                                    <p:set>
                                      <p:cBhvr>
                                        <p:cTn id="276" dur="500" fill="hold"/>
                                        <p:tgtEl>
                                          <p:spTgt spid="47137"/>
                                        </p:tgtEl>
                                        <p:attrNameLst>
                                          <p:attrName>fill.on</p:attrName>
                                        </p:attrNameLst>
                                      </p:cBhvr>
                                      <p:to>
                                        <p:strVal val="true"/>
                                      </p:to>
                                    </p:set>
                                  </p:childTnLst>
                                </p:cTn>
                              </p:par>
                              <p:par>
                                <p:cTn id="277" presetID="1" presetClass="exit" presetSubtype="0" fill="hold" grpId="3" nodeType="withEffect">
                                  <p:stCondLst>
                                    <p:cond delay="0"/>
                                  </p:stCondLst>
                                  <p:childTnLst>
                                    <p:set>
                                      <p:cBhvr>
                                        <p:cTn id="278" dur="1" fill="hold">
                                          <p:stCondLst>
                                            <p:cond delay="0"/>
                                          </p:stCondLst>
                                        </p:cTn>
                                        <p:tgtEl>
                                          <p:spTgt spid="47131"/>
                                        </p:tgtEl>
                                        <p:attrNameLst>
                                          <p:attrName>style.visibility</p:attrName>
                                        </p:attrNameLst>
                                      </p:cBhvr>
                                      <p:to>
                                        <p:strVal val="hidden"/>
                                      </p:to>
                                    </p:set>
                                  </p:childTnLst>
                                </p:cTn>
                              </p:par>
                              <p:par>
                                <p:cTn id="279" presetID="1" presetClass="entr" presetSubtype="0" fill="hold" grpId="2" nodeType="withEffect">
                                  <p:stCondLst>
                                    <p:cond delay="0"/>
                                  </p:stCondLst>
                                  <p:childTnLst>
                                    <p:set>
                                      <p:cBhvr>
                                        <p:cTn id="280" dur="1" fill="hold">
                                          <p:stCondLst>
                                            <p:cond delay="0"/>
                                          </p:stCondLst>
                                        </p:cTn>
                                        <p:tgtEl>
                                          <p:spTgt spid="47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5" presetClass="entr" presetSubtype="0" fill="hold" nodeType="clickEffect">
                                  <p:stCondLst>
                                    <p:cond delay="0"/>
                                  </p:stCondLst>
                                  <p:childTnLst>
                                    <p:set>
                                      <p:cBhvr>
                                        <p:cTn id="284" dur="1" fill="hold">
                                          <p:stCondLst>
                                            <p:cond delay="0"/>
                                          </p:stCondLst>
                                        </p:cTn>
                                        <p:tgtEl>
                                          <p:spTgt spid="47154">
                                            <p:txEl>
                                              <p:pRg st="0" end="0"/>
                                            </p:txEl>
                                          </p:spTgt>
                                        </p:tgtEl>
                                        <p:attrNameLst>
                                          <p:attrName>style.visibility</p:attrName>
                                        </p:attrNameLst>
                                      </p:cBhvr>
                                      <p:to>
                                        <p:strVal val="visible"/>
                                      </p:to>
                                    </p:set>
                                    <p:animEffect transition="in" filter="fade">
                                      <p:cBhvr>
                                        <p:cTn id="285" dur="2000"/>
                                        <p:tgtEl>
                                          <p:spTgt spid="47154">
                                            <p:txEl>
                                              <p:pRg st="0" end="0"/>
                                            </p:txEl>
                                          </p:spTgt>
                                        </p:tgtEl>
                                      </p:cBhvr>
                                    </p:animEffect>
                                    <p:anim calcmode="lin" valueType="num">
                                      <p:cBhvr>
                                        <p:cTn id="286" dur="2000" fill="hold"/>
                                        <p:tgtEl>
                                          <p:spTgt spid="47154">
                                            <p:txEl>
                                              <p:pRg st="0" end="0"/>
                                            </p:txEl>
                                          </p:spTgt>
                                        </p:tgtEl>
                                        <p:attrNameLst>
                                          <p:attrName>style.rotation</p:attrName>
                                        </p:attrNameLst>
                                      </p:cBhvr>
                                      <p:tavLst>
                                        <p:tav tm="0">
                                          <p:val>
                                            <p:fltVal val="720"/>
                                          </p:val>
                                        </p:tav>
                                        <p:tav tm="100000">
                                          <p:val>
                                            <p:fltVal val="0"/>
                                          </p:val>
                                        </p:tav>
                                      </p:tavLst>
                                    </p:anim>
                                    <p:anim calcmode="lin" valueType="num">
                                      <p:cBhvr>
                                        <p:cTn id="287" dur="2000" fill="hold"/>
                                        <p:tgtEl>
                                          <p:spTgt spid="47154">
                                            <p:txEl>
                                              <p:pRg st="0" end="0"/>
                                            </p:txEl>
                                          </p:spTgt>
                                        </p:tgtEl>
                                        <p:attrNameLst>
                                          <p:attrName>ppt_h</p:attrName>
                                        </p:attrNameLst>
                                      </p:cBhvr>
                                      <p:tavLst>
                                        <p:tav tm="0">
                                          <p:val>
                                            <p:fltVal val="0"/>
                                          </p:val>
                                        </p:tav>
                                        <p:tav tm="100000">
                                          <p:val>
                                            <p:strVal val="#ppt_h"/>
                                          </p:val>
                                        </p:tav>
                                      </p:tavLst>
                                    </p:anim>
                                    <p:anim calcmode="lin" valueType="num">
                                      <p:cBhvr>
                                        <p:cTn id="288" dur="2000" fill="hold"/>
                                        <p:tgtEl>
                                          <p:spTgt spid="4715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animBg="1"/>
      <p:bldP spid="47126" grpId="0" animBg="1"/>
      <p:bldP spid="47126" grpId="1" animBg="1"/>
      <p:bldP spid="47126" grpId="2" animBg="1"/>
      <p:bldP spid="47126" grpId="3" animBg="1"/>
      <p:bldP spid="47126" grpId="4" animBg="1"/>
      <p:bldP spid="47126" grpId="5" animBg="1"/>
      <p:bldP spid="47127" grpId="0" animBg="1"/>
      <p:bldP spid="47127" grpId="1" animBg="1"/>
      <p:bldP spid="47127" grpId="2" animBg="1"/>
      <p:bldP spid="47127" grpId="3" animBg="1"/>
      <p:bldP spid="47127" grpId="4" animBg="1"/>
      <p:bldP spid="47127" grpId="5" animBg="1"/>
      <p:bldP spid="47128" grpId="0" animBg="1"/>
      <p:bldP spid="47128" grpId="1" animBg="1"/>
      <p:bldP spid="47128" grpId="2" animBg="1"/>
      <p:bldP spid="47128" grpId="3" animBg="1"/>
      <p:bldP spid="47128" grpId="4" animBg="1"/>
      <p:bldP spid="47128" grpId="5" animBg="1"/>
      <p:bldP spid="47129" grpId="0" animBg="1"/>
      <p:bldP spid="47129" grpId="1" animBg="1"/>
      <p:bldP spid="47129" grpId="2" animBg="1"/>
      <p:bldP spid="47129" grpId="3" animBg="1"/>
      <p:bldP spid="47129" grpId="4" animBg="1"/>
      <p:bldP spid="47129" grpId="5" animBg="1"/>
      <p:bldP spid="47130" grpId="0" animBg="1"/>
      <p:bldP spid="47130" grpId="1" animBg="1"/>
      <p:bldP spid="47130" grpId="2" animBg="1"/>
      <p:bldP spid="47131" grpId="0" animBg="1"/>
      <p:bldP spid="47131" grpId="1" animBg="1"/>
      <p:bldP spid="47131" grpId="2" animBg="1"/>
      <p:bldP spid="47131" grpId="3" animBg="1"/>
      <p:bldP spid="47132" grpId="0" animBg="1"/>
      <p:bldP spid="47132" grpId="1" animBg="1"/>
      <p:bldP spid="47132" grpId="2" animBg="1"/>
      <p:bldP spid="47133" grpId="0" animBg="1"/>
      <p:bldP spid="47134" grpId="0" animBg="1"/>
      <p:bldP spid="47134" grpId="1" animBg="1"/>
      <p:bldP spid="47135" grpId="0" animBg="1"/>
      <p:bldP spid="47136" grpId="0" animBg="1"/>
      <p:bldP spid="47137" grpId="0" animBg="1"/>
      <p:bldP spid="4713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F120710-F2A2-488B-9FA4-B3A5AEFCE4A9}" type="slidenum">
              <a:rPr lang="en-US"/>
              <a:pPr/>
              <a:t>89</a:t>
            </a:fld>
            <a:endParaRPr lang="en-US"/>
          </a:p>
        </p:txBody>
      </p:sp>
      <p:sp>
        <p:nvSpPr>
          <p:cNvPr id="18434" name="Rectangle 2"/>
          <p:cNvSpPr>
            <a:spLocks noGrp="1" noChangeArrowheads="1"/>
          </p:cNvSpPr>
          <p:nvPr>
            <p:ph type="title"/>
          </p:nvPr>
        </p:nvSpPr>
        <p:spPr>
          <a:xfrm>
            <a:off x="609600" y="228600"/>
            <a:ext cx="8229600" cy="1143000"/>
          </a:xfrm>
        </p:spPr>
        <p:txBody>
          <a:bodyPr/>
          <a:lstStyle/>
          <a:p>
            <a:r>
              <a:rPr lang="en-US" sz="4000" dirty="0"/>
              <a:t>Index-Nested Loop Join  </a:t>
            </a:r>
            <a:r>
              <a:rPr lang="en-US" sz="4000" b="1" dirty="0"/>
              <a:t>r</a:t>
            </a:r>
            <a:r>
              <a:rPr lang="en-US" sz="4000" dirty="0"/>
              <a:t>        </a:t>
            </a:r>
            <a:r>
              <a:rPr lang="en-US" sz="3600" baseline="-25000" dirty="0"/>
              <a:t>A=</a:t>
            </a:r>
            <a:r>
              <a:rPr lang="en-US" sz="3200" baseline="-25000" dirty="0"/>
              <a:t>B </a:t>
            </a:r>
            <a:r>
              <a:rPr lang="en-US" sz="4000" b="1" dirty="0"/>
              <a:t>s</a:t>
            </a:r>
          </a:p>
        </p:txBody>
      </p:sp>
      <p:sp>
        <p:nvSpPr>
          <p:cNvPr id="18435" name="Rectangle 3"/>
          <p:cNvSpPr>
            <a:spLocks noGrp="1" noChangeArrowheads="1"/>
          </p:cNvSpPr>
          <p:nvPr>
            <p:ph type="body" idx="1"/>
          </p:nvPr>
        </p:nvSpPr>
        <p:spPr>
          <a:xfrm>
            <a:off x="533400" y="1371600"/>
            <a:ext cx="7848600" cy="3713584"/>
          </a:xfrm>
        </p:spPr>
        <p:txBody>
          <a:bodyPr/>
          <a:lstStyle/>
          <a:p>
            <a:r>
              <a:rPr lang="en-US" sz="2800" dirty="0"/>
              <a:t>Use an index on </a:t>
            </a:r>
            <a:r>
              <a:rPr lang="en-US" sz="2800" b="1" dirty="0"/>
              <a:t>S</a:t>
            </a:r>
            <a:r>
              <a:rPr lang="en-US" sz="2800" dirty="0"/>
              <a:t> with search key B (instead of scanning </a:t>
            </a:r>
            <a:r>
              <a:rPr lang="en-US" sz="2800" b="1" dirty="0"/>
              <a:t>S</a:t>
            </a:r>
            <a:r>
              <a:rPr lang="en-US" sz="2800" dirty="0"/>
              <a:t>) to find rows of </a:t>
            </a:r>
            <a:r>
              <a:rPr lang="en-US" sz="2800" b="1" dirty="0"/>
              <a:t>S</a:t>
            </a:r>
            <a:r>
              <a:rPr lang="en-US" sz="2800" dirty="0"/>
              <a:t> that match </a:t>
            </a:r>
            <a:r>
              <a:rPr lang="en-US" sz="2800" dirty="0" err="1"/>
              <a:t>t</a:t>
            </a:r>
            <a:r>
              <a:rPr lang="en-US" sz="2800" b="1" baseline="-25000" dirty="0" err="1"/>
              <a:t>r</a:t>
            </a:r>
            <a:endParaRPr lang="en-US" sz="2800" b="1" dirty="0"/>
          </a:p>
          <a:p>
            <a:pPr lvl="1"/>
            <a:r>
              <a:rPr lang="en-US" sz="2400" dirty="0">
                <a:effectLst>
                  <a:outerShdw blurRad="38100" dist="38100" dir="2700000" algn="tl">
                    <a:srgbClr val="C0C0C0"/>
                  </a:outerShdw>
                </a:effectLst>
              </a:rPr>
              <a:t>Cost </a:t>
            </a:r>
            <a:r>
              <a:rPr lang="en-US" sz="2400" dirty="0"/>
              <a:t> =  </a:t>
            </a:r>
            <a:r>
              <a:rPr lang="en-US" sz="2400" dirty="0">
                <a:sym typeface="Symbol" pitchFamily="-76" charset="2"/>
              </a:rPr>
              <a:t></a:t>
            </a:r>
            <a:r>
              <a:rPr lang="en-US" sz="2400" baseline="-25000" dirty="0">
                <a:sym typeface="Symbol" pitchFamily="-76" charset="2"/>
              </a:rPr>
              <a:t>r</a:t>
            </a:r>
            <a:r>
              <a:rPr lang="en-US" sz="2400" dirty="0">
                <a:sym typeface="Symbol" pitchFamily="-76" charset="2"/>
              </a:rPr>
              <a:t> + (</a:t>
            </a:r>
            <a:r>
              <a:rPr lang="en-US" sz="2400" dirty="0" err="1">
                <a:sym typeface="Symbol" pitchFamily="-76" charset="2"/>
              </a:rPr>
              <a:t>T</a:t>
            </a:r>
            <a:r>
              <a:rPr lang="en-US" sz="2400" baseline="-25000" dirty="0" err="1">
                <a:sym typeface="Symbol" pitchFamily="-76" charset="2"/>
              </a:rPr>
              <a:t>r</a:t>
            </a:r>
            <a:r>
              <a:rPr lang="en-US" sz="2400" dirty="0">
                <a:sym typeface="Symbol" pitchFamily="-76" charset="2"/>
              </a:rPr>
              <a:t>  ) </a:t>
            </a:r>
            <a:endParaRPr lang="en-US" sz="2400" b="1" dirty="0">
              <a:sym typeface="Symbol" pitchFamily="-76" charset="2"/>
            </a:endParaRPr>
          </a:p>
          <a:p>
            <a:pPr lvl="1">
              <a:buFontTx/>
              <a:buNone/>
            </a:pPr>
            <a:endParaRPr lang="en-US" sz="3200" b="1" dirty="0">
              <a:sym typeface="Symbol" pitchFamily="-76" charset="2"/>
            </a:endParaRPr>
          </a:p>
          <a:p>
            <a:pPr lvl="1">
              <a:lnSpc>
                <a:spcPct val="110000"/>
              </a:lnSpc>
            </a:pPr>
            <a:endParaRPr lang="en-US" sz="2400" dirty="0"/>
          </a:p>
          <a:p>
            <a:pPr lvl="1">
              <a:lnSpc>
                <a:spcPct val="110000"/>
              </a:lnSpc>
            </a:pPr>
            <a:r>
              <a:rPr lang="en-US" sz="2400" dirty="0"/>
              <a:t>Effective if number of rows of </a:t>
            </a:r>
            <a:r>
              <a:rPr lang="en-US" sz="2400" b="1" dirty="0"/>
              <a:t>S</a:t>
            </a:r>
            <a:r>
              <a:rPr lang="en-US" sz="2400" dirty="0"/>
              <a:t> that match tuples in </a:t>
            </a:r>
            <a:r>
              <a:rPr lang="en-US" sz="2400" b="1" dirty="0"/>
              <a:t>R</a:t>
            </a:r>
            <a:r>
              <a:rPr lang="en-US" sz="2400" dirty="0"/>
              <a:t> is small (i.e., </a:t>
            </a:r>
            <a:r>
              <a:rPr lang="en-US" sz="2400" dirty="0">
                <a:sym typeface="Symbol" pitchFamily="-76" charset="2"/>
              </a:rPr>
              <a:t>  is small)</a:t>
            </a:r>
            <a:r>
              <a:rPr lang="en-US" sz="2400" dirty="0"/>
              <a:t> and index is </a:t>
            </a:r>
            <a:r>
              <a:rPr lang="en-US" sz="2400" u="sng" dirty="0"/>
              <a:t>clustered</a:t>
            </a:r>
          </a:p>
        </p:txBody>
      </p:sp>
      <p:sp>
        <p:nvSpPr>
          <p:cNvPr id="18436" name="Text Box 4"/>
          <p:cNvSpPr txBox="1">
            <a:spLocks noChangeArrowheads="1"/>
          </p:cNvSpPr>
          <p:nvPr/>
        </p:nvSpPr>
        <p:spPr bwMode="auto">
          <a:xfrm>
            <a:off x="914400" y="4953000"/>
            <a:ext cx="764698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sz="2000" b="1" dirty="0" err="1"/>
              <a:t>foreach</a:t>
            </a:r>
            <a:r>
              <a:rPr lang="en-US" sz="2000" dirty="0"/>
              <a:t> tuple </a:t>
            </a:r>
            <a:r>
              <a:rPr lang="en-US" sz="2000" dirty="0" err="1"/>
              <a:t>t</a:t>
            </a:r>
            <a:r>
              <a:rPr lang="en-US" sz="2000" b="1" baseline="-25000" dirty="0" err="1"/>
              <a:t>r</a:t>
            </a:r>
            <a:r>
              <a:rPr lang="en-US" sz="2000" dirty="0"/>
              <a:t>  in  </a:t>
            </a:r>
            <a:r>
              <a:rPr lang="en-US" sz="2000" b="1" dirty="0"/>
              <a:t>R</a:t>
            </a:r>
            <a:r>
              <a:rPr lang="en-US" sz="2000" dirty="0"/>
              <a:t>   </a:t>
            </a:r>
            <a:r>
              <a:rPr lang="en-US" sz="2000" b="1" dirty="0"/>
              <a:t>do  {</a:t>
            </a:r>
            <a:endParaRPr lang="en-US" sz="2000" dirty="0"/>
          </a:p>
          <a:p>
            <a:pPr>
              <a:spcAft>
                <a:spcPts val="600"/>
              </a:spcAft>
            </a:pPr>
            <a:r>
              <a:rPr lang="en-US" sz="2000" dirty="0"/>
              <a:t>      </a:t>
            </a:r>
            <a:r>
              <a:rPr lang="en-US" sz="2000" i="1" dirty="0"/>
              <a:t>use index to find</a:t>
            </a:r>
            <a:r>
              <a:rPr lang="en-US" sz="2000" dirty="0"/>
              <a:t> all tuples </a:t>
            </a:r>
            <a:r>
              <a:rPr lang="en-US" sz="2000" dirty="0" err="1"/>
              <a:t>t</a:t>
            </a:r>
            <a:r>
              <a:rPr lang="en-US" sz="2000" b="1" baseline="-25000" dirty="0" err="1"/>
              <a:t>s</a:t>
            </a:r>
            <a:r>
              <a:rPr lang="en-US" sz="2000" baseline="-25000" dirty="0"/>
              <a:t> </a:t>
            </a:r>
            <a:r>
              <a:rPr lang="en-US" sz="2000" dirty="0"/>
              <a:t>in </a:t>
            </a:r>
            <a:r>
              <a:rPr lang="en-US" sz="2000" b="1" dirty="0"/>
              <a:t>s</a:t>
            </a:r>
            <a:r>
              <a:rPr lang="en-US" sz="2000" baseline="-25000" dirty="0"/>
              <a:t> </a:t>
            </a:r>
            <a:r>
              <a:rPr lang="en-US" sz="2000" dirty="0"/>
              <a:t>satisfying </a:t>
            </a:r>
            <a:r>
              <a:rPr lang="en-US" sz="2000" dirty="0" err="1"/>
              <a:t>t</a:t>
            </a:r>
            <a:r>
              <a:rPr lang="en-US" sz="2000" b="1" baseline="-25000" dirty="0" err="1"/>
              <a:t>r</a:t>
            </a:r>
            <a:r>
              <a:rPr lang="en-US" sz="2000" dirty="0" err="1"/>
              <a:t>.A</a:t>
            </a:r>
            <a:r>
              <a:rPr lang="en-US" sz="2000" dirty="0"/>
              <a:t>=</a:t>
            </a:r>
            <a:r>
              <a:rPr lang="en-US" sz="2000" dirty="0" err="1"/>
              <a:t>t</a:t>
            </a:r>
            <a:r>
              <a:rPr lang="en-US" sz="2000" b="1" baseline="-25000" dirty="0" err="1"/>
              <a:t>s</a:t>
            </a:r>
            <a:r>
              <a:rPr lang="en-US" sz="2000" dirty="0" err="1"/>
              <a:t>.B</a:t>
            </a:r>
            <a:r>
              <a:rPr lang="en-US" sz="2000" dirty="0"/>
              <a:t>;</a:t>
            </a:r>
          </a:p>
          <a:p>
            <a:pPr>
              <a:spcAft>
                <a:spcPts val="600"/>
              </a:spcAft>
            </a:pPr>
            <a:r>
              <a:rPr lang="en-US" sz="2000" dirty="0"/>
              <a:t>      </a:t>
            </a:r>
            <a:r>
              <a:rPr lang="en-US" sz="2000" i="1" dirty="0"/>
              <a:t>output</a:t>
            </a:r>
            <a:r>
              <a:rPr lang="en-US" sz="2000" dirty="0"/>
              <a:t> (</a:t>
            </a:r>
            <a:r>
              <a:rPr lang="en-US" sz="2000" dirty="0" err="1"/>
              <a:t>t</a:t>
            </a:r>
            <a:r>
              <a:rPr lang="en-US" sz="2000" b="1" baseline="-25000" dirty="0" err="1"/>
              <a:t>r</a:t>
            </a:r>
            <a:r>
              <a:rPr lang="en-US" sz="2000" dirty="0"/>
              <a:t>, </a:t>
            </a:r>
            <a:r>
              <a:rPr lang="en-US" sz="2000" dirty="0" err="1"/>
              <a:t>t</a:t>
            </a:r>
            <a:r>
              <a:rPr lang="en-US" sz="2000" b="1" baseline="-25000" dirty="0" err="1"/>
              <a:t>s</a:t>
            </a:r>
            <a:r>
              <a:rPr lang="en-US" sz="2000" dirty="0"/>
              <a:t>) </a:t>
            </a:r>
          </a:p>
          <a:p>
            <a:pPr>
              <a:spcAft>
                <a:spcPts val="600"/>
              </a:spcAft>
            </a:pPr>
            <a:r>
              <a:rPr lang="en-US" sz="2000" dirty="0"/>
              <a:t>}</a:t>
            </a:r>
          </a:p>
        </p:txBody>
      </p:sp>
      <p:sp>
        <p:nvSpPr>
          <p:cNvPr id="18437" name="AutoShape 5"/>
          <p:cNvSpPr>
            <a:spLocks noChangeArrowheads="1"/>
          </p:cNvSpPr>
          <p:nvPr/>
        </p:nvSpPr>
        <p:spPr bwMode="auto">
          <a:xfrm rot="5400000">
            <a:off x="6517482" y="721518"/>
            <a:ext cx="2286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AutoShape 6"/>
          <p:cNvSpPr>
            <a:spLocks noChangeArrowheads="1"/>
          </p:cNvSpPr>
          <p:nvPr/>
        </p:nvSpPr>
        <p:spPr bwMode="auto">
          <a:xfrm rot="16200000" flipH="1">
            <a:off x="6819900" y="723900"/>
            <a:ext cx="2286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7"/>
          <p:cNvSpPr>
            <a:spLocks noChangeArrowheads="1"/>
          </p:cNvSpPr>
          <p:nvPr/>
        </p:nvSpPr>
        <p:spPr bwMode="auto">
          <a:xfrm>
            <a:off x="228600" y="3048000"/>
            <a:ext cx="1371600" cy="609600"/>
          </a:xfrm>
          <a:prstGeom prst="wedgeRoundRectCallout">
            <a:avLst>
              <a:gd name="adj1" fmla="val 141116"/>
              <a:gd name="adj2" fmla="val -10044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600" i="1"/>
              <a:t>Number of rows in </a:t>
            </a:r>
            <a:r>
              <a:rPr lang="en-US" sz="1600" b="1"/>
              <a:t> r</a:t>
            </a:r>
          </a:p>
        </p:txBody>
      </p:sp>
      <p:sp>
        <p:nvSpPr>
          <p:cNvPr id="18440" name="AutoShape 8"/>
          <p:cNvSpPr>
            <a:spLocks noChangeArrowheads="1"/>
          </p:cNvSpPr>
          <p:nvPr/>
        </p:nvSpPr>
        <p:spPr bwMode="auto">
          <a:xfrm>
            <a:off x="5715000" y="2687960"/>
            <a:ext cx="3124200" cy="969640"/>
          </a:xfrm>
          <a:prstGeom prst="wedgeRoundRectCallout">
            <a:avLst>
              <a:gd name="adj1" fmla="val -120848"/>
              <a:gd name="adj2" fmla="val -44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a:spcBef>
                <a:spcPct val="20000"/>
              </a:spcBef>
            </a:pPr>
            <a:r>
              <a:rPr lang="en-US" sz="1800" dirty="0" err="1">
                <a:sym typeface="Symbol" pitchFamily="-76" charset="2"/>
              </a:rPr>
              <a:t>avg</a:t>
            </a:r>
            <a:r>
              <a:rPr lang="en-US" sz="1800" dirty="0">
                <a:sym typeface="Symbol" pitchFamily="-76" charset="2"/>
              </a:rPr>
              <a:t> cost of retrieving </a:t>
            </a:r>
            <a:r>
              <a:rPr lang="en-US" sz="1800" i="1" dirty="0">
                <a:sym typeface="Symbol" pitchFamily="-76" charset="2"/>
              </a:rPr>
              <a:t>all </a:t>
            </a:r>
            <a:r>
              <a:rPr lang="en-US" sz="1800" dirty="0">
                <a:sym typeface="Symbol" pitchFamily="-76" charset="2"/>
              </a:rPr>
              <a:t>rows in  </a:t>
            </a:r>
            <a:r>
              <a:rPr lang="en-US" sz="1800" b="1" dirty="0">
                <a:sym typeface="Symbol" pitchFamily="-76" charset="2"/>
              </a:rPr>
              <a:t>S </a:t>
            </a:r>
            <a:r>
              <a:rPr lang="en-US" sz="1800" dirty="0">
                <a:sym typeface="Symbol" pitchFamily="-76" charset="2"/>
              </a:rPr>
              <a:t>that match  </a:t>
            </a:r>
            <a:r>
              <a:rPr lang="en-US" sz="1800" dirty="0" err="1">
                <a:sym typeface="Symbol" pitchFamily="-76" charset="2"/>
              </a:rPr>
              <a:t>t</a:t>
            </a:r>
            <a:r>
              <a:rPr lang="en-US" sz="1800" b="1" baseline="-25000" dirty="0" err="1">
                <a:sym typeface="Symbol" pitchFamily="-76" charset="2"/>
              </a:rPr>
              <a:t>r</a:t>
            </a:r>
            <a:endParaRPr lang="en-US" sz="1800" b="1" baseline="-25000" dirty="0">
              <a:sym typeface="Symbol" pitchFamily="-76" charset="2"/>
            </a:endParaRPr>
          </a:p>
        </p:txBody>
      </p:sp>
    </p:spTree>
    <p:extLst>
      <p:ext uri="{BB962C8B-B14F-4D97-AF65-F5344CB8AC3E}">
        <p14:creationId xmlns:p14="http://schemas.microsoft.com/office/powerpoint/2010/main" val="18306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Query </a:t>
            </a:r>
            <a:r>
              <a:rPr lang="en-US" dirty="0"/>
              <a:t>Plan Caching</a:t>
            </a:r>
          </a:p>
        </p:txBody>
      </p:sp>
      <p:sp>
        <p:nvSpPr>
          <p:cNvPr id="3" name="Content Placeholder 2"/>
          <p:cNvSpPr>
            <a:spLocks noGrp="1"/>
          </p:cNvSpPr>
          <p:nvPr>
            <p:ph idx="1"/>
          </p:nvPr>
        </p:nvSpPr>
        <p:spPr>
          <a:xfrm>
            <a:off x="251520" y="1700808"/>
            <a:ext cx="8381901" cy="4968552"/>
          </a:xfrm>
        </p:spPr>
        <p:txBody>
          <a:bodyPr>
            <a:normAutofit/>
          </a:bodyPr>
          <a:lstStyle/>
          <a:p>
            <a:r>
              <a:rPr lang="en-US" sz="3600" dirty="0"/>
              <a:t>Query Optimization improves query performance</a:t>
            </a:r>
          </a:p>
          <a:p>
            <a:pPr lvl="1"/>
            <a:r>
              <a:rPr lang="en-US" sz="3200" dirty="0"/>
              <a:t>But it is expensive (memory, CPU, time)</a:t>
            </a:r>
          </a:p>
          <a:p>
            <a:pPr marL="457200" lvl="1" indent="0">
              <a:buNone/>
            </a:pPr>
            <a:r>
              <a:rPr lang="en-US" sz="3200" dirty="0"/>
              <a:t>=&gt; We need plan caching...</a:t>
            </a:r>
          </a:p>
          <a:p>
            <a:r>
              <a:rPr lang="en-US" sz="3600" dirty="0"/>
              <a:t>Finding an existing plan is based on:</a:t>
            </a:r>
          </a:p>
          <a:p>
            <a:pPr lvl="1"/>
            <a:r>
              <a:rPr lang="en-US" sz="3200" dirty="0"/>
              <a:t>ID of the object (for Stored Procedures, triggers, functions etc.)</a:t>
            </a:r>
          </a:p>
          <a:p>
            <a:pPr lvl="1"/>
            <a:r>
              <a:rPr lang="en-US" sz="3200" dirty="0"/>
              <a:t>Hash of the query text (for ad-hoc queries)</a:t>
            </a:r>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a:t>
            </a:fld>
            <a:endParaRPr lang="en-US" dirty="0"/>
          </a:p>
        </p:txBody>
      </p:sp>
    </p:spTree>
    <p:extLst>
      <p:ext uri="{BB962C8B-B14F-4D97-AF65-F5344CB8AC3E}">
        <p14:creationId xmlns:p14="http://schemas.microsoft.com/office/powerpoint/2010/main" val="5310198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3400" y="4114800"/>
            <a:ext cx="8229600" cy="2971800"/>
          </a:xfrm>
        </p:spPr>
        <p:txBody>
          <a:bodyPr/>
          <a:lstStyle/>
          <a:p>
            <a:pPr eaLnBrk="1" hangingPunct="1"/>
            <a:r>
              <a:rPr lang="en-US" dirty="0"/>
              <a:t>Indexed NLJ  (conceptually)</a:t>
            </a:r>
          </a:p>
          <a:p>
            <a:pPr eaLnBrk="1" hangingPunct="1">
              <a:buFontTx/>
              <a:buNone/>
            </a:pPr>
            <a:r>
              <a:rPr lang="en-US" dirty="0"/>
              <a:t>   </a:t>
            </a:r>
            <a:r>
              <a:rPr lang="en-US" sz="2800" b="1" dirty="0"/>
              <a:t>for each</a:t>
            </a:r>
            <a:r>
              <a:rPr lang="en-US" sz="2800" dirty="0"/>
              <a:t> r </a:t>
            </a:r>
            <a:r>
              <a:rPr lang="en-US" sz="2800" b="1" dirty="0">
                <a:sym typeface="Symbol" pitchFamily="18" charset="2"/>
              </a:rPr>
              <a:t></a:t>
            </a:r>
            <a:r>
              <a:rPr lang="en-US" sz="2800" dirty="0"/>
              <a:t> </a:t>
            </a:r>
            <a:r>
              <a:rPr lang="en-US" sz="2800" b="1" i="1" dirty="0"/>
              <a:t>R</a:t>
            </a:r>
            <a:r>
              <a:rPr lang="en-US" sz="2800" dirty="0"/>
              <a:t> </a:t>
            </a:r>
            <a:r>
              <a:rPr lang="en-US" sz="2800" b="1" dirty="0"/>
              <a:t>do</a:t>
            </a:r>
          </a:p>
          <a:p>
            <a:pPr marL="342900" lvl="1" indent="-342900" eaLnBrk="1" hangingPunct="1">
              <a:buNone/>
            </a:pPr>
            <a:r>
              <a:rPr lang="en-US" sz="2800" dirty="0"/>
              <a:t>	      </a:t>
            </a:r>
            <a:r>
              <a:rPr lang="en-US" b="1" dirty="0">
                <a:solidFill>
                  <a:srgbClr val="0000FF"/>
                </a:solidFill>
                <a:latin typeface="Arial" pitchFamily="34" charset="0"/>
              </a:rPr>
              <a:t>scan</a:t>
            </a:r>
            <a:r>
              <a:rPr lang="en-US" dirty="0">
                <a:solidFill>
                  <a:srgbClr val="0000FF"/>
                </a:solidFill>
                <a:latin typeface="Arial" pitchFamily="34" charset="0"/>
              </a:rPr>
              <a:t> </a:t>
            </a:r>
            <a:r>
              <a:rPr lang="en-US" dirty="0">
                <a:latin typeface="Arial" pitchFamily="34" charset="0"/>
              </a:rPr>
              <a:t>index for matching tuples of </a:t>
            </a:r>
            <a:r>
              <a:rPr lang="en-US" b="1" i="1" dirty="0">
                <a:latin typeface="Arial" pitchFamily="34" charset="0"/>
              </a:rPr>
              <a:t>S</a:t>
            </a:r>
          </a:p>
          <a:p>
            <a:pPr eaLnBrk="1" hangingPunct="1">
              <a:buFontTx/>
              <a:buNone/>
            </a:pPr>
            <a:r>
              <a:rPr lang="en-US" sz="2800" dirty="0"/>
              <a:t>		</a:t>
            </a:r>
            <a:r>
              <a:rPr lang="en-US" sz="2800" b="1" dirty="0"/>
              <a:t>for each </a:t>
            </a:r>
            <a:r>
              <a:rPr lang="en-US" sz="2800" dirty="0"/>
              <a:t>s </a:t>
            </a:r>
            <a:r>
              <a:rPr lang="en-US" sz="2800" b="1" dirty="0">
                <a:sym typeface="Symbol" pitchFamily="18" charset="2"/>
              </a:rPr>
              <a:t></a:t>
            </a:r>
            <a:r>
              <a:rPr lang="en-US" sz="2800" dirty="0"/>
              <a:t> matching tuples of </a:t>
            </a:r>
            <a:r>
              <a:rPr lang="en-US" sz="2800" b="1" i="1" dirty="0"/>
              <a:t>S</a:t>
            </a:r>
            <a:r>
              <a:rPr lang="en-US" sz="2800" dirty="0"/>
              <a:t> </a:t>
            </a:r>
            <a:r>
              <a:rPr lang="en-US" sz="2800" b="1" dirty="0"/>
              <a:t>do</a:t>
            </a:r>
          </a:p>
          <a:p>
            <a:pPr eaLnBrk="1" hangingPunct="1">
              <a:buFontTx/>
              <a:buNone/>
            </a:pPr>
            <a:r>
              <a:rPr lang="en-US" sz="2800" dirty="0"/>
              <a:t>			       </a:t>
            </a:r>
            <a:r>
              <a:rPr lang="en-US" sz="2800" b="1" dirty="0">
                <a:solidFill>
                  <a:srgbClr val="0000FF"/>
                </a:solidFill>
              </a:rPr>
              <a:t>output</a:t>
            </a:r>
            <a:r>
              <a:rPr lang="en-US" sz="2800" dirty="0"/>
              <a:t> </a:t>
            </a:r>
            <a:r>
              <a:rPr lang="en-US" sz="2800" dirty="0" err="1"/>
              <a:t>r,s</a:t>
            </a:r>
            <a:r>
              <a:rPr lang="en-US" sz="2800" dirty="0"/>
              <a:t> pair</a:t>
            </a:r>
          </a:p>
        </p:txBody>
      </p:sp>
      <p:sp>
        <p:nvSpPr>
          <p:cNvPr id="49155" name="Text Box 3"/>
          <p:cNvSpPr txBox="1">
            <a:spLocks noChangeArrowheads="1"/>
          </p:cNvSpPr>
          <p:nvPr/>
        </p:nvSpPr>
        <p:spPr bwMode="auto">
          <a:xfrm>
            <a:off x="838200" y="152400"/>
            <a:ext cx="6563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dirty="0">
                <a:solidFill>
                  <a:srgbClr val="0000FF"/>
                </a:solidFill>
              </a:rPr>
              <a:t>Indexed Nested Loop Join</a:t>
            </a:r>
            <a:endParaRPr lang="en-US" sz="4000" b="0" dirty="0">
              <a:solidFill>
                <a:srgbClr val="0000FF"/>
              </a:solidFill>
            </a:endParaRPr>
          </a:p>
        </p:txBody>
      </p:sp>
      <p:graphicFrame>
        <p:nvGraphicFramePr>
          <p:cNvPr id="248836" name="Group 4"/>
          <p:cNvGraphicFramePr>
            <a:graphicFrameLocks noGrp="1"/>
          </p:cNvGraphicFramePr>
          <p:nvPr/>
        </p:nvGraphicFramePr>
        <p:xfrm>
          <a:off x="1219200" y="11430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8880" name="Group 48"/>
          <p:cNvGraphicFramePr>
            <a:graphicFrameLocks noGrp="1"/>
          </p:cNvGraphicFramePr>
          <p:nvPr/>
        </p:nvGraphicFramePr>
        <p:xfrm>
          <a:off x="5486400" y="1143000"/>
          <a:ext cx="2133600" cy="25908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96" name="Text Box 44"/>
          <p:cNvSpPr txBox="1">
            <a:spLocks noChangeArrowheads="1"/>
          </p:cNvSpPr>
          <p:nvPr/>
        </p:nvSpPr>
        <p:spPr bwMode="auto">
          <a:xfrm>
            <a:off x="381000" y="1295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R</a:t>
            </a:r>
          </a:p>
        </p:txBody>
      </p:sp>
      <p:sp>
        <p:nvSpPr>
          <p:cNvPr id="49197" name="Text Box 45"/>
          <p:cNvSpPr txBox="1">
            <a:spLocks noChangeArrowheads="1"/>
          </p:cNvSpPr>
          <p:nvPr/>
        </p:nvSpPr>
        <p:spPr bwMode="auto">
          <a:xfrm>
            <a:off x="8001000" y="1295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S</a:t>
            </a:r>
          </a:p>
        </p:txBody>
      </p:sp>
      <p:sp>
        <p:nvSpPr>
          <p:cNvPr id="49198" name="AutoShape 46"/>
          <p:cNvSpPr>
            <a:spLocks noChangeArrowheads="1"/>
          </p:cNvSpPr>
          <p:nvPr/>
        </p:nvSpPr>
        <p:spPr bwMode="auto">
          <a:xfrm rot="-5400000">
            <a:off x="3771900" y="22479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199" name="AutoShape 47"/>
          <p:cNvSpPr>
            <a:spLocks noChangeArrowheads="1"/>
          </p:cNvSpPr>
          <p:nvPr/>
        </p:nvSpPr>
        <p:spPr bwMode="auto">
          <a:xfrm rot="-5400000">
            <a:off x="4348162" y="1976438"/>
            <a:ext cx="1057275"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200" name="Text Box 49"/>
          <p:cNvSpPr txBox="1">
            <a:spLocks noChangeArrowheads="1"/>
          </p:cNvSpPr>
          <p:nvPr/>
        </p:nvSpPr>
        <p:spPr bwMode="auto">
          <a:xfrm>
            <a:off x="41910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Index I on S.C</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90</a:t>
            </a:fld>
            <a:endParaRPr lang="en-US">
              <a:solidFill>
                <a:srgbClr val="000000"/>
              </a:solidFill>
            </a:endParaRPr>
          </a:p>
        </p:txBody>
      </p:sp>
    </p:spTree>
    <p:extLst>
      <p:ext uri="{BB962C8B-B14F-4D97-AF65-F5344CB8AC3E}">
        <p14:creationId xmlns:p14="http://schemas.microsoft.com/office/powerpoint/2010/main" val="4035797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70639" y="6381750"/>
            <a:ext cx="2895600" cy="476250"/>
          </a:xfrm>
        </p:spPr>
        <p:txBody>
          <a:bodyPr/>
          <a:lstStyle/>
          <a:p>
            <a:pPr algn="r"/>
            <a:fld id="{BE00481D-F12B-4730-B0E4-75B98AF6D2C0}" type="slidenum">
              <a:rPr lang="en-US" sz="900" b="0"/>
              <a:pPr algn="r"/>
              <a:t>91</a:t>
            </a:fld>
            <a:endParaRPr lang="en-US" sz="900" b="0" dirty="0"/>
          </a:p>
        </p:txBody>
      </p:sp>
      <p:sp>
        <p:nvSpPr>
          <p:cNvPr id="171010" name="Rectangle 2"/>
          <p:cNvSpPr>
            <a:spLocks noGrp="1" noChangeArrowheads="1"/>
          </p:cNvSpPr>
          <p:nvPr>
            <p:ph type="title"/>
          </p:nvPr>
        </p:nvSpPr>
        <p:spPr>
          <a:xfrm>
            <a:off x="467544" y="116632"/>
            <a:ext cx="8229600" cy="1143000"/>
          </a:xfrm>
        </p:spPr>
        <p:txBody>
          <a:bodyPr/>
          <a:lstStyle/>
          <a:p>
            <a:r>
              <a:rPr lang="en-US" sz="3600" b="1" dirty="0">
                <a:solidFill>
                  <a:srgbClr val="0000FF"/>
                </a:solidFill>
              </a:rPr>
              <a:t>Indexed Nested Loop Join Example</a:t>
            </a:r>
          </a:p>
        </p:txBody>
      </p:sp>
      <p:sp>
        <p:nvSpPr>
          <p:cNvPr id="171011" name="Rectangle 3"/>
          <p:cNvSpPr>
            <a:spLocks noGrp="1" noChangeArrowheads="1"/>
          </p:cNvSpPr>
          <p:nvPr>
            <p:ph type="body" idx="1"/>
          </p:nvPr>
        </p:nvSpPr>
        <p:spPr>
          <a:xfrm>
            <a:off x="467544" y="1340768"/>
            <a:ext cx="8291264" cy="4785395"/>
          </a:xfrm>
        </p:spPr>
        <p:txBody>
          <a:bodyPr/>
          <a:lstStyle/>
          <a:p>
            <a:pPr>
              <a:spcAft>
                <a:spcPts val="600"/>
              </a:spcAft>
              <a:buFontTx/>
              <a:buNone/>
            </a:pPr>
            <a:r>
              <a:rPr lang="en-US" dirty="0">
                <a:latin typeface="Courier New" pitchFamily="49" charset="0"/>
                <a:cs typeface="Courier New" pitchFamily="49" charset="0"/>
              </a:rPr>
              <a:t>while (not </a:t>
            </a:r>
            <a:r>
              <a:rPr lang="en-US" dirty="0" err="1">
                <a:latin typeface="Courier New" pitchFamily="49" charset="0"/>
                <a:cs typeface="Courier New" pitchFamily="49" charset="0"/>
              </a:rPr>
              <a:t>customer.eof</a:t>
            </a:r>
            <a:r>
              <a:rPr lang="en-US" dirty="0">
                <a:latin typeface="Courier New" pitchFamily="49" charset="0"/>
                <a:cs typeface="Courier New" pitchFamily="49" charset="0"/>
              </a:rPr>
              <a:t>()) {</a:t>
            </a:r>
          </a:p>
          <a:p>
            <a:pPr lvl="1">
              <a:spcAft>
                <a:spcPts val="600"/>
              </a:spcAft>
              <a:buFontTx/>
              <a:buNone/>
            </a:pPr>
            <a:r>
              <a:rPr lang="en-US" sz="2400" dirty="0">
                <a:latin typeface="Courier New" pitchFamily="49" charset="0"/>
                <a:cs typeface="Courier New" pitchFamily="49" charset="0"/>
              </a:rPr>
              <a:t>	Customer c= </a:t>
            </a:r>
            <a:r>
              <a:rPr lang="en-US" sz="2400" dirty="0" err="1">
                <a:latin typeface="Courier New" pitchFamily="49" charset="0"/>
                <a:cs typeface="Courier New" pitchFamily="49" charset="0"/>
              </a:rPr>
              <a:t>customer.read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Rental r[] =     </a:t>
            </a:r>
            <a:r>
              <a:rPr lang="en-US" sz="2400" dirty="0" err="1">
                <a:latin typeface="Courier New" pitchFamily="49" charset="0"/>
                <a:cs typeface="Courier New" pitchFamily="49" charset="0"/>
              </a:rPr>
              <a:t>rental.readByAcctId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c.accountId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for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i=0; i&lt;</a:t>
            </a:r>
            <a:r>
              <a:rPr lang="en-US" sz="2400" dirty="0" err="1">
                <a:latin typeface="Courier New" pitchFamily="49" charset="0"/>
                <a:cs typeface="Courier New" pitchFamily="49" charset="0"/>
              </a:rPr>
              <a:t>r.length</a:t>
            </a:r>
            <a:r>
              <a:rPr lang="en-US" sz="2400" dirty="0">
                <a:latin typeface="Courier New" pitchFamily="49" charset="0"/>
                <a:cs typeface="Courier New" pitchFamily="49" charset="0"/>
              </a:rPr>
              <a:t>; i++) {				</a:t>
            </a:r>
            <a:r>
              <a:rPr lang="en-US" sz="2400" dirty="0" err="1">
                <a:latin typeface="Courier New" pitchFamily="49" charset="0"/>
                <a:cs typeface="Courier New" pitchFamily="49" charset="0"/>
              </a:rPr>
              <a:t>result.write</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p>
          <a:p>
            <a:pPr lvl="1">
              <a:spcAft>
                <a:spcPts val="600"/>
              </a:spcAft>
              <a:buFontTx/>
              <a:buNone/>
            </a:pPr>
            <a:r>
              <a:rPr lang="en-US" sz="2400" dirty="0">
                <a:latin typeface="Garamond" pitchFamily="18" charset="0"/>
                <a:cs typeface="Times New Roman" pitchFamily="18" charset="0"/>
              </a:rPr>
              <a:t>	</a:t>
            </a:r>
            <a:r>
              <a:rPr lang="en-US" sz="2400">
                <a:latin typeface="Garamond" pitchFamily="18" charset="0"/>
                <a:cs typeface="Times New Roman" pitchFamily="18" charset="0"/>
              </a:rPr>
              <a:t>	}</a:t>
            </a:r>
            <a:r>
              <a:rPr lang="en-US" sz="2000" dirty="0">
                <a:latin typeface="Garamond" pitchFamily="18" charset="0"/>
                <a:cs typeface="Times New Roman" pitchFamily="18" charset="0"/>
              </a:rPr>
              <a:t>	</a:t>
            </a:r>
          </a:p>
          <a:p>
            <a:pPr>
              <a:spcAft>
                <a:spcPts val="600"/>
              </a:spcAft>
              <a:buFontTx/>
              <a:buNone/>
            </a:pPr>
            <a:r>
              <a:rPr lang="en-US" dirty="0">
                <a:latin typeface="Garamond" pitchFamily="18" charset="0"/>
                <a:cs typeface="Times New Roman" pitchFamily="18" charset="0"/>
              </a:rPr>
              <a:t>}</a:t>
            </a:r>
            <a:r>
              <a:rPr lang="en-US" dirty="0"/>
              <a:t> </a:t>
            </a:r>
          </a:p>
        </p:txBody>
      </p:sp>
    </p:spTree>
    <p:extLst>
      <p:ext uri="{BB962C8B-B14F-4D97-AF65-F5344CB8AC3E}">
        <p14:creationId xmlns:p14="http://schemas.microsoft.com/office/powerpoint/2010/main" val="429692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Indexed Nested Loop Join</a:t>
            </a:r>
            <a:endParaRPr lang="en-US" dirty="0"/>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5099"/>
            <a:ext cx="8979296" cy="402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92</a:t>
            </a:fld>
            <a:endParaRPr lang="en-US">
              <a:solidFill>
                <a:srgbClr val="000000"/>
              </a:solidFill>
            </a:endParaRPr>
          </a:p>
        </p:txBody>
      </p:sp>
    </p:spTree>
    <p:extLst>
      <p:ext uri="{BB962C8B-B14F-4D97-AF65-F5344CB8AC3E}">
        <p14:creationId xmlns:p14="http://schemas.microsoft.com/office/powerpoint/2010/main" val="3023894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3E9B779-C417-4B5B-B013-B9E8876B5CF3}" type="slidenum">
              <a:rPr lang="en-US"/>
              <a:pPr/>
              <a:t>93</a:t>
            </a:fld>
            <a:endParaRPr lang="en-US"/>
          </a:p>
        </p:txBody>
      </p:sp>
      <p:sp>
        <p:nvSpPr>
          <p:cNvPr id="19458" name="Rectangle 2"/>
          <p:cNvSpPr>
            <a:spLocks noGrp="1" noChangeArrowheads="1"/>
          </p:cNvSpPr>
          <p:nvPr>
            <p:ph type="title"/>
          </p:nvPr>
        </p:nvSpPr>
        <p:spPr>
          <a:xfrm>
            <a:off x="685800" y="228600"/>
            <a:ext cx="7772400" cy="609600"/>
          </a:xfrm>
        </p:spPr>
        <p:txBody>
          <a:bodyPr>
            <a:noAutofit/>
          </a:bodyPr>
          <a:lstStyle/>
          <a:p>
            <a:r>
              <a:rPr lang="en-US" sz="4800" dirty="0"/>
              <a:t>Sort-Merge Join  </a:t>
            </a:r>
            <a:r>
              <a:rPr lang="en-US" sz="4800" b="1" dirty="0"/>
              <a:t>R</a:t>
            </a:r>
            <a:r>
              <a:rPr lang="en-US" sz="4800" dirty="0"/>
              <a:t>      </a:t>
            </a:r>
            <a:r>
              <a:rPr lang="en-US" sz="4800" b="1" dirty="0"/>
              <a:t>S</a:t>
            </a:r>
          </a:p>
        </p:txBody>
      </p:sp>
      <p:sp>
        <p:nvSpPr>
          <p:cNvPr id="54" name="AutoShape 38"/>
          <p:cNvSpPr>
            <a:spLocks noChangeArrowheads="1"/>
          </p:cNvSpPr>
          <p:nvPr/>
        </p:nvSpPr>
        <p:spPr bwMode="auto">
          <a:xfrm rot="-5400000">
            <a:off x="5829300" y="29036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5"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dirty="0"/>
              <a:t>Best when the </a:t>
            </a:r>
            <a:r>
              <a:rPr lang="en-US" sz="3600" i="1" dirty="0"/>
              <a:t>R</a:t>
            </a:r>
            <a:r>
              <a:rPr lang="en-US" dirty="0"/>
              <a:t> &amp; </a:t>
            </a:r>
            <a:r>
              <a:rPr lang="en-US" sz="3600" i="1" dirty="0"/>
              <a:t>S</a:t>
            </a:r>
            <a:r>
              <a:rPr lang="en-US" dirty="0"/>
              <a:t> are both ordered on their join columns </a:t>
            </a:r>
          </a:p>
          <a:p>
            <a:pPr>
              <a:spcBef>
                <a:spcPts val="600"/>
              </a:spcBef>
            </a:pPr>
            <a:r>
              <a:rPr lang="en-US" sz="3600" i="1" dirty="0"/>
              <a:t>R</a:t>
            </a:r>
            <a:r>
              <a:rPr lang="en-US" dirty="0"/>
              <a:t> &amp; </a:t>
            </a:r>
            <a:r>
              <a:rPr lang="en-US" sz="3600" i="1" dirty="0"/>
              <a:t>S</a:t>
            </a:r>
            <a:r>
              <a:rPr lang="en-US" dirty="0"/>
              <a:t> are read in an alternating way: </a:t>
            </a:r>
          </a:p>
          <a:p>
            <a:pPr lvl="1">
              <a:spcBef>
                <a:spcPts val="600"/>
              </a:spcBef>
            </a:pPr>
            <a:r>
              <a:rPr lang="en-US" sz="3000" dirty="0"/>
              <a:t>You start reading the </a:t>
            </a:r>
            <a:r>
              <a:rPr lang="en-US" sz="3000" i="1" dirty="0"/>
              <a:t>R</a:t>
            </a:r>
            <a:r>
              <a:rPr lang="en-US" sz="3000" dirty="0"/>
              <a:t>, then you read </a:t>
            </a:r>
            <a:r>
              <a:rPr lang="en-US" sz="3000" i="1" dirty="0"/>
              <a:t>S</a:t>
            </a:r>
            <a:r>
              <a:rPr lang="en-US" sz="3000" dirty="0"/>
              <a:t> until you find a </a:t>
            </a:r>
            <a:r>
              <a:rPr lang="en-US" sz="3000" u="sng" dirty="0"/>
              <a:t>matching value </a:t>
            </a:r>
            <a:r>
              <a:rPr lang="en-US" sz="3000" dirty="0"/>
              <a:t>or </a:t>
            </a:r>
            <a:r>
              <a:rPr lang="en-US" sz="3000" u="sng" dirty="0"/>
              <a:t>exceed the value</a:t>
            </a:r>
            <a:endParaRPr lang="en-US" sz="3000" dirty="0"/>
          </a:p>
          <a:p>
            <a:pPr lvl="1">
              <a:spcBef>
                <a:spcPts val="600"/>
              </a:spcBef>
            </a:pPr>
            <a:r>
              <a:rPr lang="en-US" sz="3000" dirty="0"/>
              <a:t>Append matching tuples to the result</a:t>
            </a:r>
          </a:p>
          <a:p>
            <a:pPr lvl="1">
              <a:spcBef>
                <a:spcPts val="600"/>
              </a:spcBef>
            </a:pPr>
            <a:r>
              <a:rPr lang="en-US" sz="3000" dirty="0"/>
              <a:t>If you pass the join value, you continue reading </a:t>
            </a:r>
            <a:r>
              <a:rPr lang="en-US" sz="3000" i="1" dirty="0"/>
              <a:t>R</a:t>
            </a:r>
            <a:r>
              <a:rPr lang="en-US" sz="3000" dirty="0"/>
              <a:t> again</a:t>
            </a:r>
          </a:p>
          <a:p>
            <a:pPr>
              <a:spcBef>
                <a:spcPts val="1200"/>
              </a:spcBef>
            </a:pPr>
            <a:r>
              <a:rPr lang="en-US" sz="3400" dirty="0"/>
              <a:t># of disk IOs during merge: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658147"/>
            <a:ext cx="2456233" cy="79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99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94</a:t>
            </a:fld>
            <a:endParaRPr lang="en-US"/>
          </a:p>
        </p:txBody>
      </p:sp>
      <p:pic>
        <p:nvPicPr>
          <p:cNvPr id="4" name="Picture 3"/>
          <p:cNvPicPr>
            <a:picLocks noChangeAspect="1"/>
          </p:cNvPicPr>
          <p:nvPr/>
        </p:nvPicPr>
        <p:blipFill>
          <a:blip r:embed="rId2"/>
          <a:stretch>
            <a:fillRect/>
          </a:stretch>
        </p:blipFill>
        <p:spPr>
          <a:xfrm>
            <a:off x="117336" y="1857931"/>
            <a:ext cx="8915858" cy="4222967"/>
          </a:xfrm>
          <a:prstGeom prst="rect">
            <a:avLst/>
          </a:prstGeom>
        </p:spPr>
      </p:pic>
    </p:spTree>
    <p:extLst>
      <p:ext uri="{BB962C8B-B14F-4D97-AF65-F5344CB8AC3E}">
        <p14:creationId xmlns:p14="http://schemas.microsoft.com/office/powerpoint/2010/main" val="2976876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95</a:t>
            </a:fld>
            <a:endParaRPr lang="en-US"/>
          </a:p>
        </p:txBody>
      </p:sp>
      <p:pic>
        <p:nvPicPr>
          <p:cNvPr id="4" name="Picture 3"/>
          <p:cNvPicPr>
            <a:picLocks noChangeAspect="1"/>
          </p:cNvPicPr>
          <p:nvPr/>
        </p:nvPicPr>
        <p:blipFill>
          <a:blip r:embed="rId2"/>
          <a:stretch>
            <a:fillRect/>
          </a:stretch>
        </p:blipFill>
        <p:spPr>
          <a:xfrm>
            <a:off x="216267" y="1844824"/>
            <a:ext cx="8476223" cy="4846382"/>
          </a:xfrm>
          <a:prstGeom prst="rect">
            <a:avLst/>
          </a:prstGeom>
        </p:spPr>
      </p:pic>
    </p:spTree>
    <p:extLst>
      <p:ext uri="{BB962C8B-B14F-4D97-AF65-F5344CB8AC3E}">
        <p14:creationId xmlns:p14="http://schemas.microsoft.com/office/powerpoint/2010/main" val="42636597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96</a:t>
            </a:fld>
            <a:endParaRPr lang="en-US"/>
          </a:p>
        </p:txBody>
      </p:sp>
      <p:pic>
        <p:nvPicPr>
          <p:cNvPr id="4" name="Picture 3"/>
          <p:cNvPicPr>
            <a:picLocks noChangeAspect="1"/>
          </p:cNvPicPr>
          <p:nvPr/>
        </p:nvPicPr>
        <p:blipFill>
          <a:blip r:embed="rId2"/>
          <a:stretch>
            <a:fillRect/>
          </a:stretch>
        </p:blipFill>
        <p:spPr>
          <a:xfrm>
            <a:off x="84538" y="1595636"/>
            <a:ext cx="9053732" cy="4747558"/>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Move left pointer…</a:t>
            </a:r>
          </a:p>
        </p:txBody>
      </p:sp>
    </p:spTree>
    <p:extLst>
      <p:ext uri="{BB962C8B-B14F-4D97-AF65-F5344CB8AC3E}">
        <p14:creationId xmlns:p14="http://schemas.microsoft.com/office/powerpoint/2010/main" val="19039338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97</a:t>
            </a:fld>
            <a:endParaRPr lang="en-US"/>
          </a:p>
        </p:txBody>
      </p:sp>
      <p:pic>
        <p:nvPicPr>
          <p:cNvPr id="5" name="Picture 4"/>
          <p:cNvPicPr>
            <a:picLocks noChangeAspect="1"/>
          </p:cNvPicPr>
          <p:nvPr/>
        </p:nvPicPr>
        <p:blipFill>
          <a:blip r:embed="rId3"/>
          <a:stretch>
            <a:fillRect/>
          </a:stretch>
        </p:blipFill>
        <p:spPr>
          <a:xfrm>
            <a:off x="174648" y="1772816"/>
            <a:ext cx="8512152" cy="4678396"/>
          </a:xfrm>
          <a:prstGeom prst="rect">
            <a:avLst/>
          </a:prstGeom>
        </p:spPr>
      </p:pic>
      <p:sp>
        <p:nvSpPr>
          <p:cNvPr id="6" name="TextBox 5"/>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1561465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98</a:t>
            </a:fld>
            <a:endParaRPr lang="en-US"/>
          </a:p>
        </p:txBody>
      </p:sp>
      <p:pic>
        <p:nvPicPr>
          <p:cNvPr id="4" name="Picture 3"/>
          <p:cNvPicPr>
            <a:picLocks noChangeAspect="1"/>
          </p:cNvPicPr>
          <p:nvPr/>
        </p:nvPicPr>
        <p:blipFill>
          <a:blip r:embed="rId3"/>
          <a:stretch>
            <a:fillRect/>
          </a:stretch>
        </p:blipFill>
        <p:spPr>
          <a:xfrm>
            <a:off x="114396" y="1618214"/>
            <a:ext cx="8939336" cy="4702401"/>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NOT equal =&gt; Move the pointer pointing to the smaller value</a:t>
            </a:r>
          </a:p>
        </p:txBody>
      </p:sp>
    </p:spTree>
    <p:extLst>
      <p:ext uri="{BB962C8B-B14F-4D97-AF65-F5344CB8AC3E}">
        <p14:creationId xmlns:p14="http://schemas.microsoft.com/office/powerpoint/2010/main" val="2460437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99</a:t>
            </a:fld>
            <a:endParaRPr lang="en-US"/>
          </a:p>
        </p:txBody>
      </p:sp>
      <p:pic>
        <p:nvPicPr>
          <p:cNvPr id="4" name="Picture 3"/>
          <p:cNvPicPr>
            <a:picLocks noChangeAspect="1"/>
          </p:cNvPicPr>
          <p:nvPr/>
        </p:nvPicPr>
        <p:blipFill>
          <a:blip r:embed="rId3"/>
          <a:stretch>
            <a:fillRect/>
          </a:stretch>
        </p:blipFill>
        <p:spPr>
          <a:xfrm>
            <a:off x="41628" y="1588464"/>
            <a:ext cx="8998412" cy="4946904"/>
          </a:xfrm>
          <a:prstGeom prst="rect">
            <a:avLst/>
          </a:prstGeom>
        </p:spPr>
      </p:pic>
      <p:sp>
        <p:nvSpPr>
          <p:cNvPr id="5" name="TextBox 4"/>
          <p:cNvSpPr txBox="1"/>
          <p:nvPr/>
        </p:nvSpPr>
        <p:spPr>
          <a:xfrm>
            <a:off x="63382" y="5243042"/>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429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40750</TotalTime>
  <Words>9922</Words>
  <Application>Microsoft Office PowerPoint</Application>
  <PresentationFormat>On-screen Show (4:3)</PresentationFormat>
  <Paragraphs>2471</Paragraphs>
  <Slides>115</Slides>
  <Notes>80</Notes>
  <HiddenSlides>0</HiddenSlides>
  <MMClips>0</MMClips>
  <ScaleCrop>false</ScaleCrop>
  <HeadingPairs>
    <vt:vector size="8" baseType="variant">
      <vt:variant>
        <vt:lpstr>Fonts Used</vt:lpstr>
      </vt:variant>
      <vt:variant>
        <vt:i4>19</vt:i4>
      </vt:variant>
      <vt:variant>
        <vt:lpstr>Theme</vt:lpstr>
      </vt:variant>
      <vt:variant>
        <vt:i4>5</vt:i4>
      </vt:variant>
      <vt:variant>
        <vt:lpstr>Embedded OLE Servers</vt:lpstr>
      </vt:variant>
      <vt:variant>
        <vt:i4>1</vt:i4>
      </vt:variant>
      <vt:variant>
        <vt:lpstr>Slide Titles</vt:lpstr>
      </vt:variant>
      <vt:variant>
        <vt:i4>115</vt:i4>
      </vt:variant>
    </vt:vector>
  </HeadingPairs>
  <TitlesOfParts>
    <vt:vector size="140" baseType="lpstr">
      <vt:lpstr>ＭＳ Ｐゴシック</vt:lpstr>
      <vt:lpstr>Arial</vt:lpstr>
      <vt:lpstr>Arial Black</vt:lpstr>
      <vt:lpstr>Arial Unicode MS</vt:lpstr>
      <vt:lpstr>Book Antiqua</vt:lpstr>
      <vt:lpstr>Calibri</vt:lpstr>
      <vt:lpstr>Corbel</vt:lpstr>
      <vt:lpstr>Courier New</vt:lpstr>
      <vt:lpstr>Garamond</vt:lpstr>
      <vt:lpstr>Gill Sans MT</vt:lpstr>
      <vt:lpstr>Magneto</vt:lpstr>
      <vt:lpstr>MS Mincho</vt:lpstr>
      <vt:lpstr>华文楷体</vt:lpstr>
      <vt:lpstr>Symbol</vt:lpstr>
      <vt:lpstr>Tahoma</vt:lpstr>
      <vt:lpstr>Times New Roman</vt:lpstr>
      <vt:lpstr>Wingdings</vt:lpstr>
      <vt:lpstr>Wingdings 2</vt:lpstr>
      <vt:lpstr>Wingdings 3</vt:lpstr>
      <vt:lpstr>Module</vt:lpstr>
      <vt:lpstr>Default Design</vt:lpstr>
      <vt:lpstr>2_Default Design</vt:lpstr>
      <vt:lpstr>3_Default Design</vt:lpstr>
      <vt:lpstr>1_Default Design</vt:lpstr>
      <vt:lpstr>Equation</vt:lpstr>
      <vt:lpstr>CMPT 506</vt:lpstr>
      <vt:lpstr>Outline</vt:lpstr>
      <vt:lpstr>Query Processing Overview</vt:lpstr>
      <vt:lpstr>Why Study Query Processing and Optimization?</vt:lpstr>
      <vt:lpstr>Query Processing</vt:lpstr>
      <vt:lpstr>Query Processing Example</vt:lpstr>
      <vt:lpstr>Query Processing Architecture</vt:lpstr>
      <vt:lpstr>DBMS Components for Query Processing</vt:lpstr>
      <vt:lpstr>Query Plan Caching</vt:lpstr>
      <vt:lpstr>Query Execution Phases</vt:lpstr>
      <vt:lpstr>Query Optimization</vt:lpstr>
      <vt:lpstr>Cost Parameters</vt:lpstr>
      <vt:lpstr>Database Statistics</vt:lpstr>
      <vt:lpstr>Updating Statistics</vt:lpstr>
      <vt:lpstr>Relational Algebra Review</vt:lpstr>
      <vt:lpstr>Relational Operations</vt:lpstr>
      <vt:lpstr>Union Compatibility</vt:lpstr>
      <vt:lpstr>Intersection</vt:lpstr>
      <vt:lpstr>Union</vt:lpstr>
      <vt:lpstr>Set Difference</vt:lpstr>
      <vt:lpstr>Cartesian Product</vt:lpstr>
      <vt:lpstr>Intermediate Relations</vt:lpstr>
      <vt:lpstr>Intermediate Relations</vt:lpstr>
      <vt:lpstr>Logical Query Plans</vt:lpstr>
      <vt:lpstr>PowerPoint Presentation</vt:lpstr>
      <vt:lpstr>PowerPoint Presentation</vt:lpstr>
      <vt:lpstr>Different Query Execution Strategies</vt:lpstr>
      <vt:lpstr>Assume:</vt:lpstr>
      <vt:lpstr>Cost are:</vt:lpstr>
      <vt:lpstr>Example 1 - SQL To Algebraic Expression Tree</vt:lpstr>
      <vt:lpstr>Query Tree vs. Query Plan</vt:lpstr>
      <vt:lpstr>Example 2 - SQL To Algebraic Expression Tree</vt:lpstr>
      <vt:lpstr>Select-Project-Join-Queries</vt:lpstr>
      <vt:lpstr>PowerPoint Presentation</vt:lpstr>
      <vt:lpstr>PowerPoint Presentation</vt:lpstr>
      <vt:lpstr>PowerPoint Presentation</vt:lpstr>
      <vt:lpstr>PowerPoint Presentation</vt:lpstr>
      <vt:lpstr>PowerPoint Presentation</vt:lpstr>
      <vt:lpstr>PowerPoint Presentation</vt:lpstr>
      <vt:lpstr>Query Rewrite Rules</vt:lpstr>
      <vt:lpstr>Some Query Rewrite Rules</vt:lpstr>
      <vt:lpstr>Equivalences in Relational Algebra</vt:lpstr>
      <vt:lpstr>Join Order</vt:lpstr>
      <vt:lpstr>Rules:  s +      combined </vt:lpstr>
      <vt:lpstr>Rules:  s +      combined  (continued)</vt:lpstr>
      <vt:lpstr>Example 1 - Initial Logical Plan</vt:lpstr>
      <vt:lpstr>Apply Rewrite Rule (1) – Break complex selection into simpler ones</vt:lpstr>
      <vt:lpstr>Apply Rewrite Rule (2) – Push Selection down</vt:lpstr>
      <vt:lpstr>Apply Rewrite Rule (3) – Push Selection Down to replace Cross-Join with Natural Join</vt:lpstr>
      <vt:lpstr>Example 2 - Pushing Selections down</vt:lpstr>
      <vt:lpstr>Do projects early</vt:lpstr>
      <vt:lpstr>Example 3 – Initial relational algebra tree </vt:lpstr>
      <vt:lpstr>Example 3 – Improved relational algebra tree</vt:lpstr>
      <vt:lpstr>Summary of Optimization Rules</vt:lpstr>
      <vt:lpstr>Physical Query Plan</vt:lpstr>
      <vt:lpstr>PowerPoint Presentation</vt:lpstr>
      <vt:lpstr>Approaches to Query Evaluation</vt:lpstr>
      <vt:lpstr>Logical Plans Vs. Physical Plans</vt:lpstr>
      <vt:lpstr>Physical Plan Generation</vt:lpstr>
      <vt:lpstr>Operator Plumbing:  Materialization vs. pipelining</vt:lpstr>
      <vt:lpstr>Pipelining Example</vt:lpstr>
      <vt:lpstr>Implementing Selection  (attr  op  value)</vt:lpstr>
      <vt:lpstr>Computing Selection (attr  op  value)</vt:lpstr>
      <vt:lpstr>(attr  op  value)   with No index on attr</vt:lpstr>
      <vt:lpstr>(attr  op  value)  with Clustered  B+ tree index on attr </vt:lpstr>
      <vt:lpstr>(attr  op  value) with Unclustered B+ tree index on attr </vt:lpstr>
      <vt:lpstr>Unclustered B+ Tree Index</vt:lpstr>
      <vt:lpstr>Unclustered B+ Tree Range Selection</vt:lpstr>
      <vt:lpstr>(attr  =  value) with Hash index on attr </vt:lpstr>
      <vt:lpstr>Unclustered Hash Index </vt:lpstr>
      <vt:lpstr>Sort-Merge Algorithm</vt:lpstr>
      <vt:lpstr>External Sorting</vt:lpstr>
      <vt:lpstr>Sort-Merge Algorithm  Sort phase</vt:lpstr>
      <vt:lpstr>Sort-Merge Algorithm Merge Phase</vt:lpstr>
      <vt:lpstr>Merge Example</vt:lpstr>
      <vt:lpstr>Sort-Merge Example</vt:lpstr>
      <vt:lpstr>Example Sort Merge Cost</vt:lpstr>
      <vt:lpstr>Example Sort Merge Cost</vt:lpstr>
      <vt:lpstr>Duplicate Elimination</vt:lpstr>
      <vt:lpstr>Duplicate elimination During Merge</vt:lpstr>
      <vt:lpstr>Join Operator Implementation</vt:lpstr>
      <vt:lpstr>Join Operation Implementation</vt:lpstr>
      <vt:lpstr>Operator Cost Model</vt:lpstr>
      <vt:lpstr>PowerPoint Presentation</vt:lpstr>
      <vt:lpstr>Nested Loop Join (NLJ) Example</vt:lpstr>
      <vt:lpstr>Analysis of Tuple-based NLJ</vt:lpstr>
      <vt:lpstr>Block-based NLJ</vt:lpstr>
      <vt:lpstr>Block-Nested Loop Illustrated</vt:lpstr>
      <vt:lpstr>Index-Nested Loop Join  r        A=B s</vt:lpstr>
      <vt:lpstr>PowerPoint Presentation</vt:lpstr>
      <vt:lpstr>Indexed Nested Loop Join Example</vt:lpstr>
      <vt:lpstr>Indexed Nested Loop Join</vt:lpstr>
      <vt:lpstr>Sort-Merge Join  R      S</vt:lpstr>
      <vt:lpstr>Sort-Merge Example</vt:lpstr>
      <vt:lpstr>Sort-Merge Example</vt:lpstr>
      <vt:lpstr>Sort-Merge Example</vt:lpstr>
      <vt:lpstr>Sort-Merge Example</vt:lpstr>
      <vt:lpstr>Sort-Merge Example</vt:lpstr>
      <vt:lpstr>Sort-Merge Example</vt:lpstr>
      <vt:lpstr>Algorithm</vt:lpstr>
      <vt:lpstr>Duplicates in both Columns =&gt; </vt:lpstr>
      <vt:lpstr>PowerPoint Presentation</vt:lpstr>
      <vt:lpstr>Total Cost for Sort-Merge Join</vt:lpstr>
      <vt:lpstr>PowerPoint Presentation</vt:lpstr>
      <vt:lpstr>Hashing Stage</vt:lpstr>
      <vt:lpstr>Join stage</vt:lpstr>
      <vt:lpstr>Comparing Join Algorithms </vt:lpstr>
      <vt:lpstr>Estimating Intermediate Result Sizes</vt:lpstr>
      <vt:lpstr>The number of tuples after selection</vt:lpstr>
      <vt:lpstr>Histograms tell you how many tuples have R.A values within a certain range</vt:lpstr>
      <vt:lpstr>The number of tuples after a join</vt:lpstr>
      <vt:lpstr>Join Size Estimation</vt:lpstr>
      <vt:lpstr>Example of estimating the number of tuples after a join</vt:lpstr>
      <vt:lpstr>The expected number of tuples after a join on multiple attributes is:</vt:lpstr>
      <vt:lpstr>Summary</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Erradi</dc:creator>
  <cp:lastModifiedBy>ae</cp:lastModifiedBy>
  <cp:revision>731</cp:revision>
  <dcterms:created xsi:type="dcterms:W3CDTF">2006-01-06T02:19:01Z</dcterms:created>
  <dcterms:modified xsi:type="dcterms:W3CDTF">2016-11-20T13:40:17Z</dcterms:modified>
</cp:coreProperties>
</file>