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3" r:id="rId13"/>
    <p:sldId id="52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303" r:id="rId22"/>
    <p:sldId id="282" r:id="rId23"/>
    <p:sldId id="283" r:id="rId24"/>
    <p:sldId id="284" r:id="rId25"/>
    <p:sldId id="285" r:id="rId26"/>
    <p:sldId id="286" r:id="rId27"/>
    <p:sldId id="289" r:id="rId28"/>
    <p:sldId id="291" r:id="rId29"/>
    <p:sldId id="319" r:id="rId30"/>
    <p:sldId id="539" r:id="rId31"/>
    <p:sldId id="540" r:id="rId32"/>
    <p:sldId id="322" r:id="rId33"/>
    <p:sldId id="541" r:id="rId34"/>
    <p:sldId id="376" r:id="rId35"/>
    <p:sldId id="380" r:id="rId36"/>
    <p:sldId id="381" r:id="rId37"/>
    <p:sldId id="382" r:id="rId38"/>
    <p:sldId id="383" r:id="rId39"/>
    <p:sldId id="384" r:id="rId40"/>
    <p:sldId id="522" r:id="rId41"/>
    <p:sldId id="345" r:id="rId42"/>
    <p:sldId id="528" r:id="rId43"/>
    <p:sldId id="527" r:id="rId44"/>
    <p:sldId id="524" r:id="rId45"/>
    <p:sldId id="347" r:id="rId46"/>
    <p:sldId id="526" r:id="rId47"/>
    <p:sldId id="387" r:id="rId48"/>
    <p:sldId id="390" r:id="rId49"/>
    <p:sldId id="396" r:id="rId50"/>
    <p:sldId id="397" r:id="rId51"/>
    <p:sldId id="420" r:id="rId52"/>
    <p:sldId id="408" r:id="rId53"/>
    <p:sldId id="538" r:id="rId54"/>
    <p:sldId id="529" r:id="rId55"/>
    <p:sldId id="414" r:id="rId56"/>
    <p:sldId id="415" r:id="rId57"/>
    <p:sldId id="418" r:id="rId58"/>
    <p:sldId id="433" r:id="rId59"/>
    <p:sldId id="423" r:id="rId60"/>
    <p:sldId id="424" r:id="rId61"/>
    <p:sldId id="430" r:id="rId62"/>
    <p:sldId id="431" r:id="rId63"/>
    <p:sldId id="434" r:id="rId64"/>
    <p:sldId id="478" r:id="rId65"/>
    <p:sldId id="448" r:id="rId66"/>
    <p:sldId id="455" r:id="rId67"/>
    <p:sldId id="460" r:id="rId68"/>
    <p:sldId id="475" r:id="rId69"/>
    <p:sldId id="476" r:id="rId70"/>
    <p:sldId id="530" r:id="rId71"/>
    <p:sldId id="491" r:id="rId72"/>
    <p:sldId id="494" r:id="rId73"/>
    <p:sldId id="495" r:id="rId74"/>
    <p:sldId id="496" r:id="rId75"/>
    <p:sldId id="499" r:id="rId76"/>
    <p:sldId id="500" r:id="rId77"/>
    <p:sldId id="504" r:id="rId78"/>
    <p:sldId id="506" r:id="rId79"/>
    <p:sldId id="509" r:id="rId80"/>
    <p:sldId id="510" r:id="rId81"/>
    <p:sldId id="525" r:id="rId82"/>
    <p:sldId id="513" r:id="rId83"/>
    <p:sldId id="517" r:id="rId84"/>
    <p:sldId id="518" r:id="rId85"/>
    <p:sldId id="520" r:id="rId86"/>
    <p:sldId id="479" r:id="rId87"/>
    <p:sldId id="480" r:id="rId88"/>
    <p:sldId id="531" r:id="rId89"/>
    <p:sldId id="481" r:id="rId90"/>
    <p:sldId id="482" r:id="rId91"/>
    <p:sldId id="484" r:id="rId92"/>
    <p:sldId id="536" r:id="rId93"/>
    <p:sldId id="485" r:id="rId94"/>
    <p:sldId id="486" r:id="rId95"/>
    <p:sldId id="487" r:id="rId96"/>
    <p:sldId id="488" r:id="rId97"/>
    <p:sldId id="489" r:id="rId98"/>
    <p:sldId id="537" r:id="rId99"/>
    <p:sldId id="490" r:id="rId100"/>
    <p:sldId id="293" r:id="rId101"/>
  </p:sldIdLst>
  <p:sldSz cx="9144000" cy="6858000" type="screen4x3"/>
  <p:notesSz cx="6881813" cy="9296400"/>
  <p:custDataLst>
    <p:tags r:id="rId10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3C37DC-B21D-431A-B783-BAA413AD343A}">
          <p14:sldIdLst>
            <p14:sldId id="256"/>
            <p14:sldId id="257"/>
          </p14:sldIdLst>
        </p14:section>
        <p14:section name="Introduction to JavaScript" id="{97BD205B-FE80-43FD-A398-84571B6A50B4}">
          <p14:sldIdLst>
            <p14:sldId id="258"/>
            <p14:sldId id="260"/>
            <p14:sldId id="262"/>
            <p14:sldId id="264"/>
            <p14:sldId id="265"/>
            <p14:sldId id="267"/>
            <p14:sldId id="268"/>
            <p14:sldId id="269"/>
            <p14:sldId id="270"/>
            <p14:sldId id="273"/>
            <p14:sldId id="521"/>
            <p14:sldId id="274"/>
            <p14:sldId id="275"/>
            <p14:sldId id="276"/>
            <p14:sldId id="277"/>
            <p14:sldId id="278"/>
            <p14:sldId id="279"/>
            <p14:sldId id="280"/>
            <p14:sldId id="303"/>
            <p14:sldId id="282"/>
            <p14:sldId id="283"/>
            <p14:sldId id="284"/>
            <p14:sldId id="285"/>
            <p14:sldId id="286"/>
            <p14:sldId id="289"/>
            <p14:sldId id="291"/>
          </p14:sldIdLst>
        </p14:section>
        <p14:section name="Data Types" id="{D408396F-4EA0-420F-AB26-55BBBFC5B0AF}">
          <p14:sldIdLst>
            <p14:sldId id="319"/>
            <p14:sldId id="539"/>
            <p14:sldId id="540"/>
            <p14:sldId id="322"/>
            <p14:sldId id="541"/>
            <p14:sldId id="376"/>
            <p14:sldId id="380"/>
            <p14:sldId id="381"/>
            <p14:sldId id="382"/>
            <p14:sldId id="383"/>
            <p14:sldId id="384"/>
            <p14:sldId id="522"/>
            <p14:sldId id="345"/>
            <p14:sldId id="528"/>
            <p14:sldId id="527"/>
            <p14:sldId id="524"/>
            <p14:sldId id="347"/>
            <p14:sldId id="526"/>
          </p14:sldIdLst>
        </p14:section>
        <p14:section name="Operators in JavaScript" id="{945DEA76-E67B-42BD-89BD-DB9C576943F5}">
          <p14:sldIdLst>
            <p14:sldId id="387"/>
            <p14:sldId id="390"/>
            <p14:sldId id="396"/>
            <p14:sldId id="397"/>
            <p14:sldId id="420"/>
            <p14:sldId id="408"/>
            <p14:sldId id="538"/>
            <p14:sldId id="529"/>
            <p14:sldId id="414"/>
            <p14:sldId id="415"/>
            <p14:sldId id="418"/>
          </p14:sldIdLst>
        </p14:section>
        <p14:section name="Conditional Statements" id="{422E43C0-F029-4231-AD46-26B5277C4A44}">
          <p14:sldIdLst>
            <p14:sldId id="433"/>
            <p14:sldId id="423"/>
            <p14:sldId id="424"/>
            <p14:sldId id="430"/>
            <p14:sldId id="431"/>
          </p14:sldIdLst>
        </p14:section>
        <p14:section name="Loops" id="{07CD955E-4866-4D17-BF12-856504529CD5}">
          <p14:sldIdLst>
            <p14:sldId id="434"/>
            <p14:sldId id="478"/>
            <p14:sldId id="448"/>
            <p14:sldId id="455"/>
            <p14:sldId id="460"/>
            <p14:sldId id="475"/>
            <p14:sldId id="476"/>
            <p14:sldId id="530"/>
          </p14:sldIdLst>
        </p14:section>
        <p14:section name="Arrays" id="{9DB63803-2227-4836-BD94-8D98488F3689}">
          <p14:sldIdLst>
            <p14:sldId id="491"/>
            <p14:sldId id="494"/>
            <p14:sldId id="495"/>
            <p14:sldId id="496"/>
            <p14:sldId id="499"/>
            <p14:sldId id="500"/>
            <p14:sldId id="504"/>
            <p14:sldId id="506"/>
            <p14:sldId id="509"/>
            <p14:sldId id="510"/>
            <p14:sldId id="525"/>
            <p14:sldId id="513"/>
            <p14:sldId id="517"/>
            <p14:sldId id="518"/>
            <p14:sldId id="520"/>
          </p14:sldIdLst>
        </p14:section>
        <p14:section name="Functions" id="{0FB636BE-E2DA-4421-97EB-453417C1E7CD}">
          <p14:sldIdLst>
            <p14:sldId id="479"/>
            <p14:sldId id="480"/>
            <p14:sldId id="531"/>
            <p14:sldId id="481"/>
            <p14:sldId id="482"/>
            <p14:sldId id="484"/>
            <p14:sldId id="536"/>
            <p14:sldId id="485"/>
            <p14:sldId id="486"/>
            <p14:sldId id="487"/>
            <p14:sldId id="488"/>
            <p14:sldId id="489"/>
            <p14:sldId id="537"/>
            <p14:sldId id="490"/>
          </p14:sldIdLst>
        </p14:section>
        <p14:section name="Resources" id="{8EE72470-69AD-4C10-9DB7-AAE65478C95F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FCD8"/>
    <a:srgbClr val="9BCC00"/>
    <a:srgbClr val="9ED000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7" autoAdjust="0"/>
    <p:restoredTop sz="54098" autoAdjust="0"/>
  </p:normalViewPr>
  <p:slideViewPr>
    <p:cSldViewPr>
      <p:cViewPr varScale="1">
        <p:scale>
          <a:sx n="77" d="100"/>
          <a:sy n="77" d="100"/>
        </p:scale>
        <p:origin x="12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15/03/2015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15/03/2015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student-courses/archive/web-client-side-development" TargetMode="External"/><Relationship Id="rId3" Type="http://schemas.openxmlformats.org/officeDocument/2006/relationships/hyperlink" Target="http://yuiblog.com/crockford/" TargetMode="External"/><Relationship Id="rId7" Type="http://schemas.openxmlformats.org/officeDocument/2006/relationships/hyperlink" Target="http://academy.telerik.com/student-courses/archive/web-design-html-5-css-3-javascript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academy.telerik.com/" TargetMode="External"/><Relationship Id="rId5" Type="http://schemas.openxmlformats.org/officeDocument/2006/relationships/hyperlink" Target="http://html5course.telerik.com/" TargetMode="External"/><Relationship Id="rId4" Type="http://schemas.openxmlformats.org/officeDocument/2006/relationships/hyperlink" Target="http://javascript.crockford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2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324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in JavaScript 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Unary</a:t>
            </a:r>
            <a:r>
              <a:rPr lang="en-US" dirty="0" smtClean="0"/>
              <a:t> – take one operand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</a:t>
            </a:r>
            <a:r>
              <a:rPr lang="en-US" dirty="0" smtClean="0"/>
              <a:t> – take two operands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Ternary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 smtClean="0"/>
              <a:t>) – takes three operands</a:t>
            </a:r>
          </a:p>
          <a:p>
            <a:r>
              <a:rPr lang="en-US" dirty="0" smtClean="0"/>
              <a:t>Except for the assignment operators, all binary operators are left-associative</a:t>
            </a:r>
          </a:p>
          <a:p>
            <a:r>
              <a:rPr lang="en-US" dirty="0" smtClean="0"/>
              <a:t>The assignment operators and the conditional operator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 smtClean="0"/>
              <a:t>) are right-associative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2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5E8FC2-6153-4EEB-92D6-A619410488F5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6947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5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8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If it takes more than one parameter, the parameter names are separated with commas.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A parameter name is like a variable inside the function.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When a function is called, the argument values are assigned to the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2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Try removing the "</a:t>
            </a:r>
            <a:r>
              <a:rPr lang="en-US" sz="20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 before 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75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/>
              <a:t>Functions can be created inside of other functions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The parameters and variables of an outer function are visible to the inner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08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 smtClean="0">
                <a:hlinkClick r:id="rId3"/>
              </a:rPr>
              <a:t>http://yuiblog.com/crockford/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http://javascript.crockford.com/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</a:t>
            </a:r>
            <a:r>
              <a:rPr lang="en-US" dirty="0" err="1" smtClean="0"/>
              <a:t>Telerik</a:t>
            </a:r>
            <a:r>
              <a:rPr lang="en-US" dirty="0" smtClean="0"/>
              <a:t>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err="1" smtClean="0"/>
              <a:t>Telerik</a:t>
            </a:r>
            <a:r>
              <a:rPr lang="en-US" dirty="0" smtClean="0"/>
              <a:t>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6" tooltip="Telerik Software Academy - Free Programming Courses"/>
              </a:rPr>
              <a:t>academy.telerik.com</a:t>
            </a:r>
            <a:endParaRPr lang="en-US" noProof="1" smtClean="0"/>
          </a:p>
          <a:p>
            <a:pPr lvl="0">
              <a:spcBef>
                <a:spcPts val="2400"/>
              </a:spcBef>
            </a:pPr>
            <a:r>
              <a:rPr lang="en-US" dirty="0" smtClean="0"/>
              <a:t>Web Design with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, 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and JavaScript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All Software Academy courses in one place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HTML, CSS, JavaScript and JS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7"/>
              </a:rPr>
              <a:t>http://academy.telerik.com/student-courses/</a:t>
            </a:r>
            <a:b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7"/>
              </a:rPr>
            </a:b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7"/>
              </a:rPr>
              <a:t>archive/web-design-html-5-css-3-javascript</a:t>
            </a:r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lvl="0"/>
            <a:endParaRPr lang="en-US" sz="3200" dirty="0" smtClean="0">
              <a:solidFill>
                <a:srgbClr val="EBFFD2"/>
              </a:solidFill>
            </a:endParaRPr>
          </a:p>
          <a:p>
            <a:r>
              <a:rPr lang="en-US" sz="3600" dirty="0" smtClean="0"/>
              <a:t>Web Client-Side Development</a:t>
            </a:r>
          </a:p>
          <a:p>
            <a:pPr lvl="1"/>
            <a:r>
              <a:rPr lang="en-US" sz="3400" dirty="0" smtClean="0"/>
              <a:t>A basic and very similar course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8"/>
              </a:rPr>
              <a:t>http://academy.telerik.com/student-courses/archive/web-client-side-development</a:t>
            </a:r>
            <a:r>
              <a:rPr lang="en-US" sz="1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in mind that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 the logical structure of the 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the visible layout and style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use of data- attributes provides you with a mechanism for annotating the structure and adding metadata without using style class names or element identifiers.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22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8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dirty="0" smtClean="0"/>
              <a:t> is a:</a:t>
            </a:r>
          </a:p>
          <a:p>
            <a:pPr lvl="1"/>
            <a:r>
              <a:rPr lang="en-US" dirty="0" smtClean="0"/>
              <a:t>Placeholder of information that can usually be changed at run-time</a:t>
            </a:r>
          </a:p>
          <a:p>
            <a:pPr lvl="1"/>
            <a:r>
              <a:rPr lang="en-US" dirty="0" smtClean="0"/>
              <a:t>A piece of computer memory</a:t>
            </a:r>
            <a:br>
              <a:rPr lang="en-US" dirty="0" smtClean="0"/>
            </a:br>
            <a:r>
              <a:rPr lang="en-US" dirty="0" smtClean="0"/>
              <a:t>holding some value</a:t>
            </a:r>
          </a:p>
          <a:p>
            <a:r>
              <a:rPr lang="en-US" dirty="0" smtClean="0"/>
              <a:t>Variables allow you to:</a:t>
            </a:r>
          </a:p>
          <a:p>
            <a:pPr lvl="1"/>
            <a:r>
              <a:rPr lang="en-US" dirty="0" smtClean="0"/>
              <a:t>Store information</a:t>
            </a:r>
          </a:p>
          <a:p>
            <a:pPr lvl="1"/>
            <a:r>
              <a:rPr lang="en-US" dirty="0" smtClean="0"/>
              <a:t>Retrieve the stored information</a:t>
            </a:r>
          </a:p>
          <a:p>
            <a:pPr lvl="1"/>
            <a:r>
              <a:rPr lang="en-US" dirty="0" smtClean="0"/>
              <a:t>Manipulate the stored information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Should have a descriptive name</a:t>
            </a:r>
          </a:p>
          <a:p>
            <a:pPr lvl="1"/>
            <a:r>
              <a:rPr lang="en-US" dirty="0" smtClean="0"/>
              <a:t>It is recommended to use only Latin letters</a:t>
            </a:r>
          </a:p>
          <a:p>
            <a:pPr lvl="1"/>
            <a:r>
              <a:rPr lang="en-US" dirty="0" smtClean="0"/>
              <a:t>Should be neither too long nor too short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Names in JavaScript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  <a:p>
            <a:pPr lvl="1"/>
            <a:r>
              <a:rPr lang="en-US" dirty="0" smtClean="0"/>
              <a:t>Small letters are considered different than the capital letters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http://stackoverflow.com/questions/5076944/what-is-the-difference-between-null-and-undefined-in-javascript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0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0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22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496154-83DE-4882-B79A-EFF892801976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info @ http://stackoverflow.com/questions/5076944/what-is-the-difference-between-null-and-undefined-in-javascript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one difference between undefined And null 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:: undefined is a data type and null is a value</a:t>
            </a: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empty variable is null of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datatype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undefined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of them are representing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of a variable with no value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null doesn't represent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has no value - empty string-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'';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a); // string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 null); //false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 undefined); // false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if</a:t>
            </a:r>
          </a:p>
          <a:p>
            <a:pPr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 null); //true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 undefined); //true 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a;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=== null); //false 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console.log(a === undefined); // true</a:t>
            </a:r>
          </a:p>
          <a:p>
            <a:pPr fontAlgn="base"/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each one has it own way to use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it to compare the variable data type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 it to empty a value of a variable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null ; // will change the type of variable "a" from string to undefined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03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C30DE8-E97C-4A9A-953F-FA203BE2C096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780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6DD405-3EDB-4862-B83B-A33F98BDE44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130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6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course.telerik.com/" TargetMode="External"/><Relationship Id="rId5" Type="http://schemas.openxmlformats.org/officeDocument/2006/relationships/hyperlink" Target="http://www.youtube.com/results?search_query=Douglas+Crockford" TargetMode="External"/><Relationship Id="rId4" Type="http://schemas.openxmlformats.org/officeDocument/2006/relationships/hyperlink" Target="https://developer.mozilla.org/en-US/learn/javascri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perators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sitepoint.com/javascript-truthy-falsy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thumbs.imagekind.com/member/e0efd513-821a-48e3-862b-509421fc5dcb/uploadedartwork/650X650/f8cac265-11a0-4002-a577-61c6ca8ab4cc.jpg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The Magic of Dynamic Web Pages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5523636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These slides are based on JavaScript course from </a:t>
            </a:r>
            <a:r>
              <a:rPr lang="en-US" sz="2000" b="1" dirty="0" err="1" smtClean="0"/>
              <a:t>Telerik</a:t>
            </a:r>
            <a:endParaRPr lang="en-US" sz="2000" b="1" dirty="0" smtClean="0"/>
          </a:p>
          <a:p>
            <a:pPr algn="ctr"/>
            <a:r>
              <a:rPr lang="en-US" sz="2000" dirty="0">
                <a:hlinkClick r:id="rId3"/>
              </a:rPr>
              <a:t>http://academy.telerik.com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2" y="1447800"/>
            <a:ext cx="777239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test (message)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alert(message);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&lt;img src="logo.gif"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onclick="test('clicked!')"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Calling a JavaScript Function from Event Handler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52750"/>
            <a:ext cx="3838058" cy="2152650"/>
          </a:xfrm>
          <a:prstGeom prst="roundRect">
            <a:avLst>
              <a:gd name="adj" fmla="val 238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Online JavaScript </a:t>
            </a:r>
            <a:r>
              <a:rPr lang="en-US" sz="3600" dirty="0" err="1" smtClean="0"/>
              <a:t>Rescources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JavaScript </a:t>
            </a:r>
            <a:r>
              <a:rPr lang="en-US" dirty="0" smtClean="0"/>
              <a:t>tutorial:</a:t>
            </a:r>
            <a:endParaRPr lang="en-US" dirty="0"/>
          </a:p>
          <a:p>
            <a:pPr lvl="1"/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www.w3schools.com/js</a:t>
            </a:r>
            <a:endParaRPr lang="en-US" sz="3200" dirty="0"/>
          </a:p>
          <a:p>
            <a:pPr>
              <a:spcBef>
                <a:spcPts val="3000"/>
              </a:spcBef>
            </a:pPr>
            <a:r>
              <a:rPr lang="en-US" dirty="0"/>
              <a:t>Mozilla JavaScript learning links</a:t>
            </a:r>
          </a:p>
          <a:p>
            <a:pPr lvl="1"/>
            <a:r>
              <a:rPr lang="en-US" dirty="0">
                <a:hlinkClick r:id="rId4"/>
              </a:rPr>
              <a:t>https://developer.mozilla.org/en-US/learn/javascript</a:t>
            </a:r>
            <a:r>
              <a:rPr lang="en-US" dirty="0"/>
              <a:t> 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Douglas </a:t>
            </a:r>
            <a:r>
              <a:rPr lang="en-US" dirty="0" err="1"/>
              <a:t>Crockford</a:t>
            </a:r>
            <a:r>
              <a:rPr lang="en-US" dirty="0"/>
              <a:t> – Videos about JavaScript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www.youtube.com/results?search_query=Douglas+Crockford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http://html5course.telerik.com" title="Web Design with HTML5, CSS and JavaScript Free Course">
            <a:hlinkClick r:id="rId6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11"/>
          <a:stretch/>
        </p:blipFill>
        <p:spPr bwMode="auto">
          <a:xfrm>
            <a:off x="381000" y="76201"/>
            <a:ext cx="1219199" cy="81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External Script </a:t>
            </a:r>
            <a:r>
              <a:rPr lang="en-GB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 smtClean="0"/>
              <a:t>Using external script files:</a:t>
            </a: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</a:pPr>
            <a:endParaRPr lang="bg-BG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2800" noProof="1" smtClean="0"/>
              <a:t>External JavaScript file: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524000"/>
            <a:ext cx="80010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src="sample.js"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&lt;button onclick="sample()" value="Call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function from sample.js"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5385137"/>
            <a:ext cx="8026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sample()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alert('Hello from sample.js!')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48" y="3865718"/>
            <a:ext cx="2663752" cy="1994980"/>
          </a:xfrm>
          <a:prstGeom prst="roundRect">
            <a:avLst>
              <a:gd name="adj" fmla="val 271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1557668"/>
            <a:ext cx="4174255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external-JavaScript.html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49627" y="5977268"/>
            <a:ext cx="1786373" cy="424732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sample.js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30033" y="2667000"/>
            <a:ext cx="5159376" cy="527804"/>
          </a:xfrm>
          <a:prstGeom prst="wedgeRoundRectCallout">
            <a:avLst>
              <a:gd name="adj1" fmla="val -59908"/>
              <a:gd name="adj2" fmla="val -484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&lt;script&gt; tag is always empty.</a:t>
            </a:r>
          </a:p>
        </p:txBody>
      </p:sp>
    </p:spTree>
    <p:extLst>
      <p:ext uri="{BB962C8B-B14F-4D97-AF65-F5344CB8AC3E}">
        <p14:creationId xmlns:p14="http://schemas.microsoft.com/office/powerpoint/2010/main" val="24319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Popup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Alert box with text and [OK] button</a:t>
            </a:r>
          </a:p>
          <a:p>
            <a:pPr lvl="1">
              <a:defRPr/>
            </a:pPr>
            <a:r>
              <a:rPr lang="en-US" dirty="0" smtClean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Confirmation box</a:t>
            </a:r>
          </a:p>
          <a:p>
            <a:pPr lvl="1">
              <a:defRPr/>
            </a:pPr>
            <a:r>
              <a:rPr lang="en-US" dirty="0" smtClean="0"/>
              <a:t>Contains text,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[OK]</a:t>
            </a:r>
            <a:r>
              <a:rPr lang="en-US" dirty="0" smtClean="0"/>
              <a:t> button 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Cancel]</a:t>
            </a:r>
            <a:r>
              <a:rPr lang="en-US" dirty="0" smtClean="0"/>
              <a:t> button:</a:t>
            </a:r>
          </a:p>
          <a:p>
            <a:pPr>
              <a:buFontTx/>
              <a:buNone/>
              <a:defRPr/>
            </a:pP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Prompt box</a:t>
            </a:r>
          </a:p>
          <a:p>
            <a:pPr lvl="1">
              <a:defRPr/>
            </a:pPr>
            <a:r>
              <a:rPr lang="en-US" dirty="0" smtClean="0"/>
              <a:t>Contains text, input field with default value: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36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1411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confirm("Are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6019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prompt </a:t>
            </a:r>
            <a:r>
              <a:rPr lang="nb-NO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66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JavaScript syntax is similar to Java and C#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Variables (</a:t>
            </a:r>
            <a:r>
              <a:rPr lang="en-US" dirty="0" err="1"/>
              <a:t>typeless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Operators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Conditional statements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Loops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Arrays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myArray[]</a:t>
            </a:r>
            <a:r>
              <a:rPr lang="en-US" dirty="0" smtClean="0"/>
              <a:t>) and associative arrays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myArray['abc']</a:t>
            </a:r>
            <a:r>
              <a:rPr lang="en-US" noProof="1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Functions (can return value)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Function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52600" y="4800600"/>
            <a:ext cx="5638800" cy="1371600"/>
          </a:xfrm>
        </p:spPr>
        <p:txBody>
          <a:bodyPr/>
          <a:lstStyle/>
          <a:p>
            <a:r>
              <a:rPr lang="en-US" dirty="0" smtClean="0"/>
              <a:t>The Built-In Browser Objects</a:t>
            </a:r>
            <a:endParaRPr lang="en-US" dirty="0"/>
          </a:p>
        </p:txBody>
      </p:sp>
      <p:pic>
        <p:nvPicPr>
          <p:cNvPr id="3080" name="Picture 8" descr="http://www.daaq.net/old/images/js_bom_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1916"/>
            <a:ext cx="2857500" cy="285750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Browser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browser provides some read-only data via: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The top node of the DOM tree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Represents the browser's window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the current loaded document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the user’s display properties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navigator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Holds information about the browser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 Hierarchy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435350" y="2208213"/>
            <a:ext cx="2286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3429000"/>
            <a:ext cx="14478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navigator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92350" y="3429000"/>
            <a:ext cx="1143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639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340350" y="3429000"/>
            <a:ext cx="12192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788150" y="3429000"/>
            <a:ext cx="1524000" cy="41592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GB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1401763" y="2971800"/>
            <a:ext cx="5995987" cy="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73977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019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261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500563" y="2667000"/>
            <a:ext cx="0" cy="3048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00563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403350" y="2971800"/>
            <a:ext cx="0" cy="457200"/>
          </a:xfrm>
          <a:prstGeom prst="line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bg-BG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Opening New Window – Example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indow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.open()</a:t>
            </a:r>
            <a:endParaRPr lang="bg-BG" dirty="0" smtClean="0"/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24681" y="2127171"/>
            <a:ext cx="789622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newWindow = window.open("", "sampleWindow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width=300, height=100, menubar=yes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status=yes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resizable=yes");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newWindow.document.write(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html&gt;&lt;head&gt;&lt;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Sample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Title&lt;/title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head&gt;&lt;body&gt;&lt;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h1&gt;Sample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&lt;/h1&gt;&lt;/body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&gt;");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3581400"/>
            <a:ext cx="3648075" cy="27908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44308" y="1610380"/>
            <a:ext cx="3276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indow-open.html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Navigator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00199" y="1371600"/>
            <a:ext cx="59689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0" latin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alert(window.navigator.userAgent);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0200" y="4111412"/>
            <a:ext cx="5824538" cy="2216576"/>
          </a:xfrm>
          <a:prstGeom prst="roundRect">
            <a:avLst>
              <a:gd name="adj" fmla="val 507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93999" y="2668889"/>
            <a:ext cx="3149601" cy="987504"/>
          </a:xfrm>
          <a:prstGeom prst="wedgeRoundRectCallout">
            <a:avLst>
              <a:gd name="adj1" fmla="val 952"/>
              <a:gd name="adj2" fmla="val -1476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navigator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29351" y="2668889"/>
            <a:ext cx="2381249" cy="987504"/>
          </a:xfrm>
          <a:prstGeom prst="wedgeRoundRectCallout">
            <a:avLst>
              <a:gd name="adj1" fmla="val -32634"/>
              <a:gd name="adj2" fmla="val -14714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userAgent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(browser ID)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200" y="2668889"/>
            <a:ext cx="2057400" cy="987504"/>
          </a:xfrm>
          <a:prstGeom prst="wedgeRoundRectCallout">
            <a:avLst>
              <a:gd name="adj1" fmla="val 68016"/>
              <a:gd name="adj2" fmla="val -1463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window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9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Screen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screen</a:t>
            </a:r>
            <a:r>
              <a:rPr lang="en-GB" dirty="0" smtClean="0"/>
              <a:t> object contains information about the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2392740"/>
            <a:ext cx="67691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window.moveTo(0,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 = screen.availWidth;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 = screen.availHeight;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window.resizeTo(x, y);</a:t>
            </a:r>
          </a:p>
        </p:txBody>
      </p:sp>
      <p:pic>
        <p:nvPicPr>
          <p:cNvPr id="4098" name="Picture 2" descr="http://350designs.com/files/images/resources/icons/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74" y="4436447"/>
            <a:ext cx="4564026" cy="1875626"/>
          </a:xfrm>
          <a:prstGeom prst="roundRect">
            <a:avLst>
              <a:gd name="adj" fmla="val 192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77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/>
          <a:lstStyle/>
          <a:p>
            <a:pPr marL="292100" indent="-292100"/>
            <a:r>
              <a:rPr lang="en-CA" dirty="0">
                <a:cs typeface="Times New Roman" pitchFamily="18" charset="0"/>
              </a:rPr>
              <a:t>Introduction to </a:t>
            </a:r>
            <a:r>
              <a:rPr lang="en-CA" dirty="0" smtClean="0">
                <a:cs typeface="Times New Roman" pitchFamily="18" charset="0"/>
              </a:rPr>
              <a:t>JavaScript</a:t>
            </a:r>
          </a:p>
          <a:p>
            <a:pPr marL="292100" indent="-292100"/>
            <a:r>
              <a:rPr lang="en-US" dirty="0" smtClean="0">
                <a:cs typeface="Times New Roman" pitchFamily="18" charset="0"/>
              </a:rPr>
              <a:t>Data Types</a:t>
            </a:r>
          </a:p>
          <a:p>
            <a:pPr marL="292100" indent="-292100"/>
            <a:r>
              <a:rPr lang="en-US" dirty="0"/>
              <a:t>Operators in JavaScript</a:t>
            </a:r>
            <a:endParaRPr lang="en-US" dirty="0" smtClean="0"/>
          </a:p>
          <a:p>
            <a:pPr marL="292100" indent="-292100"/>
            <a:r>
              <a:rPr lang="en-US" dirty="0" smtClean="0"/>
              <a:t>Conditional </a:t>
            </a:r>
            <a:r>
              <a:rPr lang="en-US" dirty="0"/>
              <a:t>Statements</a:t>
            </a:r>
            <a:endParaRPr lang="en-US" dirty="0" smtClean="0">
              <a:cs typeface="Times New Roman" pitchFamily="18" charset="0"/>
            </a:endParaRPr>
          </a:p>
          <a:p>
            <a:pPr marL="292100" indent="-292100"/>
            <a:r>
              <a:rPr lang="en-US" dirty="0"/>
              <a:t>Loops</a:t>
            </a:r>
            <a:endParaRPr lang="en-US" dirty="0" smtClean="0"/>
          </a:p>
          <a:p>
            <a:pPr marL="292100" indent="-292100"/>
            <a:r>
              <a:rPr lang="en-US" dirty="0"/>
              <a:t>Arrays</a:t>
            </a:r>
            <a:endParaRPr lang="en-US" dirty="0">
              <a:cs typeface="Times New Roman" pitchFamily="18" charset="0"/>
            </a:endParaRPr>
          </a:p>
          <a:p>
            <a:pPr marL="292100" indent="-292100"/>
            <a:r>
              <a:rPr lang="en-US" dirty="0" smtClean="0"/>
              <a:t>Functions</a:t>
            </a:r>
          </a:p>
          <a:p>
            <a:pPr marL="292100" indent="-292100"/>
            <a:endParaRPr lang="en-CA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</a:t>
            </a:r>
            <a:r>
              <a:rPr lang="en-GB" dirty="0"/>
              <a:t> object</a:t>
            </a:r>
          </a:p>
          <a:p>
            <a:pPr marL="690563" lvl="1" indent="-342900"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3000" dirty="0" smtClean="0">
                <a:solidFill>
                  <a:srgbClr val="EBFFD2"/>
                </a:solidFill>
              </a:rPr>
              <a:t>Provides some built-in arrays of specific </a:t>
            </a:r>
            <a:r>
              <a:rPr lang="en-GB" dirty="0" smtClean="0">
                <a:solidFill>
                  <a:srgbClr val="EBFFD2"/>
                </a:solidFill>
              </a:rPr>
              <a:t>objects</a:t>
            </a:r>
            <a:r>
              <a:rPr lang="en-GB" sz="3200" dirty="0" smtClean="0">
                <a:solidFill>
                  <a:srgbClr val="EBFFD2"/>
                </a:solidFill>
              </a:rPr>
              <a:t> </a:t>
            </a:r>
            <a:r>
              <a:rPr lang="en-GB" dirty="0" smtClean="0">
                <a:solidFill>
                  <a:srgbClr val="EBFFD2"/>
                </a:solidFill>
              </a:rPr>
              <a:t>on</a:t>
            </a:r>
            <a:r>
              <a:rPr lang="en-GB" sz="3200" dirty="0" smtClean="0">
                <a:solidFill>
                  <a:srgbClr val="EBFFD2"/>
                </a:solidFill>
              </a:rPr>
              <a:t> the currently loaded Web page</a:t>
            </a:r>
            <a:endParaRPr lang="en-GB" dirty="0" smtClean="0">
              <a:solidFill>
                <a:srgbClr val="EBFFD2"/>
              </a:solidFill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defRPr/>
            </a:pPr>
            <a:endParaRPr lang="en-GB" dirty="0" smtClean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en-GB" dirty="0" smtClean="0"/>
          </a:p>
          <a:p>
            <a:pPr>
              <a:spcBef>
                <a:spcPts val="2400"/>
              </a:spcBef>
              <a:defRPr/>
            </a:pPr>
            <a:r>
              <a:rPr lang="en-GB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document.location</a:t>
            </a:r>
          </a:p>
          <a:p>
            <a:pPr lvl="1">
              <a:defRPr/>
            </a:pPr>
            <a:r>
              <a:rPr lang="en-GB" dirty="0" smtClean="0">
                <a:solidFill>
                  <a:srgbClr val="EBFFD2"/>
                </a:solidFill>
              </a:rPr>
              <a:t>Used to access the currently open URL or redirect the browser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8332" y="2819400"/>
            <a:ext cx="7696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document.links[0].href = "yahoo.com";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"This is some &lt;b&gt;bold text&lt;/b&gt;");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8332" y="5943600"/>
            <a:ext cx="7696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document.location = "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http://www.yahoo.com/";</a:t>
            </a:r>
          </a:p>
        </p:txBody>
      </p:sp>
    </p:spTree>
    <p:extLst>
      <p:ext uri="{BB962C8B-B14F-4D97-AF65-F5344CB8AC3E}">
        <p14:creationId xmlns:p14="http://schemas.microsoft.com/office/powerpoint/2010/main" val="6251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JavaScript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Math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Math</a:t>
            </a:r>
            <a:r>
              <a:rPr lang="en-US" dirty="0"/>
              <a:t> </a:t>
            </a:r>
            <a:r>
              <a:rPr lang="en-US" dirty="0" smtClean="0"/>
              <a:t>object provides some mathematical functions</a:t>
            </a:r>
            <a:endParaRPr lang="bg-BG" dirty="0"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462748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(var i=1; i&lt;=20; i++) {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x = Math.random();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10*x + 1;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 = Math.floor(x);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document.write(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"Random number (" +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i + ") in range "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"1..10 --&gt; " + x + 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"&lt;br/&gt;");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14750" cy="26479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00800" y="1929348"/>
            <a:ext cx="1981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Date Object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</a:t>
            </a:r>
            <a:r>
              <a:rPr lang="en-US" dirty="0" smtClean="0"/>
              <a:t> object provides date / calendar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844" y="2505075"/>
            <a:ext cx="777435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now = new Date();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result = "It is now " + now;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document.getElementById("timeField")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.innerText = result;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...</a:t>
            </a:r>
          </a:p>
          <a:p>
            <a:pPr marL="0" marR="0" lvl="0" indent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id="timeField"&gt;&lt;/p&gt;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4019550" cy="2143125"/>
          </a:xfrm>
          <a:prstGeom prst="roundRect">
            <a:avLst>
              <a:gd name="adj" fmla="val 426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29400" y="1981200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dates.html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6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Timers: </a:t>
            </a:r>
            <a:r>
              <a:rPr lang="en-GB" noProof="1" smtClean="0">
                <a:latin typeface="Consolas" pitchFamily="49" charset="0"/>
              </a:rPr>
              <a:t>setTimeout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(once) after a fixed delay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00115" y="2618705"/>
            <a:ext cx="7200899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setTimeout('bang()', 5000);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00114" y="4889033"/>
            <a:ext cx="72009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clearTimeout(timer);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140758" y="3405066"/>
            <a:ext cx="4724400" cy="987504"/>
          </a:xfrm>
          <a:prstGeom prst="wedgeRoundRectCallout">
            <a:avLst>
              <a:gd name="adj1" fmla="val -175"/>
              <a:gd name="adj2" fmla="val -939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seconds after this statement executes, this function is called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839433" y="5703570"/>
            <a:ext cx="2900363" cy="544830"/>
          </a:xfrm>
          <a:prstGeom prst="wedgeRoundRectCallout">
            <a:avLst>
              <a:gd name="adj1" fmla="val -51127"/>
              <a:gd name="adj2" fmla="val -1425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Cancels the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9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Timers: </a:t>
            </a:r>
            <a:r>
              <a:rPr lang="en-GB" noProof="1" smtClean="0">
                <a:latin typeface="Consolas" pitchFamily="49" charset="0"/>
              </a:rPr>
              <a:t>setInterval</a:t>
            </a:r>
            <a:r>
              <a:rPr lang="en-GB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defRPr/>
            </a:pPr>
            <a:r>
              <a:rPr lang="en-GB" dirty="0" smtClean="0"/>
              <a:t>Make something happen repeatedly at fixed intervals</a:t>
            </a:r>
            <a:endParaRPr lang="en-US" dirty="0" smtClean="0"/>
          </a:p>
          <a:p>
            <a:pPr marL="450850" indent="-450850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0888" y="2493334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timer =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setInterval(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'clock()',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1000);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50888" y="4704722"/>
            <a:ext cx="7631112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clearInterval(timer);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632790" y="3290776"/>
            <a:ext cx="4139610" cy="987504"/>
          </a:xfrm>
          <a:prstGeom prst="wedgeRoundRectCallout">
            <a:avLst>
              <a:gd name="adj1" fmla="val -3584"/>
              <a:gd name="adj2" fmla="val -94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GB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is called </a:t>
            </a: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per 1 second.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220433" y="5474970"/>
            <a:ext cx="2514600" cy="544830"/>
          </a:xfrm>
          <a:prstGeom prst="wedgeRoundRectCallout">
            <a:avLst>
              <a:gd name="adj1" fmla="val -45239"/>
              <a:gd name="adj2" fmla="val -1288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the timer.</a:t>
            </a:r>
            <a:endParaRPr lang="en-GB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9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0888" y="1633240"/>
            <a:ext cx="763111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timerFunc()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now = new Date();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hour = now.getHours();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min = now.getMinutes();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 = now.getSeconds();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document.getElementById("clock")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.value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""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hour + ":" + min + ":" + sec;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setInterval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('timerFunc()', 1000);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id="clock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110648"/>
            <a:ext cx="2874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timer-demo.html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5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38200"/>
          </a:xfrm>
        </p:spPr>
        <p:txBody>
          <a:bodyPr/>
          <a:lstStyle/>
          <a:p>
            <a:r>
              <a:rPr lang="en-US" sz="3600" dirty="0"/>
              <a:t>Debugging </a:t>
            </a:r>
            <a:r>
              <a:rPr lang="en-US" sz="3600" dirty="0" smtClean="0"/>
              <a:t>JavaScript using Browser Development 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/>
              <a:t>Modern browsers have Development </a:t>
            </a:r>
            <a:r>
              <a:rPr lang="en-US" sz="2800" dirty="0" smtClean="0"/>
              <a:t>Tools with built-in JavaScript debugger and console </a:t>
            </a:r>
            <a:r>
              <a:rPr lang="en-US" sz="2800" dirty="0"/>
              <a:t>where errors in scripts are reported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Supports breakpoints, watches, JavaScript console editor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Very useful for CSS and HTML too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You can edit all the document real-time: CSS, HTML, etc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400" dirty="0" smtClean="0"/>
              <a:t>Shows how CSS rules apply to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Shows Ajax requests and responses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Alternative is Firebug </a:t>
            </a:r>
            <a:r>
              <a:rPr lang="en-US" sz="2800" dirty="0"/>
              <a:t>– Firefox add-on for debugging JavaScript, CSS, HTML</a:t>
            </a:r>
          </a:p>
          <a:p>
            <a:pPr>
              <a:lnSpc>
                <a:spcPct val="100000"/>
              </a:lnSpc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 descr="https://encrypted-tbn1.gstatic.com/images?q=tbn:ANd9GcRchL-tZXDeiS92vxLRRT4S05PIWFzDaSWORCajG6NmU1mr7Xzn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1233488" cy="9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Console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/>
              <a:t> </a:t>
            </a:r>
            <a:r>
              <a:rPr lang="en-US" dirty="0" smtClean="0"/>
              <a:t>object exists only if there is a debugging tool that supports it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write log messages at runtime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Methods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console</a:t>
            </a:r>
            <a:r>
              <a:rPr lang="en-US" dirty="0" smtClean="0"/>
              <a:t> object: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info(message)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log(message)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warn(message)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error(message)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514600"/>
            <a:ext cx="75850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0960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dirty="0" smtClean="0"/>
              <a:t>Dynamic Behavior 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140008" cy="31233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231531" y="672761"/>
            <a:ext cx="8686800" cy="5943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(use a </a:t>
            </a:r>
            <a:r>
              <a:rPr lang="en-US" dirty="0"/>
              <a:t>descriptive </a:t>
            </a:r>
            <a:r>
              <a:rPr lang="en-US" dirty="0" smtClean="0"/>
              <a:t>name)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May give 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 smtClean="0"/>
              <a:t> is identified by the value</a:t>
            </a:r>
          </a:p>
          <a:p>
            <a:pPr>
              <a:spcBef>
                <a:spcPts val="1200"/>
              </a:spcBef>
            </a:pPr>
            <a:r>
              <a:rPr lang="en-US" dirty="0"/>
              <a:t>Names in JavaScript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</a:t>
            </a:r>
            <a:r>
              <a:rPr lang="en-US" dirty="0"/>
              <a:t>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09600" y="49530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8731" y="6172200"/>
            <a:ext cx="7772400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1622150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7805" y="762000"/>
            <a:ext cx="8686800" cy="5486400"/>
          </a:xfrm>
        </p:spPr>
        <p:txBody>
          <a:bodyPr/>
          <a:lstStyle/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Declared with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Declared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 smtClean="0"/>
              <a:t> the keyword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 lvl="1"/>
            <a:r>
              <a:rPr lang="en-US" b="0" dirty="0"/>
              <a:t>Always declare variables with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bg-BG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noProof="1"/>
              <a:t>Bad </a:t>
            </a:r>
            <a:r>
              <a:rPr lang="en-US" noProof="1" smtClean="0"/>
              <a:t>practices – never do this!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2101272"/>
            <a:ext cx="7488237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5791200"/>
            <a:ext cx="7488237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5; // the same as window.a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2800"/>
            <a:ext cx="7086600" cy="838200"/>
          </a:xfrm>
        </p:spPr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7000"/>
            <a:ext cx="8686800" cy="5508600"/>
          </a:xfrm>
        </p:spPr>
        <p:txBody>
          <a:bodyPr/>
          <a:lstStyle/>
          <a:p>
            <a:r>
              <a:rPr lang="en-US" dirty="0" smtClean="0"/>
              <a:t>JavaScript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Loosely Typed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All variables are declared with the keyword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6331" y="3886200"/>
            <a:ext cx="8077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variable holds an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'Ali Dahak'; // variable holds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5.25 // grade holds a floating-point number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b="0" dirty="0"/>
              <a:t>There are five primitive data types in JavaScript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smtClean="0"/>
              <a:t>number</a:t>
            </a:r>
            <a:endParaRPr lang="en-US" b="0" dirty="0"/>
          </a:p>
          <a:p>
            <a:pPr lvl="1"/>
            <a:r>
              <a:rPr lang="en-US" b="0" dirty="0" smtClean="0"/>
              <a:t>string</a:t>
            </a:r>
            <a:endParaRPr lang="en-US" b="0" dirty="0"/>
          </a:p>
          <a:p>
            <a:pPr lvl="1"/>
            <a:r>
              <a:rPr lang="en-US" b="0" dirty="0" err="1" smtClean="0"/>
              <a:t>boolean</a:t>
            </a:r>
            <a:endParaRPr lang="en-US" b="0" dirty="0"/>
          </a:p>
          <a:p>
            <a:pPr lvl="1"/>
            <a:r>
              <a:rPr lang="en-US" b="0" dirty="0" smtClean="0"/>
              <a:t>null</a:t>
            </a:r>
            <a:endParaRPr lang="en-US" b="0" dirty="0"/>
          </a:p>
          <a:p>
            <a:pPr lvl="1"/>
            <a:r>
              <a:rPr lang="en-US" b="0" dirty="0" smtClean="0"/>
              <a:t>undefined</a:t>
            </a:r>
          </a:p>
          <a:p>
            <a:r>
              <a:rPr lang="en-US" b="0" dirty="0" smtClean="0"/>
              <a:t>Everything else is </a:t>
            </a:r>
            <a:r>
              <a:rPr lang="en-US" b="0" dirty="0"/>
              <a:t>an </a:t>
            </a:r>
            <a:r>
              <a:rPr lang="en-US" b="0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7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in 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5000"/>
            <a:ext cx="8686800" cy="122597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A string is a sequence of characters</a:t>
            </a:r>
          </a:p>
          <a:p>
            <a:pPr lvl="1"/>
            <a:r>
              <a:rPr lang="en-US" dirty="0" smtClean="0"/>
              <a:t>Text enclosed in single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 '</a:t>
            </a:r>
            <a:r>
              <a:rPr lang="en-US" dirty="0" smtClean="0"/>
              <a:t>) or double quotes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"</a:t>
            </a:r>
            <a:r>
              <a:rPr lang="en-US" dirty="0" smtClean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4000" y="2577114"/>
            <a:ext cx="7776000" cy="707886"/>
          </a:xfrm>
        </p:spPr>
        <p:txBody>
          <a:bodyPr/>
          <a:lstStyle/>
          <a:p>
            <a:r>
              <a:rPr lang="en-US" dirty="0" smtClean="0"/>
              <a:t>var str1 = "Some text saved in a string variable";</a:t>
            </a:r>
          </a:p>
          <a:p>
            <a:r>
              <a:rPr lang="en-US" dirty="0" smtClean="0"/>
              <a:t>var str2 = 'text enclosed in single quotes';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28600" y="3533996"/>
            <a:ext cx="8686800" cy="2919004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primitive type</a:t>
            </a:r>
          </a:p>
          <a:p>
            <a:pPr lvl="1"/>
            <a:r>
              <a:rPr lang="en-US" dirty="0" smtClean="0"/>
              <a:t>It is copied / passed by value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String is also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</a:p>
          <a:p>
            <a:pPr lvl="1"/>
            <a:r>
              <a:rPr lang="en-US" dirty="0" smtClean="0"/>
              <a:t>Every time a string is changed, a new string is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6348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string.length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Returns the number of characters in the string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Indexer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string[index]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If index is outside the range of string characters, the indexer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2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string[-1]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string[string.length]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charAt(index)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Gets a single-character string at location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Much </a:t>
            </a:r>
            <a:r>
              <a:rPr lang="en-US" dirty="0" smtClean="0"/>
              <a:t>like the </a:t>
            </a:r>
            <a:r>
              <a:rPr lang="en-US" dirty="0"/>
              <a:t>indexer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string.concat(string2)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a new </a:t>
            </a:r>
            <a:r>
              <a:rPr lang="en-US" dirty="0" smtClean="0"/>
              <a:t>string – the </a:t>
            </a:r>
            <a:r>
              <a:rPr lang="en-US" dirty="0"/>
              <a:t>concatenation of the two strings or </a:t>
            </a:r>
            <a:r>
              <a:rPr lang="en-US" dirty="0" smtClean="0"/>
              <a:t>use + </a:t>
            </a:r>
          </a:p>
          <a:p>
            <a:pPr lvl="2">
              <a:lnSpc>
                <a:spcPct val="100000"/>
              </a:lnSpc>
            </a:pPr>
            <a:r>
              <a:rPr lang="en-US" dirty="0" err="1" smtClean="0">
                <a:solidFill>
                  <a:schemeClr val="tx2"/>
                </a:solidFill>
              </a:rPr>
              <a:t>var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strConcat1 = str1 + str2;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string.contains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(substring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a substring in present in the 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str.startsWith(substr) </a:t>
            </a:r>
            <a:r>
              <a:rPr lang="en-US" dirty="0" smtClean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str.endsWith(substr)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Determines if str</a:t>
            </a:r>
            <a:r>
              <a:rPr lang="en-US" dirty="0"/>
              <a:t> </a:t>
            </a:r>
            <a:r>
              <a:rPr lang="en-US" dirty="0" smtClean="0"/>
              <a:t>starts/ends with substring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True/False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187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string.indexOf(substring 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left-most</a:t>
            </a:r>
            <a:r>
              <a:rPr lang="en-US" dirty="0"/>
              <a:t> occurrence of substring in string, that is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Position is optional and has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string.lastIndexOf(substring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[,position])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right-most</a:t>
            </a:r>
            <a:r>
              <a:rPr lang="en-US" dirty="0" smtClean="0"/>
              <a:t> </a:t>
            </a:r>
            <a:r>
              <a:rPr lang="en-US" dirty="0"/>
              <a:t>occurrence of substring in string, that is </a:t>
            </a:r>
            <a:r>
              <a:rPr lang="en-US" dirty="0" smtClean="0"/>
              <a:t>before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Position is </a:t>
            </a:r>
            <a:r>
              <a:rPr lang="en-US" dirty="0" smtClean="0"/>
              <a:t>optional, default </a:t>
            </a:r>
            <a:r>
              <a:rPr lang="en-US" dirty="0"/>
              <a:t>value </a:t>
            </a:r>
            <a:r>
              <a:rPr lang="en-US" dirty="0" smtClean="0"/>
              <a:t>is string.length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If string doesn't contain substring, 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0557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string.split(separator)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Splits the string by separator and returns an array of strings, containing the separated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Separator can be a regular expression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string.trim()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Removes whitespace from the beginning and end of the string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str.trimLeft()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str.trimRight()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Remove whitespace from the left/right side of the 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462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string.substr(start, length)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counting length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length is optional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string.substring(start, end)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substring, starting from start and ending at end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string.valueOf()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primitive value of the object string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3000" dirty="0" smtClean="0"/>
              <a:t> defines Web sites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sz="3000" dirty="0" smtClean="0"/>
              <a:t> and </a:t>
            </a:r>
            <a:r>
              <a:rPr lang="en-US" sz="3000" u="sng" dirty="0" smtClean="0">
                <a:solidFill>
                  <a:schemeClr val="tx1"/>
                </a:solidFill>
                <a:effectLst/>
              </a:rPr>
              <a:t>the </a:t>
            </a:r>
            <a:r>
              <a:rPr lang="en-US" sz="3000" u="sng" dirty="0">
                <a:solidFill>
                  <a:schemeClr val="tx1"/>
                </a:solidFill>
                <a:effectLst/>
              </a:rPr>
              <a:t>logical structure of the </a:t>
            </a:r>
            <a:r>
              <a:rPr lang="en-US" sz="3000" u="sng" dirty="0" smtClean="0">
                <a:solidFill>
                  <a:schemeClr val="tx1"/>
                </a:solidFill>
                <a:effectLst/>
              </a:rPr>
              <a:t>UI</a:t>
            </a:r>
            <a:r>
              <a:rPr lang="en-US" sz="3000" dirty="0" smtClean="0">
                <a:solidFill>
                  <a:schemeClr val="tx1"/>
                </a:solidFill>
                <a:effectLst/>
              </a:rPr>
              <a:t> (not </a:t>
            </a:r>
            <a:r>
              <a:rPr lang="en-US" sz="3000" dirty="0">
                <a:solidFill>
                  <a:schemeClr val="tx1"/>
                </a:solidFill>
                <a:effectLst/>
              </a:rPr>
              <a:t>the visible layout and </a:t>
            </a:r>
            <a:r>
              <a:rPr lang="en-US" sz="3000" dirty="0" smtClean="0">
                <a:solidFill>
                  <a:schemeClr val="tx1"/>
                </a:solidFill>
                <a:effectLst/>
              </a:rPr>
              <a:t>style) </a:t>
            </a:r>
            <a:r>
              <a:rPr lang="en-US" sz="3000" dirty="0" smtClean="0"/>
              <a:t>through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</a:t>
            </a:r>
            <a:r>
              <a:rPr lang="en-US" sz="3000" dirty="0" smtClean="0"/>
              <a:t>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sz="3000" dirty="0" smtClean="0"/>
              <a:t> defines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'rules</a:t>
            </a:r>
            <a:r>
              <a:rPr lang="en-US" sz="3000" dirty="0" smtClean="0"/>
              <a:t>' 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'styles</a:t>
            </a:r>
            <a:r>
              <a:rPr lang="en-US" sz="3000" dirty="0" smtClean="0"/>
              <a:t>'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presenting</a:t>
            </a:r>
            <a:r>
              <a:rPr lang="en-US" sz="3000" dirty="0" smtClean="0"/>
              <a:t>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</a:t>
            </a:r>
            <a:r>
              <a:rPr lang="en-US" sz="2400" dirty="0" smtClean="0"/>
              <a:t>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</a:t>
            </a:r>
            <a:r>
              <a:rPr lang="en-US" sz="2400" dirty="0" smtClean="0"/>
              <a:t>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400" dirty="0" smtClean="0"/>
              <a:t> (of any object on the page)</a:t>
            </a:r>
          </a:p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sz="3000" dirty="0" smtClean="0"/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Programming logic</a:t>
            </a:r>
            <a:r>
              <a:rPr lang="en-US" sz="2400" dirty="0" smtClean="0"/>
              <a:t>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 a number to a string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743200"/>
          </a:xfrm>
        </p:spPr>
        <p:txBody>
          <a:bodyPr/>
          <a:lstStyle/>
          <a:p>
            <a:r>
              <a:rPr lang="en-US" sz="2800" dirty="0" smtClean="0"/>
              <a:t>Use number’s method 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/>
              <a:t> function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num.toString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String(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28800" y="3124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Convert a string to a 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3810000"/>
            <a:ext cx="8686800" cy="2819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Use the Number function.</a:t>
            </a:r>
          </a:p>
          <a:p>
            <a:r>
              <a:rPr lang="en-US" sz="2800" dirty="0" smtClean="0"/>
              <a:t>Use the + prefix operator.</a:t>
            </a:r>
          </a:p>
          <a:p>
            <a:r>
              <a:rPr lang="en-US" sz="2800" dirty="0" smtClean="0"/>
              <a:t>Use the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2800" dirty="0" smtClean="0"/>
              <a:t> function.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Number(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+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5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79400"/>
            <a:ext cx="7924800" cy="6858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39880"/>
            <a:ext cx="7924800" cy="569120"/>
          </a:xfrm>
        </p:spPr>
        <p:txBody>
          <a:bodyPr/>
          <a:lstStyle/>
          <a:p>
            <a:r>
              <a:rPr lang="en-US" dirty="0" smtClean="0"/>
              <a:t>Understanding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018649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6193800" y="549000"/>
            <a:ext cx="2410200" cy="233700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8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vs.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791200"/>
          </a:xfrm>
        </p:spPr>
        <p:txBody>
          <a:bodyPr/>
          <a:lstStyle/>
          <a:p>
            <a:r>
              <a:rPr lang="en-US" sz="2800" b="0" dirty="0">
                <a:effectLst/>
              </a:rPr>
              <a:t>In JavaScript, undefined means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a variable has been declared but has not yet been assigned a value</a:t>
            </a:r>
            <a:r>
              <a:rPr lang="en-US" sz="2800" b="0" dirty="0">
                <a:effectLst/>
              </a:rPr>
              <a:t>, </a:t>
            </a:r>
            <a:r>
              <a:rPr lang="en-US" sz="2800" b="0" dirty="0" smtClean="0">
                <a:effectLst/>
              </a:rPr>
              <a:t>e.g.,:</a:t>
            </a:r>
            <a:endParaRPr lang="en-US" sz="2800" b="0" dirty="0">
              <a:effectLst/>
            </a:endParaRPr>
          </a:p>
          <a:p>
            <a:pPr marL="357188" lvl="1" indent="0">
              <a:buNone/>
            </a:pP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alert(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//shows undefined alert(</a:t>
            </a: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//shows 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r>
              <a:rPr lang="en-US" sz="2800" b="0" dirty="0" smtClean="0">
                <a:effectLst/>
              </a:rPr>
              <a:t>null </a:t>
            </a:r>
            <a:r>
              <a:rPr lang="en-US" sz="2800" b="0" dirty="0">
                <a:effectLst/>
              </a:rPr>
              <a:t>is an assignment value. It can be assigned to a variable as a representation of no value:</a:t>
            </a:r>
          </a:p>
          <a:p>
            <a:pPr marL="357188" lvl="1" indent="0">
              <a:buNone/>
            </a:pP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pPr marL="357188" lvl="1" indent="0">
              <a:buNone/>
            </a:pP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//shows null </a:t>
            </a:r>
          </a:p>
          <a:p>
            <a:pPr marL="357188" lvl="1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en-US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testVar</a:t>
            </a:r>
            <a:r>
              <a:rPr lang="en-US" sz="20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//shows object</a:t>
            </a:r>
          </a:p>
          <a:p>
            <a:pPr marL="0" indent="0">
              <a:buNone/>
            </a:pPr>
            <a:r>
              <a:rPr lang="en-US" sz="2800" b="0" dirty="0" smtClean="0">
                <a:effectLst/>
              </a:rPr>
              <a:t>From </a:t>
            </a:r>
            <a:r>
              <a:rPr lang="en-US" sz="2800" b="0" dirty="0">
                <a:effectLst/>
              </a:rPr>
              <a:t>the preceding examples, it is clear that undefined and null are two distinct types: </a:t>
            </a:r>
            <a:r>
              <a:rPr lang="en-US" sz="28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undefined is a type itself </a:t>
            </a:r>
            <a:r>
              <a:rPr lang="en-US" sz="2800" b="0" dirty="0">
                <a:effectLst/>
              </a:rPr>
              <a:t>(undefined) </a:t>
            </a:r>
            <a:r>
              <a:rPr lang="en-US" sz="2800" b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while null is an object</a:t>
            </a:r>
            <a:r>
              <a:rPr lang="en-US" sz="2800" b="0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undefined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The default value for variables and parameters.</a:t>
            </a:r>
          </a:p>
          <a:p>
            <a:pPr eaLnBrk="1" hangingPunct="1"/>
            <a:r>
              <a:rPr lang="en-US" dirty="0" smtClean="0"/>
              <a:t>The value of missing members in objects.</a:t>
            </a:r>
          </a:p>
          <a:p>
            <a:pPr>
              <a:spcBef>
                <a:spcPts val="3000"/>
              </a:spcBef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undefined</a:t>
            </a:r>
            <a:r>
              <a:rPr lang="en-US" b="0" dirty="0">
                <a:solidFill>
                  <a:schemeClr val="tx1"/>
                </a:solidFill>
                <a:effectLst/>
              </a:rPr>
              <a:t> is a data type and null is a value</a:t>
            </a:r>
          </a:p>
          <a:p>
            <a:r>
              <a:rPr lang="en-US" dirty="0" smtClean="0">
                <a:solidFill>
                  <a:srgbClr val="FFFFFF"/>
                </a:solidFill>
                <a:effectLst/>
              </a:rPr>
              <a:t>SO</a:t>
            </a:r>
            <a:r>
              <a:rPr lang="en-US" b="0" dirty="0">
                <a:solidFill>
                  <a:srgbClr val="FFFFFF"/>
                </a:solidFill>
                <a:effectLst/>
              </a:rPr>
              <a:t> </a:t>
            </a:r>
            <a:r>
              <a:rPr lang="en-US" b="0" dirty="0" smtClean="0">
                <a:solidFill>
                  <a:srgbClr val="FFFFFF"/>
                </a:solidFill>
                <a:effectLst/>
              </a:rPr>
              <a:t>use</a:t>
            </a:r>
            <a:endParaRPr lang="en-US" b="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undefined</a:t>
            </a:r>
            <a:r>
              <a:rPr lang="en-US" b="0" dirty="0">
                <a:solidFill>
                  <a:schemeClr val="tx1"/>
                </a:solidFill>
                <a:effectLst/>
              </a:rPr>
              <a:t> 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to </a:t>
            </a:r>
            <a:r>
              <a:rPr lang="en-US" b="0" dirty="0">
                <a:solidFill>
                  <a:schemeClr val="tx1"/>
                </a:solidFill>
                <a:effectLst/>
              </a:rPr>
              <a:t>compare the variable data type</a:t>
            </a:r>
          </a:p>
          <a:p>
            <a:pPr marL="357188" lvl="1" indent="0">
              <a:buNone/>
            </a:pPr>
            <a:endParaRPr lang="en-US" b="0" dirty="0" smtClean="0">
              <a:solidFill>
                <a:schemeClr val="tx1"/>
              </a:solidFill>
              <a:effectLst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2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NaN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dirty="0" smtClean="0"/>
              <a:t>Special number: Not a Number</a:t>
            </a:r>
          </a:p>
          <a:p>
            <a:pPr eaLnBrk="1" hangingPunct="1">
              <a:spcAft>
                <a:spcPct val="25000"/>
              </a:spcAft>
            </a:pPr>
            <a:r>
              <a:rPr lang="en-US" dirty="0" smtClean="0"/>
              <a:t>Result of undefined or erroneous operations</a:t>
            </a:r>
          </a:p>
          <a:p>
            <a:pPr eaLnBrk="1" hangingPunct="1">
              <a:spcAft>
                <a:spcPct val="25000"/>
              </a:spcAft>
            </a:pPr>
            <a:r>
              <a:rPr lang="en-US" dirty="0" smtClean="0"/>
              <a:t>Toxic: any arithmetic operation with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as an input will have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as a result</a:t>
            </a: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dirty="0" smtClean="0"/>
              <a:t> is not equal to anything, including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===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latin typeface="Courier New" pitchFamily="49" charset="0"/>
              </a:rPr>
              <a:t> false</a:t>
            </a:r>
          </a:p>
          <a:p>
            <a:pPr eaLnBrk="1" hangingPunct="1">
              <a:spcAft>
                <a:spcPct val="25000"/>
              </a:spcAft>
            </a:pP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!== </a:t>
            </a:r>
            <a:r>
              <a:rPr lang="en-US" b="1" dirty="0" err="1" smtClean="0">
                <a:latin typeface="Courier New" pitchFamily="49" charset="0"/>
              </a:rPr>
              <a:t>NaN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is</a:t>
            </a:r>
            <a:r>
              <a:rPr lang="en-US" b="1" dirty="0" smtClean="0">
                <a:latin typeface="Courier New" pitchFamily="49" charset="0"/>
              </a:rPr>
              <a:t>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756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Variable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3000"/>
            <a:ext cx="8686800" cy="5652600"/>
          </a:xfrm>
        </p:spPr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002" y="1917000"/>
            <a:ext cx="77759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Number(5);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typeof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latin typeface="Courier New" pitchFamily="49" charset="0"/>
              </a:rPr>
              <a:t>typeof</a:t>
            </a:r>
            <a:r>
              <a:rPr lang="en-US" dirty="0" smtClean="0"/>
              <a:t> prefix operator returns a string identifying the type of a value.</a:t>
            </a:r>
          </a:p>
        </p:txBody>
      </p:sp>
      <p:graphicFrame>
        <p:nvGraphicFramePr>
          <p:cNvPr id="4618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88"/>
              </p:ext>
            </p:extLst>
          </p:nvPr>
        </p:nvGraphicFramePr>
        <p:xfrm>
          <a:off x="1828800" y="2209800"/>
          <a:ext cx="5638800" cy="3566160"/>
        </p:xfrm>
        <a:graphic>
          <a:graphicData uri="http://schemas.openxmlformats.org/drawingml/2006/table">
            <a:tbl>
              <a:tblPr bandRow="1"/>
              <a:tblGrid>
                <a:gridCol w="2819400"/>
                <a:gridCol w="2819400"/>
              </a:tblGrid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type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typeof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object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function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'function'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array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number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'number'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string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'string'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heltenhm BdHd BT" pitchFamily="18" charset="0"/>
                        </a:rPr>
                        <a:t>boolean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'boolean'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'object'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undefined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'undefined'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CD8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89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9125" y="1752600"/>
            <a:ext cx="7762876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Arithmetic, Logical, Comparison, Assignment, Etc.</a:t>
            </a:r>
            <a:endParaRPr lang="en-US" dirty="0"/>
          </a:p>
        </p:txBody>
      </p:sp>
      <p:pic>
        <p:nvPicPr>
          <p:cNvPr id="6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38100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18737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838200"/>
          </a:xfrm>
        </p:spPr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170850"/>
              </p:ext>
            </p:extLst>
          </p:nvPr>
        </p:nvGraphicFramePr>
        <p:xfrm>
          <a:off x="533400" y="1078417"/>
          <a:ext cx="8135938" cy="4931664"/>
        </p:xfrm>
        <a:graphic>
          <a:graphicData uri="http://schemas.openxmlformats.org/drawingml/2006/table">
            <a:tbl>
              <a:tblPr/>
              <a:tblGrid>
                <a:gridCol w="3375025"/>
                <a:gridCol w="47609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618435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www.w3schools.com/js/js_operators.asp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7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258413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squareSide = squarePerimeter / 4.25;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console.log(12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/ 3);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3.6666666666666665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444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63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 smtClean="0"/>
              <a:t> is a front-end scripting language developed by Netscape for client side programming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but powerful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HTML pages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Client-side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mobile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desktop</a:t>
            </a:r>
            <a:r>
              <a:rPr lang="en-US" dirty="0" smtClean="0"/>
              <a:t> technology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025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/>
              <a:t>Arithmetic Operators </a:t>
            </a:r>
            <a:r>
              <a:rPr lang="en-US" sz="3800" dirty="0" smtClean="0"/>
              <a:t>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36830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console.log(11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2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11 % 3); 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console.log(-1.5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0.0); //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-Infinity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console.log(0.0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x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4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4);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===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!==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//False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58000" y="3276600"/>
            <a:ext cx="1927121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7572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vs. ===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04" y="1288562"/>
            <a:ext cx="880110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9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Evils of type coercion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'' == '0'    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'' 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0 == '0'    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'false'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'0'     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false == </a:t>
            </a: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     // false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err="1" smtClean="0">
                <a:latin typeface="Courier New" pitchFamily="49" charset="0"/>
              </a:rPr>
              <a:t>null</a:t>
            </a:r>
            <a:r>
              <a:rPr lang="da-DK" sz="2000" b="1" dirty="0" smtClean="0">
                <a:latin typeface="Courier New" pitchFamily="49" charset="0"/>
              </a:rPr>
              <a:t> == </a:t>
            </a:r>
            <a:r>
              <a:rPr lang="da-DK" sz="2000" b="1" dirty="0" err="1" smtClean="0">
                <a:latin typeface="Courier New" pitchFamily="49" charset="0"/>
              </a:rPr>
              <a:t>undefined</a:t>
            </a:r>
            <a:r>
              <a:rPr lang="da-DK" sz="2000" b="1" dirty="0" smtClean="0">
                <a:latin typeface="Courier New" pitchFamily="49" charset="0"/>
              </a:rPr>
              <a:t>  // true</a:t>
            </a:r>
          </a:p>
          <a:p>
            <a:pPr eaLnBrk="1" hangingPunct="1">
              <a:lnSpc>
                <a:spcPct val="80000"/>
              </a:lnSpc>
            </a:pPr>
            <a:endParaRPr lang="da-DK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' \t\r\n ' == 0    // true</a:t>
            </a:r>
          </a:p>
          <a:p>
            <a:pPr eaLnBrk="1" hangingPunct="1">
              <a:lnSpc>
                <a:spcPct val="80000"/>
              </a:lnSpc>
            </a:pPr>
            <a:r>
              <a:rPr lang="da-DK" sz="2000" b="1" dirty="0" smtClean="0">
                <a:latin typeface="Courier New" pitchFamily="49" charset="0"/>
              </a:rPr>
              <a:t>1 == [1]   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[1</a:t>
            </a:r>
            <a:r>
              <a:rPr lang="en-US" sz="2000" b="1" dirty="0" smtClean="0">
                <a:latin typeface="Courier New" pitchFamily="49" charset="0"/>
              </a:rPr>
              <a:t>]        // true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>
                <a:latin typeface="Courier New" pitchFamily="49" charset="0"/>
              </a:rPr>
              <a:t>true == [true</a:t>
            </a:r>
            <a:r>
              <a:rPr lang="en-US" sz="2000" b="1" dirty="0" smtClean="0">
                <a:latin typeface="Courier New" pitchFamily="49" charset="0"/>
              </a:rPr>
              <a:t>]     // false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36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Operators</a:t>
            </a:r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/>
              <a:t> 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9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35932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console.log(typeof(int)); // System.Int32</a:t>
            </a:r>
          </a:p>
        </p:txBody>
      </p:sp>
    </p:spTree>
    <p:extLst>
      <p:ext uri="{BB962C8B-B14F-4D97-AF65-F5344CB8AC3E}">
        <p14:creationId xmlns:p14="http://schemas.microsoft.com/office/powerpoint/2010/main" val="429365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185057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599"/>
            <a:ext cx="8229600" cy="1716879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694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JavaScript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1828800" cy="15712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5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700748"/>
            <a:ext cx="8077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num1 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getElementById('num1').value);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num2 = parseInt(document.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getElementById(‘num2').value);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(num2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biggest)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biggest = num2;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console.log('The biggest 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 + biggest);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152400" y="19050"/>
            <a:ext cx="1143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Handle client side events such as button clicked event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E.g., </a:t>
            </a:r>
            <a:r>
              <a:rPr lang="en-US" sz="2400" dirty="0"/>
              <a:t>Changing an image on moving mouse over </a:t>
            </a:r>
            <a:r>
              <a:rPr lang="en-US" sz="2400" dirty="0" smtClean="0"/>
              <a:t>it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Read and write HTML elements and modify the DOM tree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E.g., </a:t>
            </a:r>
            <a:r>
              <a:rPr lang="en-US" sz="2400" dirty="0"/>
              <a:t>Sections of a page appearing and </a:t>
            </a:r>
            <a:r>
              <a:rPr lang="en-US" sz="2400" dirty="0" smtClean="0"/>
              <a:t>disappearing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Validate form data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Access / modify browser cookies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Detect the user’s browser and OS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Perform computations, sorting and animation</a:t>
            </a:r>
          </a:p>
          <a:p>
            <a:pPr>
              <a:lnSpc>
                <a:spcPct val="100000"/>
              </a:lnSpc>
            </a:pPr>
            <a:r>
              <a:rPr lang="en-US" sz="2600" dirty="0" smtClean="0"/>
              <a:t>Supports both functional and object-oriented programming style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 smtClean="0"/>
              <a:t>Perform asynchronous server calls (AJAX)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914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33600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document.getElementById('number-tb').value;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parseInt(s);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even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console.log('This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is odd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77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console.log('Monday');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console.log('Tuesday');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console.log('Wednesday');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console.log('Thursday');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console.log('Friday');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console.log('Saturday');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console.log('Sunday');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console.log('Error!');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856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False-like conditions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These values are always 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""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null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undefined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NaN</a:t>
            </a:r>
            <a:r>
              <a:rPr lang="en-US" dirty="0"/>
              <a:t> 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All other values are true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Info: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://www.sitepoint.com/javascript-truthy-falsy/</a:t>
            </a:r>
            <a:endParaRPr lang="en-US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81200"/>
            <a:ext cx="2844800" cy="21336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76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2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4499264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228600" y="609600"/>
            <a:ext cx="6480175" cy="2209800"/>
          </a:xfrm>
          <a:prstGeom prst="rect">
            <a:avLst/>
          </a:prstGeom>
        </p:spPr>
        <p:txBody>
          <a:bodyPr tIns="0" bIns="0" anchor="b" anchorCtr="0"/>
          <a:lstStyle>
            <a:lvl1pPr algn="r" rtl="0" eaLnBrk="0" fontAlgn="base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defRPr sz="5400" b="1" kern="1200" cap="none" baseline="0">
                <a:ln w="500">
                  <a:noFill/>
                </a:ln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Loop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35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95400"/>
            <a:ext cx="79216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= 0;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"+ counter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C:\Users\dminkov\Desktop\while-lo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 r="37806" b="34341"/>
          <a:stretch/>
        </p:blipFill>
        <p:spPr bwMode="auto">
          <a:xfrm>
            <a:off x="2377758" y="3352800"/>
            <a:ext cx="4388484" cy="2710219"/>
          </a:xfrm>
          <a:prstGeom prst="roundRect">
            <a:avLst>
              <a:gd name="adj" fmla="val 5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4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09600"/>
            <a:ext cx="84963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</a:t>
            </a:r>
            <a:r>
              <a:rPr lang="en-US" dirty="0" smtClean="0"/>
              <a:t>statement. Executed </a:t>
            </a:r>
            <a:r>
              <a:rPr lang="en-US" dirty="0"/>
              <a:t>once, just before the loop is 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expression that is evaluated to boolean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914400" y="1371600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85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52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2168604"/>
            <a:ext cx="7489825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number = 0; number &lt; 10; number++){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console.log(number + " ");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factorial = 1;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1; i &lt;= n; i++){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for-in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for-in loop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iterates over the properties of an object</a:t>
            </a:r>
          </a:p>
          <a:p>
            <a:pPr lvl="1"/>
            <a:r>
              <a:rPr lang="en-US" dirty="0" smtClean="0"/>
              <a:t>When the object is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 smtClean="0"/>
              <a:t>, </a:t>
            </a:r>
            <a:r>
              <a:rPr lang="en-US" dirty="0"/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r>
              <a:rPr lang="en-US" dirty="0" smtClean="0"/>
              <a:t> for-in iterates over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elements</a:t>
            </a:r>
          </a:p>
          <a:p>
            <a:pPr lvl="1"/>
            <a:r>
              <a:rPr lang="en-US" dirty="0" smtClean="0"/>
              <a:t>When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 is not an array, for-in iterates 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its 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for-in Loop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69184"/>
            <a:ext cx="8686800" cy="2819400"/>
          </a:xfrm>
        </p:spPr>
        <p:txBody>
          <a:bodyPr/>
          <a:lstStyle/>
          <a:p>
            <a:r>
              <a:rPr lang="en-US" dirty="0" smtClean="0"/>
              <a:t>Iterating over the elements of an array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Iterating over the properties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9575" y="4312384"/>
            <a:ext cx="83534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prop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console.log(document[prop])}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://localhost:64765/xxx%20for-in-loop.html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querySelectorAll() { [native code]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//function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evaluate() { [native code] 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8159" y="2331184"/>
            <a:ext cx="835342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[1,2,3,4,5,6];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for(var i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 console.log(arr[i]); }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//1, 2, 3, 4, 5, 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First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4063" y="1702575"/>
            <a:ext cx="7562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&lt;script type="text/javascript"&gt;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alert('Hello JavaScript!');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&lt;/script&gt;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&lt;/html&gt;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5" y="3683212"/>
            <a:ext cx="2978152" cy="2488988"/>
          </a:xfrm>
          <a:prstGeom prst="roundRect">
            <a:avLst>
              <a:gd name="adj" fmla="val 409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in statement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Iterate through all of the members of an object: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for 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in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i="1" dirty="0" smtClean="0">
                <a:solidFill>
                  <a:srgbClr val="CCFFCC"/>
                </a:solidFill>
              </a:rPr>
              <a:t>object</a:t>
            </a:r>
            <a:r>
              <a:rPr lang="en-US" sz="2400" b="1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if (</a:t>
            </a:r>
            <a:r>
              <a:rPr lang="en-US" sz="2400" i="1" dirty="0" err="1" smtClean="0">
                <a:solidFill>
                  <a:srgbClr val="CCFFCC"/>
                </a:solidFill>
              </a:rPr>
              <a:t>object</a:t>
            </a:r>
            <a:r>
              <a:rPr lang="en-US" sz="2400" b="1" dirty="0" err="1" smtClean="0">
                <a:latin typeface="Courier New" pitchFamily="49" charset="0"/>
              </a:rPr>
              <a:t>.hasOwnProperty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i="1" dirty="0" smtClean="0">
                <a:solidFill>
                  <a:srgbClr val="CCFFCC"/>
                </a:solidFill>
              </a:rPr>
              <a:t>name</a:t>
            </a:r>
            <a:r>
              <a:rPr lang="en-US" sz="2400" b="1" dirty="0" smtClean="0">
                <a:latin typeface="Courier New" pitchFamily="49" charset="0"/>
              </a:rPr>
              <a:t>))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within the loop,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dirty="0" smtClean="0"/>
              <a:t> is the key of current member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   //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CFFCC"/>
                </a:solidFill>
              </a:rPr>
              <a:t>object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i="1" dirty="0" smtClean="0">
                <a:solidFill>
                  <a:srgbClr val="CCFFCC"/>
                </a:solidFill>
              </a:rPr>
              <a:t>name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is the current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It is always better to use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400" dirty="0" smtClean="0"/>
              <a:t> instead.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4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450359">
            <a:off x="640459" y="4438035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589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46108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31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["Monday", "Tuesday",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"Thursday", "Friday", "Saturday", "Sunday"]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"hello"];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["0,0", "0,1", "0,2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["1,0", "1,1", "1,2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["2,0", "2,1", "2,2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"]];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4044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</a:t>
            </a:r>
            <a:r>
              <a:rPr lang="en-US" dirty="0" smtClean="0"/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7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05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// 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Array(length);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0; index &lt; length; index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6793720" y="1231120"/>
            <a:ext cx="1924342" cy="192434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61891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271336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integers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2033336"/>
            <a:ext cx="7924800" cy="1869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array.length-1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i--)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console.log(array[i]);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285706"/>
            <a:ext cx="79248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index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 index &lt;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array.length;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array[index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index;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1" descr="C:\Trash\spirals.png"/>
          <p:cNvPicPr>
            <a:picLocks noChangeAspect="1" noChangeArrowheads="1"/>
          </p:cNvPicPr>
          <p:nvPr/>
        </p:nvPicPr>
        <p:blipFill rotWithShape="1">
          <a:blip r:embed="rId2" cstate="screen"/>
          <a:srcRect r="52655"/>
          <a:stretch/>
        </p:blipFill>
        <p:spPr bwMode="auto">
          <a:xfrm>
            <a:off x="0" y="-1"/>
            <a:ext cx="914400" cy="135839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93639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5857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EBFFD2"/>
                </a:solidFill>
              </a:rPr>
              <a:t>Elements can be removed from the array</a:t>
            </a:r>
            <a:endParaRPr lang="en-US" dirty="0">
              <a:solidFill>
                <a:srgbClr val="EBFFD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array.push(element)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array.pop()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74626"/>
            <a:ext cx="1905000" cy="7050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JavaScript code can be placed in: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/>
              <a:t> tag in the head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in the body - not recommended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files, linked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/>
              <a:t> tag the head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Files usually have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extension</a:t>
            </a:r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buFontTx/>
              <a:buNone/>
            </a:pPr>
            <a:endParaRPr lang="en-US" sz="2000" dirty="0" smtClean="0"/>
          </a:p>
          <a:p>
            <a:pPr lvl="2">
              <a:lnSpc>
                <a:spcPct val="100000"/>
              </a:lnSpc>
              <a:spcBef>
                <a:spcPts val="2400"/>
              </a:spcBef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Highly recommended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files get cached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4089737"/>
            <a:ext cx="7162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src="scripts.js" type="text/javscript"&gt;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&lt;!– code placed here will not be executed!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116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3657600"/>
            <a:ext cx="7772400" cy="277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1|2|3|4|5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result: 0|1|2|3|4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console.log(numbers.join("|"));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Deleting Elements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3505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delete array[number]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Removes the element, but leaves a hole in the numbering.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latin typeface="Courier New" pitchFamily="49" charset="0"/>
              </a:rPr>
              <a:t>array.splice</a:t>
            </a:r>
            <a:r>
              <a:rPr lang="en-US" b="1" dirty="0" smtClean="0">
                <a:latin typeface="Courier New" pitchFamily="49" charset="0"/>
              </a:rPr>
              <a:t>(number, 1)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Removes the element and renumbers all the following elements.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4261338"/>
            <a:ext cx="8458200" cy="25908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myArray</a:t>
            </a:r>
            <a:r>
              <a:rPr lang="en-US" sz="2400" dirty="0" smtClean="0">
                <a:latin typeface="Courier New" pitchFamily="49" charset="0"/>
              </a:rPr>
              <a:t> = ['a', 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</a:rPr>
              <a:t>'b'</a:t>
            </a:r>
            <a:r>
              <a:rPr lang="en-US" sz="2400" dirty="0" smtClean="0">
                <a:latin typeface="Courier New" pitchFamily="49" charset="0"/>
              </a:rPr>
              <a:t>, 'c', 'd'];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delete </a:t>
            </a:r>
            <a:r>
              <a:rPr lang="en-US" sz="2400" dirty="0" err="1" smtClean="0">
                <a:latin typeface="Courier New" pitchFamily="49" charset="0"/>
              </a:rPr>
              <a:t>myArray</a:t>
            </a:r>
            <a:r>
              <a:rPr lang="en-US" sz="2400" dirty="0" smtClean="0">
                <a:latin typeface="Courier New" pitchFamily="49" charset="0"/>
              </a:rPr>
              <a:t>[1];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// ['a', 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</a:rPr>
              <a:t>undefined</a:t>
            </a:r>
            <a:r>
              <a:rPr lang="en-US" sz="2400" dirty="0" smtClean="0">
                <a:latin typeface="Courier New" pitchFamily="49" charset="0"/>
              </a:rPr>
              <a:t>, 'c', 'd']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 smtClean="0">
                <a:latin typeface="Courier New" pitchFamily="49" charset="0"/>
              </a:rPr>
              <a:t>myArray.splice</a:t>
            </a:r>
            <a:r>
              <a:rPr lang="en-US" sz="2400" dirty="0" smtClean="0">
                <a:latin typeface="Courier New" pitchFamily="49" charset="0"/>
              </a:rPr>
              <a:t>(1, 1); // ['a', 'c', 'd']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8606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Sorts the elements of the array ascending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Keep in mind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array.sort</a:t>
            </a:r>
            <a:r>
              <a:rPr lang="en-US" dirty="0" smtClean="0"/>
              <a:t> uses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representation</a:t>
            </a:r>
            <a:r>
              <a:rPr lang="en-US" dirty="0" smtClean="0"/>
              <a:t> of the elements!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 5</a:t>
            </a:r>
            <a:r>
              <a:rPr lang="en-US" dirty="0" smtClean="0"/>
              <a:t> is compares as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"5"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quite sorted, right?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2000" y="2005264"/>
            <a:ext cx="762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 4, 2, 3, 1, 4, 5, 6, 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")); 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1, 2, 3,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4, 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5, 5, 6,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5041232"/>
            <a:ext cx="7620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 = [5,4,23,2];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numbers.sort();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console.log(numbers.join(",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")); // result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2, </a:t>
            </a:r>
            <a:r>
              <a:rPr lang="en-US" sz="18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18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4, </a:t>
            </a: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array.reverse()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array.splice(index, count, 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Adds and / or removes elements from an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array.concat(elements)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at the end of the array and returns a new array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array.join(separator)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Concatenates the elements of the array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6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array.filter(condition)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with the elements that satisfy condition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array.forEach(function(item){})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Iterates through the array and executes the function for each item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array.map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See posted examples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array.reduce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See posted examples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array.lastIndexOf(element)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add a predefined functionality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Reusable parts of Code</a:t>
            </a:r>
            <a:endParaRPr lang="en-US" dirty="0"/>
          </a:p>
        </p:txBody>
      </p:sp>
      <p:pic>
        <p:nvPicPr>
          <p:cNvPr id="5" name="Picture 2" descr="http://upload.wikimedia.org/wikipedia/commons/thumb/3/3b/Function_machine2.svg/220px-Function_machine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67200"/>
            <a:ext cx="3688080" cy="2317933"/>
          </a:xfrm>
          <a:prstGeom prst="roundRect">
            <a:avLst>
              <a:gd name="adj" fmla="val 3456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3535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to Use Functions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50392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manageable</a:t>
            </a:r>
            <a:r>
              <a:rPr lang="en-US" dirty="0"/>
              <a:t> programming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large</a:t>
            </a:r>
            <a:r>
              <a:rPr lang="en-US" dirty="0" smtClean="0"/>
              <a:t> problems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pieces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organization</a:t>
            </a:r>
            <a:r>
              <a:rPr lang="en-US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Improve </a:t>
            </a:r>
            <a:r>
              <a:rPr lang="en-US" dirty="0"/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readability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understandability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Enhance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abstraction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Avoiding </a:t>
            </a:r>
            <a:r>
              <a:rPr lang="en-US" dirty="0"/>
              <a:t>repeating </a:t>
            </a:r>
            <a:r>
              <a:rPr lang="en-US" dirty="0" smtClean="0"/>
              <a:t>code</a:t>
            </a:r>
          </a:p>
          <a:p>
            <a:pPr marL="574675" lvl="2" indent="-282575">
              <a:lnSpc>
                <a:spcPts val="3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Improve code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maintainability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f</a:t>
            </a:r>
            <a:r>
              <a:rPr lang="en-US" dirty="0" smtClean="0"/>
              <a:t>unctions </a:t>
            </a:r>
            <a:r>
              <a:rPr lang="en-US" dirty="0"/>
              <a:t>several times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11266" name="Picture 2" descr="http://bluweb.com/toys/ideas/blocksm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3962400"/>
            <a:ext cx="2406316" cy="18288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00584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Functions can encapsulate an </a:t>
            </a:r>
            <a:r>
              <a:rPr lang="en-US" altLang="en-US" dirty="0" smtClean="0"/>
              <a:t>expression</a:t>
            </a:r>
            <a:endParaRPr lang="en-US" altLang="en-US" dirty="0"/>
          </a:p>
          <a:p>
            <a:r>
              <a:rPr lang="en-US" altLang="en-US" dirty="0"/>
              <a:t>Functions can be stored in </a:t>
            </a:r>
            <a:r>
              <a:rPr lang="en-US" altLang="en-US" dirty="0" smtClean="0"/>
              <a:t>variables</a:t>
            </a:r>
            <a:endParaRPr lang="en-US" altLang="en-US" dirty="0"/>
          </a:p>
          <a:p>
            <a:r>
              <a:rPr lang="en-US" altLang="en-US" dirty="0"/>
              <a:t>Functions may have </a:t>
            </a:r>
            <a:r>
              <a:rPr lang="en-US" altLang="en-US" dirty="0" smtClean="0"/>
              <a:t>parameters</a:t>
            </a:r>
            <a:endParaRPr lang="en-US" altLang="en-US" dirty="0"/>
          </a:p>
          <a:p>
            <a:r>
              <a:rPr lang="en-US" altLang="en-US" dirty="0"/>
              <a:t>Functions can be </a:t>
            </a:r>
            <a:r>
              <a:rPr lang="en-US" altLang="en-US" dirty="0" smtClean="0"/>
              <a:t>invoked</a:t>
            </a:r>
            <a:endParaRPr lang="en-US" altLang="en-US" dirty="0"/>
          </a:p>
          <a:p>
            <a:r>
              <a:rPr lang="en-US" altLang="en-US" dirty="0"/>
              <a:t>Functions can grow the </a:t>
            </a:r>
            <a:r>
              <a:rPr lang="en-US" altLang="en-US" dirty="0" smtClean="0"/>
              <a:t>language</a:t>
            </a:r>
          </a:p>
          <a:p>
            <a:r>
              <a:rPr lang="en-US" altLang="en-US" dirty="0"/>
              <a:t>A function can take many parameters, or no </a:t>
            </a:r>
            <a:r>
              <a:rPr lang="en-US" altLang="en-US" dirty="0" smtClean="0"/>
              <a:t>parameters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086600" cy="914400"/>
          </a:xfrm>
        </p:spPr>
        <p:txBody>
          <a:bodyPr/>
          <a:lstStyle/>
          <a:p>
            <a:r>
              <a:rPr lang="en-US" sz="3800" dirty="0"/>
              <a:t>Declaring and </a:t>
            </a:r>
            <a:r>
              <a:rPr lang="en-US" sz="3800" dirty="0" smtClean="0"/>
              <a:t>Creating </a:t>
            </a:r>
            <a:br>
              <a:rPr lang="en-US" sz="3800" dirty="0" smtClean="0"/>
            </a:br>
            <a:r>
              <a:rPr lang="en-US" sz="3800" dirty="0" smtClean="0"/>
              <a:t>Functions</a:t>
            </a:r>
            <a:endParaRPr lang="en-US" sz="3800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53453"/>
            <a:ext cx="8424862" cy="3183541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smtClean="0"/>
              <a:t>function </a:t>
            </a: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name</a:t>
            </a:r>
          </a:p>
          <a:p>
            <a:pPr lvl="1"/>
            <a:r>
              <a:rPr lang="en-US" dirty="0"/>
              <a:t>It is used to call the </a:t>
            </a:r>
            <a:r>
              <a:rPr lang="en-US" dirty="0" smtClean="0"/>
              <a:t>function</a:t>
            </a:r>
            <a:endParaRPr lang="en-US" dirty="0"/>
          </a:p>
          <a:p>
            <a:pPr lvl="1"/>
            <a:r>
              <a:rPr lang="en-US" dirty="0"/>
              <a:t>Describes its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Functions in JavaScript does not</a:t>
            </a:r>
            <a:br>
              <a:rPr lang="en-US" dirty="0" smtClean="0"/>
            </a:br>
            <a:r>
              <a:rPr lang="en-US" dirty="0" smtClean="0"/>
              <a:t>have return type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768350" y="4426839"/>
            <a:ext cx="7613650" cy="1528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printInfo(){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console.log(“Qatar University");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console.log("www.qu.edu.qa");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87278" y="3624713"/>
            <a:ext cx="1752600" cy="953453"/>
          </a:xfrm>
          <a:prstGeom prst="wedgeRoundRectCallout">
            <a:avLst>
              <a:gd name="adj1" fmla="val -123602"/>
              <a:gd name="adj2" fmla="val 412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name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821680" y="4856813"/>
            <a:ext cx="228600" cy="668675"/>
          </a:xfrm>
          <a:prstGeom prst="rightBrace">
            <a:avLst/>
          </a:prstGeom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29400" y="4221627"/>
            <a:ext cx="1752600" cy="953453"/>
          </a:xfrm>
          <a:prstGeom prst="wedgeRoundRectCallout">
            <a:avLst>
              <a:gd name="adj1" fmla="val -80273"/>
              <a:gd name="adj2" fmla="val 441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2806200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When is Executed?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JavaScript code is executed during the page loading or when the browser fires an event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All statements are executed at page loading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Some statements just define functions that can be called later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No compile time checks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Function calls or code can be attached as "event handlers" via tag attributes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Executed when the event is fired by the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6131271"/>
            <a:ext cx="7924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&lt;img src="logo.gif" onclick="alert('clicked!')" /&gt;</a:t>
            </a:r>
          </a:p>
        </p:txBody>
      </p:sp>
    </p:spTree>
    <p:extLst>
      <p:ext uri="{BB962C8B-B14F-4D97-AF65-F5344CB8AC3E}">
        <p14:creationId xmlns:p14="http://schemas.microsoft.com/office/powerpoint/2010/main" val="30120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Defining a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55979"/>
            <a:ext cx="8686800" cy="3244596"/>
          </a:xfrm>
        </p:spPr>
        <p:txBody>
          <a:bodyPr/>
          <a:lstStyle/>
          <a:p>
            <a:r>
              <a:rPr lang="en-US" dirty="0" smtClean="0"/>
              <a:t>Functions can be defined in three ways:</a:t>
            </a:r>
          </a:p>
          <a:p>
            <a:pPr lvl="1"/>
            <a:r>
              <a:rPr lang="en-US" dirty="0" smtClean="0"/>
              <a:t>Using the constructor of the Function object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declaration</a:t>
            </a:r>
          </a:p>
          <a:p>
            <a:pPr lvl="1">
              <a:spcBef>
                <a:spcPts val="3600"/>
              </a:spcBef>
            </a:pPr>
            <a:r>
              <a:rPr lang="en-US" dirty="0" smtClean="0"/>
              <a:t>By function 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3900" y="2579494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new Function("console.log('Hello')");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3900" y="3679822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print() {console.log('Hello')};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3900" y="4748403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print = function() {console.log('Hello')};</a:t>
            </a:r>
          </a:p>
        </p:txBody>
      </p:sp>
    </p:spTree>
    <p:extLst>
      <p:ext uri="{BB962C8B-B14F-4D97-AF65-F5344CB8AC3E}">
        <p14:creationId xmlns:p14="http://schemas.microsoft.com/office/powerpoint/2010/main" val="2510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 smtClean="0"/>
              <a:t>Function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590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Function’s </a:t>
            </a:r>
            <a:r>
              <a:rPr lang="en-US" dirty="0"/>
              <a:t>behavior depends on its </a:t>
            </a:r>
            <a:r>
              <a:rPr lang="en-US" dirty="0" smtClean="0"/>
              <a:t>parameters 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85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sz="2800" dirty="0" smtClean="0"/>
              <a:t>, etc.</a:t>
            </a:r>
          </a:p>
          <a:p>
            <a:pPr lvl="1">
              <a:lnSpc>
                <a:spcPct val="85000"/>
              </a:lnSpc>
            </a:pPr>
            <a:r>
              <a:rPr lang="en-US" sz="2800" dirty="0" smtClean="0"/>
              <a:t>Even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tion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344613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printSign(number) 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console.log("Positive");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console.log("Negative");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console.log("Zero");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77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762000"/>
            <a:ext cx="7924800" cy="685800"/>
          </a:xfrm>
        </p:spPr>
        <p:txBody>
          <a:bodyPr/>
          <a:lstStyle/>
          <a:p>
            <a:pPr algn="l"/>
            <a:r>
              <a:rPr lang="en-US" altLang="en-US" sz="3600" b="1" dirty="0">
                <a:latin typeface="Courier New" pitchFamily="49" charset="0"/>
              </a:rPr>
              <a:t>function (</a:t>
            </a:r>
            <a:r>
              <a:rPr lang="en-US" altLang="en-US" sz="3600" i="1" dirty="0"/>
              <a:t>parameter</a:t>
            </a:r>
            <a:r>
              <a:rPr lang="en-US" altLang="en-US" sz="3600" b="1" dirty="0">
                <a:latin typeface="Courier New" pitchFamily="49" charset="0"/>
              </a:rPr>
              <a:t>) {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b="1" dirty="0">
                <a:latin typeface="Courier New" pitchFamily="49" charset="0"/>
              </a:rPr>
              <a:t>    return </a:t>
            </a:r>
            <a:r>
              <a:rPr lang="en-US" altLang="en-US" sz="3600" i="1" dirty="0"/>
              <a:t>expression</a:t>
            </a:r>
            <a:r>
              <a:rPr lang="en-US" altLang="en-US" sz="3600" b="1" dirty="0">
                <a:latin typeface="Courier New" pitchFamily="49" charset="0"/>
              </a:rPr>
              <a:t>;</a:t>
            </a:r>
            <a:br>
              <a:rPr lang="en-US" altLang="en-US" sz="3600" b="1" dirty="0">
                <a:latin typeface="Courier New" pitchFamily="49" charset="0"/>
              </a:rPr>
            </a:br>
            <a:r>
              <a:rPr lang="en-US" altLang="en-US" sz="3600" b="1" dirty="0">
                <a:latin typeface="Courier New" pitchFamily="49" charset="0"/>
              </a:rPr>
              <a:t>}</a:t>
            </a:r>
          </a:p>
        </p:txBody>
      </p:sp>
      <p:sp>
        <p:nvSpPr>
          <p:cNvPr id="7383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286000"/>
            <a:ext cx="8475785" cy="4038600"/>
          </a:xfrm>
        </p:spPr>
        <p:txBody>
          <a:bodyPr/>
          <a:lstStyle/>
          <a:p>
            <a:pPr algn="l"/>
            <a:r>
              <a:rPr lang="en-US" altLang="en-US" sz="2000" b="1" dirty="0" err="1" smtClean="0">
                <a:latin typeface="Courier New" pitchFamily="49" charset="0"/>
              </a:rPr>
              <a:t>var</a:t>
            </a:r>
            <a:r>
              <a:rPr lang="en-US" altLang="en-US" sz="2000" b="1" dirty="0" smtClean="0">
                <a:latin typeface="Courier New" pitchFamily="49" charset="0"/>
              </a:rPr>
              <a:t> double </a:t>
            </a:r>
            <a:r>
              <a:rPr lang="en-US" altLang="en-US" sz="2000" b="1" dirty="0">
                <a:latin typeface="Courier New" pitchFamily="49" charset="0"/>
              </a:rPr>
              <a:t>= function (number) { return number * 2;}</a:t>
            </a:r>
          </a:p>
          <a:p>
            <a:pPr algn="l"/>
            <a:endParaRPr lang="en-US" altLang="en-US" sz="2000" b="1" dirty="0">
              <a:latin typeface="Courier New" pitchFamily="49" charset="0"/>
            </a:endParaRPr>
          </a:p>
          <a:p>
            <a:pPr algn="l"/>
            <a:r>
              <a:rPr lang="en-US" altLang="en-US" sz="2000" b="1" dirty="0">
                <a:latin typeface="Courier New" pitchFamily="49" charset="0"/>
              </a:rPr>
              <a:t>double(212</a:t>
            </a:r>
            <a:r>
              <a:rPr lang="en-US" altLang="en-US" sz="2000" b="1" dirty="0" smtClean="0">
                <a:latin typeface="Courier New" pitchFamily="49" charset="0"/>
              </a:rPr>
              <a:t>); // call function</a:t>
            </a:r>
          </a:p>
          <a:p>
            <a:pPr algn="l"/>
            <a:endParaRPr lang="en-US" altLang="en-US" sz="2000" dirty="0" smtClean="0">
              <a:latin typeface="Courier New" pitchFamily="49" charset="0"/>
            </a:endParaRPr>
          </a:p>
          <a:p>
            <a:pPr algn="l"/>
            <a:endParaRPr lang="en-US" altLang="en-US" sz="2000" dirty="0">
              <a:latin typeface="Courier New" pitchFamily="49" charset="0"/>
            </a:endParaRPr>
          </a:p>
          <a:p>
            <a:pPr algn="l"/>
            <a:r>
              <a:rPr lang="en-US" altLang="en-US" sz="2400" dirty="0" err="1" smtClean="0">
                <a:latin typeface="Courier New" pitchFamily="49" charset="0"/>
              </a:rPr>
              <a:t>var</a:t>
            </a:r>
            <a:r>
              <a:rPr lang="en-US" altLang="en-US" sz="2400" dirty="0" smtClean="0">
                <a:latin typeface="Courier New" pitchFamily="49" charset="0"/>
              </a:rPr>
              <a:t> average </a:t>
            </a:r>
            <a:r>
              <a:rPr lang="en-US" altLang="en-US" sz="2400" dirty="0">
                <a:latin typeface="Courier New" pitchFamily="49" charset="0"/>
              </a:rPr>
              <a:t>= function (a, b) </a:t>
            </a:r>
            <a:endParaRPr lang="en-US" altLang="en-US" sz="2400" dirty="0" smtClean="0">
              <a:latin typeface="Courier New" pitchFamily="49" charset="0"/>
            </a:endParaRPr>
          </a:p>
          <a:p>
            <a:pPr algn="l"/>
            <a:r>
              <a:rPr lang="en-US" altLang="en-US" sz="2400" dirty="0" smtClean="0">
                <a:latin typeface="Courier New" pitchFamily="49" charset="0"/>
              </a:rPr>
              <a:t>	{ </a:t>
            </a:r>
            <a:r>
              <a:rPr lang="en-US" altLang="en-US" sz="2400" dirty="0">
                <a:latin typeface="Courier New" pitchFamily="49" charset="0"/>
              </a:rPr>
              <a:t>return (a + b) / 2; </a:t>
            </a:r>
            <a:r>
              <a:rPr lang="en-US" altLang="en-US" sz="2400" dirty="0" smtClean="0">
                <a:latin typeface="Courier New" pitchFamily="49" charset="0"/>
              </a:rPr>
              <a:t>}</a:t>
            </a:r>
          </a:p>
          <a:p>
            <a:pPr algn="l"/>
            <a:endParaRPr lang="en-US" altLang="en-US" sz="2400" dirty="0" smtClean="0">
              <a:latin typeface="Courier New" pitchFamily="49" charset="0"/>
            </a:endParaRPr>
          </a:p>
          <a:p>
            <a:pPr algn="l"/>
            <a:r>
              <a:rPr lang="en-US" altLang="en-US" sz="2400" dirty="0" smtClean="0">
                <a:latin typeface="Courier New" pitchFamily="49" charset="0"/>
              </a:rPr>
              <a:t>average(10, 20); // call function </a:t>
            </a:r>
            <a:endParaRPr lang="en-US" altLang="en-US" sz="2400" dirty="0">
              <a:latin typeface="Courier New" pitchFamily="49" charset="0"/>
            </a:endParaRPr>
          </a:p>
          <a:p>
            <a:pPr algn="l"/>
            <a:r>
              <a:rPr lang="en-US" altLang="en-US" b="1" dirty="0" smtClean="0">
                <a:latin typeface="Courier New" pitchFamily="49" charset="0"/>
              </a:rPr>
              <a:t> </a:t>
            </a:r>
            <a:endParaRPr lang="en-US" alt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848100"/>
          </a:xfrm>
        </p:spPr>
        <p:txBody>
          <a:bodyPr/>
          <a:lstStyle/>
          <a:p>
            <a:r>
              <a:rPr lang="en-US" dirty="0" smtClean="0"/>
              <a:t>Every function have a special object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lvl="1"/>
            <a:r>
              <a:rPr lang="en-US" dirty="0" smtClean="0"/>
              <a:t>It holds information about the function and all the parameters passed to the function</a:t>
            </a:r>
          </a:p>
          <a:p>
            <a:pPr lvl="1"/>
            <a:r>
              <a:rPr lang="en-US" dirty="0" smtClean="0"/>
              <a:t>No need to be explicitly declared</a:t>
            </a:r>
          </a:p>
          <a:p>
            <a:pPr lvl="2"/>
            <a:r>
              <a:rPr lang="en-US" dirty="0" smtClean="0"/>
              <a:t>It exists in every function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8975" y="4462119"/>
            <a:ext cx="77660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printArguments(){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for(var i in arguments){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console.log(arguments[i]);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printArguments(1,2,3,4); //1, 2, 3, 4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219200"/>
          </a:xfrm>
        </p:spPr>
        <p:txBody>
          <a:bodyPr/>
          <a:lstStyle/>
          <a:p>
            <a:r>
              <a:rPr lang="en-US" dirty="0" smtClean="0"/>
              <a:t>Returning Values from Functions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Functions in JavaScript may or may not return a value</a:t>
            </a:r>
          </a:p>
          <a:p>
            <a:pPr lvl="1"/>
            <a:r>
              <a:rPr lang="en-US" dirty="0" smtClean="0"/>
              <a:t>The return value can be of any type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1"/>
            <a:r>
              <a:rPr lang="en-US" dirty="0" smtClean="0"/>
              <a:t>If no value is returned, the caller gets value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"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788" y="4709160"/>
            <a:ext cx="6985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head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arr.shift();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788" y="5314890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66788" y="5922264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noValue = arr.sort();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function’s </a:t>
            </a:r>
            <a:r>
              <a:rPr lang="en-US" dirty="0"/>
              <a:t>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To </a:t>
            </a:r>
            <a:r>
              <a:rPr lang="en-US" dirty="0"/>
              <a:t>terminate </a:t>
            </a:r>
            <a:r>
              <a:rPr lang="en-US" dirty="0" smtClean="0"/>
              <a:t>function execution, use just: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Return can be used several </a:t>
            </a:r>
            <a:r>
              <a:rPr lang="en-US" dirty="0"/>
              <a:t>times in a </a:t>
            </a:r>
            <a:r>
              <a:rPr lang="en-US" dirty="0" smtClean="0"/>
              <a:t>function body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return a different value in different cases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3336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391025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Even Numbers–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1640"/>
            <a:ext cx="8686800" cy="5013960"/>
          </a:xfrm>
        </p:spPr>
        <p:txBody>
          <a:bodyPr/>
          <a:lstStyle/>
          <a:p>
            <a:r>
              <a:rPr lang="en-US" dirty="0" smtClean="0"/>
              <a:t>Calculate the sum of all even numbers in an array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755650" y="3037269"/>
            <a:ext cx="7632700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sum(numbers){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sum = 0;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numbers) {</a:t>
            </a: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if(numbers[i]%2 === 0){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sum += numbers[i];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 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0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96330" y="3054285"/>
            <a:ext cx="3480870" cy="775401"/>
          </a:xfrm>
          <a:prstGeom prst="wedgeRoundRectCallout">
            <a:avLst>
              <a:gd name="adj1" fmla="val -53867"/>
              <a:gd name="adj2" fmla="val 877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if (!numbers[i]%2) </a:t>
            </a: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is also valid</a:t>
            </a:r>
          </a:p>
        </p:txBody>
      </p:sp>
    </p:spTree>
    <p:extLst>
      <p:ext uri="{BB962C8B-B14F-4D97-AF65-F5344CB8AC3E}">
        <p14:creationId xmlns:p14="http://schemas.microsoft.com/office/powerpoint/2010/main" val="40526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525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Every variable has its scope of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scope defines where the variable is accessible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Generally there are local and global scope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2775" y="2700655"/>
            <a:ext cx="7920038" cy="3939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arr = [1, 2, 3, 4, 5, 6, 7];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countOccurences (value){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count = 0;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(var i=0; i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arr.length; i++){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(arr[i] == value){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count++;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count;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1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25368" y="2821065"/>
            <a:ext cx="3566232" cy="607935"/>
          </a:xfrm>
          <a:prstGeom prst="wedgeRoundRectCallout">
            <a:avLst>
              <a:gd name="adj1" fmla="val -56624"/>
              <a:gd name="adj2" fmla="val 133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 is  in the global scope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1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it is accessible from anywhere</a:t>
            </a:r>
            <a:r>
              <a:rPr lang="en-US" sz="1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3657600"/>
            <a:ext cx="2611791" cy="814687"/>
          </a:xfrm>
          <a:prstGeom prst="wedgeRoundRectCallout">
            <a:avLst>
              <a:gd name="adj1" fmla="val -108696"/>
              <a:gd name="adj2" fmla="val -2219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count 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declared inside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countOccurences 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it </a:t>
            </a:r>
            <a:b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can be used only inside it</a:t>
            </a:r>
            <a:endParaRPr lang="en-US" sz="1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</a:t>
            </a:r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334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Parameters and variables defined inside of a function are not visible outside of the </a:t>
            </a:r>
            <a:r>
              <a:rPr lang="en-US" altLang="en-US" dirty="0" smtClean="0"/>
              <a:t>function</a:t>
            </a:r>
            <a:endParaRPr lang="en-US" altLang="en-US" dirty="0"/>
          </a:p>
          <a:p>
            <a:pPr marL="609600" indent="-609600">
              <a:buFontTx/>
              <a:buAutoNum type="arabicPeriod"/>
            </a:pPr>
            <a:r>
              <a:rPr lang="en-US" altLang="en-US" dirty="0" smtClean="0"/>
              <a:t>There is no block-level scope in JavaScript. E.g., a variable declared inside a block, such as if or loop block, is visible in the whole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03632"/>
            <a:ext cx="7086600" cy="838200"/>
          </a:xfrm>
        </p:spPr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924" y="762000"/>
            <a:ext cx="8686800" cy="5791200"/>
          </a:xfrm>
        </p:spPr>
        <p:txBody>
          <a:bodyPr/>
          <a:lstStyle/>
          <a:p>
            <a:r>
              <a:rPr lang="en-US" dirty="0" smtClean="0"/>
              <a:t>JavaScript does not support function overloading</a:t>
            </a:r>
          </a:p>
          <a:p>
            <a:pPr lvl="1"/>
            <a:r>
              <a:rPr lang="en-US" dirty="0" smtClean="0"/>
              <a:t>i.e. only one function with a specified name can exists in the same </a:t>
            </a:r>
            <a:r>
              <a:rPr lang="en-US" dirty="0" smtClean="0"/>
              <a:t>scope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second print overwrites the first one</a:t>
            </a:r>
          </a:p>
          <a:p>
            <a:pPr lvl="1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3064724"/>
            <a:ext cx="7920038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print(number){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unction print(number,text){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console.log("Number:" +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+ "\nText: " + text);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print(2);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934" y1="9859" x2="40884" y2="72535"/>
                        <a14:foregroundMark x1="15746" y1="12676" x2="49724" y2="9859"/>
                        <a14:foregroundMark x1="14917" y1="3521" x2="22099" y2="23239"/>
                        <a14:foregroundMark x1="11050" y1="11268" x2="28177" y2="32394"/>
                        <a14:foregroundMark x1="31215" y1="12676" x2="54144" y2="16901"/>
                        <a14:foregroundMark x1="51934" y1="9155" x2="65470" y2="11268"/>
                        <a14:foregroundMark x1="66022" y1="9155" x2="82044" y2="11972"/>
                        <a14:foregroundMark x1="78729" y1="11268" x2="92818" y2="13380"/>
                        <a14:foregroundMark x1="94475" y1="7746" x2="82044" y2="7042"/>
                        <a14:foregroundMark x1="83978" y1="4930" x2="91160" y2="11268"/>
                        <a14:foregroundMark x1="91989" y1="11972" x2="93370" y2="20423"/>
                        <a14:foregroundMark x1="98343" y1="11972" x2="99171" y2="66197"/>
                        <a14:foregroundMark x1="98895" y1="74648" x2="98895" y2="85915"/>
                        <a14:foregroundMark x1="97514" y1="96479" x2="4972" y2="95775"/>
                        <a14:foregroundMark x1="3315" y1="96479" x2="1105" y2="42958"/>
                        <a14:foregroundMark x1="4144" y1="42254" x2="22099" y2="45775"/>
                        <a14:foregroundMark x1="11878" y1="46479" x2="9669" y2="49296"/>
                        <a14:foregroundMark x1="1934" y1="77465" x2="1934" y2="77465"/>
                        <a14:foregroundMark x1="1105" y1="29577" x2="1105" y2="29577"/>
                        <a14:foregroundMark x1="7459" y1="11268" x2="7459" y2="11268"/>
                        <a14:backgroundMark x1="276" y1="704" x2="276" y2="704"/>
                        <a14:backgroundMark x1="552" y1="98592" x2="552" y2="98592"/>
                        <a14:backgroundMark x1="99448" y1="97887" x2="99448" y2="97887"/>
                        <a14:backgroundMark x1="99448" y1="1408" x2="99448" y2="14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9531" y="2592458"/>
            <a:ext cx="3448050" cy="13525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5496</TotalTime>
  <Words>5593</Words>
  <Application>Microsoft Office PowerPoint</Application>
  <PresentationFormat>On-screen Show (4:3)</PresentationFormat>
  <Paragraphs>1152</Paragraphs>
  <Slides>100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Bookman Old Style</vt:lpstr>
      <vt:lpstr>Calibri</vt:lpstr>
      <vt:lpstr>Cambria</vt:lpstr>
      <vt:lpstr>Cheltenhm BdHd BT</vt:lpstr>
      <vt:lpstr>Consolas</vt:lpstr>
      <vt:lpstr>Corbel</vt:lpstr>
      <vt:lpstr>Courier New</vt:lpstr>
      <vt:lpstr>Times New Roman</vt:lpstr>
      <vt:lpstr>Wingdings</vt:lpstr>
      <vt:lpstr>Wingdings 2</vt:lpstr>
      <vt:lpstr>Telerik Academy</vt:lpstr>
      <vt:lpstr>JavaScript</vt:lpstr>
      <vt:lpstr>Table of Contents</vt:lpstr>
      <vt:lpstr>Introduction to JavaScript</vt:lpstr>
      <vt:lpstr>DTHML = HTML + CSS + JavaScript</vt:lpstr>
      <vt:lpstr>JavaScript</vt:lpstr>
      <vt:lpstr>What Can JavaScript Do?</vt:lpstr>
      <vt:lpstr>The First Script</vt:lpstr>
      <vt:lpstr>Using JavaScript Code</vt:lpstr>
      <vt:lpstr>JavaScript – When is Executed?</vt:lpstr>
      <vt:lpstr>Calling a JavaScript Function from Event Handler – Example</vt:lpstr>
      <vt:lpstr>Using External Script Files</vt:lpstr>
      <vt:lpstr>Standard Popup Boxes</vt:lpstr>
      <vt:lpstr>JavaScript Syntax</vt:lpstr>
      <vt:lpstr>The Built-In Browser Objects</vt:lpstr>
      <vt:lpstr>Built-in Browser Objects</vt:lpstr>
      <vt:lpstr>DOM Hierarchy – Example</vt:lpstr>
      <vt:lpstr>Opening New Window – Example</vt:lpstr>
      <vt:lpstr>The Navigator Object</vt:lpstr>
      <vt:lpstr>The Screen Object</vt:lpstr>
      <vt:lpstr>Document and Location</vt:lpstr>
      <vt:lpstr>Other JavaScript Objects</vt:lpstr>
      <vt:lpstr>The Math Object</vt:lpstr>
      <vt:lpstr>The Date Object</vt:lpstr>
      <vt:lpstr>Timers: setTimeout()</vt:lpstr>
      <vt:lpstr>Timers: setInterval()</vt:lpstr>
      <vt:lpstr>Timer – Example</vt:lpstr>
      <vt:lpstr>Debugging JavaScript using Browser Development Tools</vt:lpstr>
      <vt:lpstr>JavaScript Console Object</vt:lpstr>
      <vt:lpstr>Data Types in JavaScript</vt:lpstr>
      <vt:lpstr>Declaring Variables</vt:lpstr>
      <vt:lpstr>Local and Global Variables</vt:lpstr>
      <vt:lpstr>JavaScript Data Types</vt:lpstr>
      <vt:lpstr>Primitive types</vt:lpstr>
      <vt:lpstr>String in JavaScript</vt:lpstr>
      <vt:lpstr>String Methods</vt:lpstr>
      <vt:lpstr>String Methods (2)</vt:lpstr>
      <vt:lpstr>String Methods (3)</vt:lpstr>
      <vt:lpstr>String Methods (4)</vt:lpstr>
      <vt:lpstr>String Methods (5)</vt:lpstr>
      <vt:lpstr>Convert a number to a string</vt:lpstr>
      <vt:lpstr>Undefined and Null Values</vt:lpstr>
      <vt:lpstr>undefined vs. null</vt:lpstr>
      <vt:lpstr>undefined</vt:lpstr>
      <vt:lpstr>NaN</vt:lpstr>
      <vt:lpstr>Checking a Variable Type</vt:lpstr>
      <vt:lpstr>typeof</vt:lpstr>
      <vt:lpstr>Operators in JavaScript</vt:lpstr>
      <vt:lpstr>Categories of Operators in JS </vt:lpstr>
      <vt:lpstr>Arithmetic Operators –  Example</vt:lpstr>
      <vt:lpstr>Arithmetic Operators – Example (2)</vt:lpstr>
      <vt:lpstr>Assignment Operators</vt:lpstr>
      <vt:lpstr>Comparison Operators</vt:lpstr>
      <vt:lpstr>== vs. ===</vt:lpstr>
      <vt:lpstr>Evils of type coercion</vt:lpstr>
      <vt:lpstr>Other Operators</vt:lpstr>
      <vt:lpstr>Other Operators – Example</vt:lpstr>
      <vt:lpstr>Expressions</vt:lpstr>
      <vt:lpstr>Conditional Statements</vt:lpstr>
      <vt:lpstr>The if Statement – Example</vt:lpstr>
      <vt:lpstr>if-else Statement – Example</vt:lpstr>
      <vt:lpstr>The switch-case Statement</vt:lpstr>
      <vt:lpstr>False-like conditions</vt:lpstr>
      <vt:lpstr>PowerPoint Presentation</vt:lpstr>
      <vt:lpstr>While Loop – Example</vt:lpstr>
      <vt:lpstr>Using Do-While Loop</vt:lpstr>
      <vt:lpstr>For Loops</vt:lpstr>
      <vt:lpstr>Simple for Loop – Example</vt:lpstr>
      <vt:lpstr>for-in Loop</vt:lpstr>
      <vt:lpstr>for-in Loop (2)</vt:lpstr>
      <vt:lpstr>For in statement</vt:lpstr>
      <vt:lpstr>Arrays</vt:lpstr>
      <vt:lpstr>What are Arrays?</vt:lpstr>
      <vt:lpstr>Declaring Arrays</vt:lpstr>
      <vt:lpstr>Declare and Initialize Arrays</vt:lpstr>
      <vt:lpstr>How to Access Array Element?</vt:lpstr>
      <vt:lpstr>Reversing an Array – Example</vt:lpstr>
      <vt:lpstr>Processing Arrays Using for Loop – Examples</vt:lpstr>
      <vt:lpstr>Example: Processing Arrays Using for-in Loop </vt:lpstr>
      <vt:lpstr>Dynamic Arrays</vt:lpstr>
      <vt:lpstr>Dynamic Arrays (2)</vt:lpstr>
      <vt:lpstr>Deleting Elements</vt:lpstr>
      <vt:lpstr>Sorting Arrays</vt:lpstr>
      <vt:lpstr>Other Array Functions</vt:lpstr>
      <vt:lpstr>Other Array Functions (2)</vt:lpstr>
      <vt:lpstr>Other Array Functions (3)</vt:lpstr>
      <vt:lpstr>Functions</vt:lpstr>
      <vt:lpstr>Why to Use Functions?</vt:lpstr>
      <vt:lpstr>Functions</vt:lpstr>
      <vt:lpstr>Declaring and Creating  Functions</vt:lpstr>
      <vt:lpstr>Ways of Defining a Function</vt:lpstr>
      <vt:lpstr>Defining and Using  Function Parameters</vt:lpstr>
      <vt:lpstr>function (parameter) {     return expression; }</vt:lpstr>
      <vt:lpstr>arguments Object</vt:lpstr>
      <vt:lpstr>Returning Values from Functions </vt:lpstr>
      <vt:lpstr>The return Statement</vt:lpstr>
      <vt:lpstr>Sum Even Numbers– Example</vt:lpstr>
      <vt:lpstr>Function Scope</vt:lpstr>
      <vt:lpstr>Scope</vt:lpstr>
      <vt:lpstr>Function Overloading</vt:lpstr>
      <vt:lpstr>Online JavaScript Rescources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ae</cp:lastModifiedBy>
  <cp:revision>602</cp:revision>
  <dcterms:created xsi:type="dcterms:W3CDTF">2007-12-08T16:03:35Z</dcterms:created>
  <dcterms:modified xsi:type="dcterms:W3CDTF">2015-03-15T05:19:01Z</dcterms:modified>
  <cp:category>software engineering</cp:category>
</cp:coreProperties>
</file>