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3834" r:id="rId2"/>
  </p:sldMasterIdLst>
  <p:notesMasterIdLst>
    <p:notesMasterId r:id="rId73"/>
  </p:notesMasterIdLst>
  <p:sldIdLst>
    <p:sldId id="256" r:id="rId3"/>
    <p:sldId id="625" r:id="rId4"/>
    <p:sldId id="453" r:id="rId5"/>
    <p:sldId id="634" r:id="rId6"/>
    <p:sldId id="577" r:id="rId7"/>
    <p:sldId id="633" r:id="rId8"/>
    <p:sldId id="580" r:id="rId9"/>
    <p:sldId id="263" r:id="rId10"/>
    <p:sldId id="585" r:id="rId11"/>
    <p:sldId id="586" r:id="rId12"/>
    <p:sldId id="465" r:id="rId13"/>
    <p:sldId id="626" r:id="rId14"/>
    <p:sldId id="596" r:id="rId15"/>
    <p:sldId id="597" r:id="rId16"/>
    <p:sldId id="589" r:id="rId17"/>
    <p:sldId id="627" r:id="rId18"/>
    <p:sldId id="583" r:id="rId19"/>
    <p:sldId id="365" r:id="rId20"/>
    <p:sldId id="632" r:id="rId21"/>
    <p:sldId id="631" r:id="rId22"/>
    <p:sldId id="590" r:id="rId23"/>
    <p:sldId id="591" r:id="rId24"/>
    <p:sldId id="485" r:id="rId25"/>
    <p:sldId id="380" r:id="rId26"/>
    <p:sldId id="487" r:id="rId27"/>
    <p:sldId id="488" r:id="rId28"/>
    <p:sldId id="489" r:id="rId29"/>
    <p:sldId id="620" r:id="rId30"/>
    <p:sldId id="621" r:id="rId31"/>
    <p:sldId id="635" r:id="rId32"/>
    <p:sldId id="619" r:id="rId33"/>
    <p:sldId id="622" r:id="rId34"/>
    <p:sldId id="623" r:id="rId35"/>
    <p:sldId id="624" r:id="rId36"/>
    <p:sldId id="491" r:id="rId37"/>
    <p:sldId id="382" r:id="rId38"/>
    <p:sldId id="494" r:id="rId39"/>
    <p:sldId id="493" r:id="rId40"/>
    <p:sldId id="594" r:id="rId41"/>
    <p:sldId id="496" r:id="rId42"/>
    <p:sldId id="497" r:id="rId43"/>
    <p:sldId id="498" r:id="rId44"/>
    <p:sldId id="499" r:id="rId45"/>
    <p:sldId id="501" r:id="rId46"/>
    <p:sldId id="502" r:id="rId47"/>
    <p:sldId id="503" r:id="rId48"/>
    <p:sldId id="504" r:id="rId49"/>
    <p:sldId id="506" r:id="rId50"/>
    <p:sldId id="507" r:id="rId51"/>
    <p:sldId id="508" r:id="rId52"/>
    <p:sldId id="509" r:id="rId53"/>
    <p:sldId id="510" r:id="rId54"/>
    <p:sldId id="512" r:id="rId55"/>
    <p:sldId id="513" r:id="rId56"/>
    <p:sldId id="595" r:id="rId57"/>
    <p:sldId id="593" r:id="rId58"/>
    <p:sldId id="515" r:id="rId59"/>
    <p:sldId id="517" r:id="rId60"/>
    <p:sldId id="516" r:id="rId61"/>
    <p:sldId id="518" r:id="rId62"/>
    <p:sldId id="519" r:id="rId63"/>
    <p:sldId id="520" r:id="rId64"/>
    <p:sldId id="521" r:id="rId65"/>
    <p:sldId id="522" r:id="rId66"/>
    <p:sldId id="523" r:id="rId67"/>
    <p:sldId id="524" r:id="rId68"/>
    <p:sldId id="636" r:id="rId69"/>
    <p:sldId id="527" r:id="rId70"/>
    <p:sldId id="526" r:id="rId71"/>
    <p:sldId id="564" r:id="rId7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AD082BC-B6F5-40A3-8226-5336F84D0DC7}">
          <p14:sldIdLst>
            <p14:sldId id="256"/>
            <p14:sldId id="625"/>
          </p14:sldIdLst>
        </p14:section>
        <p14:section name="Introduction" id="{7CE62B40-6A01-47B6-80FF-F40C1BAEE9B1}">
          <p14:sldIdLst>
            <p14:sldId id="453"/>
            <p14:sldId id="634"/>
            <p14:sldId id="577"/>
            <p14:sldId id="633"/>
            <p14:sldId id="580"/>
            <p14:sldId id="263"/>
            <p14:sldId id="585"/>
            <p14:sldId id="586"/>
            <p14:sldId id="465"/>
            <p14:sldId id="626"/>
            <p14:sldId id="596"/>
            <p14:sldId id="597"/>
            <p14:sldId id="589"/>
            <p14:sldId id="627"/>
            <p14:sldId id="583"/>
          </p14:sldIdLst>
        </p14:section>
        <p14:section name="Tree Based Indexes" id="{4EBB7879-4197-47EC-A594-D06F702F6584}">
          <p14:sldIdLst>
            <p14:sldId id="365"/>
            <p14:sldId id="632"/>
            <p14:sldId id="631"/>
            <p14:sldId id="590"/>
            <p14:sldId id="591"/>
            <p14:sldId id="485"/>
            <p14:sldId id="380"/>
            <p14:sldId id="487"/>
            <p14:sldId id="488"/>
            <p14:sldId id="489"/>
            <p14:sldId id="620"/>
            <p14:sldId id="621"/>
            <p14:sldId id="635"/>
            <p14:sldId id="619"/>
            <p14:sldId id="622"/>
            <p14:sldId id="623"/>
            <p14:sldId id="624"/>
            <p14:sldId id="491"/>
            <p14:sldId id="382"/>
            <p14:sldId id="494"/>
            <p14:sldId id="493"/>
            <p14:sldId id="594"/>
            <p14:sldId id="496"/>
            <p14:sldId id="497"/>
            <p14:sldId id="498"/>
            <p14:sldId id="499"/>
            <p14:sldId id="501"/>
            <p14:sldId id="502"/>
            <p14:sldId id="503"/>
            <p14:sldId id="504"/>
            <p14:sldId id="506"/>
            <p14:sldId id="507"/>
            <p14:sldId id="508"/>
            <p14:sldId id="509"/>
            <p14:sldId id="510"/>
            <p14:sldId id="512"/>
            <p14:sldId id="513"/>
            <p14:sldId id="595"/>
            <p14:sldId id="593"/>
            <p14:sldId id="515"/>
            <p14:sldId id="517"/>
            <p14:sldId id="516"/>
            <p14:sldId id="518"/>
            <p14:sldId id="519"/>
            <p14:sldId id="520"/>
            <p14:sldId id="521"/>
            <p14:sldId id="522"/>
            <p14:sldId id="523"/>
            <p14:sldId id="524"/>
            <p14:sldId id="636"/>
            <p14:sldId id="527"/>
            <p14:sldId id="526"/>
            <p14:sldId id="5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Edgar" initials="J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CC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3537" autoAdjust="0"/>
  </p:normalViewPr>
  <p:slideViewPr>
    <p:cSldViewPr>
      <p:cViewPr varScale="1">
        <p:scale>
          <a:sx n="61" d="100"/>
          <a:sy n="61" d="100"/>
        </p:scale>
        <p:origin x="141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94"/>
    </p:cViewPr>
  </p:notesTextViewPr>
  <p:sorterViewPr>
    <p:cViewPr>
      <p:scale>
        <a:sx n="66" d="100"/>
        <a:sy n="66" d="100"/>
      </p:scale>
      <p:origin x="0" y="52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5EB89-BC9F-4D68-852B-EEEC1FA59FDF}" type="datetimeFigureOut">
              <a:rPr lang="en-US" smtClean="0"/>
              <a:pPr/>
              <a:t>10/15/2019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33384-6904-4458-8634-E580604A8508}" type="slidenum">
              <a:rPr lang="en-CA" smtClean="0"/>
              <a:pPr/>
              <a:t>‹#›</a:t>
            </a:fld>
            <a:endParaRPr lang="en-CA"/>
          </a:p>
        </p:txBody>
      </p:sp>
    </p:spTree>
    <p:extLst>
      <p:ext uri="{BB962C8B-B14F-4D97-AF65-F5344CB8AC3E}">
        <p14:creationId xmlns:p14="http://schemas.microsoft.com/office/powerpoint/2010/main" val="271980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cs.usfca.edu/~galles/visualization/BPlusTree.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ackernoon.com/what-does-the-time-complexity-o-log-n-actually-mean-45f94bb5bfb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a:t>
            </a:fld>
            <a:endParaRPr lang="en-CA"/>
          </a:p>
        </p:txBody>
      </p:sp>
    </p:spTree>
    <p:extLst>
      <p:ext uri="{BB962C8B-B14F-4D97-AF65-F5344CB8AC3E}">
        <p14:creationId xmlns:p14="http://schemas.microsoft.com/office/powerpoint/2010/main" val="2731396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There is a trade-off on the number of indexes to create per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Indexes take-up disk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 must be updated when table is modified.</a:t>
            </a:r>
          </a:p>
          <a:p>
            <a:endParaRPr lang="en-US" dirty="0"/>
          </a:p>
          <a:p>
            <a:r>
              <a:rPr lang="en-US" sz="1200" b="0" i="0" u="none" strike="noStrike" kern="1200" baseline="0" dirty="0">
                <a:solidFill>
                  <a:schemeClr val="tx1"/>
                </a:solidFill>
                <a:latin typeface="+mn-lt"/>
                <a:ea typeface="+mn-ea"/>
                <a:cs typeface="+mn-cs"/>
              </a:rPr>
              <a:t>Because each index needs to be maintained when the table is modified by an insert, delete, or update - and because index structures consume additional disk space - an index is created only when there is reason to believe that </a:t>
            </a:r>
            <a:r>
              <a:rPr lang="en-US" sz="1200" b="0" i="1" u="sng" strike="noStrike" kern="1200" baseline="0" dirty="0">
                <a:solidFill>
                  <a:schemeClr val="tx1"/>
                </a:solidFill>
                <a:latin typeface="+mn-lt"/>
                <a:ea typeface="+mn-ea"/>
                <a:cs typeface="+mn-cs"/>
              </a:rPr>
              <a:t>the performance gain from having it outweighs the cost </a:t>
            </a:r>
            <a:r>
              <a:rPr lang="en-US" sz="1200" b="0" i="0" u="none" strike="noStrike" kern="1200" baseline="0" dirty="0">
                <a:solidFill>
                  <a:schemeClr val="tx1"/>
                </a:solidFill>
                <a:latin typeface="+mn-lt"/>
                <a:ea typeface="+mn-ea"/>
                <a:cs typeface="+mn-cs"/>
              </a:rPr>
              <a:t>of storing/maintaining it.</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10</a:t>
            </a:fld>
            <a:endParaRPr lang="en-CA"/>
          </a:p>
        </p:txBody>
      </p:sp>
    </p:spTree>
    <p:extLst>
      <p:ext uri="{BB962C8B-B14F-4D97-AF65-F5344CB8AC3E}">
        <p14:creationId xmlns:p14="http://schemas.microsoft.com/office/powerpoint/2010/main" val="227279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lnSpc>
                <a:spcPct val="120000"/>
              </a:lnSpc>
            </a:pPr>
            <a:r>
              <a:rPr lang="en-US" dirty="0"/>
              <a:t>It can defined on a </a:t>
            </a:r>
            <a:r>
              <a:rPr lang="en-US" dirty="0">
                <a:solidFill>
                  <a:srgbClr val="FF0000"/>
                </a:solidFill>
              </a:rPr>
              <a:t>key</a:t>
            </a:r>
            <a:r>
              <a:rPr lang="en-US" dirty="0"/>
              <a:t> or on a</a:t>
            </a:r>
            <a:r>
              <a:rPr lang="en-US" dirty="0">
                <a:solidFill>
                  <a:srgbClr val="C00000"/>
                </a:solidFill>
              </a:rPr>
              <a:t> non-key field</a:t>
            </a:r>
          </a:p>
          <a:p>
            <a:pPr lvl="1">
              <a:lnSpc>
                <a:spcPct val="120000"/>
              </a:lnSpc>
            </a:pPr>
            <a:r>
              <a:rPr lang="en-US"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http://questpond.over-blog.com/article-sql-server-interview-questions-can-you-explain-clustered-index-and-non-clustered-index-97444471.html</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Also called a </a:t>
            </a:r>
            <a:r>
              <a:rPr lang="en-US" sz="2800" b="1" dirty="0"/>
              <a:t>Primary index? </a:t>
            </a:r>
            <a:r>
              <a:rPr lang="en-US" sz="2800" b="0" dirty="0"/>
              <a:t>(I guess if defined on a primary key).</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b="0" dirty="0"/>
          </a:p>
          <a:p>
            <a:pPr marL="0" marR="0" lvl="0" indent="0" algn="l" defTabSz="914400" rtl="0" eaLnBrk="1" fontAlgn="auto" latinLnBrk="0" hangingPunct="1">
              <a:lnSpc>
                <a:spcPct val="120000"/>
              </a:lnSpc>
              <a:spcBef>
                <a:spcPts val="0"/>
              </a:spcBef>
              <a:spcAft>
                <a:spcPts val="0"/>
              </a:spcAft>
              <a:buClrTx/>
              <a:buSzTx/>
              <a:buFontTx/>
              <a:buNone/>
              <a:tabLst/>
              <a:defRPr/>
            </a:pPr>
            <a:r>
              <a:rPr lang="en-CA" sz="2800" dirty="0"/>
              <a:t>Clustered indexes can be either dense or sparse</a:t>
            </a:r>
          </a:p>
          <a:p>
            <a:pPr lvl="0">
              <a:lnSpc>
                <a:spcPct val="120000"/>
              </a:lnSpc>
            </a:pPr>
            <a:endParaRPr lang="en-US" sz="2700" dirty="0"/>
          </a:p>
          <a:p>
            <a:pPr lvl="0">
              <a:lnSpc>
                <a:spcPct val="120000"/>
              </a:lnSpc>
            </a:pPr>
            <a:r>
              <a:rPr lang="en-US" sz="2700" dirty="0"/>
              <a:t>Use location mechanism to locate index entry at start of range. This locates first row.</a:t>
            </a:r>
          </a:p>
          <a:p>
            <a:pPr lvl="0">
              <a:lnSpc>
                <a:spcPct val="120000"/>
              </a:lnSpc>
            </a:pPr>
            <a:r>
              <a:rPr lang="en-US" sz="2700" dirty="0"/>
              <a:t>Subsequent rows are stored in successive locations (not so for </a:t>
            </a:r>
            <a:r>
              <a:rPr lang="en-US" sz="2700" dirty="0" err="1"/>
              <a:t>unclustered</a:t>
            </a:r>
            <a:r>
              <a:rPr lang="en-US" sz="2700" dirty="0"/>
              <a:t> index)</a:t>
            </a:r>
          </a:p>
          <a:p>
            <a:pPr lvl="0">
              <a:lnSpc>
                <a:spcPct val="120000"/>
              </a:lnSpc>
            </a:pPr>
            <a:r>
              <a:rPr lang="en-US" sz="2700" dirty="0"/>
              <a:t>Minimizes page transfers and maximizes likelihood of cache hits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 index </a:t>
            </a:r>
            <a:r>
              <a:rPr lang="en-US" dirty="0">
                <a:solidFill>
                  <a:srgbClr val="C00000"/>
                </a:solidFill>
              </a:rPr>
              <a:t>specified on the Sort key</a:t>
            </a:r>
            <a:r>
              <a:rPr lang="en-US" dirty="0"/>
              <a:t> field of a sorted file of records.</a:t>
            </a:r>
          </a:p>
          <a:p>
            <a:endParaRPr lang="en-CA" dirty="0"/>
          </a:p>
          <a:p>
            <a:r>
              <a:rPr lang="en-CA" dirty="0"/>
              <a:t>An index on a sequential file</a:t>
            </a:r>
          </a:p>
          <a:p>
            <a:pPr lvl="1"/>
            <a:r>
              <a:rPr lang="en-CA" dirty="0"/>
              <a:t>The search key of the index is the same as the sort key of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range of search key values is requested.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Primary indexes are also referred to as </a:t>
            </a:r>
            <a:r>
              <a:rPr lang="en-US" b="1" dirty="0"/>
              <a:t>clustered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Clustered Index</a:t>
            </a:r>
          </a:p>
          <a:p>
            <a:pPr marL="171450" indent="-171450">
              <a:buFont typeface="Arial" pitchFamily="34" charset="0"/>
              <a:buChar char="•"/>
            </a:pPr>
            <a:r>
              <a:rPr lang="en-US" dirty="0"/>
              <a:t>Only one per table</a:t>
            </a:r>
          </a:p>
          <a:p>
            <a:pPr marL="171450" indent="-171450">
              <a:buFont typeface="Arial" pitchFamily="34" charset="0"/>
              <a:buChar char="•"/>
            </a:pPr>
            <a:r>
              <a:rPr lang="en-US" dirty="0"/>
              <a:t>Faster to read than non clustered as data is physically stored in index order</a:t>
            </a:r>
          </a:p>
          <a:p>
            <a:pPr marL="0" indent="0">
              <a:buFont typeface="Arial" pitchFamily="34" charset="0"/>
              <a:buNone/>
            </a:pPr>
            <a:r>
              <a:rPr lang="en-US" b="1" dirty="0"/>
              <a:t>Non Clustered Index</a:t>
            </a:r>
          </a:p>
          <a:p>
            <a:pPr marL="171450" indent="-171450">
              <a:buFont typeface="Arial" pitchFamily="34" charset="0"/>
              <a:buChar char="•"/>
            </a:pPr>
            <a:r>
              <a:rPr lang="en-US" dirty="0"/>
              <a:t>Can have many per table</a:t>
            </a:r>
          </a:p>
          <a:p>
            <a:pPr marL="171450" indent="-171450">
              <a:buFont typeface="Arial" pitchFamily="34" charset="0"/>
              <a:buChar char="•"/>
            </a:pPr>
            <a:r>
              <a:rPr lang="en-US" dirty="0"/>
              <a:t>Quicker for insert and update operations than a clustered index</a:t>
            </a:r>
          </a:p>
          <a:p>
            <a:endParaRPr lang="en-US" dirty="0"/>
          </a:p>
          <a:p>
            <a:r>
              <a:rPr lang="en-US" dirty="0"/>
              <a:t>Both types of index will improve performance when select data with fields that use the index but will slow down update and insert operations.</a:t>
            </a:r>
          </a:p>
          <a:p>
            <a:r>
              <a:rPr lang="en-US" dirty="0"/>
              <a:t>Because of the slower insert and update clustered indexes should be set on a field that is normally incremental i.e. Id or Timestamp.</a:t>
            </a:r>
          </a:p>
          <a:p>
            <a:r>
              <a:rPr lang="en-US" dirty="0"/>
              <a:t>Good comparison</a:t>
            </a:r>
            <a:r>
              <a:rPr lang="en-US" baseline="0" dirty="0"/>
              <a:t> @ http://sql-plsql.blogspot.in/2010/06/non-clustered-indexes.html </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11</a:t>
            </a:fld>
            <a:endParaRPr lang="en-CA"/>
          </a:p>
        </p:txBody>
      </p:sp>
    </p:spTree>
    <p:extLst>
      <p:ext uri="{BB962C8B-B14F-4D97-AF65-F5344CB8AC3E}">
        <p14:creationId xmlns:p14="http://schemas.microsoft.com/office/powerpoint/2010/main" val="82955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a:solidFill>
                  <a:schemeClr val="tx1"/>
                </a:solidFill>
                <a:latin typeface="+mn-lt"/>
                <a:ea typeface="+mn-ea"/>
                <a:cs typeface="+mn-cs"/>
              </a:rPr>
              <a:t>Clustered indices tend to be more expensive to Maintain</a:t>
            </a:r>
          </a:p>
          <a:p>
            <a:endParaRPr lang="en-US" sz="2800" b="1" dirty="0"/>
          </a:p>
          <a:p>
            <a:pPr>
              <a:lnSpc>
                <a:spcPct val="120000"/>
              </a:lnSpc>
              <a:spcAft>
                <a:spcPts val="600"/>
              </a:spcAft>
            </a:pPr>
            <a:r>
              <a:rPr lang="en-US" sz="2800" b="1" dirty="0" err="1"/>
              <a:t>Unclustered</a:t>
            </a:r>
            <a:r>
              <a:rPr lang="en-US" sz="2800" dirty="0"/>
              <a:t> </a:t>
            </a:r>
            <a:r>
              <a:rPr lang="en-US" sz="2800" b="1" dirty="0"/>
              <a:t>index = </a:t>
            </a:r>
            <a:r>
              <a:rPr lang="en-US" sz="2800" dirty="0"/>
              <a:t>the actual data are not stored in the order dictated by the index</a:t>
            </a:r>
          </a:p>
          <a:p>
            <a:pPr lvl="1">
              <a:lnSpc>
                <a:spcPct val="120000"/>
              </a:lnSpc>
              <a:spcAft>
                <a:spcPts val="600"/>
              </a:spcAft>
            </a:pPr>
            <a:r>
              <a:rPr lang="en-US" sz="2000" dirty="0"/>
              <a:t>Sometimes referred to as </a:t>
            </a:r>
            <a:r>
              <a:rPr lang="en-US" sz="2000" b="1" dirty="0"/>
              <a:t>secondary index</a:t>
            </a:r>
            <a:r>
              <a:rPr lang="en-US" sz="2000" dirty="0"/>
              <a:t> </a:t>
            </a:r>
          </a:p>
          <a:p>
            <a:pPr lvl="1">
              <a:lnSpc>
                <a:spcPct val="120000"/>
              </a:lnSpc>
              <a:spcAft>
                <a:spcPts val="600"/>
              </a:spcAft>
            </a:pPr>
            <a:r>
              <a:rPr lang="en-US" sz="2000" dirty="0"/>
              <a:t>Secondary indexes </a:t>
            </a:r>
            <a:r>
              <a:rPr lang="en-US" sz="2000" b="1" dirty="0"/>
              <a:t>must</a:t>
            </a:r>
            <a:r>
              <a:rPr lang="en-US" sz="2000" dirty="0"/>
              <a:t> be dense</a:t>
            </a:r>
          </a:p>
          <a:p>
            <a:pPr>
              <a:lnSpc>
                <a:spcPct val="120000"/>
              </a:lnSpc>
            </a:pPr>
            <a:r>
              <a:rPr lang="en-CA" dirty="0"/>
              <a:t>The pointers of a secondary indexes may point to many blocks of the data file</a:t>
            </a:r>
          </a:p>
          <a:p>
            <a:pPr lvl="1">
              <a:lnSpc>
                <a:spcPct val="120000"/>
              </a:lnSpc>
            </a:pPr>
            <a:r>
              <a:rPr lang="en-CA" dirty="0"/>
              <a:t>Making secondary indexes less efficient than primary indexes</a:t>
            </a:r>
          </a:p>
          <a:p>
            <a:pPr>
              <a:lnSpc>
                <a:spcPct val="120000"/>
              </a:lnSpc>
            </a:pPr>
            <a:endParaRPr lang="en-CA" dirty="0"/>
          </a:p>
          <a:p>
            <a:pPr>
              <a:lnSpc>
                <a:spcPct val="120000"/>
              </a:lnSpc>
            </a:pPr>
            <a:r>
              <a:rPr lang="en-CA" dirty="0"/>
              <a:t>Heap (data) files are not ordered so require secondary indexes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 primary index = an index where the search key includes the primary key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clustered index on attribute X co-locates records whose X values are near to one another. </a:t>
            </a:r>
          </a:p>
          <a:p>
            <a:endParaRPr lang="en-US" dirty="0"/>
          </a:p>
          <a:p>
            <a:endParaRPr lang="en-US" dirty="0"/>
          </a:p>
          <a:p>
            <a:r>
              <a:rPr lang="en-US" dirty="0"/>
              <a:t>Clustered index </a:t>
            </a:r>
          </a:p>
          <a:p>
            <a:pPr lvl="1"/>
            <a:r>
              <a:rPr lang="en-US" dirty="0"/>
              <a:t>data rows of the underlying table are sorted and stored </a:t>
            </a:r>
            <a:r>
              <a:rPr lang="en-US" i="1" dirty="0"/>
              <a:t>in order </a:t>
            </a:r>
            <a:r>
              <a:rPr lang="en-US" dirty="0"/>
              <a:t>dictated by the index</a:t>
            </a:r>
          </a:p>
          <a:p>
            <a:pPr lvl="1"/>
            <a:r>
              <a:rPr lang="en-US" dirty="0"/>
              <a:t>can only be one clustered index for a table</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12</a:t>
            </a:fld>
            <a:endParaRPr lang="en-CA"/>
          </a:p>
        </p:txBody>
      </p:sp>
    </p:spTree>
    <p:extLst>
      <p:ext uri="{BB962C8B-B14F-4D97-AF65-F5344CB8AC3E}">
        <p14:creationId xmlns:p14="http://schemas.microsoft.com/office/powerpoint/2010/main" val="393705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E69E9-5A61-43ED-963C-6EB40EFC61BC}" type="slidenum">
              <a:rPr lang="en-CA"/>
              <a:pPr/>
              <a:t>13</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dirty="0"/>
              <a:t>Choose small key when creating an index</a:t>
            </a:r>
          </a:p>
        </p:txBody>
      </p:sp>
    </p:spTree>
    <p:extLst>
      <p:ext uri="{BB962C8B-B14F-4D97-AF65-F5344CB8AC3E}">
        <p14:creationId xmlns:p14="http://schemas.microsoft.com/office/powerpoint/2010/main" val="11989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C80B7-4362-48F8-A394-EDF0390A10E2}" type="slidenum">
              <a:rPr lang="en-CA"/>
              <a:pPr/>
              <a:t>14</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18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840A5-E7FD-428C-9469-93714DAE2594}" type="slidenum">
              <a:rPr lang="en-US"/>
              <a:pPr/>
              <a:t>15</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normAutofit fontScale="47500" lnSpcReduction="20000"/>
          </a:bodyPr>
          <a:lstStyle/>
          <a:p>
            <a:pPr>
              <a:spcAft>
                <a:spcPts val="600"/>
              </a:spcAft>
            </a:pPr>
            <a:r>
              <a:rPr lang="en-US" sz="2800" dirty="0"/>
              <a:t>A dense index contain &lt;search key : pointer to record&gt; pairs</a:t>
            </a:r>
          </a:p>
          <a:p>
            <a:pPr lvl="1">
              <a:spcAft>
                <a:spcPts val="600"/>
              </a:spcAft>
            </a:pPr>
            <a:r>
              <a:rPr lang="en-US" sz="2400" dirty="0"/>
              <a:t>Pointers are addresses to the records with the search key</a:t>
            </a:r>
          </a:p>
          <a:p>
            <a:pPr lvl="1">
              <a:spcAft>
                <a:spcPts val="600"/>
              </a:spcAft>
            </a:pPr>
            <a:r>
              <a:rPr lang="en-US" sz="2400" dirty="0"/>
              <a:t>The blocks of the index are in the same order as the file</a:t>
            </a:r>
          </a:p>
          <a:p>
            <a:pPr>
              <a:spcAft>
                <a:spcPts val="600"/>
              </a:spcAft>
            </a:pPr>
            <a:r>
              <a:rPr lang="en-US" sz="2800" dirty="0"/>
              <a:t>Searching an index is faster than searching the file</a:t>
            </a:r>
          </a:p>
          <a:p>
            <a:pPr lvl="1">
              <a:spcAft>
                <a:spcPts val="600"/>
              </a:spcAft>
            </a:pPr>
            <a:r>
              <a:rPr lang="en-US" sz="2400" dirty="0"/>
              <a:t>The index is smaller than the file</a:t>
            </a:r>
          </a:p>
          <a:p>
            <a:pPr lvl="1">
              <a:spcAft>
                <a:spcPts val="600"/>
              </a:spcAft>
            </a:pPr>
            <a:r>
              <a:rPr lang="en-US" sz="2400" dirty="0"/>
              <a:t>The index is sorted so binary search can be used</a:t>
            </a:r>
          </a:p>
          <a:p>
            <a:pPr lvl="1">
              <a:spcAft>
                <a:spcPts val="600"/>
              </a:spcAft>
            </a:pPr>
            <a:r>
              <a:rPr lang="en-US" sz="2400" dirty="0"/>
              <a:t>The index may be small enough to fit in main memory</a:t>
            </a:r>
          </a:p>
          <a:p>
            <a:pPr lvl="2">
              <a:spcAft>
                <a:spcPts val="600"/>
              </a:spcAft>
            </a:pPr>
            <a:r>
              <a:rPr lang="en-US" sz="2200" dirty="0"/>
              <a:t>If so records can be found with one disk I/O</a:t>
            </a:r>
          </a:p>
          <a:p>
            <a:endParaRPr lang="en-US" dirty="0"/>
          </a:p>
          <a:p>
            <a:r>
              <a:rPr lang="en-US" dirty="0"/>
              <a:t>Sparse:</a:t>
            </a:r>
          </a:p>
          <a:p>
            <a:pPr>
              <a:spcAft>
                <a:spcPts val="600"/>
              </a:spcAft>
            </a:pPr>
            <a:r>
              <a:rPr lang="en-US" sz="2800" dirty="0"/>
              <a:t>A sparse index usually contains one data entry for each </a:t>
            </a:r>
            <a:r>
              <a:rPr lang="en-US" sz="2800" b="1" dirty="0"/>
              <a:t>block </a:t>
            </a:r>
            <a:r>
              <a:rPr lang="en-US" sz="2800" dirty="0"/>
              <a:t>of records in a data file</a:t>
            </a:r>
          </a:p>
          <a:p>
            <a:pPr lvl="1">
              <a:spcAft>
                <a:spcPts val="600"/>
              </a:spcAft>
            </a:pPr>
            <a:r>
              <a:rPr lang="en-US" sz="2400" dirty="0"/>
              <a:t>It is only possible to use a sparse index if the data file is sorted by the search key of the index</a:t>
            </a:r>
          </a:p>
          <a:p>
            <a:pPr lvl="1">
              <a:spcAft>
                <a:spcPts val="600"/>
              </a:spcAft>
            </a:pPr>
            <a:r>
              <a:rPr lang="en-US" sz="2400" dirty="0"/>
              <a:t>Sparse indexes are usually smaller than dense indexes</a:t>
            </a:r>
          </a:p>
          <a:p>
            <a:pPr>
              <a:spcAft>
                <a:spcPts val="600"/>
              </a:spcAft>
            </a:pPr>
            <a:r>
              <a:rPr lang="en-US" sz="2800" dirty="0"/>
              <a:t>Sparse indexes are searched in much the same way as dense indexes</a:t>
            </a:r>
          </a:p>
          <a:p>
            <a:pPr lvl="1">
              <a:spcAft>
                <a:spcPts val="600"/>
              </a:spcAft>
            </a:pPr>
            <a:r>
              <a:rPr lang="en-US" sz="2400" dirty="0"/>
              <a:t>Except that the </a:t>
            </a:r>
            <a:r>
              <a:rPr lang="en-US" sz="2400" dirty="0">
                <a:solidFill>
                  <a:srgbClr val="C00000"/>
                </a:solidFill>
              </a:rPr>
              <a:t>index is searched for </a:t>
            </a:r>
            <a:r>
              <a:rPr lang="en-US" sz="2400" b="1" i="1" dirty="0">
                <a:solidFill>
                  <a:srgbClr val="C00000"/>
                </a:solidFill>
              </a:rPr>
              <a:t>the largest key less than or equal to the target value</a:t>
            </a:r>
          </a:p>
          <a:p>
            <a:pPr lvl="1">
              <a:spcAft>
                <a:spcPts val="600"/>
              </a:spcAft>
            </a:pPr>
            <a:r>
              <a:rPr lang="en-US" sz="2400" dirty="0"/>
              <a:t>The pointer is then followed to a block of the data file</a:t>
            </a:r>
          </a:p>
          <a:p>
            <a:endParaRPr lang="en-US" dirty="0"/>
          </a:p>
        </p:txBody>
      </p:sp>
    </p:spTree>
    <p:extLst>
      <p:ext uri="{BB962C8B-B14F-4D97-AF65-F5344CB8AC3E}">
        <p14:creationId xmlns:p14="http://schemas.microsoft.com/office/powerpoint/2010/main" val="74966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Every sparse index is clustered!</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16</a:t>
            </a:fld>
            <a:endParaRPr lang="en-CA"/>
          </a:p>
        </p:txBody>
      </p:sp>
    </p:spTree>
    <p:extLst>
      <p:ext uri="{BB962C8B-B14F-4D97-AF65-F5344CB8AC3E}">
        <p14:creationId xmlns:p14="http://schemas.microsoft.com/office/powerpoint/2010/main" val="189591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2AEB6-06D8-4A96-B935-2507BEE1BB51}" type="slidenum">
              <a:rPr lang="en-US"/>
              <a:pPr/>
              <a:t>17</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normAutofit fontScale="77500" lnSpcReduction="20000"/>
          </a:bodyPr>
          <a:lstStyle/>
          <a:p>
            <a:pPr>
              <a:spcAft>
                <a:spcPts val="600"/>
              </a:spcAft>
            </a:pPr>
            <a:r>
              <a:rPr lang="en-US" sz="1200" b="0" i="0" u="none" strike="noStrike" kern="1200" baseline="0" dirty="0">
                <a:solidFill>
                  <a:schemeClr val="tx1"/>
                </a:solidFill>
                <a:latin typeface="+mn-lt"/>
                <a:ea typeface="+mn-ea"/>
                <a:cs typeface="+mn-cs"/>
              </a:rPr>
              <a:t>Index Include Columns: Embed additional columns in index to support index-only queries.</a:t>
            </a:r>
          </a:p>
          <a:p>
            <a:pPr>
              <a:spcAft>
                <a:spcPts val="600"/>
              </a:spcAft>
            </a:pPr>
            <a:endParaRPr lang="en-US" sz="2800" dirty="0"/>
          </a:p>
          <a:p>
            <a:pPr>
              <a:spcAft>
                <a:spcPts val="600"/>
              </a:spcAft>
            </a:pPr>
            <a:r>
              <a:rPr lang="en-US" sz="2800" dirty="0"/>
              <a:t>An index’s search key can contain several fields</a:t>
            </a:r>
          </a:p>
          <a:p>
            <a:pPr lvl="1">
              <a:spcAft>
                <a:spcPts val="600"/>
              </a:spcAft>
            </a:pPr>
            <a:r>
              <a:rPr lang="en-US" sz="2400" dirty="0"/>
              <a:t>Such search keys are referred to as </a:t>
            </a:r>
            <a:r>
              <a:rPr lang="en-US" sz="2400" b="1" dirty="0"/>
              <a:t>composite search keys</a:t>
            </a:r>
            <a:r>
              <a:rPr lang="en-US" sz="2400" dirty="0"/>
              <a:t> or concatenated keys</a:t>
            </a:r>
          </a:p>
          <a:p>
            <a:pPr lvl="2">
              <a:spcAft>
                <a:spcPts val="600"/>
              </a:spcAft>
            </a:pPr>
            <a:r>
              <a:rPr lang="en-US" sz="2000" dirty="0"/>
              <a:t>e.g. {</a:t>
            </a:r>
            <a:r>
              <a:rPr lang="en-US" sz="2000" b="1" dirty="0" err="1"/>
              <a:t>fName</a:t>
            </a:r>
            <a:r>
              <a:rPr lang="en-US" sz="2000" dirty="0"/>
              <a:t>, </a:t>
            </a:r>
            <a:r>
              <a:rPr lang="en-US" sz="2000" b="1" dirty="0" err="1"/>
              <a:t>lName</a:t>
            </a:r>
            <a:r>
              <a:rPr lang="en-US" sz="2000" dirty="0"/>
              <a:t>}</a:t>
            </a:r>
          </a:p>
          <a:p>
            <a:pPr>
              <a:spcAft>
                <a:spcPts val="600"/>
              </a:spcAft>
            </a:pPr>
            <a:r>
              <a:rPr lang="en-US" sz="2800" dirty="0"/>
              <a:t>For searches on equality the values for each field in the search key must match the values in record</a:t>
            </a:r>
          </a:p>
          <a:p>
            <a:pPr lvl="1">
              <a:spcAft>
                <a:spcPts val="600"/>
              </a:spcAft>
            </a:pPr>
            <a:r>
              <a:rPr lang="en-US" sz="2400" dirty="0"/>
              <a:t>e.g. 'Joe Smith' does not match 'Joe Jones' or 'Fred Smith'</a:t>
            </a:r>
          </a:p>
          <a:p>
            <a:pPr>
              <a:spcAft>
                <a:spcPts val="600"/>
              </a:spcAft>
            </a:pPr>
            <a:r>
              <a:rPr lang="en-US" sz="2800" dirty="0"/>
              <a:t>For range queries, ranges may be specified for any fields in the search key.</a:t>
            </a:r>
          </a:p>
          <a:p>
            <a:pPr lvl="1">
              <a:spcAft>
                <a:spcPts val="600"/>
              </a:spcAft>
            </a:pPr>
            <a:r>
              <a:rPr lang="en-US" sz="2400" dirty="0"/>
              <a:t>If no values are specified for a field it implies that any value is acceptable for that field </a:t>
            </a:r>
          </a:p>
          <a:p>
            <a:endParaRPr lang="en-US" dirty="0"/>
          </a:p>
        </p:txBody>
      </p:sp>
    </p:spTree>
    <p:extLst>
      <p:ext uri="{BB962C8B-B14F-4D97-AF65-F5344CB8AC3E}">
        <p14:creationId xmlns:p14="http://schemas.microsoft.com/office/powerpoint/2010/main" val="4047927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https://www.cs.usfca.edu/~galles/visualization/BPlusTree.html</a:t>
            </a:r>
            <a:endParaRPr lang="en-US" dirty="0"/>
          </a:p>
          <a:p>
            <a:r>
              <a:rPr lang="en-US" dirty="0"/>
              <a:t>In a B-tree, pointers to data records exist at all levels of the tree</a:t>
            </a:r>
          </a:p>
          <a:p>
            <a:r>
              <a:rPr lang="en-US" dirty="0"/>
              <a:t>In a B+-tree, </a:t>
            </a:r>
            <a:r>
              <a:rPr lang="en-US" b="1" dirty="0"/>
              <a:t>all pointers to data records exists at the leaf-level nodes</a:t>
            </a:r>
          </a:p>
          <a:p>
            <a:r>
              <a:rPr lang="en-US" dirty="0"/>
              <a:t>A B+-tree can have less levels (or higher capacity of search values) than the corresponding B-tree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18</a:t>
            </a:fld>
            <a:endParaRPr lang="en-CA"/>
          </a:p>
        </p:txBody>
      </p:sp>
    </p:spTree>
    <p:extLst>
      <p:ext uri="{BB962C8B-B14F-4D97-AF65-F5344CB8AC3E}">
        <p14:creationId xmlns:p14="http://schemas.microsoft.com/office/powerpoint/2010/main" val="3800070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1F3FA03-9D3C-44D8-8069-571BC1FA5D3C}" type="slidenum">
              <a:rPr lang="en-US"/>
              <a:pPr/>
              <a:t>20</a:t>
            </a:fld>
            <a:endParaRPr lang="en-US"/>
          </a:p>
        </p:txBody>
      </p:sp>
      <p:sp>
        <p:nvSpPr>
          <p:cNvPr id="532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3</a:t>
            </a:r>
          </a:p>
        </p:txBody>
      </p:sp>
      <p:sp>
        <p:nvSpPr>
          <p:cNvPr id="532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3255" name="Rectangle 7"/>
          <p:cNvSpPr>
            <a:spLocks noGrp="1" noChangeArrowheads="1"/>
          </p:cNvSpPr>
          <p:nvPr>
            <p:ph type="body" idx="1"/>
          </p:nvPr>
        </p:nvSpPr>
        <p:spPr>
          <a:ln/>
        </p:spPr>
        <p:txBody>
          <a:bodyPr lIns="92075" tIns="46038" rIns="92075" bIns="46038"/>
          <a:lstStyle/>
          <a:p>
            <a:r>
              <a:rPr lang="en-US" sz="1200" b="0" i="0" u="none" strike="noStrike" kern="1200" baseline="0" dirty="0">
                <a:solidFill>
                  <a:schemeClr val="tx1"/>
                </a:solidFill>
                <a:latin typeface="+mn-lt"/>
                <a:ea typeface="+mn-ea"/>
                <a:cs typeface="+mn-cs"/>
              </a:rPr>
              <a:t>Jump to middle key, pivot left/right depending on comparison.</a:t>
            </a:r>
          </a:p>
          <a:p>
            <a:r>
              <a:rPr lang="en-US" dirty="0">
                <a:hlinkClick r:id="rId3"/>
              </a:rPr>
              <a:t>https://hackernoon.com/what-does-the-time-complexity-o-log-n-actually-mean-45f94bb5bfbf</a:t>
            </a:r>
            <a:endParaRPr lang="en-US" dirty="0"/>
          </a:p>
        </p:txBody>
      </p:sp>
    </p:spTree>
    <p:extLst>
      <p:ext uri="{BB962C8B-B14F-4D97-AF65-F5344CB8AC3E}">
        <p14:creationId xmlns:p14="http://schemas.microsoft.com/office/powerpoint/2010/main" val="179670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index</a:t>
            </a:r>
          </a:p>
          <a:p>
            <a:pPr lvl="1"/>
            <a:r>
              <a:rPr lang="en-US" dirty="0"/>
              <a:t>Clustered vs. </a:t>
            </a:r>
            <a:r>
              <a:rPr lang="en-US" dirty="0" err="1"/>
              <a:t>Unclustered</a:t>
            </a:r>
            <a:endParaRPr lang="en-US" dirty="0"/>
          </a:p>
          <a:p>
            <a:pPr lvl="1"/>
            <a:r>
              <a:rPr lang="en-US" dirty="0"/>
              <a:t>Dense vs. Sparse</a:t>
            </a:r>
          </a:p>
          <a:p>
            <a:pPr marL="457200" lvl="1" indent="0">
              <a:buNone/>
            </a:pPr>
            <a:endParaRPr lang="en-US" dirty="0"/>
          </a:p>
          <a:p>
            <a:r>
              <a:rPr lang="en-US" dirty="0"/>
              <a:t>Data Structures</a:t>
            </a:r>
          </a:p>
          <a:p>
            <a:pPr lvl="1"/>
            <a:r>
              <a:rPr lang="en-US" dirty="0"/>
              <a:t>Hash based indexing</a:t>
            </a:r>
          </a:p>
          <a:p>
            <a:pPr lvl="1"/>
            <a:r>
              <a:rPr lang="en-US" dirty="0"/>
              <a:t>Tree based indexing</a:t>
            </a:r>
          </a:p>
          <a:p>
            <a:pPr lvl="1"/>
            <a:endParaRPr lang="en-US" b="0" dirty="0"/>
          </a:p>
          <a:p>
            <a:pPr lvl="0"/>
            <a:r>
              <a:rPr lang="en-US" b="0" dirty="0"/>
              <a:t>set statistics </a:t>
            </a:r>
            <a:r>
              <a:rPr lang="en-US" b="0" dirty="0" err="1"/>
              <a:t>io</a:t>
            </a:r>
            <a:r>
              <a:rPr lang="en-US" b="0" dirty="0"/>
              <a:t> on</a:t>
            </a:r>
          </a:p>
          <a:p>
            <a:pPr lvl="0"/>
            <a:r>
              <a:rPr lang="en-US" b="0" dirty="0"/>
              <a:t>SQL - 8K pages</a:t>
            </a:r>
          </a:p>
          <a:p>
            <a:pPr lvl="0"/>
            <a:r>
              <a:rPr lang="en-US" b="0" dirty="0"/>
              <a:t>exec </a:t>
            </a:r>
            <a:r>
              <a:rPr lang="en-US" b="0" dirty="0" err="1"/>
              <a:t>sp_helpindex</a:t>
            </a:r>
            <a:r>
              <a:rPr lang="en-US" b="0" dirty="0"/>
              <a:t> </a:t>
            </a:r>
            <a:r>
              <a:rPr lang="en-US" b="0" dirty="0" err="1"/>
              <a:t>tableName</a:t>
            </a:r>
            <a:endParaRPr lang="en-US" b="0" dirty="0"/>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a:t>
            </a:fld>
            <a:endParaRPr lang="en-CA"/>
          </a:p>
        </p:txBody>
      </p:sp>
    </p:spTree>
    <p:extLst>
      <p:ext uri="{BB962C8B-B14F-4D97-AF65-F5344CB8AC3E}">
        <p14:creationId xmlns:p14="http://schemas.microsoft.com/office/powerpoint/2010/main" val="2243223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CA" dirty="0"/>
              <a:t>The first level of the index may be dense or sparse</a:t>
            </a:r>
          </a:p>
          <a:p>
            <a:pPr lvl="1">
              <a:spcAft>
                <a:spcPts val="600"/>
              </a:spcAft>
            </a:pPr>
            <a:r>
              <a:rPr lang="en-CA" dirty="0"/>
              <a:t>Subsequent levels of the index are sparse indexes on the preceding level of the index</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21</a:t>
            </a:fld>
            <a:endParaRPr lang="en-CA"/>
          </a:p>
        </p:txBody>
      </p:sp>
    </p:spTree>
    <p:extLst>
      <p:ext uri="{BB962C8B-B14F-4D97-AF65-F5344CB8AC3E}">
        <p14:creationId xmlns:p14="http://schemas.microsoft.com/office/powerpoint/2010/main" val="1902061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22</a:t>
            </a:fld>
            <a:endParaRPr lang="en-CA"/>
          </a:p>
        </p:txBody>
      </p:sp>
    </p:spTree>
    <p:extLst>
      <p:ext uri="{BB962C8B-B14F-4D97-AF65-F5344CB8AC3E}">
        <p14:creationId xmlns:p14="http://schemas.microsoft.com/office/powerpoint/2010/main" val="292043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Supports equality and range searches, multiple attribute keys and partial key searches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23</a:t>
            </a:fld>
            <a:endParaRPr lang="en-CA"/>
          </a:p>
        </p:txBody>
      </p:sp>
    </p:spTree>
    <p:extLst>
      <p:ext uri="{BB962C8B-B14F-4D97-AF65-F5344CB8AC3E}">
        <p14:creationId xmlns:p14="http://schemas.microsoft.com/office/powerpoint/2010/main" val="1190612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B trees can be used to build many different indexes</a:t>
            </a:r>
          </a:p>
          <a:p>
            <a:pPr lvl="1">
              <a:spcAft>
                <a:spcPts val="1200"/>
              </a:spcAft>
            </a:pPr>
            <a:r>
              <a:rPr lang="en-CA" sz="2400" dirty="0"/>
              <a:t>The B tree could be a sparse index on a sorted data file, or</a:t>
            </a:r>
          </a:p>
          <a:p>
            <a:pPr lvl="1">
              <a:spcAft>
                <a:spcPts val="1200"/>
              </a:spcAft>
            </a:pPr>
            <a:r>
              <a:rPr lang="en-CA" sz="2400" dirty="0"/>
              <a:t>A dense index on a data file</a:t>
            </a:r>
          </a:p>
          <a:p>
            <a:endParaRPr lang="en-CA" dirty="0"/>
          </a:p>
          <a:p>
            <a:r>
              <a:rPr lang="en-US" sz="1200" b="0" i="0" u="none" strike="noStrike" kern="1200" baseline="0" dirty="0">
                <a:solidFill>
                  <a:schemeClr val="tx1"/>
                </a:solidFill>
                <a:latin typeface="+mn-lt"/>
                <a:ea typeface="+mn-ea"/>
                <a:cs typeface="+mn-cs"/>
              </a:rPr>
              <a:t>It is perfectly balanced (i.e., every leaf node is at the same depth).</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24</a:t>
            </a:fld>
            <a:endParaRPr lang="en-CA"/>
          </a:p>
        </p:txBody>
      </p:sp>
    </p:spTree>
    <p:extLst>
      <p:ext uri="{BB962C8B-B14F-4D97-AF65-F5344CB8AC3E}">
        <p14:creationId xmlns:p14="http://schemas.microsoft.com/office/powerpoint/2010/main" val="344421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25</a:t>
            </a:fld>
            <a:endParaRPr lang="en-CA"/>
          </a:p>
        </p:txBody>
      </p:sp>
    </p:spTree>
    <p:extLst>
      <p:ext uri="{BB962C8B-B14F-4D97-AF65-F5344CB8AC3E}">
        <p14:creationId xmlns:p14="http://schemas.microsoft.com/office/powerpoint/2010/main" val="110524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leaf nodes contain the keys in order</a:t>
            </a:r>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left most </a:t>
            </a:r>
            <a:r>
              <a:rPr lang="en-CA" sz="2400" i="1" dirty="0"/>
              <a:t>n</a:t>
            </a:r>
            <a:r>
              <a:rPr lang="en-CA" sz="2400" dirty="0"/>
              <a:t> pointers point to records in the data file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Minimum Occupancy = (n + 1)/2  pointers = half-full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26</a:t>
            </a:fld>
            <a:endParaRPr lang="en-CA"/>
          </a:p>
        </p:txBody>
      </p:sp>
    </p:spTree>
    <p:extLst>
      <p:ext uri="{BB962C8B-B14F-4D97-AF65-F5344CB8AC3E}">
        <p14:creationId xmlns:p14="http://schemas.microsoft.com/office/powerpoint/2010/main" val="982861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Insertion and Deletion in </a:t>
            </a:r>
            <a:r>
              <a:rPr lang="en-US" sz="1200" b="0" i="0" u="none" strike="noStrike" kern="1200" baseline="0" dirty="0" err="1">
                <a:solidFill>
                  <a:schemeClr val="tx1"/>
                </a:solidFill>
                <a:latin typeface="+mn-lt"/>
                <a:ea typeface="+mn-ea"/>
                <a:cs typeface="+mn-cs"/>
              </a:rPr>
              <a:t>B+Tree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•Structure of tree changes to handle row insertion and deletion –no overflow chains</a:t>
            </a:r>
          </a:p>
          <a:p>
            <a:r>
              <a:rPr lang="en-US" sz="1200" b="0" i="0" u="none" strike="noStrike" kern="1200" baseline="0" dirty="0">
                <a:solidFill>
                  <a:schemeClr val="tx1"/>
                </a:solidFill>
                <a:latin typeface="+mn-lt"/>
                <a:ea typeface="+mn-ea"/>
                <a:cs typeface="+mn-cs"/>
              </a:rPr>
              <a:t>•Tree remains balanced: </a:t>
            </a:r>
            <a:r>
              <a:rPr lang="en-US" sz="1200" b="1" i="0" u="none" strike="noStrike" kern="1200" baseline="0" dirty="0">
                <a:solidFill>
                  <a:schemeClr val="tx1"/>
                </a:solidFill>
                <a:latin typeface="+mn-lt"/>
                <a:ea typeface="+mn-ea"/>
                <a:cs typeface="+mn-cs"/>
              </a:rPr>
              <a:t>all paths from root to index entries have same length</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27</a:t>
            </a:fld>
            <a:endParaRPr lang="en-CA"/>
          </a:p>
        </p:txBody>
      </p:sp>
    </p:spTree>
    <p:extLst>
      <p:ext uri="{BB962C8B-B14F-4D97-AF65-F5344CB8AC3E}">
        <p14:creationId xmlns:p14="http://schemas.microsoft.com/office/powerpoint/2010/main" val="3255748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We will assume for now that there are no duplicate values for search keys</a:t>
            </a:r>
          </a:p>
          <a:p>
            <a:pPr lvl="1">
              <a:spcAft>
                <a:spcPts val="1200"/>
              </a:spcAft>
            </a:pPr>
            <a:r>
              <a:rPr lang="en-CA" sz="2400" dirty="0"/>
              <a:t>That is the search key is a candidate key for the relation</a:t>
            </a:r>
          </a:p>
          <a:p>
            <a:pPr lvl="1">
              <a:spcAft>
                <a:spcPts val="1200"/>
              </a:spcAft>
            </a:pPr>
            <a:r>
              <a:rPr lang="en-CA" sz="2400" dirty="0"/>
              <a:t>The meaning of Inner nodes changes slightly if there are duplicate search key values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35</a:t>
            </a:fld>
            <a:endParaRPr lang="en-CA"/>
          </a:p>
        </p:txBody>
      </p:sp>
    </p:spTree>
    <p:extLst>
      <p:ext uri="{BB962C8B-B14F-4D97-AF65-F5344CB8AC3E}">
        <p14:creationId xmlns:p14="http://schemas.microsoft.com/office/powerpoint/2010/main" val="2551080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is similar to a BST</a:t>
            </a:r>
            <a:endParaRPr lang="en-US" sz="1200" dirty="0">
              <a:sym typeface="Symbol" pitchFamily="18" charset="2"/>
            </a:endParaRP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36</a:t>
            </a:fld>
            <a:endParaRPr lang="en-CA"/>
          </a:p>
        </p:txBody>
      </p:sp>
    </p:spTree>
    <p:extLst>
      <p:ext uri="{BB962C8B-B14F-4D97-AF65-F5344CB8AC3E}">
        <p14:creationId xmlns:p14="http://schemas.microsoft.com/office/powerpoint/2010/main" val="394326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37</a:t>
            </a:fld>
            <a:endParaRPr lang="en-CA"/>
          </a:p>
        </p:txBody>
      </p:sp>
    </p:spTree>
    <p:extLst>
      <p:ext uri="{BB962C8B-B14F-4D97-AF65-F5344CB8AC3E}">
        <p14:creationId xmlns:p14="http://schemas.microsoft.com/office/powerpoint/2010/main" val="141142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a:t>
            </a:fld>
            <a:endParaRPr lang="en-CA"/>
          </a:p>
        </p:txBody>
      </p:sp>
    </p:spTree>
    <p:extLst>
      <p:ext uri="{BB962C8B-B14F-4D97-AF65-F5344CB8AC3E}">
        <p14:creationId xmlns:p14="http://schemas.microsoft.com/office/powerpoint/2010/main" val="1236091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38</a:t>
            </a:fld>
            <a:endParaRPr lang="en-CA"/>
          </a:p>
        </p:txBody>
      </p:sp>
    </p:spTree>
    <p:extLst>
      <p:ext uri="{BB962C8B-B14F-4D97-AF65-F5344CB8AC3E}">
        <p14:creationId xmlns:p14="http://schemas.microsoft.com/office/powerpoint/2010/main" val="443883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8FE7F3CC-967D-4174-8D33-D671AC6A2D15}" type="slidenum">
              <a:rPr lang="en-US"/>
              <a:pPr/>
              <a:t>39</a:t>
            </a:fld>
            <a:endParaRPr lang="en-US"/>
          </a:p>
        </p:txBody>
      </p:sp>
      <p:sp>
        <p:nvSpPr>
          <p:cNvPr id="27650" name="Rectangle 2"/>
          <p:cNvSpPr>
            <a:spLocks noChangeArrowheads="1"/>
          </p:cNvSpPr>
          <p:nvPr/>
        </p:nvSpPr>
        <p:spPr bwMode="auto">
          <a:xfrm>
            <a:off x="3884614" y="-1562"/>
            <a:ext cx="2973387"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3884614" y="8684927"/>
            <a:ext cx="2973387"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908050"/>
            <a:r>
              <a:rPr lang="en-US" sz="1000" i="1"/>
              <a:t>6</a:t>
            </a:r>
          </a:p>
        </p:txBody>
      </p:sp>
      <p:sp>
        <p:nvSpPr>
          <p:cNvPr id="27652" name="Rectangle 4"/>
          <p:cNvSpPr>
            <a:spLocks noChangeArrowheads="1"/>
          </p:cNvSpPr>
          <p:nvPr/>
        </p:nvSpPr>
        <p:spPr bwMode="auto">
          <a:xfrm>
            <a:off x="-1588" y="8684927"/>
            <a:ext cx="2971801"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1588" y="-1562"/>
            <a:ext cx="2971801"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Grp="1" noRot="1" noChangeAspect="1" noChangeArrowheads="1" noTextEdit="1"/>
          </p:cNvSpPr>
          <p:nvPr>
            <p:ph type="sldImg"/>
          </p:nvPr>
        </p:nvSpPr>
        <p:spPr>
          <a:ln cap="flat"/>
        </p:spPr>
      </p:sp>
      <p:sp>
        <p:nvSpPr>
          <p:cNvPr id="27655" name="Rectangle 7"/>
          <p:cNvSpPr>
            <a:spLocks noGrp="1" noChangeArrowheads="1"/>
          </p:cNvSpPr>
          <p:nvPr>
            <p:ph type="body" idx="1"/>
          </p:nvPr>
        </p:nvSpPr>
        <p:spPr>
          <a:ln/>
        </p:spPr>
        <p:txBody>
          <a:bodyPr>
            <a:normAutofit fontScale="25000" lnSpcReduction="20000"/>
          </a:bodyPr>
          <a:lstStyle/>
          <a:p>
            <a:r>
              <a:rPr lang="en-US" sz="1200" b="0" i="0" u="none" strike="noStrike" kern="1200" baseline="0" dirty="0">
                <a:solidFill>
                  <a:schemeClr val="tx1"/>
                </a:solidFill>
                <a:latin typeface="+mn-lt"/>
                <a:ea typeface="+mn-ea"/>
                <a:cs typeface="+mn-cs"/>
              </a:rPr>
              <a:t>Find correct leaf node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.Put</a:t>
            </a:r>
            <a:r>
              <a:rPr lang="en-US" sz="1200" b="0" i="0" u="none" strike="noStrike" kern="1200" baseline="0" dirty="0">
                <a:solidFill>
                  <a:schemeClr val="tx1"/>
                </a:solidFill>
                <a:latin typeface="+mn-lt"/>
                <a:ea typeface="+mn-ea"/>
                <a:cs typeface="+mn-cs"/>
              </a:rPr>
              <a:t> data entry into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in sorted order.</a:t>
            </a:r>
          </a:p>
          <a:p>
            <a:r>
              <a:rPr lang="en-US" sz="1200" b="0" i="0" u="none" strike="noStrike" kern="1200" baseline="0" dirty="0">
                <a:solidFill>
                  <a:schemeClr val="tx1"/>
                </a:solidFill>
                <a:latin typeface="+mn-lt"/>
                <a:ea typeface="+mn-ea"/>
                <a:cs typeface="+mn-cs"/>
              </a:rPr>
              <a:t>If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has</a:t>
            </a:r>
            <a:r>
              <a:rPr lang="en-US" sz="1200" b="0" i="0" u="none" strike="noStrike" kern="1200" baseline="0" dirty="0">
                <a:solidFill>
                  <a:schemeClr val="tx1"/>
                </a:solidFill>
                <a:latin typeface="+mn-lt"/>
                <a:ea typeface="+mn-ea"/>
                <a:cs typeface="+mn-cs"/>
              </a:rPr>
              <a:t> enough space, done!</a:t>
            </a:r>
          </a:p>
          <a:p>
            <a:r>
              <a:rPr lang="en-US" sz="1200" b="0" i="0" u="none" strike="noStrike" kern="1200" baseline="0" dirty="0">
                <a:solidFill>
                  <a:schemeClr val="tx1"/>
                </a:solidFill>
                <a:latin typeface="+mn-lt"/>
                <a:ea typeface="+mn-ea"/>
                <a:cs typeface="+mn-cs"/>
              </a:rPr>
              <a:t>Otherwise, split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keys</a:t>
            </a:r>
            <a:r>
              <a:rPr lang="en-US" sz="1200" b="0" i="0" u="none" strike="noStrike" kern="1200" baseline="0" dirty="0">
                <a:solidFill>
                  <a:schemeClr val="tx1"/>
                </a:solidFill>
                <a:latin typeface="+mn-lt"/>
                <a:ea typeface="+mn-ea"/>
                <a:cs typeface="+mn-cs"/>
              </a:rPr>
              <a:t> into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and a new node </a:t>
            </a:r>
            <a:r>
              <a:rPr lang="en-US" sz="1200" b="1" i="0" u="none" strike="noStrike" kern="1200" baseline="0" dirty="0">
                <a:solidFill>
                  <a:schemeClr val="tx1"/>
                </a:solidFill>
                <a:latin typeface="+mn-lt"/>
                <a:ea typeface="+mn-ea"/>
                <a:cs typeface="+mn-cs"/>
              </a:rPr>
              <a:t>L2</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→Redistribute entries evenly, copy up middle key.</a:t>
            </a:r>
          </a:p>
          <a:p>
            <a:r>
              <a:rPr lang="en-US" sz="1200" b="0" i="0" u="none" strike="noStrike" kern="1200" baseline="0" dirty="0">
                <a:solidFill>
                  <a:schemeClr val="tx1"/>
                </a:solidFill>
                <a:latin typeface="+mn-lt"/>
                <a:ea typeface="+mn-ea"/>
                <a:cs typeface="+mn-cs"/>
              </a:rPr>
              <a:t>→Insert index entry pointing to </a:t>
            </a:r>
            <a:r>
              <a:rPr lang="en-US" sz="1200" b="1" i="0" u="none" strike="noStrike" kern="1200" baseline="0" dirty="0">
                <a:solidFill>
                  <a:schemeClr val="tx1"/>
                </a:solidFill>
                <a:latin typeface="+mn-lt"/>
                <a:ea typeface="+mn-ea"/>
                <a:cs typeface="+mn-cs"/>
              </a:rPr>
              <a:t>L2</a:t>
            </a:r>
            <a:r>
              <a:rPr lang="en-US" sz="1200" b="0" i="0" u="none" strike="noStrike" kern="1200" baseline="0" dirty="0">
                <a:solidFill>
                  <a:schemeClr val="tx1"/>
                </a:solidFill>
                <a:latin typeface="+mn-lt"/>
                <a:ea typeface="+mn-ea"/>
                <a:cs typeface="+mn-cs"/>
              </a:rPr>
              <a:t>into parent of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split inner node, redistribute entries evenly, but push up middle key. </a:t>
            </a:r>
            <a:endParaRPr lang="en-US" sz="2800" dirty="0"/>
          </a:p>
          <a:p>
            <a:endParaRPr lang="en-US" sz="2800" dirty="0"/>
          </a:p>
          <a:p>
            <a:r>
              <a:rPr lang="en-US" sz="2800" dirty="0"/>
              <a:t>root split increases height.  </a:t>
            </a:r>
          </a:p>
          <a:p>
            <a:pPr lvl="1"/>
            <a:r>
              <a:rPr lang="en-US" sz="2400" dirty="0"/>
              <a:t>Tree growth: gets </a:t>
            </a:r>
            <a:r>
              <a:rPr lang="en-US" sz="2400" i="1" u="sng" dirty="0">
                <a:solidFill>
                  <a:srgbClr val="C00000"/>
                </a:solidFill>
              </a:rPr>
              <a:t>wider</a:t>
            </a:r>
            <a:r>
              <a:rPr lang="en-US" sz="2400" dirty="0">
                <a:solidFill>
                  <a:srgbClr val="C00000"/>
                </a:solidFill>
              </a:rPr>
              <a:t> </a:t>
            </a:r>
            <a:r>
              <a:rPr lang="en-US" sz="2400" dirty="0"/>
              <a:t>or </a:t>
            </a:r>
            <a:r>
              <a:rPr lang="en-US" sz="2400" i="1" u="sng" dirty="0">
                <a:solidFill>
                  <a:srgbClr val="C00000"/>
                </a:solidFill>
              </a:rPr>
              <a:t>one level taller at top</a:t>
            </a:r>
            <a:r>
              <a:rPr lang="en-US" sz="2400" i="1" dirty="0"/>
              <a:t>.</a:t>
            </a:r>
          </a:p>
          <a:p>
            <a:pPr>
              <a:spcAft>
                <a:spcPts val="600"/>
              </a:spcAft>
            </a:pPr>
            <a:endParaRPr lang="en-US" sz="2600" dirty="0"/>
          </a:p>
          <a:p>
            <a:pPr>
              <a:spcAft>
                <a:spcPts val="600"/>
              </a:spcAft>
            </a:pPr>
            <a:r>
              <a:rPr lang="en-US" sz="2600" dirty="0"/>
              <a:t>Insert the record in the in the data file</a:t>
            </a:r>
          </a:p>
          <a:p>
            <a:pPr lvl="1">
              <a:spcAft>
                <a:spcPts val="600"/>
              </a:spcAft>
            </a:pPr>
            <a:r>
              <a:rPr lang="en-US" sz="2200" dirty="0"/>
              <a:t>Retaining the </a:t>
            </a:r>
            <a:r>
              <a:rPr lang="en-US" sz="2200" b="1" dirty="0"/>
              <a:t>rid </a:t>
            </a:r>
            <a:r>
              <a:rPr lang="en-US" sz="2200" dirty="0"/>
              <a:t>and the search key value, </a:t>
            </a:r>
            <a:r>
              <a:rPr lang="en-US" sz="2200" i="1" dirty="0"/>
              <a:t>K</a:t>
            </a:r>
          </a:p>
          <a:p>
            <a:pPr>
              <a:spcAft>
                <a:spcPts val="600"/>
              </a:spcAft>
            </a:pPr>
            <a:r>
              <a:rPr lang="en-US" sz="2600" dirty="0"/>
              <a:t>Insert the entry in the appropriate place in a leaf</a:t>
            </a:r>
          </a:p>
          <a:p>
            <a:pPr lvl="1">
              <a:spcAft>
                <a:spcPts val="600"/>
              </a:spcAft>
            </a:pPr>
            <a:r>
              <a:rPr lang="en-US" sz="2200" dirty="0">
                <a:sym typeface="Symbol" pitchFamily="18" charset="2"/>
              </a:rPr>
              <a:t>Use the search algorithm to find the leaf node</a:t>
            </a:r>
          </a:p>
          <a:p>
            <a:pPr lvl="1">
              <a:spcAft>
                <a:spcPts val="600"/>
              </a:spcAft>
            </a:pPr>
            <a:r>
              <a:rPr lang="en-US" sz="2200" dirty="0">
                <a:sym typeface="Symbol" pitchFamily="18" charset="2"/>
              </a:rPr>
              <a:t>Insert a data entry, if it fits the process is complete</a:t>
            </a:r>
          </a:p>
          <a:p>
            <a:pPr>
              <a:spcAft>
                <a:spcPts val="600"/>
              </a:spcAft>
            </a:pPr>
            <a:r>
              <a:rPr lang="en-US" sz="2600" dirty="0">
                <a:sym typeface="Symbol" pitchFamily="18" charset="2"/>
              </a:rPr>
              <a:t>If the target leaf node is full then split it</a:t>
            </a:r>
          </a:p>
          <a:p>
            <a:pPr lvl="1">
              <a:spcAft>
                <a:spcPts val="600"/>
              </a:spcAft>
            </a:pPr>
            <a:r>
              <a:rPr lang="en-US" sz="2200" dirty="0">
                <a:sym typeface="Symbol" pitchFamily="18" charset="2"/>
              </a:rPr>
              <a:t>The first (</a:t>
            </a:r>
            <a:r>
              <a:rPr lang="en-US" sz="2200" i="1" dirty="0">
                <a:sym typeface="Symbol" pitchFamily="18" charset="2"/>
              </a:rPr>
              <a:t>n </a:t>
            </a:r>
            <a:r>
              <a:rPr lang="en-US" sz="2200" dirty="0">
                <a:sym typeface="Symbol" pitchFamily="18" charset="2"/>
              </a:rPr>
              <a:t>+ 1) / 2 entries stay in the original node</a:t>
            </a:r>
          </a:p>
          <a:p>
            <a:pPr lvl="1">
              <a:spcAft>
                <a:spcPts val="600"/>
              </a:spcAft>
            </a:pPr>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+ 1) / 2 entries to the right of the original node</a:t>
            </a:r>
          </a:p>
          <a:p>
            <a:pPr lvl="1">
              <a:spcAft>
                <a:spcPts val="600"/>
              </a:spcAft>
            </a:pPr>
            <a:r>
              <a:rPr lang="en-US" sz="2200" dirty="0">
                <a:sym typeface="Symbol" pitchFamily="18" charset="2"/>
              </a:rPr>
              <a:t>Insert an entry with the first search key value from the new leaf node in the parent node to point to the new node</a:t>
            </a:r>
          </a:p>
          <a:p>
            <a:endParaRPr lang="en-GB" dirty="0"/>
          </a:p>
          <a:p>
            <a:r>
              <a:rPr lang="en-US" sz="2600" dirty="0">
                <a:sym typeface="Symbol" pitchFamily="18" charset="2"/>
              </a:rPr>
              <a:t>Adding an entry to an Inner node may cause it to split </a:t>
            </a:r>
          </a:p>
          <a:p>
            <a:pPr lvl="1"/>
            <a:r>
              <a:rPr lang="en-US" sz="2200" dirty="0">
                <a:sym typeface="Symbol" pitchFamily="18" charset="2"/>
              </a:rPr>
              <a:t>The first (</a:t>
            </a:r>
            <a:r>
              <a:rPr lang="en-US" sz="2200" i="1" dirty="0">
                <a:sym typeface="Symbol" pitchFamily="18" charset="2"/>
              </a:rPr>
              <a:t>n </a:t>
            </a:r>
            <a:r>
              <a:rPr lang="en-US" sz="2200" dirty="0">
                <a:sym typeface="Symbol" pitchFamily="18" charset="2"/>
              </a:rPr>
              <a:t>+ 2) / 2 </a:t>
            </a:r>
            <a:r>
              <a:rPr lang="en-US" sz="2200" i="1" dirty="0">
                <a:sym typeface="Symbol" pitchFamily="18" charset="2"/>
              </a:rPr>
              <a:t>pointers</a:t>
            </a:r>
            <a:r>
              <a:rPr lang="en-US" sz="2200" dirty="0">
                <a:sym typeface="Symbol" pitchFamily="18" charset="2"/>
              </a:rPr>
              <a:t> stay in the original node</a:t>
            </a:r>
          </a:p>
          <a:p>
            <a:pPr lvl="1"/>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+ 2) / 2 pointers to the right of the original node</a:t>
            </a:r>
          </a:p>
          <a:p>
            <a:pPr lvl="1"/>
            <a:r>
              <a:rPr lang="en-US" sz="2200" dirty="0">
                <a:sym typeface="Symbol" pitchFamily="18" charset="2"/>
              </a:rPr>
              <a:t>Leave the first </a:t>
            </a:r>
            <a:r>
              <a:rPr lang="en-US" sz="2200" i="1" dirty="0">
                <a:sym typeface="Symbol" pitchFamily="18" charset="2"/>
              </a:rPr>
              <a:t>n </a:t>
            </a:r>
            <a:r>
              <a:rPr lang="en-US" sz="2200" dirty="0">
                <a:sym typeface="Symbol" pitchFamily="18" charset="2"/>
              </a:rPr>
              <a:t> / 2  keys in the original node and move the last </a:t>
            </a:r>
            <a:r>
              <a:rPr lang="en-US" sz="2200" i="1" dirty="0">
                <a:sym typeface="Symbol" pitchFamily="18" charset="2"/>
              </a:rPr>
              <a:t>n </a:t>
            </a:r>
            <a:r>
              <a:rPr lang="en-US" sz="2200" dirty="0">
                <a:sym typeface="Symbol" pitchFamily="18" charset="2"/>
              </a:rPr>
              <a:t> / 2  keys to the new node</a:t>
            </a:r>
          </a:p>
          <a:p>
            <a:pPr lvl="1"/>
            <a:r>
              <a:rPr lang="en-US" sz="2200" dirty="0">
                <a:sym typeface="Symbol" pitchFamily="18" charset="2"/>
              </a:rPr>
              <a:t>After inserting a new entry there should be </a:t>
            </a:r>
            <a:r>
              <a:rPr lang="en-US" sz="2200" i="1" dirty="0">
                <a:sym typeface="Symbol" pitchFamily="18" charset="2"/>
              </a:rPr>
              <a:t>n</a:t>
            </a:r>
            <a:r>
              <a:rPr lang="en-US" sz="2200" dirty="0">
                <a:sym typeface="Symbol" pitchFamily="18" charset="2"/>
              </a:rPr>
              <a:t> + 1 keys (and </a:t>
            </a:r>
            <a:r>
              <a:rPr lang="en-US" sz="2200" i="1" dirty="0">
                <a:sym typeface="Symbol" pitchFamily="18" charset="2"/>
              </a:rPr>
              <a:t>n</a:t>
            </a:r>
            <a:r>
              <a:rPr lang="en-US" sz="2200" dirty="0">
                <a:sym typeface="Symbol" pitchFamily="18" charset="2"/>
              </a:rPr>
              <a:t> + 2 pointers)</a:t>
            </a:r>
          </a:p>
          <a:p>
            <a:pPr lvl="1"/>
            <a:r>
              <a:rPr lang="en-US" sz="2200" dirty="0">
                <a:sym typeface="Symbol" pitchFamily="18" charset="2"/>
              </a:rPr>
              <a:t>The remaining key will be a median value between the values in the original and new node</a:t>
            </a:r>
          </a:p>
          <a:p>
            <a:r>
              <a:rPr lang="en-US" sz="2600" dirty="0">
                <a:sym typeface="Symbol" pitchFamily="18" charset="2"/>
              </a:rPr>
              <a:t>This left over key is inserted into the parent of the node along with a pointer to the new node</a:t>
            </a:r>
          </a:p>
          <a:p>
            <a:endParaRPr lang="en-GB" dirty="0"/>
          </a:p>
          <a:p>
            <a:pPr>
              <a:spcAft>
                <a:spcPts val="1200"/>
              </a:spcAft>
            </a:pPr>
            <a:r>
              <a:rPr lang="en-US" sz="2800" dirty="0">
                <a:sym typeface="Symbol" pitchFamily="18" charset="2"/>
              </a:rPr>
              <a:t>Moving a value to a higher, Inner level of the tree, again cause a split</a:t>
            </a:r>
          </a:p>
          <a:p>
            <a:pPr lvl="1">
              <a:spcAft>
                <a:spcPts val="1200"/>
              </a:spcAft>
            </a:pPr>
            <a:r>
              <a:rPr lang="en-US" sz="2400" dirty="0">
                <a:sym typeface="Symbol" pitchFamily="18" charset="2"/>
              </a:rPr>
              <a:t>The same process is repeated until no further splits are required, or until a new root node has been created</a:t>
            </a:r>
          </a:p>
          <a:p>
            <a:pPr>
              <a:spcAft>
                <a:spcPts val="1200"/>
              </a:spcAft>
            </a:pPr>
            <a:r>
              <a:rPr lang="en-US" sz="2800" dirty="0">
                <a:sym typeface="Symbol" pitchFamily="18" charset="2"/>
              </a:rPr>
              <a:t>If a new root is created it will initially have just one key and two children</a:t>
            </a:r>
          </a:p>
          <a:p>
            <a:pPr lvl="1">
              <a:spcAft>
                <a:spcPts val="1200"/>
              </a:spcAft>
            </a:pPr>
            <a:r>
              <a:rPr lang="en-US" sz="2400" dirty="0">
                <a:sym typeface="Symbol" pitchFamily="18" charset="2"/>
              </a:rPr>
              <a:t>So will be less than half full</a:t>
            </a:r>
          </a:p>
          <a:p>
            <a:pPr lvl="1">
              <a:spcAft>
                <a:spcPts val="1200"/>
              </a:spcAft>
            </a:pPr>
            <a:r>
              <a:rPr lang="en-US" sz="2400" dirty="0">
                <a:sym typeface="Symbol" pitchFamily="18" charset="2"/>
              </a:rPr>
              <a:t>This </a:t>
            </a:r>
            <a:r>
              <a:rPr lang="en-US" sz="2400" i="1" dirty="0">
                <a:sym typeface="Symbol" pitchFamily="18" charset="2"/>
              </a:rPr>
              <a:t>is</a:t>
            </a:r>
            <a:r>
              <a:rPr lang="en-US" sz="2400" dirty="0">
                <a:sym typeface="Symbol" pitchFamily="18" charset="2"/>
              </a:rPr>
              <a:t> permitted for the root (only)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Insert index entry pointing to </a:t>
            </a:r>
            <a:r>
              <a:rPr lang="en-US" sz="1200" i="1" dirty="0"/>
              <a:t>L2 </a:t>
            </a:r>
            <a:r>
              <a:rPr lang="en-US" sz="1200" dirty="0"/>
              <a:t>into parent of </a:t>
            </a:r>
            <a:r>
              <a:rPr lang="en-US" sz="1200" i="1" dirty="0"/>
              <a:t>L</a:t>
            </a:r>
            <a:endParaRPr lang="en-US" sz="1200" dirty="0"/>
          </a:p>
          <a:p>
            <a:endParaRPr lang="en-GB" dirty="0"/>
          </a:p>
        </p:txBody>
      </p:sp>
    </p:spTree>
    <p:extLst>
      <p:ext uri="{BB962C8B-B14F-4D97-AF65-F5344CB8AC3E}">
        <p14:creationId xmlns:p14="http://schemas.microsoft.com/office/powerpoint/2010/main" val="48864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40</a:t>
            </a:fld>
            <a:endParaRPr lang="en-CA"/>
          </a:p>
        </p:txBody>
      </p:sp>
    </p:spTree>
    <p:extLst>
      <p:ext uri="{BB962C8B-B14F-4D97-AF65-F5344CB8AC3E}">
        <p14:creationId xmlns:p14="http://schemas.microsoft.com/office/powerpoint/2010/main" val="2170790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41</a:t>
            </a:fld>
            <a:endParaRPr lang="en-CA"/>
          </a:p>
        </p:txBody>
      </p:sp>
    </p:spTree>
    <p:extLst>
      <p:ext uri="{BB962C8B-B14F-4D97-AF65-F5344CB8AC3E}">
        <p14:creationId xmlns:p14="http://schemas.microsoft.com/office/powerpoint/2010/main" val="49779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42</a:t>
            </a:fld>
            <a:endParaRPr lang="en-CA"/>
          </a:p>
        </p:txBody>
      </p:sp>
    </p:spTree>
    <p:extLst>
      <p:ext uri="{BB962C8B-B14F-4D97-AF65-F5344CB8AC3E}">
        <p14:creationId xmlns:p14="http://schemas.microsoft.com/office/powerpoint/2010/main" val="3327602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43</a:t>
            </a:fld>
            <a:endParaRPr lang="en-CA"/>
          </a:p>
        </p:txBody>
      </p:sp>
    </p:spTree>
    <p:extLst>
      <p:ext uri="{BB962C8B-B14F-4D97-AF65-F5344CB8AC3E}">
        <p14:creationId xmlns:p14="http://schemas.microsoft.com/office/powerpoint/2010/main" val="57081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44</a:t>
            </a:fld>
            <a:endParaRPr lang="en-CA"/>
          </a:p>
        </p:txBody>
      </p:sp>
    </p:spTree>
    <p:extLst>
      <p:ext uri="{BB962C8B-B14F-4D97-AF65-F5344CB8AC3E}">
        <p14:creationId xmlns:p14="http://schemas.microsoft.com/office/powerpoint/2010/main" val="715073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45</a:t>
            </a:fld>
            <a:endParaRPr lang="en-CA"/>
          </a:p>
        </p:txBody>
      </p:sp>
    </p:spTree>
    <p:extLst>
      <p:ext uri="{BB962C8B-B14F-4D97-AF65-F5344CB8AC3E}">
        <p14:creationId xmlns:p14="http://schemas.microsoft.com/office/powerpoint/2010/main" val="2563740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46</a:t>
            </a:fld>
            <a:endParaRPr lang="en-CA"/>
          </a:p>
        </p:txBody>
      </p:sp>
    </p:spTree>
    <p:extLst>
      <p:ext uri="{BB962C8B-B14F-4D97-AF65-F5344CB8AC3E}">
        <p14:creationId xmlns:p14="http://schemas.microsoft.com/office/powerpoint/2010/main" val="89622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47</a:t>
            </a:fld>
            <a:endParaRPr lang="en-CA"/>
          </a:p>
        </p:txBody>
      </p:sp>
    </p:spTree>
    <p:extLst>
      <p:ext uri="{BB962C8B-B14F-4D97-AF65-F5344CB8AC3E}">
        <p14:creationId xmlns:p14="http://schemas.microsoft.com/office/powerpoint/2010/main" val="23205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Data Organization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 we layout data structure in memory/pages and what information to store to support efficient access.</a:t>
            </a:r>
          </a:p>
          <a:p>
            <a:endParaRPr lang="en-US" dirty="0"/>
          </a:p>
        </p:txBody>
      </p:sp>
      <p:sp>
        <p:nvSpPr>
          <p:cNvPr id="4" name="Slide Number Placeholder 3"/>
          <p:cNvSpPr>
            <a:spLocks noGrp="1"/>
          </p:cNvSpPr>
          <p:nvPr>
            <p:ph type="sldNum" sz="quarter" idx="5"/>
          </p:nvPr>
        </p:nvSpPr>
        <p:spPr/>
        <p:txBody>
          <a:bodyPr/>
          <a:lstStyle/>
          <a:p>
            <a:fld id="{4A433384-6904-4458-8634-E580604A8508}" type="slidenum">
              <a:rPr lang="en-CA" smtClean="0"/>
              <a:pPr/>
              <a:t>4</a:t>
            </a:fld>
            <a:endParaRPr lang="en-CA"/>
          </a:p>
        </p:txBody>
      </p:sp>
    </p:spTree>
    <p:extLst>
      <p:ext uri="{BB962C8B-B14F-4D97-AF65-F5344CB8AC3E}">
        <p14:creationId xmlns:p14="http://schemas.microsoft.com/office/powerpoint/2010/main" val="4247318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48</a:t>
            </a:fld>
            <a:endParaRPr lang="en-CA"/>
          </a:p>
        </p:txBody>
      </p:sp>
    </p:spTree>
    <p:extLst>
      <p:ext uri="{BB962C8B-B14F-4D97-AF65-F5344CB8AC3E}">
        <p14:creationId xmlns:p14="http://schemas.microsoft.com/office/powerpoint/2010/main" val="24073661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49</a:t>
            </a:fld>
            <a:endParaRPr lang="en-CA"/>
          </a:p>
        </p:txBody>
      </p:sp>
    </p:spTree>
    <p:extLst>
      <p:ext uri="{BB962C8B-B14F-4D97-AF65-F5344CB8AC3E}">
        <p14:creationId xmlns:p14="http://schemas.microsoft.com/office/powerpoint/2010/main" val="2326077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insert values 31, 39, 45, 51, 60, 93</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50</a:t>
            </a:fld>
            <a:endParaRPr lang="en-CA"/>
          </a:p>
        </p:txBody>
      </p:sp>
    </p:spTree>
    <p:extLst>
      <p:ext uri="{BB962C8B-B14F-4D97-AF65-F5344CB8AC3E}">
        <p14:creationId xmlns:p14="http://schemas.microsoft.com/office/powerpoint/2010/main" val="2794345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51</a:t>
            </a:fld>
            <a:endParaRPr lang="en-CA"/>
          </a:p>
        </p:txBody>
      </p:sp>
    </p:spTree>
    <p:extLst>
      <p:ext uri="{BB962C8B-B14F-4D97-AF65-F5344CB8AC3E}">
        <p14:creationId xmlns:p14="http://schemas.microsoft.com/office/powerpoint/2010/main" val="3812588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52</a:t>
            </a:fld>
            <a:endParaRPr lang="en-CA"/>
          </a:p>
        </p:txBody>
      </p:sp>
    </p:spTree>
    <p:extLst>
      <p:ext uri="{BB962C8B-B14F-4D97-AF65-F5344CB8AC3E}">
        <p14:creationId xmlns:p14="http://schemas.microsoft.com/office/powerpoint/2010/main" val="3618474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53</a:t>
            </a:fld>
            <a:endParaRPr lang="en-CA"/>
          </a:p>
        </p:txBody>
      </p:sp>
    </p:spTree>
    <p:extLst>
      <p:ext uri="{BB962C8B-B14F-4D97-AF65-F5344CB8AC3E}">
        <p14:creationId xmlns:p14="http://schemas.microsoft.com/office/powerpoint/2010/main" val="542103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54</a:t>
            </a:fld>
            <a:endParaRPr lang="en-CA"/>
          </a:p>
        </p:txBody>
      </p:sp>
    </p:spTree>
    <p:extLst>
      <p:ext uri="{BB962C8B-B14F-4D97-AF65-F5344CB8AC3E}">
        <p14:creationId xmlns:p14="http://schemas.microsoft.com/office/powerpoint/2010/main" val="3804206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53C3B6-6B54-4FBA-B3A4-AB945718A1E0}" type="slidenum">
              <a:rPr lang="en-US"/>
              <a:pPr/>
              <a:t>55</a:t>
            </a:fld>
            <a:endParaRPr lang="en-US"/>
          </a:p>
        </p:txBody>
      </p:sp>
      <p:sp>
        <p:nvSpPr>
          <p:cNvPr id="33794" name="Rectangle 2"/>
          <p:cNvSpPr>
            <a:spLocks noChangeArrowheads="1"/>
          </p:cNvSpPr>
          <p:nvPr/>
        </p:nvSpPr>
        <p:spPr bwMode="auto">
          <a:xfrm>
            <a:off x="388620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14</a:t>
            </a:r>
          </a:p>
        </p:txBody>
      </p:sp>
      <p:sp>
        <p:nvSpPr>
          <p:cNvPr id="33796" name="Rectangle 4"/>
          <p:cNvSpPr>
            <a:spLocks noChangeArrowheads="1"/>
          </p:cNvSpPr>
          <p:nvPr/>
        </p:nvSpPr>
        <p:spPr bwMode="auto">
          <a:xfrm>
            <a:off x="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ln cap="flat"/>
        </p:spPr>
      </p:sp>
      <p:sp>
        <p:nvSpPr>
          <p:cNvPr id="33799" name="Rectangle 7"/>
          <p:cNvSpPr>
            <a:spLocks noGrp="1" noChangeArrowheads="1"/>
          </p:cNvSpPr>
          <p:nvPr>
            <p:ph type="body" idx="1"/>
          </p:nvPr>
        </p:nvSpPr>
        <p:spPr>
          <a:ln/>
        </p:spPr>
        <p:txBody>
          <a:bodyPr>
            <a:normAutofit fontScale="25000" lnSpcReduction="20000"/>
          </a:bodyPr>
          <a:lstStyle/>
          <a:p>
            <a:pPr>
              <a:lnSpc>
                <a:spcPct val="110000"/>
              </a:lnSpc>
            </a:pPr>
            <a:r>
              <a:rPr lang="en-US" dirty="0"/>
              <a:t>Find the entry in the leaf node and delete it</a:t>
            </a:r>
          </a:p>
          <a:p>
            <a:pPr lvl="1">
              <a:lnSpc>
                <a:spcPct val="110000"/>
              </a:lnSpc>
            </a:pPr>
            <a:r>
              <a:rPr lang="en-US" dirty="0">
                <a:sym typeface="Symbol" pitchFamily="18" charset="2"/>
              </a:rPr>
              <a:t>This may result in there being too few entries in the node</a:t>
            </a:r>
          </a:p>
          <a:p>
            <a:pPr lvl="1">
              <a:lnSpc>
                <a:spcPct val="110000"/>
              </a:lnSpc>
            </a:pPr>
            <a:r>
              <a:rPr lang="en-US" dirty="0">
                <a:sym typeface="Symbol" pitchFamily="18" charset="2"/>
              </a:rPr>
              <a:t>If so select an adjacent sibling of the node and</a:t>
            </a:r>
          </a:p>
          <a:p>
            <a:pPr>
              <a:lnSpc>
                <a:spcPct val="110000"/>
              </a:lnSpc>
            </a:pPr>
            <a:r>
              <a:rPr lang="en-US" dirty="0">
                <a:sym typeface="Symbol" pitchFamily="18" charset="2"/>
              </a:rPr>
              <a:t>Redistribute values between the two nodes</a:t>
            </a:r>
          </a:p>
          <a:p>
            <a:pPr lvl="1">
              <a:lnSpc>
                <a:spcPct val="110000"/>
              </a:lnSpc>
            </a:pPr>
            <a:r>
              <a:rPr lang="en-US" dirty="0">
                <a:sym typeface="Symbol" pitchFamily="18" charset="2"/>
              </a:rPr>
              <a:t>So that both nodes have enough entries</a:t>
            </a:r>
          </a:p>
          <a:p>
            <a:pPr lvl="1">
              <a:lnSpc>
                <a:spcPct val="110000"/>
              </a:lnSpc>
            </a:pPr>
            <a:r>
              <a:rPr lang="en-US" dirty="0">
                <a:sym typeface="Symbol" pitchFamily="18" charset="2"/>
              </a:rPr>
              <a:t>If this is not possible</a:t>
            </a:r>
          </a:p>
          <a:p>
            <a:pPr>
              <a:lnSpc>
                <a:spcPct val="110000"/>
              </a:lnSpc>
            </a:pPr>
            <a:r>
              <a:rPr lang="en-US" dirty="0">
                <a:sym typeface="Symbol" pitchFamily="18" charset="2"/>
              </a:rPr>
              <a:t>Coalesce the two nodes</a:t>
            </a:r>
          </a:p>
          <a:p>
            <a:pPr lvl="1">
              <a:lnSpc>
                <a:spcPct val="110000"/>
              </a:lnSpc>
            </a:pPr>
            <a:r>
              <a:rPr lang="en-US" dirty="0">
                <a:sym typeface="Symbol" pitchFamily="18" charset="2"/>
              </a:rPr>
              <a:t>Delete the appropriate value and pointer in the parent node</a:t>
            </a:r>
          </a:p>
          <a:p>
            <a:pPr lvl="1">
              <a:lnSpc>
                <a:spcPct val="110000"/>
              </a:lnSpc>
            </a:pPr>
            <a:endParaRPr lang="en-US" dirty="0">
              <a:sym typeface="Symbol" pitchFamily="18" charset="2"/>
            </a:endParaRPr>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pPr lvl="1">
              <a:lnSpc>
                <a:spcPct val="110000"/>
              </a:lnSpc>
            </a:pPr>
            <a:endParaRPr lang="en-US" dirty="0">
              <a:sym typeface="Symbol" pitchFamily="18" charset="2"/>
            </a:endParaRPr>
          </a:p>
          <a:p>
            <a:endParaRPr lang="en-GB" dirty="0"/>
          </a:p>
          <a:p>
            <a:r>
              <a:rPr lang="en-US" sz="2600" dirty="0"/>
              <a:t>A value and pointer are removed from an adjacent sibling and inserted in the node with insufficient entries</a:t>
            </a:r>
          </a:p>
          <a:p>
            <a:pPr lvl="1"/>
            <a:r>
              <a:rPr lang="en-US" sz="2400" dirty="0">
                <a:sym typeface="Symbol" pitchFamily="18" charset="2"/>
              </a:rPr>
              <a:t>The sibling can be the left or the right sibling, although it makes a slight difference to the process</a:t>
            </a:r>
          </a:p>
          <a:p>
            <a:pPr lvl="1"/>
            <a:r>
              <a:rPr lang="en-US" sz="2400" dirty="0">
                <a:sym typeface="Symbol" pitchFamily="18" charset="2"/>
              </a:rPr>
              <a:t>The chosen node </a:t>
            </a:r>
            <a:r>
              <a:rPr lang="en-US" sz="2400" b="1" dirty="0">
                <a:sym typeface="Symbol" pitchFamily="18" charset="2"/>
              </a:rPr>
              <a:t>must be a sibling</a:t>
            </a:r>
            <a:r>
              <a:rPr lang="en-US" sz="2400" dirty="0">
                <a:sym typeface="Symbol" pitchFamily="18" charset="2"/>
              </a:rPr>
              <a:t> to ensure that only a single parent node is affected</a:t>
            </a:r>
          </a:p>
          <a:p>
            <a:r>
              <a:rPr lang="en-US" sz="2600" dirty="0">
                <a:sym typeface="Symbol" pitchFamily="18" charset="2"/>
              </a:rPr>
              <a:t>After redistribution, one of the two nodes will have a different first search key value</a:t>
            </a:r>
          </a:p>
          <a:p>
            <a:pPr lvl="1"/>
            <a:r>
              <a:rPr lang="en-US" sz="2400" dirty="0">
                <a:sym typeface="Symbol" pitchFamily="18" charset="2"/>
              </a:rPr>
              <a:t>The corresponding value in the parent node must be changed to this value</a:t>
            </a:r>
          </a:p>
          <a:p>
            <a:r>
              <a:rPr lang="en-US" sz="2600" dirty="0"/>
              <a:t>If the node's sibling(s) have insufficient entries redistribution may not be possible</a:t>
            </a:r>
            <a:endParaRPr lang="en-US" sz="2600" dirty="0">
              <a:sym typeface="Symbol" pitchFamily="18" charset="2"/>
            </a:endParaRPr>
          </a:p>
          <a:p>
            <a:endParaRPr lang="en-GB" dirty="0"/>
          </a:p>
          <a:p>
            <a:pPr>
              <a:spcAft>
                <a:spcPts val="1200"/>
              </a:spcAft>
            </a:pPr>
            <a:r>
              <a:rPr lang="en-US" sz="2800" dirty="0"/>
              <a:t>The deletion algorithm requires a </a:t>
            </a:r>
            <a:r>
              <a:rPr lang="en-US" sz="2800" b="1" dirty="0"/>
              <a:t>choice</a:t>
            </a:r>
            <a:r>
              <a:rPr lang="en-US" sz="2800" dirty="0"/>
              <a:t> to be made between siblings</a:t>
            </a:r>
          </a:p>
          <a:p>
            <a:pPr lvl="1">
              <a:spcAft>
                <a:spcPts val="1200"/>
              </a:spcAft>
            </a:pPr>
            <a:r>
              <a:rPr lang="en-US" sz="2400" dirty="0">
                <a:sym typeface="Symbol" pitchFamily="18" charset="2"/>
              </a:rPr>
              <a:t>Such a choice has to be implemented in the algorithm</a:t>
            </a:r>
          </a:p>
          <a:p>
            <a:pPr>
              <a:spcAft>
                <a:spcPts val="1200"/>
              </a:spcAft>
            </a:pPr>
            <a:r>
              <a:rPr lang="en-US" sz="2800" dirty="0">
                <a:sym typeface="Symbol" pitchFamily="18" charset="2"/>
              </a:rPr>
              <a:t>Coalescing nodes requires more work</a:t>
            </a:r>
          </a:p>
          <a:p>
            <a:pPr lvl="1">
              <a:spcAft>
                <a:spcPts val="1200"/>
              </a:spcAft>
            </a:pPr>
            <a:r>
              <a:rPr lang="en-US" sz="2400" dirty="0">
                <a:sym typeface="Symbol" pitchFamily="18" charset="2"/>
              </a:rPr>
              <a:t>It may result in making changes up the tree, but</a:t>
            </a:r>
          </a:p>
          <a:p>
            <a:pPr lvl="1">
              <a:spcAft>
                <a:spcPts val="1200"/>
              </a:spcAft>
            </a:pPr>
            <a:r>
              <a:rPr lang="en-US" sz="2400" dirty="0">
                <a:sym typeface="Symbol" pitchFamily="18" charset="2"/>
              </a:rPr>
              <a:t>The tree height may be reduced</a:t>
            </a:r>
          </a:p>
          <a:p>
            <a:pPr>
              <a:spcAft>
                <a:spcPts val="1200"/>
              </a:spcAft>
            </a:pPr>
            <a:r>
              <a:rPr lang="en-US" sz="2800" dirty="0">
                <a:sym typeface="Symbol" pitchFamily="18" charset="2"/>
              </a:rPr>
              <a:t>Redistributing nodes requires less work, but does not impact the height of the tree</a:t>
            </a:r>
          </a:p>
          <a:p>
            <a:endParaRPr lang="en-GB" dirty="0"/>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endParaRPr lang="en-GB" dirty="0"/>
          </a:p>
        </p:txBody>
      </p:sp>
    </p:spTree>
    <p:extLst>
      <p:ext uri="{BB962C8B-B14F-4D97-AF65-F5344CB8AC3E}">
        <p14:creationId xmlns:p14="http://schemas.microsoft.com/office/powerpoint/2010/main" val="549119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56</a:t>
            </a:fld>
            <a:endParaRPr lang="en-CA"/>
          </a:p>
        </p:txBody>
      </p:sp>
    </p:spTree>
    <p:extLst>
      <p:ext uri="{BB962C8B-B14F-4D97-AF65-F5344CB8AC3E}">
        <p14:creationId xmlns:p14="http://schemas.microsoft.com/office/powerpoint/2010/main" val="3990274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57</a:t>
            </a:fld>
            <a:endParaRPr lang="en-CA"/>
          </a:p>
        </p:txBody>
      </p:sp>
    </p:spTree>
    <p:extLst>
      <p:ext uri="{BB962C8B-B14F-4D97-AF65-F5344CB8AC3E}">
        <p14:creationId xmlns:p14="http://schemas.microsoft.com/office/powerpoint/2010/main" val="216292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2037288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58</a:t>
            </a:fld>
            <a:endParaRPr lang="en-CA"/>
          </a:p>
        </p:txBody>
      </p:sp>
    </p:spTree>
    <p:extLst>
      <p:ext uri="{BB962C8B-B14F-4D97-AF65-F5344CB8AC3E}">
        <p14:creationId xmlns:p14="http://schemas.microsoft.com/office/powerpoint/2010/main" val="2855658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59</a:t>
            </a:fld>
            <a:endParaRPr lang="en-CA"/>
          </a:p>
        </p:txBody>
      </p:sp>
    </p:spTree>
    <p:extLst>
      <p:ext uri="{BB962C8B-B14F-4D97-AF65-F5344CB8AC3E}">
        <p14:creationId xmlns:p14="http://schemas.microsoft.com/office/powerpoint/2010/main" val="2085709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60</a:t>
            </a:fld>
            <a:endParaRPr lang="en-CA"/>
          </a:p>
        </p:txBody>
      </p:sp>
    </p:spTree>
    <p:extLst>
      <p:ext uri="{BB962C8B-B14F-4D97-AF65-F5344CB8AC3E}">
        <p14:creationId xmlns:p14="http://schemas.microsoft.com/office/powerpoint/2010/main" val="3364617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61</a:t>
            </a:fld>
            <a:endParaRPr lang="en-CA"/>
          </a:p>
        </p:txBody>
      </p:sp>
    </p:spTree>
    <p:extLst>
      <p:ext uri="{BB962C8B-B14F-4D97-AF65-F5344CB8AC3E}">
        <p14:creationId xmlns:p14="http://schemas.microsoft.com/office/powerpoint/2010/main" val="1238070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62</a:t>
            </a:fld>
            <a:endParaRPr lang="en-CA"/>
          </a:p>
        </p:txBody>
      </p:sp>
    </p:spTree>
    <p:extLst>
      <p:ext uri="{BB962C8B-B14F-4D97-AF65-F5344CB8AC3E}">
        <p14:creationId xmlns:p14="http://schemas.microsoft.com/office/powerpoint/2010/main" val="2397624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63</a:t>
            </a:fld>
            <a:endParaRPr lang="en-CA"/>
          </a:p>
        </p:txBody>
      </p:sp>
    </p:spTree>
    <p:extLst>
      <p:ext uri="{BB962C8B-B14F-4D97-AF65-F5344CB8AC3E}">
        <p14:creationId xmlns:p14="http://schemas.microsoft.com/office/powerpoint/2010/main" val="34595627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64</a:t>
            </a:fld>
            <a:endParaRPr lang="en-CA"/>
          </a:p>
        </p:txBody>
      </p:sp>
    </p:spTree>
    <p:extLst>
      <p:ext uri="{BB962C8B-B14F-4D97-AF65-F5344CB8AC3E}">
        <p14:creationId xmlns:p14="http://schemas.microsoft.com/office/powerpoint/2010/main" val="2692684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65</a:t>
            </a:fld>
            <a:endParaRPr lang="en-CA"/>
          </a:p>
        </p:txBody>
      </p:sp>
    </p:spTree>
    <p:extLst>
      <p:ext uri="{BB962C8B-B14F-4D97-AF65-F5344CB8AC3E}">
        <p14:creationId xmlns:p14="http://schemas.microsoft.com/office/powerpoint/2010/main" val="34847739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66</a:t>
            </a:fld>
            <a:endParaRPr lang="en-CA"/>
          </a:p>
        </p:txBody>
      </p:sp>
    </p:spTree>
    <p:extLst>
      <p:ext uri="{BB962C8B-B14F-4D97-AF65-F5344CB8AC3E}">
        <p14:creationId xmlns:p14="http://schemas.microsoft.com/office/powerpoint/2010/main" val="2105469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68</a:t>
            </a:fld>
            <a:endParaRPr lang="en-CA"/>
          </a:p>
        </p:txBody>
      </p:sp>
    </p:spTree>
    <p:extLst>
      <p:ext uri="{BB962C8B-B14F-4D97-AF65-F5344CB8AC3E}">
        <p14:creationId xmlns:p14="http://schemas.microsoft.com/office/powerpoint/2010/main" val="186052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6</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1854898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B tree implementations don't fix Inner nodes for deletions</a:t>
            </a:r>
          </a:p>
          <a:p>
            <a:pPr lvl="1"/>
            <a:r>
              <a:rPr lang="en-US" dirty="0"/>
              <a:t>If a leaf has too few keys and pointers it is allowed to remain unchanged</a:t>
            </a:r>
          </a:p>
          <a:p>
            <a:pPr lvl="1"/>
            <a:r>
              <a:rPr lang="en-US" dirty="0"/>
              <a:t>It is assumed that most DB files tend to grow not shrink</a:t>
            </a:r>
          </a:p>
          <a:p>
            <a:r>
              <a:rPr lang="en-US" dirty="0"/>
              <a:t>It also allows efficient access to records replaced by tombstones in the data file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69</a:t>
            </a:fld>
            <a:endParaRPr lang="en-CA"/>
          </a:p>
        </p:txBody>
      </p:sp>
    </p:spTree>
    <p:extLst>
      <p:ext uri="{BB962C8B-B14F-4D97-AF65-F5344CB8AC3E}">
        <p14:creationId xmlns:p14="http://schemas.microsoft.com/office/powerpoint/2010/main" val="20389341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70</a:t>
            </a:fld>
            <a:endParaRPr lang="en-CA"/>
          </a:p>
        </p:txBody>
      </p:sp>
    </p:spTree>
    <p:extLst>
      <p:ext uri="{BB962C8B-B14F-4D97-AF65-F5344CB8AC3E}">
        <p14:creationId xmlns:p14="http://schemas.microsoft.com/office/powerpoint/2010/main" val="388206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627C4-C1EA-4E3F-A299-3B25F11ECBA1}" type="slidenum">
              <a:rPr lang="en-US"/>
              <a:pPr/>
              <a:t>7</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277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An index can be created for a file to speed up searches that are not efficiently supported by the file's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Index entries are stored in accordance with the search key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Files can be </a:t>
            </a:r>
            <a:r>
              <a:rPr lang="en-US" sz="1200" b="1" dirty="0"/>
              <a:t>indexed</a:t>
            </a:r>
            <a:r>
              <a:rPr lang="en-US" sz="1200" dirty="0"/>
              <a:t>, to provide multiple ways to access records efficiently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C00000"/>
                </a:solidFill>
              </a:rPr>
              <a:t>Index files contain search key values and pointers to</a:t>
            </a:r>
            <a:r>
              <a:rPr lang="en-US" sz="2000" baseline="0" dirty="0">
                <a:solidFill>
                  <a:srgbClr val="C00000"/>
                </a:solidFill>
              </a:rPr>
              <a:t> find data records with that search key value</a:t>
            </a:r>
            <a:endParaRPr lang="en-US" sz="2200" dirty="0">
              <a:solidFill>
                <a:srgbClr val="C00000"/>
              </a:solidFill>
            </a:endParaRPr>
          </a:p>
          <a:p>
            <a:endParaRPr lang="en-CA" dirty="0"/>
          </a:p>
          <a:p>
            <a:r>
              <a:rPr lang="en-US" sz="1200" b="0" i="0" u="none" strike="noStrike" kern="1200" baseline="0" dirty="0">
                <a:solidFill>
                  <a:schemeClr val="tx1"/>
                </a:solidFill>
                <a:latin typeface="+mn-lt"/>
                <a:ea typeface="+mn-ea"/>
                <a:cs typeface="+mn-cs"/>
              </a:rPr>
              <a:t>•Mechanism for efficiently locating row(s) without having to scan entire table</a:t>
            </a:r>
          </a:p>
          <a:p>
            <a:r>
              <a:rPr lang="en-US" sz="1200" b="0" i="0" u="none" strike="noStrike" kern="1200" baseline="0" dirty="0">
                <a:solidFill>
                  <a:schemeClr val="tx1"/>
                </a:solidFill>
                <a:latin typeface="+mn-lt"/>
                <a:ea typeface="+mn-ea"/>
                <a:cs typeface="+mn-cs"/>
              </a:rPr>
              <a:t>•Based on a </a:t>
            </a:r>
            <a:r>
              <a:rPr lang="en-US" sz="1200" b="1" i="0" u="none" strike="noStrike" kern="1200" baseline="0" dirty="0">
                <a:solidFill>
                  <a:schemeClr val="tx1"/>
                </a:solidFill>
                <a:latin typeface="+mn-lt"/>
                <a:ea typeface="+mn-ea"/>
                <a:cs typeface="+mn-cs"/>
              </a:rPr>
              <a:t>search key</a:t>
            </a:r>
            <a:r>
              <a:rPr lang="en-US" sz="1200" b="0" i="0" u="none" strike="noStrike" kern="1200" baseline="0" dirty="0">
                <a:solidFill>
                  <a:schemeClr val="tx1"/>
                </a:solidFill>
                <a:latin typeface="+mn-lt"/>
                <a:ea typeface="+mn-ea"/>
                <a:cs typeface="+mn-cs"/>
              </a:rPr>
              <a:t>: rows having a particular value for the search key attributes can be quickly located</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8</a:t>
            </a:fld>
            <a:endParaRPr lang="en-CA"/>
          </a:p>
        </p:txBody>
      </p:sp>
    </p:spTree>
    <p:extLst>
      <p:ext uri="{BB962C8B-B14F-4D97-AF65-F5344CB8AC3E}">
        <p14:creationId xmlns:p14="http://schemas.microsoft.com/office/powerpoint/2010/main" val="240607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–Index entries contains:</a:t>
            </a:r>
          </a:p>
          <a:p>
            <a:r>
              <a:rPr lang="en-US" sz="1200" b="0" i="0" u="none" strike="noStrike" kern="1200" baseline="0" dirty="0">
                <a:solidFill>
                  <a:schemeClr val="tx1"/>
                </a:solidFill>
                <a:latin typeface="+mn-lt"/>
                <a:ea typeface="+mn-ea"/>
                <a:cs typeface="+mn-cs"/>
              </a:rPr>
              <a:t>•Can contain the data tuple itself (index and table are integrated in this case) –clustered index - or</a:t>
            </a:r>
          </a:p>
          <a:p>
            <a:r>
              <a:rPr lang="en-US" sz="1200" b="0" i="0" u="none" strike="noStrike" kern="1200" baseline="0" dirty="0">
                <a:solidFill>
                  <a:schemeClr val="tx1"/>
                </a:solidFill>
                <a:latin typeface="+mn-lt"/>
                <a:ea typeface="+mn-ea"/>
                <a:cs typeface="+mn-cs"/>
              </a:rPr>
              <a:t>•Search key value and a pointer to a row having that value; table stored separately in this case –</a:t>
            </a:r>
            <a:r>
              <a:rPr lang="en-US" sz="1200" b="0" i="0" u="none" strike="noStrike" kern="1200" baseline="0" dirty="0" err="1">
                <a:solidFill>
                  <a:schemeClr val="tx1"/>
                </a:solidFill>
                <a:latin typeface="+mn-lt"/>
                <a:ea typeface="+mn-ea"/>
                <a:cs typeface="+mn-cs"/>
              </a:rPr>
              <a:t>unclustered</a:t>
            </a:r>
            <a:r>
              <a:rPr lang="en-US" sz="1200" b="0" i="0" u="none" strike="noStrike" kern="1200" baseline="0" dirty="0">
                <a:solidFill>
                  <a:schemeClr val="tx1"/>
                </a:solidFill>
                <a:latin typeface="+mn-lt"/>
                <a:ea typeface="+mn-ea"/>
                <a:cs typeface="+mn-cs"/>
              </a:rPr>
              <a:t> index</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–Search mechanism</a:t>
            </a:r>
          </a:p>
          <a:p>
            <a:r>
              <a:rPr lang="en-US" sz="1200" b="0" i="0" u="none" strike="noStrike" kern="1200" baseline="0" dirty="0">
                <a:solidFill>
                  <a:schemeClr val="tx1"/>
                </a:solidFill>
                <a:latin typeface="+mn-lt"/>
                <a:ea typeface="+mn-ea"/>
                <a:cs typeface="+mn-cs"/>
              </a:rPr>
              <a:t>•</a:t>
            </a:r>
            <a:r>
              <a:rPr lang="en-US" sz="1200" b="1" i="0" u="sng" strike="noStrike" kern="1200" baseline="0" dirty="0">
                <a:solidFill>
                  <a:schemeClr val="tx1"/>
                </a:solidFill>
                <a:latin typeface="+mn-lt"/>
                <a:ea typeface="+mn-ea"/>
                <a:cs typeface="+mn-cs"/>
              </a:rPr>
              <a:t>Algorithm + data structure </a:t>
            </a:r>
            <a:r>
              <a:rPr lang="en-US" sz="1200" b="0" i="0" u="none" strike="noStrike" kern="1200" baseline="0" dirty="0">
                <a:solidFill>
                  <a:schemeClr val="tx1"/>
                </a:solidFill>
                <a:latin typeface="+mn-lt"/>
                <a:ea typeface="+mn-ea"/>
                <a:cs typeface="+mn-cs"/>
              </a:rPr>
              <a:t>for locating an index entry with a given search key value</a:t>
            </a:r>
          </a:p>
          <a:p>
            <a:r>
              <a:rPr lang="en-US" sz="1200" b="0" i="0" u="none" strike="noStrike" kern="1200" baseline="0" dirty="0">
                <a:solidFill>
                  <a:schemeClr val="tx1"/>
                </a:solidFill>
                <a:latin typeface="+mn-lt"/>
                <a:ea typeface="+mn-ea"/>
                <a:cs typeface="+mn-cs"/>
              </a:rPr>
              <a:t>–Index entries are stored in accordance with the search key value</a:t>
            </a:r>
          </a:p>
          <a:p>
            <a:r>
              <a:rPr lang="en-US" sz="1200" b="0" i="0" u="none" strike="noStrike" kern="1200" baseline="0" dirty="0">
                <a:solidFill>
                  <a:schemeClr val="tx1"/>
                </a:solidFill>
                <a:latin typeface="+mn-lt"/>
                <a:ea typeface="+mn-ea"/>
                <a:cs typeface="+mn-cs"/>
              </a:rPr>
              <a:t>•Entries with the same search key value are stored together (hash, B-tree)</a:t>
            </a:r>
          </a:p>
          <a:p>
            <a:r>
              <a:rPr lang="en-US" sz="1200" b="0" i="0" u="none" strike="noStrike" kern="1200" baseline="0" dirty="0">
                <a:solidFill>
                  <a:schemeClr val="tx1"/>
                </a:solidFill>
                <a:latin typeface="+mn-lt"/>
                <a:ea typeface="+mn-ea"/>
                <a:cs typeface="+mn-cs"/>
              </a:rPr>
              <a:t>•Entries may be sorted on search key value (B-tree)</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9</a:t>
            </a:fld>
            <a:endParaRPr lang="en-CA"/>
          </a:p>
        </p:txBody>
      </p:sp>
    </p:spTree>
    <p:extLst>
      <p:ext uri="{BB962C8B-B14F-4D97-AF65-F5344CB8AC3E}">
        <p14:creationId xmlns:p14="http://schemas.microsoft.com/office/powerpoint/2010/main" val="256674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2.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9166-7A93-461B-A96F-66A39C91095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79EA2-46BD-4F4A-A446-0B0217E067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05F2F6-DA52-42A2-A652-2A9709C824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034" name="Rectangle 2"/>
          <p:cNvSpPr>
            <a:spLocks noGrp="1" noChangeArrowheads="1"/>
          </p:cNvSpPr>
          <p:nvPr>
            <p:ph type="ctrTitle" sz="quarter"/>
          </p:nvPr>
        </p:nvSpPr>
        <p:spPr>
          <a:xfrm>
            <a:off x="685800" y="2286000"/>
            <a:ext cx="5181600" cy="1143000"/>
          </a:xfrm>
        </p:spPr>
        <p:txBody>
          <a:bodyPr/>
          <a:lstStyle>
            <a:lvl1pPr algn="r">
              <a:defRPr b="1"/>
            </a:lvl1pPr>
          </a:lstStyle>
          <a:p>
            <a:pPr lvl="0"/>
            <a:r>
              <a:rPr lang="en-US" noProof="0"/>
              <a:t>Click to edit Master title style</a:t>
            </a:r>
          </a:p>
        </p:txBody>
      </p:sp>
      <p:sp>
        <p:nvSpPr>
          <p:cNvPr id="44035" name="Rectangle 3"/>
          <p:cNvSpPr>
            <a:spLocks noGrp="1" noChangeArrowheads="1"/>
          </p:cNvSpPr>
          <p:nvPr>
            <p:ph type="subTitle" sz="quarter" idx="1"/>
          </p:nvPr>
        </p:nvSpPr>
        <p:spPr>
          <a:xfrm>
            <a:off x="990600" y="3581400"/>
            <a:ext cx="4876800" cy="1752600"/>
          </a:xfrm>
        </p:spPr>
        <p:txBody>
          <a:bodyPr/>
          <a:lstStyle>
            <a:lvl1pPr marL="0" indent="0" algn="r">
              <a:buFontTx/>
              <a:buNone/>
              <a:defRPr/>
            </a:lvl1pPr>
          </a:lstStyle>
          <a:p>
            <a:pPr lvl="0"/>
            <a:r>
              <a:rPr lang="en-US" noProof="0"/>
              <a:t>Click to edit Master subtitle style</a:t>
            </a:r>
          </a:p>
        </p:txBody>
      </p:sp>
      <p:sp>
        <p:nvSpPr>
          <p:cNvPr id="44036" name="Rectangle 4"/>
          <p:cNvSpPr>
            <a:spLocks noGrp="1" noChangeArrowheads="1"/>
          </p:cNvSpPr>
          <p:nvPr>
            <p:ph type="dt" sz="quarter" idx="2"/>
          </p:nvPr>
        </p:nvSpPr>
        <p:spPr bwMode="auto">
          <a:xfrm>
            <a:off x="685800" y="61722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hangingPunct="0"/>
            <a:endParaRPr lang="en-US" b="0">
              <a:solidFill>
                <a:srgbClr val="000000"/>
              </a:solidFill>
              <a:latin typeface="Times New Roman" pitchFamily="18" charset="0"/>
            </a:endParaRPr>
          </a:p>
        </p:txBody>
      </p:sp>
      <p:sp>
        <p:nvSpPr>
          <p:cNvPr id="44037" name="Rectangle 5"/>
          <p:cNvSpPr>
            <a:spLocks noGrp="1" noChangeArrowheads="1"/>
          </p:cNvSpPr>
          <p:nvPr>
            <p:ph type="ftr" sz="quarter" idx="3"/>
          </p:nvPr>
        </p:nvSpPr>
        <p:spPr>
          <a:xfrm>
            <a:off x="3124200" y="6172200"/>
            <a:ext cx="2895600" cy="457200"/>
          </a:xfrm>
        </p:spPr>
        <p:txBody>
          <a:bodyPr/>
          <a:lstStyle>
            <a:lvl1pPr algn="ctr">
              <a:defRPr sz="1400">
                <a:solidFill>
                  <a:schemeClr val="tx1"/>
                </a:solidFill>
              </a:defRPr>
            </a:lvl1pPr>
          </a:lstStyle>
          <a:p>
            <a:endParaRPr lang="en-US">
              <a:solidFill>
                <a:srgbClr val="000000"/>
              </a:solidFill>
            </a:endParaRPr>
          </a:p>
        </p:txBody>
      </p:sp>
      <p:sp>
        <p:nvSpPr>
          <p:cNvPr id="44038" name="Rectangle 6"/>
          <p:cNvSpPr>
            <a:spLocks noGrp="1" noChangeArrowheads="1"/>
          </p:cNvSpPr>
          <p:nvPr>
            <p:ph type="sldNum" sz="quarter" idx="4"/>
          </p:nvPr>
        </p:nvSpPr>
        <p:spPr/>
        <p:txBody>
          <a:bodyPr/>
          <a:lstStyle>
            <a:lvl1pPr>
              <a:defRPr/>
            </a:lvl1pPr>
          </a:lstStyle>
          <a:p>
            <a:fld id="{2E1CCC0D-5FC6-401D-9B55-741FADCFE92E}" type="slidenum">
              <a:rPr lang="en-US">
                <a:solidFill>
                  <a:srgbClr val="000000"/>
                </a:solidFill>
              </a:rPr>
              <a:pPr/>
              <a:t>‹#›</a:t>
            </a:fld>
            <a:endParaRPr lang="en-US">
              <a:solidFill>
                <a:srgbClr val="000000"/>
              </a:solidFill>
            </a:endParaRPr>
          </a:p>
        </p:txBody>
      </p:sp>
      <p:sp>
        <p:nvSpPr>
          <p:cNvPr id="44039" name="Line 7"/>
          <p:cNvSpPr>
            <a:spLocks noChangeShapeType="1"/>
          </p:cNvSpPr>
          <p:nvPr/>
        </p:nvSpPr>
        <p:spPr bwMode="auto">
          <a:xfrm>
            <a:off x="873125" y="600075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pSp>
        <p:nvGrpSpPr>
          <p:cNvPr id="44040" name="Group 8"/>
          <p:cNvGrpSpPr>
            <a:grpSpLocks/>
          </p:cNvGrpSpPr>
          <p:nvPr/>
        </p:nvGrpSpPr>
        <p:grpSpPr bwMode="auto">
          <a:xfrm>
            <a:off x="6022975" y="4038600"/>
            <a:ext cx="3121025" cy="2708275"/>
            <a:chOff x="3794" y="2614"/>
            <a:chExt cx="1966" cy="1706"/>
          </a:xfrm>
        </p:grpSpPr>
        <p:sp>
          <p:nvSpPr>
            <p:cNvPr id="44041" name="Oval 9"/>
            <p:cNvSpPr>
              <a:spLocks noChangeArrowheads="1"/>
            </p:cNvSpPr>
            <p:nvPr/>
          </p:nvSpPr>
          <p:spPr bwMode="auto">
            <a:xfrm>
              <a:off x="3794" y="3840"/>
              <a:ext cx="1966" cy="480"/>
            </a:xfrm>
            <a:prstGeom prst="ellipse">
              <a:avLst/>
            </a:prstGeom>
            <a:gradFill rotWithShape="0">
              <a:gsLst>
                <a:gs pos="0">
                  <a:srgbClr val="666633">
                    <a:gamma/>
                    <a:shade val="46275"/>
                    <a:invGamma/>
                  </a:srgbClr>
                </a:gs>
                <a:gs pos="50000">
                  <a:srgbClr val="666633"/>
                </a:gs>
                <a:gs pos="100000">
                  <a:srgbClr val="666633">
                    <a:gamma/>
                    <a:shade val="46275"/>
                    <a:invGamma/>
                  </a:srgbClr>
                </a:gs>
              </a:gsLst>
              <a:lin ang="0" scaled="1"/>
            </a:gra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sp>
          <p:nvSpPr>
            <p:cNvPr id="44042" name="Rectangle 10"/>
            <p:cNvSpPr>
              <a:spLocks noChangeArrowheads="1"/>
            </p:cNvSpPr>
            <p:nvPr/>
          </p:nvSpPr>
          <p:spPr bwMode="auto">
            <a:xfrm>
              <a:off x="3794" y="2879"/>
              <a:ext cx="1966" cy="1200"/>
            </a:xfrm>
            <a:prstGeom prst="rect">
              <a:avLst/>
            </a:prstGeom>
            <a:gradFill rotWithShape="0">
              <a:gsLst>
                <a:gs pos="0">
                  <a:srgbClr val="666633">
                    <a:gamma/>
                    <a:shade val="46275"/>
                    <a:invGamma/>
                  </a:srgbClr>
                </a:gs>
                <a:gs pos="50000">
                  <a:srgbClr val="666633"/>
                </a:gs>
                <a:gs pos="100000">
                  <a:srgbClr val="666633">
                    <a:gamma/>
                    <a:shade val="46275"/>
                    <a:invGamma/>
                  </a:srgbClr>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aphicFrame>
          <p:nvGraphicFramePr>
            <p:cNvPr id="44043"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2172" name="Clip" r:id="rId3" imgW="1663920" imgH="1666440" progId="MS_ClipArt_Gallery.2">
                    <p:embed/>
                  </p:oleObj>
                </mc:Choice>
                <mc:Fallback>
                  <p:oleObj name="Clip" r:id="rId3" imgW="1663920" imgH="16664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692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B872ACD9-CE9A-4F2E-8057-9AF46BE067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152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23158A2C-E6A2-4A6C-91BD-02BCC52B76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403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BB9EBB0-D1E6-47DF-A57E-3D839C74CD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5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339F7C0-6B86-4CB8-BD5C-164956A720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4314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6E94AC37-819D-4F9E-B470-E275A79F9F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01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AFE56D45-38E7-4EDC-A3E3-4CCE4940D9F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7090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97DFFF12-0CF7-4813-B377-7A0F0DAE92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928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a:xfrm>
            <a:off x="381000" y="1676401"/>
            <a:ext cx="8305800" cy="4724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10136" y="6565392"/>
            <a:ext cx="733864" cy="274320"/>
          </a:xfrm>
        </p:spPr>
        <p:txBody>
          <a:bodyPr/>
          <a:lstStyle>
            <a:lvl1pPr>
              <a:defRPr sz="900" b="0"/>
            </a:lvl1pPr>
          </a:lstStyle>
          <a:p>
            <a:fld id="{12D37898-416F-4F78-BD92-D05D0EC9F66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D74F09E-9DF7-4169-8679-BE4F12C6EF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6196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EFD57B4-E031-409C-9B4D-545D52ACDA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3761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35E71B4-E500-4A92-88E2-3BF3EB5568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8266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Footer Placeholder 4"/>
          <p:cNvSpPr>
            <a:spLocks noGrp="1"/>
          </p:cNvSpPr>
          <p:nvPr>
            <p:ph type="ftr" sz="quarter" idx="10"/>
          </p:nvPr>
        </p:nvSpPr>
        <p:spPr>
          <a:xfrm>
            <a:off x="633413" y="6453188"/>
            <a:ext cx="2895600" cy="403225"/>
          </a:xfrm>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a:xfrm>
            <a:off x="6553200" y="6172200"/>
            <a:ext cx="1905000" cy="457200"/>
          </a:xfrm>
        </p:spPr>
        <p:txBody>
          <a:bodyPr/>
          <a:lstStyle>
            <a:lvl1pPr>
              <a:defRPr/>
            </a:lvl1pPr>
          </a:lstStyle>
          <a:p>
            <a:fld id="{FAB01EAB-B3FB-408F-BC24-38B52181C5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224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8672-95D6-4FE7-B729-C3D6DBE52B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808E3-16E1-4812-8347-F924238B2C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993D6-E782-4B1D-BA62-1733E0ED23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82000" y="6558814"/>
            <a:ext cx="733864" cy="274320"/>
          </a:xfrm>
        </p:spPr>
        <p:txBody>
          <a:bodyPr/>
          <a:lstStyle>
            <a:lvl1pPr>
              <a:defRPr sz="900" b="0"/>
            </a:lvl1pPr>
          </a:lstStyle>
          <a:p>
            <a:fld id="{15C1167C-26DD-4827-97F9-8E5C77A8F1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8DDD-997F-4126-9103-4DACDA4D02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EEC56-5373-4E3F-B6DA-DDCA9D78076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A8F044A-1910-4708-A004-89D45B91A1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81000" y="1600201"/>
            <a:ext cx="8305800" cy="4800600"/>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CE89FAE-78AE-4EF9-B167-CD71508F12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ts val="6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ts val="6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ts val="6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ts val="6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301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012" name="Rectangle 4"/>
          <p:cNvSpPr>
            <a:spLocks noGrp="1" noChangeArrowheads="1"/>
          </p:cNvSpPr>
          <p:nvPr>
            <p:ph type="ftr" sz="quarter" idx="3"/>
          </p:nvPr>
        </p:nvSpPr>
        <p:spPr bwMode="auto">
          <a:xfrm>
            <a:off x="633413" y="6453188"/>
            <a:ext cx="28956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200">
                <a:solidFill>
                  <a:schemeClr val="tx2"/>
                </a:solidFill>
              </a:defRPr>
            </a:lvl1pPr>
          </a:lstStyle>
          <a:p>
            <a:pPr eaLnBrk="0" hangingPunct="0"/>
            <a:endParaRPr lang="en-US" b="0">
              <a:solidFill>
                <a:srgbClr val="000000"/>
              </a:solidFill>
              <a:latin typeface="Times New Roman" pitchFamily="18" charset="0"/>
            </a:endParaRPr>
          </a:p>
        </p:txBody>
      </p:sp>
      <p:sp>
        <p:nvSpPr>
          <p:cNvPr id="43013" name="Rectangle 5"/>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hangingPunct="0"/>
            <a:fld id="{1A4E1D6A-CAF8-496F-91D3-204E2D8D90E2}" type="slidenum">
              <a:rPr lang="en-US" b="0" smtClean="0">
                <a:solidFill>
                  <a:srgbClr val="000000"/>
                </a:solidFill>
                <a:latin typeface="Times New Roman" pitchFamily="18" charset="0"/>
              </a:rPr>
              <a:pPr eaLnBrk="0" hangingPunct="0"/>
              <a:t>‹#›</a:t>
            </a:fld>
            <a:endParaRPr lang="en-US" b="0">
              <a:solidFill>
                <a:srgbClr val="000000"/>
              </a:solidFill>
              <a:latin typeface="Times New Roman" pitchFamily="18" charset="0"/>
            </a:endParaRPr>
          </a:p>
        </p:txBody>
      </p:sp>
    </p:spTree>
    <p:extLst>
      <p:ext uri="{BB962C8B-B14F-4D97-AF65-F5344CB8AC3E}">
        <p14:creationId xmlns:p14="http://schemas.microsoft.com/office/powerpoint/2010/main" val="148926066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hdr="0" ftr="0" dt="0"/>
  <p:txStyles>
    <p:titleStyle>
      <a:lvl1pPr algn="l" rtl="0" fontAlgn="base">
        <a:spcBef>
          <a:spcPct val="0"/>
        </a:spcBef>
        <a:spcAft>
          <a:spcPct val="0"/>
        </a:spcAft>
        <a:defRPr sz="3600">
          <a:solidFill>
            <a:srgbClr val="0000CC"/>
          </a:solidFill>
          <a:latin typeface="+mj-lt"/>
          <a:ea typeface="+mj-ea"/>
          <a:cs typeface="+mj-cs"/>
        </a:defRPr>
      </a:lvl1pPr>
      <a:lvl2pPr algn="l" rtl="0" fontAlgn="base">
        <a:spcBef>
          <a:spcPct val="0"/>
        </a:spcBef>
        <a:spcAft>
          <a:spcPct val="0"/>
        </a:spcAft>
        <a:defRPr sz="3600">
          <a:solidFill>
            <a:srgbClr val="0000CC"/>
          </a:solidFill>
          <a:latin typeface="Tahoma" pitchFamily="34" charset="0"/>
        </a:defRPr>
      </a:lvl2pPr>
      <a:lvl3pPr algn="l" rtl="0" fontAlgn="base">
        <a:spcBef>
          <a:spcPct val="0"/>
        </a:spcBef>
        <a:spcAft>
          <a:spcPct val="0"/>
        </a:spcAft>
        <a:defRPr sz="3600">
          <a:solidFill>
            <a:srgbClr val="0000CC"/>
          </a:solidFill>
          <a:latin typeface="Tahoma" pitchFamily="34" charset="0"/>
        </a:defRPr>
      </a:lvl3pPr>
      <a:lvl4pPr algn="l" rtl="0" fontAlgn="base">
        <a:spcBef>
          <a:spcPct val="0"/>
        </a:spcBef>
        <a:spcAft>
          <a:spcPct val="0"/>
        </a:spcAft>
        <a:defRPr sz="3600">
          <a:solidFill>
            <a:srgbClr val="0000CC"/>
          </a:solidFill>
          <a:latin typeface="Tahoma" pitchFamily="34" charset="0"/>
        </a:defRPr>
      </a:lvl4pPr>
      <a:lvl5pPr algn="l" rtl="0" fontAlgn="base">
        <a:spcBef>
          <a:spcPct val="0"/>
        </a:spcBef>
        <a:spcAft>
          <a:spcPct val="0"/>
        </a:spcAft>
        <a:defRPr sz="3600">
          <a:solidFill>
            <a:srgbClr val="0000CC"/>
          </a:solidFill>
          <a:latin typeface="Tahoma" pitchFamily="34" charset="0"/>
        </a:defRPr>
      </a:lvl5pPr>
      <a:lvl6pPr marL="457200" algn="l" rtl="0" fontAlgn="base">
        <a:spcBef>
          <a:spcPct val="0"/>
        </a:spcBef>
        <a:spcAft>
          <a:spcPct val="0"/>
        </a:spcAft>
        <a:defRPr sz="3600">
          <a:solidFill>
            <a:srgbClr val="0000CC"/>
          </a:solidFill>
          <a:latin typeface="Tahoma" pitchFamily="34" charset="0"/>
        </a:defRPr>
      </a:lvl6pPr>
      <a:lvl7pPr marL="914400" algn="l" rtl="0" fontAlgn="base">
        <a:spcBef>
          <a:spcPct val="0"/>
        </a:spcBef>
        <a:spcAft>
          <a:spcPct val="0"/>
        </a:spcAft>
        <a:defRPr sz="3600">
          <a:solidFill>
            <a:srgbClr val="0000CC"/>
          </a:solidFill>
          <a:latin typeface="Tahoma" pitchFamily="34" charset="0"/>
        </a:defRPr>
      </a:lvl7pPr>
      <a:lvl8pPr marL="1371600" algn="l" rtl="0" fontAlgn="base">
        <a:spcBef>
          <a:spcPct val="0"/>
        </a:spcBef>
        <a:spcAft>
          <a:spcPct val="0"/>
        </a:spcAft>
        <a:defRPr sz="3600">
          <a:solidFill>
            <a:srgbClr val="0000CC"/>
          </a:solidFill>
          <a:latin typeface="Tahoma" pitchFamily="34" charset="0"/>
        </a:defRPr>
      </a:lvl8pPr>
      <a:lvl9pPr marL="1828800" algn="l" rtl="0" fontAlgn="base">
        <a:spcBef>
          <a:spcPct val="0"/>
        </a:spcBef>
        <a:spcAft>
          <a:spcPct val="0"/>
        </a:spcAft>
        <a:defRPr sz="3600">
          <a:solidFill>
            <a:srgbClr val="0000CC"/>
          </a:solidFill>
          <a:latin typeface="Tahoma" pitchFamily="34"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hyperlink" Target="https://hackernoon.com/what-does-the-time-complexity-o-log-n-actually-mean-45f94bb5bfb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CMPT 606</a:t>
            </a:r>
          </a:p>
        </p:txBody>
      </p:sp>
      <p:sp>
        <p:nvSpPr>
          <p:cNvPr id="2051" name="Rectangle 3"/>
          <p:cNvSpPr>
            <a:spLocks noGrp="1" noChangeArrowheads="1"/>
          </p:cNvSpPr>
          <p:nvPr>
            <p:ph type="subTitle" idx="1"/>
          </p:nvPr>
        </p:nvSpPr>
        <p:spPr/>
        <p:txBody>
          <a:bodyPr>
            <a:noAutofit/>
          </a:bodyPr>
          <a:lstStyle/>
          <a:p>
            <a:r>
              <a:rPr lang="en-US" sz="11500" dirty="0"/>
              <a:t>Indexing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3" name="TextBox 2"/>
          <p:cNvSpPr txBox="1"/>
          <p:nvPr/>
        </p:nvSpPr>
        <p:spPr>
          <a:xfrm>
            <a:off x="6934200" y="4343399"/>
            <a:ext cx="2209800" cy="338554"/>
          </a:xfrm>
          <a:prstGeom prst="rect">
            <a:avLst/>
          </a:prstGeom>
          <a:noFill/>
        </p:spPr>
        <p:txBody>
          <a:bodyPr wrap="square" rtlCol="0">
            <a:spAutoFit/>
          </a:bodyPr>
          <a:lstStyle/>
          <a:p>
            <a:r>
              <a:rPr lang="en-US" sz="1600" dirty="0">
                <a:solidFill>
                  <a:srgbClr val="FFFF00"/>
                </a:solidFill>
                <a:latin typeface="+mn-lt"/>
              </a:rPr>
              <a:t>Read Chapter 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Indexes Trade-off</a:t>
            </a:r>
          </a:p>
        </p:txBody>
      </p:sp>
      <p:sp>
        <p:nvSpPr>
          <p:cNvPr id="3" name="Content Placeholder 2"/>
          <p:cNvSpPr>
            <a:spLocks noGrp="1"/>
          </p:cNvSpPr>
          <p:nvPr>
            <p:ph idx="1"/>
          </p:nvPr>
        </p:nvSpPr>
        <p:spPr>
          <a:xfrm>
            <a:off x="304800" y="1524000"/>
            <a:ext cx="8382000" cy="5334000"/>
          </a:xfrm>
        </p:spPr>
        <p:txBody>
          <a:bodyPr>
            <a:normAutofit fontScale="85000" lnSpcReduction="20000"/>
          </a:bodyPr>
          <a:lstStyle/>
          <a:p>
            <a:pPr>
              <a:lnSpc>
                <a:spcPct val="120000"/>
              </a:lnSpc>
            </a:pPr>
            <a:r>
              <a:rPr lang="en-US" dirty="0"/>
              <a:t>Two important considerations when creating an index:</a:t>
            </a:r>
          </a:p>
          <a:p>
            <a:pPr marL="633222" indent="-514350">
              <a:lnSpc>
                <a:spcPct val="120000"/>
              </a:lnSpc>
              <a:buAutoNum type="alphaLcParenR"/>
            </a:pPr>
            <a:r>
              <a:rPr lang="en-US" dirty="0"/>
              <a:t>The tradeoff between the </a:t>
            </a:r>
            <a:r>
              <a:rPr lang="en-US" dirty="0">
                <a:solidFill>
                  <a:srgbClr val="C00000"/>
                </a:solidFill>
              </a:rPr>
              <a:t>computational gain </a:t>
            </a:r>
            <a:r>
              <a:rPr lang="en-US" dirty="0"/>
              <a:t>from using the index and the </a:t>
            </a:r>
            <a:r>
              <a:rPr lang="en-US" dirty="0">
                <a:solidFill>
                  <a:srgbClr val="C00000"/>
                </a:solidFill>
              </a:rPr>
              <a:t>computational cost of maintaining it </a:t>
            </a:r>
            <a:r>
              <a:rPr lang="en-US" dirty="0"/>
              <a:t>when the table data is altered by an operation such as insert, update, or delete.</a:t>
            </a:r>
          </a:p>
          <a:p>
            <a:pPr marL="411480" lvl="1" indent="0">
              <a:lnSpc>
                <a:spcPct val="120000"/>
              </a:lnSpc>
              <a:buNone/>
            </a:pPr>
            <a:r>
              <a:rPr lang="en-US" b="1" dirty="0">
                <a:solidFill>
                  <a:srgbClr val="C00000"/>
                </a:solidFill>
              </a:rPr>
              <a:t>+  </a:t>
            </a:r>
            <a:r>
              <a:rPr lang="en-US" dirty="0"/>
              <a:t>Additional I/O to access index pages (except if the index is small enough to fit in main memory)</a:t>
            </a:r>
          </a:p>
          <a:p>
            <a:pPr marL="925830" lvl="1" indent="-514350">
              <a:lnSpc>
                <a:spcPct val="120000"/>
              </a:lnSpc>
              <a:buAutoNum type="alphaLcParenR"/>
            </a:pPr>
            <a:endParaRPr lang="en-US" sz="1400" dirty="0"/>
          </a:p>
          <a:p>
            <a:pPr marL="633222" indent="-514350">
              <a:lnSpc>
                <a:spcPct val="120000"/>
              </a:lnSpc>
              <a:buAutoNum type="alphaLcParenR"/>
            </a:pPr>
            <a:r>
              <a:rPr lang="en-US" dirty="0"/>
              <a:t> The extra disk space that the index structure requires</a:t>
            </a:r>
          </a:p>
          <a:p>
            <a:pPr marL="411480" lvl="1" indent="0">
              <a:lnSpc>
                <a:spcPct val="120000"/>
              </a:lnSpc>
              <a:buNone/>
            </a:pPr>
            <a:r>
              <a:rPr lang="en-US" dirty="0"/>
              <a:t>=&gt; Longer to backup and restore </a:t>
            </a:r>
          </a:p>
          <a:p>
            <a:pPr>
              <a:lnSpc>
                <a:spcPct val="120000"/>
              </a:lnSpc>
              <a:spcBef>
                <a:spcPts val="1200"/>
              </a:spcBef>
            </a:pPr>
            <a:r>
              <a:rPr lang="en-US" dirty="0"/>
              <a:t>Only create an index when the performance gain from having it outweighs the cost of storing/maintaining it</a:t>
            </a:r>
          </a:p>
        </p:txBody>
      </p:sp>
      <p:sp>
        <p:nvSpPr>
          <p:cNvPr id="4" name="Slide Number Placeholder 3"/>
          <p:cNvSpPr>
            <a:spLocks noGrp="1"/>
          </p:cNvSpPr>
          <p:nvPr>
            <p:ph type="sldNum" sz="quarter" idx="12"/>
          </p:nvPr>
        </p:nvSpPr>
        <p:spPr>
          <a:xfrm>
            <a:off x="8319868" y="6565392"/>
            <a:ext cx="733864" cy="274320"/>
          </a:xfrm>
        </p:spPr>
        <p:txBody>
          <a:bodyPr/>
          <a:lstStyle/>
          <a:p>
            <a:fld id="{12D37898-416F-4F78-BD92-D05D0EC9F66F}" type="slidenum">
              <a:rPr lang="en-US" b="0" smtClean="0"/>
              <a:pPr/>
              <a:t>10</a:t>
            </a:fld>
            <a:endParaRPr lang="en-US" b="0" dirty="0"/>
          </a:p>
        </p:txBody>
      </p:sp>
    </p:spTree>
    <p:extLst>
      <p:ext uri="{BB962C8B-B14F-4D97-AF65-F5344CB8AC3E}">
        <p14:creationId xmlns:p14="http://schemas.microsoft.com/office/powerpoint/2010/main" val="158822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Clustered Index</a:t>
            </a:r>
          </a:p>
        </p:txBody>
      </p:sp>
      <p:sp>
        <p:nvSpPr>
          <p:cNvPr id="3" name="Content Placeholder 2"/>
          <p:cNvSpPr>
            <a:spLocks noGrp="1"/>
          </p:cNvSpPr>
          <p:nvPr>
            <p:ph idx="1"/>
          </p:nvPr>
        </p:nvSpPr>
        <p:spPr>
          <a:xfrm>
            <a:off x="0" y="1408176"/>
            <a:ext cx="9067800" cy="5867400"/>
          </a:xfrm>
        </p:spPr>
        <p:txBody>
          <a:bodyPr>
            <a:normAutofit fontScale="85000" lnSpcReduction="10000"/>
          </a:bodyPr>
          <a:lstStyle/>
          <a:p>
            <a:pPr>
              <a:lnSpc>
                <a:spcPct val="120000"/>
              </a:lnSpc>
            </a:pPr>
            <a:r>
              <a:rPr lang="en-US" dirty="0"/>
              <a:t>Clustering Index = the </a:t>
            </a:r>
            <a:r>
              <a:rPr lang="en-US" dirty="0">
                <a:solidFill>
                  <a:srgbClr val="C00000"/>
                </a:solidFill>
              </a:rPr>
              <a:t>actual data are stored in the order dictated by the index</a:t>
            </a:r>
            <a:r>
              <a:rPr lang="en-US" dirty="0"/>
              <a:t>. In a non-clustering index, it is not.</a:t>
            </a:r>
          </a:p>
          <a:p>
            <a:pPr lvl="1">
              <a:lnSpc>
                <a:spcPct val="120000"/>
              </a:lnSpc>
            </a:pPr>
            <a:r>
              <a:rPr lang="en-US" sz="2600" dirty="0"/>
              <a:t>It can defined on a </a:t>
            </a:r>
            <a:r>
              <a:rPr lang="en-US" sz="2600" dirty="0">
                <a:solidFill>
                  <a:srgbClr val="FF0000"/>
                </a:solidFill>
              </a:rPr>
              <a:t>Primary</a:t>
            </a:r>
            <a:r>
              <a:rPr lang="en-US" sz="2600" dirty="0"/>
              <a:t> </a:t>
            </a:r>
            <a:r>
              <a:rPr lang="en-US" sz="2600" dirty="0">
                <a:solidFill>
                  <a:srgbClr val="FF0000"/>
                </a:solidFill>
              </a:rPr>
              <a:t>key</a:t>
            </a:r>
            <a:r>
              <a:rPr lang="en-US" sz="2600" dirty="0"/>
              <a:t> or on a</a:t>
            </a:r>
            <a:r>
              <a:rPr lang="en-US" sz="2600" dirty="0">
                <a:solidFill>
                  <a:srgbClr val="C00000"/>
                </a:solidFill>
              </a:rPr>
              <a:t> non-key field</a:t>
            </a:r>
          </a:p>
          <a:p>
            <a:pPr lvl="1">
              <a:lnSpc>
                <a:spcPct val="120000"/>
              </a:lnSpc>
            </a:pPr>
            <a:r>
              <a:rPr lang="en-US" sz="2600" dirty="0"/>
              <a:t>Often implemented as a B-Tree data structure</a:t>
            </a:r>
          </a:p>
          <a:p>
            <a:pPr lvl="1">
              <a:lnSpc>
                <a:spcPct val="120000"/>
              </a:lnSpc>
            </a:pPr>
            <a:r>
              <a:rPr lang="en-US" sz="2600" b="1" dirty="0"/>
              <a:t>Leaf</a:t>
            </a:r>
            <a:r>
              <a:rPr lang="en-US" sz="2600" dirty="0"/>
              <a:t> nodes contain the data pages of the underlying table</a:t>
            </a:r>
          </a:p>
          <a:p>
            <a:pPr lvl="1">
              <a:lnSpc>
                <a:spcPct val="120000"/>
              </a:lnSpc>
            </a:pPr>
            <a:r>
              <a:rPr lang="en-US" sz="2600" dirty="0"/>
              <a:t>There can only be </a:t>
            </a:r>
            <a:r>
              <a:rPr lang="en-US" sz="2600" b="1" dirty="0"/>
              <a:t>one clustered index for a table</a:t>
            </a:r>
          </a:p>
          <a:p>
            <a:pPr>
              <a:lnSpc>
                <a:spcPct val="120000"/>
              </a:lnSpc>
            </a:pPr>
            <a:r>
              <a:rPr lang="en-US" dirty="0"/>
              <a:t>Clustered Index is good for </a:t>
            </a:r>
            <a:r>
              <a:rPr lang="en-US" b="1" dirty="0">
                <a:solidFill>
                  <a:srgbClr val="FF0000"/>
                </a:solidFill>
              </a:rPr>
              <a:t>range searches, ORDER BY or GROUP BY queries</a:t>
            </a:r>
          </a:p>
          <a:p>
            <a:pPr lvl="1">
              <a:lnSpc>
                <a:spcPct val="120000"/>
              </a:lnSpc>
            </a:pPr>
            <a:r>
              <a:rPr lang="en-US" sz="2600" dirty="0"/>
              <a:t>The index </a:t>
            </a:r>
            <a:r>
              <a:rPr lang="en-US" sz="2600" dirty="0">
                <a:solidFill>
                  <a:srgbClr val="C00000"/>
                </a:solidFill>
              </a:rPr>
              <a:t>is only used to locate the first row </a:t>
            </a:r>
            <a:r>
              <a:rPr lang="en-US" sz="2600" dirty="0"/>
              <a:t>in the range, and then subsequent rows are found by following the physical order of the data</a:t>
            </a:r>
          </a:p>
          <a:p>
            <a:pPr lvl="2">
              <a:lnSpc>
                <a:spcPct val="120000"/>
              </a:lnSpc>
            </a:pPr>
            <a:r>
              <a:rPr lang="en-US" sz="2000" dirty="0"/>
              <a:t>E.g., CSE courses in QU catalog – lookup the index to locate the first page of CSE courses, then continue reading all the descriptions without needing to refer to the index again</a:t>
            </a:r>
          </a:p>
          <a:p>
            <a:pPr lvl="1">
              <a:lnSpc>
                <a:spcPct val="120000"/>
              </a:lnSpc>
            </a:pPr>
            <a:endParaRPr lang="en-US" dirty="0"/>
          </a:p>
          <a:p>
            <a:pPr>
              <a:lnSpc>
                <a:spcPct val="120000"/>
              </a:lnSpc>
            </a:pPr>
            <a:endParaRPr lang="en-US" dirty="0"/>
          </a:p>
          <a:p>
            <a:pPr>
              <a:lnSpc>
                <a:spcPct val="120000"/>
              </a:lnSpc>
            </a:pPr>
            <a:endParaRPr lang="en-CA" dirty="0"/>
          </a:p>
        </p:txBody>
      </p:sp>
      <p:sp>
        <p:nvSpPr>
          <p:cNvPr id="4" name="Slide Number Placeholder 3"/>
          <p:cNvSpPr>
            <a:spLocks noGrp="1"/>
          </p:cNvSpPr>
          <p:nvPr>
            <p:ph type="sldNum" sz="quarter" idx="12"/>
          </p:nvPr>
        </p:nvSpPr>
        <p:spPr>
          <a:xfrm>
            <a:off x="8410136" y="6565392"/>
            <a:ext cx="733864" cy="274320"/>
          </a:xfrm>
        </p:spPr>
        <p:txBody>
          <a:bodyPr/>
          <a:lstStyle/>
          <a:p>
            <a:fld id="{12D37898-416F-4F78-BD92-D05D0EC9F66F}" type="slidenum">
              <a:rPr lang="en-US" b="0" smtClean="0"/>
              <a:pPr/>
              <a:t>11</a:t>
            </a:fld>
            <a:endParaRPr 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Clustered vs. Non-Clustered Index</a:t>
            </a:r>
          </a:p>
        </p:txBody>
      </p:sp>
      <p:sp>
        <p:nvSpPr>
          <p:cNvPr id="3" name="Text Placeholder 2"/>
          <p:cNvSpPr>
            <a:spLocks noGrp="1"/>
          </p:cNvSpPr>
          <p:nvPr>
            <p:ph type="body" idx="1"/>
          </p:nvPr>
        </p:nvSpPr>
        <p:spPr>
          <a:xfrm>
            <a:off x="457200" y="1371600"/>
            <a:ext cx="4040188" cy="715355"/>
          </a:xfrm>
        </p:spPr>
        <p:txBody>
          <a:bodyPr/>
          <a:lstStyle/>
          <a:p>
            <a:r>
              <a:rPr lang="en-US" sz="2000" cap="none" dirty="0"/>
              <a:t>Clustered Index</a:t>
            </a:r>
          </a:p>
        </p:txBody>
      </p:sp>
      <p:sp>
        <p:nvSpPr>
          <p:cNvPr id="4" name="Text Placeholder 3"/>
          <p:cNvSpPr>
            <a:spLocks noGrp="1"/>
          </p:cNvSpPr>
          <p:nvPr>
            <p:ph type="body" sz="half" idx="3"/>
          </p:nvPr>
        </p:nvSpPr>
        <p:spPr>
          <a:xfrm>
            <a:off x="4648200" y="1447800"/>
            <a:ext cx="4041775" cy="715355"/>
          </a:xfrm>
        </p:spPr>
        <p:txBody>
          <a:bodyPr>
            <a:normAutofit/>
          </a:bodyPr>
          <a:lstStyle/>
          <a:p>
            <a:r>
              <a:rPr lang="en-US" sz="2000" cap="none" dirty="0"/>
              <a:t>Non-Clustered Index</a:t>
            </a:r>
          </a:p>
        </p:txBody>
      </p:sp>
      <p:sp>
        <p:nvSpPr>
          <p:cNvPr id="5" name="Slide Number Placeholder 4"/>
          <p:cNvSpPr>
            <a:spLocks noGrp="1"/>
          </p:cNvSpPr>
          <p:nvPr>
            <p:ph type="sldNum" sz="quarter" idx="12"/>
          </p:nvPr>
        </p:nvSpPr>
        <p:spPr/>
        <p:txBody>
          <a:bodyPr/>
          <a:lstStyle/>
          <a:p>
            <a:fld id="{9DE993D6-E782-4B1D-BA62-1733E0ED2380}" type="slidenum">
              <a:rPr lang="en-US" smtClean="0"/>
              <a:pPr/>
              <a:t>12</a:t>
            </a:fld>
            <a:endParaRPr lang="en-US"/>
          </a:p>
        </p:txBody>
      </p:sp>
      <p:sp>
        <p:nvSpPr>
          <p:cNvPr id="6" name="Content Placeholder 5"/>
          <p:cNvSpPr>
            <a:spLocks noGrp="1"/>
          </p:cNvSpPr>
          <p:nvPr>
            <p:ph sz="half" idx="2"/>
          </p:nvPr>
        </p:nvSpPr>
        <p:spPr>
          <a:xfrm>
            <a:off x="152400" y="5008448"/>
            <a:ext cx="4040188" cy="1849551"/>
          </a:xfrm>
        </p:spPr>
        <p:txBody>
          <a:bodyPr>
            <a:normAutofit fontScale="92500" lnSpcReduction="10000"/>
          </a:bodyPr>
          <a:lstStyle/>
          <a:p>
            <a:r>
              <a:rPr lang="en-US" dirty="0"/>
              <a:t>Leaf pages store the actual data </a:t>
            </a:r>
            <a:r>
              <a:rPr lang="en-US" i="1" dirty="0"/>
              <a:t>in order </a:t>
            </a:r>
            <a:r>
              <a:rPr lang="en-US" dirty="0"/>
              <a:t>dictated by the index</a:t>
            </a:r>
          </a:p>
          <a:p>
            <a:r>
              <a:rPr lang="en-US" dirty="0"/>
              <a:t>Can only be one clustered index for a table</a:t>
            </a:r>
          </a:p>
          <a:p>
            <a:endParaRPr lang="en-US" dirty="0"/>
          </a:p>
          <a:p>
            <a:endParaRPr lang="en-US" dirty="0"/>
          </a:p>
        </p:txBody>
      </p:sp>
      <p:pic>
        <p:nvPicPr>
          <p:cNvPr id="3074" name="Picture 2" descr="http://databaser.net/moniwiki/pds/BalancedTree_ea_b7_b8_eb_a6_bc_eb_aa_a8_ec_9d_8c/balanced_tree_clustered_inde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15044"/>
            <a:ext cx="4191000" cy="280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sdn.microsoft.com/dynimg/IC55318.gif"/>
          <p:cNvPicPr>
            <a:picLocks noChangeAspect="1" noChangeArrowheads="1"/>
          </p:cNvPicPr>
          <p:nvPr/>
        </p:nvPicPr>
        <p:blipFill rotWithShape="1">
          <a:blip r:embed="rId4">
            <a:extLst>
              <a:ext uri="{28A0092B-C50C-407E-A947-70E740481C1C}">
                <a14:useLocalDpi xmlns:a14="http://schemas.microsoft.com/office/drawing/2010/main" val="0"/>
              </a:ext>
            </a:extLst>
          </a:blip>
          <a:srcRect t="12898"/>
          <a:stretch/>
        </p:blipFill>
        <p:spPr bwMode="auto">
          <a:xfrm>
            <a:off x="4495800" y="2099524"/>
            <a:ext cx="4450095" cy="29858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871460" y="4572000"/>
            <a:ext cx="1066800" cy="646331"/>
          </a:xfrm>
          <a:prstGeom prst="rect">
            <a:avLst/>
          </a:prstGeom>
          <a:noFill/>
        </p:spPr>
        <p:txBody>
          <a:bodyPr wrap="square" rtlCol="0">
            <a:spAutoFit/>
          </a:bodyPr>
          <a:lstStyle/>
          <a:p>
            <a:r>
              <a:rPr lang="en-US" sz="1200" dirty="0"/>
              <a:t>Or Clustered Index</a:t>
            </a:r>
          </a:p>
        </p:txBody>
      </p:sp>
      <p:sp>
        <p:nvSpPr>
          <p:cNvPr id="15" name="Content Placeholder 5"/>
          <p:cNvSpPr>
            <a:spLocks noGrp="1"/>
          </p:cNvSpPr>
          <p:nvPr>
            <p:ph sz="half" idx="2"/>
          </p:nvPr>
        </p:nvSpPr>
        <p:spPr>
          <a:xfrm>
            <a:off x="4583784" y="5128429"/>
            <a:ext cx="4040188" cy="1849551"/>
          </a:xfrm>
        </p:spPr>
        <p:txBody>
          <a:bodyPr>
            <a:normAutofit fontScale="92500"/>
          </a:bodyPr>
          <a:lstStyle/>
          <a:p>
            <a:r>
              <a:rPr lang="en-US" dirty="0"/>
              <a:t>Leaf pages store pointers to records </a:t>
            </a:r>
          </a:p>
          <a:p>
            <a:r>
              <a:rPr lang="en-US" dirty="0"/>
              <a:t>There might be several non-clustered indexes per table</a:t>
            </a:r>
          </a:p>
          <a:p>
            <a:endParaRPr lang="en-US" dirty="0"/>
          </a:p>
          <a:p>
            <a:endParaRPr lang="en-US" dirty="0"/>
          </a:p>
        </p:txBody>
      </p:sp>
    </p:spTree>
    <p:extLst>
      <p:ext uri="{BB962C8B-B14F-4D97-AF65-F5344CB8AC3E}">
        <p14:creationId xmlns:p14="http://schemas.microsoft.com/office/powerpoint/2010/main" val="299141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35169" y="-381000"/>
            <a:ext cx="4003431" cy="2209800"/>
          </a:xfrm>
        </p:spPr>
        <p:txBody>
          <a:bodyPr>
            <a:normAutofit/>
          </a:bodyPr>
          <a:lstStyle/>
          <a:p>
            <a:r>
              <a:rPr lang="en-US" sz="2600" dirty="0"/>
              <a:t>Clustered Index on the Primary Key field</a:t>
            </a:r>
          </a:p>
        </p:txBody>
      </p:sp>
      <p:pic>
        <p:nvPicPr>
          <p:cNvPr id="679950" name="Picture 14" descr="Pink tissue 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1384" y="0"/>
            <a:ext cx="5770202" cy="68580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a:xfrm>
            <a:off x="35168" y="6553200"/>
            <a:ext cx="345832" cy="228600"/>
          </a:xfrm>
        </p:spPr>
        <p:txBody>
          <a:bodyPr/>
          <a:lstStyle/>
          <a:p>
            <a:fld id="{12D37898-416F-4F78-BD92-D05D0EC9F66F}" type="slidenum">
              <a:rPr lang="en-US" sz="1050" b="0" smtClean="0"/>
              <a:pPr/>
              <a:t>13</a:t>
            </a:fld>
            <a:endParaRPr lang="en-US" sz="1050" b="0" dirty="0"/>
          </a:p>
        </p:txBody>
      </p:sp>
      <p:sp>
        <p:nvSpPr>
          <p:cNvPr id="3" name="Rectangle 2"/>
          <p:cNvSpPr/>
          <p:nvPr/>
        </p:nvSpPr>
        <p:spPr>
          <a:xfrm>
            <a:off x="3391384" y="0"/>
            <a:ext cx="2171216" cy="6096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ounded Rectangle 5"/>
          <p:cNvSpPr/>
          <p:nvPr/>
        </p:nvSpPr>
        <p:spPr>
          <a:xfrm>
            <a:off x="220894" y="2619375"/>
            <a:ext cx="3200400" cy="19240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data block</a:t>
            </a:r>
            <a:endParaRPr lang="en-US" dirty="0"/>
          </a:p>
        </p:txBody>
      </p:sp>
      <p:sp>
        <p:nvSpPr>
          <p:cNvPr id="5" name="Right Brace 4"/>
          <p:cNvSpPr/>
          <p:nvPr/>
        </p:nvSpPr>
        <p:spPr>
          <a:xfrm>
            <a:off x="3124200" y="2438400"/>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713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9" name="Rectangle 7"/>
          <p:cNvSpPr>
            <a:spLocks noGrp="1" noChangeArrowheads="1"/>
          </p:cNvSpPr>
          <p:nvPr>
            <p:ph type="title"/>
          </p:nvPr>
        </p:nvSpPr>
        <p:spPr>
          <a:xfrm>
            <a:off x="0" y="0"/>
            <a:ext cx="2430463" cy="1447800"/>
          </a:xfrm>
        </p:spPr>
        <p:txBody>
          <a:bodyPr>
            <a:normAutofit/>
          </a:bodyPr>
          <a:lstStyle/>
          <a:p>
            <a:r>
              <a:rPr lang="en-US" sz="2800" dirty="0"/>
              <a:t>A Clustered Index on non-key field</a:t>
            </a:r>
          </a:p>
        </p:txBody>
      </p:sp>
      <p:pic>
        <p:nvPicPr>
          <p:cNvPr id="68404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9559" y="0"/>
            <a:ext cx="6554441" cy="67818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14</a:t>
            </a:fld>
            <a:endParaRPr lang="en-US"/>
          </a:p>
        </p:txBody>
      </p:sp>
      <p:sp>
        <p:nvSpPr>
          <p:cNvPr id="6" name="Rounded Rectangle 5"/>
          <p:cNvSpPr/>
          <p:nvPr/>
        </p:nvSpPr>
        <p:spPr>
          <a:xfrm>
            <a:off x="10682" y="2166937"/>
            <a:ext cx="2209800" cy="30765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distinct value of the search key</a:t>
            </a:r>
            <a:endParaRPr lang="en-US" dirty="0"/>
          </a:p>
        </p:txBody>
      </p:sp>
      <p:sp>
        <p:nvSpPr>
          <p:cNvPr id="7" name="Right Brace 6"/>
          <p:cNvSpPr/>
          <p:nvPr/>
        </p:nvSpPr>
        <p:spPr>
          <a:xfrm>
            <a:off x="2133369" y="2562225"/>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321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8F3A9F17-B33D-4EF4-868D-BF271054D06C}" type="slidenum">
              <a:rPr lang="en-US"/>
              <a:pPr/>
              <a:t>15</a:t>
            </a:fld>
            <a:endParaRPr lang="en-US"/>
          </a:p>
        </p:txBody>
      </p:sp>
      <p:sp>
        <p:nvSpPr>
          <p:cNvPr id="44034" name="Rectangle 2"/>
          <p:cNvSpPr>
            <a:spLocks noGrp="1" noChangeArrowheads="1"/>
          </p:cNvSpPr>
          <p:nvPr>
            <p:ph type="title"/>
          </p:nvPr>
        </p:nvSpPr>
        <p:spPr/>
        <p:txBody>
          <a:bodyPr/>
          <a:lstStyle/>
          <a:p>
            <a:pPr algn="ctr"/>
            <a:r>
              <a:rPr lang="en-US" dirty="0"/>
              <a:t>Dense vs. Sparse Index</a:t>
            </a:r>
          </a:p>
        </p:txBody>
      </p:sp>
      <p:sp>
        <p:nvSpPr>
          <p:cNvPr id="44035" name="Rectangle 3"/>
          <p:cNvSpPr>
            <a:spLocks noGrp="1" noChangeArrowheads="1"/>
          </p:cNvSpPr>
          <p:nvPr>
            <p:ph type="body" sz="half" idx="1"/>
          </p:nvPr>
        </p:nvSpPr>
        <p:spPr>
          <a:xfrm>
            <a:off x="0" y="1371600"/>
            <a:ext cx="5181600" cy="5026152"/>
          </a:xfrm>
        </p:spPr>
        <p:txBody>
          <a:bodyPr>
            <a:normAutofit/>
          </a:bodyPr>
          <a:lstStyle/>
          <a:p>
            <a:r>
              <a:rPr lang="en-US" b="1" dirty="0"/>
              <a:t>Sparse index</a:t>
            </a:r>
          </a:p>
          <a:p>
            <a:pPr lvl="1"/>
            <a:r>
              <a:rPr lang="en-US" sz="2000" dirty="0"/>
              <a:t>Pointers are associated to </a:t>
            </a:r>
            <a:r>
              <a:rPr lang="en-US" sz="2000" b="1" dirty="0"/>
              <a:t>Blocks</a:t>
            </a:r>
          </a:p>
          <a:p>
            <a:pPr lvl="1"/>
            <a:r>
              <a:rPr lang="en-US" sz="2000" dirty="0"/>
              <a:t>index contain &lt;KeyValue : pointer to block&gt;. One index entry for each data </a:t>
            </a:r>
            <a:r>
              <a:rPr lang="en-US" sz="2000" b="1" dirty="0"/>
              <a:t>block</a:t>
            </a:r>
          </a:p>
          <a:p>
            <a:pPr lvl="1"/>
            <a:r>
              <a:rPr lang="en-US" sz="2000" b="1" dirty="0"/>
              <a:t>Only a clustering index can be sparse</a:t>
            </a:r>
          </a:p>
          <a:p>
            <a:pPr lvl="1"/>
            <a:r>
              <a:rPr lang="en-US" sz="2000" dirty="0"/>
              <a:t>The </a:t>
            </a:r>
            <a:r>
              <a:rPr lang="en-US" sz="2000" dirty="0">
                <a:solidFill>
                  <a:srgbClr val="C00000"/>
                </a:solidFill>
              </a:rPr>
              <a:t>index is searched for the largest key less than or equal to the desired value</a:t>
            </a:r>
          </a:p>
          <a:p>
            <a:pPr lvl="2">
              <a:spcAft>
                <a:spcPts val="600"/>
              </a:spcAft>
            </a:pPr>
            <a:r>
              <a:rPr lang="en-US" sz="1900" dirty="0"/>
              <a:t>The pointer is then followed to a block of the data file</a:t>
            </a:r>
          </a:p>
          <a:p>
            <a:endParaRPr lang="en-US" sz="2400" dirty="0"/>
          </a:p>
        </p:txBody>
      </p:sp>
      <p:sp>
        <p:nvSpPr>
          <p:cNvPr id="44036" name="Rectangle 4"/>
          <p:cNvSpPr>
            <a:spLocks noGrp="1" noChangeArrowheads="1"/>
          </p:cNvSpPr>
          <p:nvPr>
            <p:ph type="body" sz="half" idx="2"/>
          </p:nvPr>
        </p:nvSpPr>
        <p:spPr>
          <a:xfrm>
            <a:off x="4876800" y="1447800"/>
            <a:ext cx="4191000" cy="4949952"/>
          </a:xfrm>
        </p:spPr>
        <p:txBody>
          <a:bodyPr/>
          <a:lstStyle/>
          <a:p>
            <a:r>
              <a:rPr lang="en-US" b="1" dirty="0"/>
              <a:t>Dense index</a:t>
            </a:r>
          </a:p>
          <a:p>
            <a:pPr lvl="1"/>
            <a:r>
              <a:rPr lang="en-US" sz="2000" dirty="0"/>
              <a:t>Index contain &lt; KeyValue: pointer to record&gt;. Pointers are associated to records</a:t>
            </a:r>
          </a:p>
          <a:p>
            <a:pPr lvl="1"/>
            <a:r>
              <a:rPr lang="en-US" sz="2000" dirty="0"/>
              <a:t>Non clustered indexes are dense: one entry for each distinct value of the search key</a:t>
            </a:r>
          </a:p>
        </p:txBody>
      </p:sp>
      <p:sp>
        <p:nvSpPr>
          <p:cNvPr id="44037" name="Rectangle 5"/>
          <p:cNvSpPr>
            <a:spLocks noChangeArrowheads="1"/>
          </p:cNvSpPr>
          <p:nvPr/>
        </p:nvSpPr>
        <p:spPr bwMode="auto">
          <a:xfrm>
            <a:off x="175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38" name="AutoShape 6"/>
          <p:cNvSpPr>
            <a:spLocks noChangeArrowheads="1"/>
          </p:cNvSpPr>
          <p:nvPr/>
        </p:nvSpPr>
        <p:spPr bwMode="auto">
          <a:xfrm>
            <a:off x="58674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p:cNvSpPr>
            <a:spLocks noChangeArrowheads="1"/>
          </p:cNvSpPr>
          <p:nvPr/>
        </p:nvSpPr>
        <p:spPr bwMode="auto">
          <a:xfrm>
            <a:off x="21336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Rectangle 8"/>
          <p:cNvSpPr>
            <a:spLocks noChangeArrowheads="1"/>
          </p:cNvSpPr>
          <p:nvPr/>
        </p:nvSpPr>
        <p:spPr bwMode="auto">
          <a:xfrm>
            <a:off x="1828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1</a:t>
            </a:r>
          </a:p>
        </p:txBody>
      </p:sp>
      <p:sp>
        <p:nvSpPr>
          <p:cNvPr id="44041" name="Rectangle 9"/>
          <p:cNvSpPr>
            <a:spLocks noChangeArrowheads="1"/>
          </p:cNvSpPr>
          <p:nvPr/>
        </p:nvSpPr>
        <p:spPr bwMode="auto">
          <a:xfrm>
            <a:off x="3352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i</a:t>
            </a:r>
          </a:p>
        </p:txBody>
      </p:sp>
      <p:sp>
        <p:nvSpPr>
          <p:cNvPr id="44042" name="Rectangle 10"/>
          <p:cNvSpPr>
            <a:spLocks noChangeArrowheads="1"/>
          </p:cNvSpPr>
          <p:nvPr/>
        </p:nvSpPr>
        <p:spPr bwMode="auto">
          <a:xfrm>
            <a:off x="25146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2</a:t>
            </a:r>
          </a:p>
        </p:txBody>
      </p:sp>
      <p:sp>
        <p:nvSpPr>
          <p:cNvPr id="44043" name="Line 11"/>
          <p:cNvSpPr>
            <a:spLocks noChangeShapeType="1"/>
          </p:cNvSpPr>
          <p:nvPr/>
        </p:nvSpPr>
        <p:spPr bwMode="auto">
          <a:xfrm flipH="1">
            <a:off x="2133600" y="58674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Line 12"/>
          <p:cNvSpPr>
            <a:spLocks noChangeShapeType="1"/>
          </p:cNvSpPr>
          <p:nvPr/>
        </p:nvSpPr>
        <p:spPr bwMode="auto">
          <a:xfrm>
            <a:off x="2895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Line 13"/>
          <p:cNvSpPr>
            <a:spLocks noChangeShapeType="1"/>
          </p:cNvSpPr>
          <p:nvPr/>
        </p:nvSpPr>
        <p:spPr bwMode="auto">
          <a:xfrm>
            <a:off x="3352800" y="58674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Rectangle 14"/>
          <p:cNvSpPr>
            <a:spLocks noChangeArrowheads="1"/>
          </p:cNvSpPr>
          <p:nvPr/>
        </p:nvSpPr>
        <p:spPr bwMode="auto">
          <a:xfrm>
            <a:off x="556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7" name="Rectangle 15"/>
          <p:cNvSpPr>
            <a:spLocks noChangeArrowheads="1"/>
          </p:cNvSpPr>
          <p:nvPr/>
        </p:nvSpPr>
        <p:spPr bwMode="auto">
          <a:xfrm>
            <a:off x="5638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8" name="Rectangle 16"/>
          <p:cNvSpPr>
            <a:spLocks noChangeArrowheads="1"/>
          </p:cNvSpPr>
          <p:nvPr/>
        </p:nvSpPr>
        <p:spPr bwMode="auto">
          <a:xfrm>
            <a:off x="7162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9" name="Rectangle 17"/>
          <p:cNvSpPr>
            <a:spLocks noChangeArrowheads="1"/>
          </p:cNvSpPr>
          <p:nvPr/>
        </p:nvSpPr>
        <p:spPr bwMode="auto">
          <a:xfrm>
            <a:off x="63246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50" name="Line 18"/>
          <p:cNvSpPr>
            <a:spLocks noChangeShapeType="1"/>
          </p:cNvSpPr>
          <p:nvPr/>
        </p:nvSpPr>
        <p:spPr bwMode="auto">
          <a:xfrm flipH="1">
            <a:off x="5943600" y="5867400"/>
            <a:ext cx="457200" cy="3810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1" name="Line 19"/>
          <p:cNvSpPr>
            <a:spLocks noChangeShapeType="1"/>
          </p:cNvSpPr>
          <p:nvPr/>
        </p:nvSpPr>
        <p:spPr bwMode="auto">
          <a:xfrm flipH="1">
            <a:off x="6019800" y="5867400"/>
            <a:ext cx="685800" cy="6096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2" name="Line 20"/>
          <p:cNvSpPr>
            <a:spLocks noChangeShapeType="1"/>
          </p:cNvSpPr>
          <p:nvPr/>
        </p:nvSpPr>
        <p:spPr bwMode="auto">
          <a:xfrm>
            <a:off x="7162800" y="5867400"/>
            <a:ext cx="228600" cy="5334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3" name="Rectangle 21"/>
          <p:cNvSpPr>
            <a:spLocks noChangeArrowheads="1"/>
          </p:cNvSpPr>
          <p:nvPr/>
        </p:nvSpPr>
        <p:spPr bwMode="auto">
          <a:xfrm>
            <a:off x="5715000" y="62484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4" name="Rectangle 22"/>
          <p:cNvSpPr>
            <a:spLocks noChangeArrowheads="1"/>
          </p:cNvSpPr>
          <p:nvPr/>
        </p:nvSpPr>
        <p:spPr bwMode="auto">
          <a:xfrm>
            <a:off x="5715000" y="64770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5" name="Rectangle 23"/>
          <p:cNvSpPr>
            <a:spLocks noChangeArrowheads="1"/>
          </p:cNvSpPr>
          <p:nvPr/>
        </p:nvSpPr>
        <p:spPr bwMode="auto">
          <a:xfrm>
            <a:off x="7239000" y="64008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Tree>
    <p:extLst>
      <p:ext uri="{BB962C8B-B14F-4D97-AF65-F5344CB8AC3E}">
        <p14:creationId xmlns:p14="http://schemas.microsoft.com/office/powerpoint/2010/main" val="98969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Dense vs. Sparse Indexes</a:t>
            </a:r>
          </a:p>
        </p:txBody>
      </p:sp>
      <p:sp>
        <p:nvSpPr>
          <p:cNvPr id="7" name="Freeform 6"/>
          <p:cNvSpPr>
            <a:spLocks/>
          </p:cNvSpPr>
          <p:nvPr/>
        </p:nvSpPr>
        <p:spPr bwMode="auto">
          <a:xfrm>
            <a:off x="3744913" y="255016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3744913" y="27866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a:spLocks/>
          </p:cNvSpPr>
          <p:nvPr/>
        </p:nvSpPr>
        <p:spPr bwMode="auto">
          <a:xfrm>
            <a:off x="3744913" y="3021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3752850" y="34963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752850" y="373126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752850" y="396621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2"/>
          <p:cNvSpPr>
            <a:spLocks/>
          </p:cNvSpPr>
          <p:nvPr/>
        </p:nvSpPr>
        <p:spPr bwMode="auto">
          <a:xfrm>
            <a:off x="3752850" y="44361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3"/>
          <p:cNvSpPr>
            <a:spLocks/>
          </p:cNvSpPr>
          <p:nvPr/>
        </p:nvSpPr>
        <p:spPr bwMode="auto">
          <a:xfrm>
            <a:off x="3752850" y="4672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752850" y="49075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5"/>
          <p:cNvSpPr>
            <a:spLocks/>
          </p:cNvSpPr>
          <p:nvPr/>
        </p:nvSpPr>
        <p:spPr bwMode="auto">
          <a:xfrm>
            <a:off x="2438400" y="3256598"/>
            <a:ext cx="588963" cy="942975"/>
          </a:xfrm>
          <a:custGeom>
            <a:avLst/>
            <a:gdLst>
              <a:gd name="T0" fmla="*/ 0 w 371"/>
              <a:gd name="T1" fmla="*/ 593 h 594"/>
              <a:gd name="T2" fmla="*/ 0 w 371"/>
              <a:gd name="T3" fmla="*/ 0 h 594"/>
              <a:gd name="T4" fmla="*/ 370 w 371"/>
              <a:gd name="T5" fmla="*/ 0 h 594"/>
              <a:gd name="T6" fmla="*/ 370 w 371"/>
              <a:gd name="T7" fmla="*/ 593 h 594"/>
              <a:gd name="T8" fmla="*/ 0 w 371"/>
              <a:gd name="T9" fmla="*/ 593 h 594"/>
            </a:gdLst>
            <a:ahLst/>
            <a:cxnLst>
              <a:cxn ang="0">
                <a:pos x="T0" y="T1"/>
              </a:cxn>
              <a:cxn ang="0">
                <a:pos x="T2" y="T3"/>
              </a:cxn>
              <a:cxn ang="0">
                <a:pos x="T4" y="T5"/>
              </a:cxn>
              <a:cxn ang="0">
                <a:pos x="T6" y="T7"/>
              </a:cxn>
              <a:cxn ang="0">
                <a:pos x="T8" y="T9"/>
              </a:cxn>
            </a:cxnLst>
            <a:rect l="0" t="0" r="r" b="b"/>
            <a:pathLst>
              <a:path w="371" h="594">
                <a:moveTo>
                  <a:pt x="0" y="593"/>
                </a:moveTo>
                <a:lnTo>
                  <a:pt x="0" y="0"/>
                </a:lnTo>
                <a:lnTo>
                  <a:pt x="370" y="0"/>
                </a:lnTo>
                <a:lnTo>
                  <a:pt x="370" y="593"/>
                </a:lnTo>
                <a:lnTo>
                  <a:pt x="0" y="593"/>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6"/>
          <p:cNvSpPr>
            <a:spLocks/>
          </p:cNvSpPr>
          <p:nvPr/>
        </p:nvSpPr>
        <p:spPr bwMode="auto">
          <a:xfrm>
            <a:off x="2438400" y="3491548"/>
            <a:ext cx="588963" cy="1587"/>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7"/>
          <p:cNvSpPr>
            <a:spLocks/>
          </p:cNvSpPr>
          <p:nvPr/>
        </p:nvSpPr>
        <p:spPr bwMode="auto">
          <a:xfrm>
            <a:off x="2438400" y="372808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8"/>
          <p:cNvSpPr>
            <a:spLocks/>
          </p:cNvSpPr>
          <p:nvPr/>
        </p:nvSpPr>
        <p:spPr bwMode="auto">
          <a:xfrm>
            <a:off x="2438400" y="396303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9"/>
          <p:cNvSpPr>
            <a:spLocks/>
          </p:cNvSpPr>
          <p:nvPr/>
        </p:nvSpPr>
        <p:spPr bwMode="auto">
          <a:xfrm>
            <a:off x="5859463" y="2683510"/>
            <a:ext cx="590550" cy="944563"/>
          </a:xfrm>
          <a:custGeom>
            <a:avLst/>
            <a:gdLst>
              <a:gd name="T0" fmla="*/ 0 w 372"/>
              <a:gd name="T1" fmla="*/ 594 h 595"/>
              <a:gd name="T2" fmla="*/ 0 w 372"/>
              <a:gd name="T3" fmla="*/ 0 h 595"/>
              <a:gd name="T4" fmla="*/ 371 w 372"/>
              <a:gd name="T5" fmla="*/ 0 h 595"/>
              <a:gd name="T6" fmla="*/ 371 w 372"/>
              <a:gd name="T7" fmla="*/ 594 h 595"/>
              <a:gd name="T8" fmla="*/ 0 w 372"/>
              <a:gd name="T9" fmla="*/ 594 h 595"/>
            </a:gdLst>
            <a:ahLst/>
            <a:cxnLst>
              <a:cxn ang="0">
                <a:pos x="T0" y="T1"/>
              </a:cxn>
              <a:cxn ang="0">
                <a:pos x="T2" y="T3"/>
              </a:cxn>
              <a:cxn ang="0">
                <a:pos x="T4" y="T5"/>
              </a:cxn>
              <a:cxn ang="0">
                <a:pos x="T6" y="T7"/>
              </a:cxn>
              <a:cxn ang="0">
                <a:pos x="T8" y="T9"/>
              </a:cxn>
            </a:cxnLst>
            <a:rect l="0" t="0" r="r" b="b"/>
            <a:pathLst>
              <a:path w="372" h="595">
                <a:moveTo>
                  <a:pt x="0" y="594"/>
                </a:moveTo>
                <a:lnTo>
                  <a:pt x="0" y="0"/>
                </a:lnTo>
                <a:lnTo>
                  <a:pt x="371" y="0"/>
                </a:lnTo>
                <a:lnTo>
                  <a:pt x="371" y="594"/>
                </a:lnTo>
                <a:lnTo>
                  <a:pt x="0" y="59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0"/>
          <p:cNvSpPr>
            <a:spLocks/>
          </p:cNvSpPr>
          <p:nvPr/>
        </p:nvSpPr>
        <p:spPr bwMode="auto">
          <a:xfrm>
            <a:off x="5859463" y="2918460"/>
            <a:ext cx="590550" cy="1588"/>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5859463" y="31549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5859463" y="33899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3"/>
          <p:cNvSpPr>
            <a:spLocks/>
          </p:cNvSpPr>
          <p:nvPr/>
        </p:nvSpPr>
        <p:spPr bwMode="auto">
          <a:xfrm>
            <a:off x="5867400" y="3853498"/>
            <a:ext cx="590550" cy="941387"/>
          </a:xfrm>
          <a:custGeom>
            <a:avLst/>
            <a:gdLst>
              <a:gd name="T0" fmla="*/ 0 w 372"/>
              <a:gd name="T1" fmla="*/ 592 h 593"/>
              <a:gd name="T2" fmla="*/ 0 w 372"/>
              <a:gd name="T3" fmla="*/ 0 h 593"/>
              <a:gd name="T4" fmla="*/ 371 w 372"/>
              <a:gd name="T5" fmla="*/ 0 h 593"/>
              <a:gd name="T6" fmla="*/ 371 w 372"/>
              <a:gd name="T7" fmla="*/ 592 h 593"/>
              <a:gd name="T8" fmla="*/ 0 w 372"/>
              <a:gd name="T9" fmla="*/ 592 h 593"/>
            </a:gdLst>
            <a:ahLst/>
            <a:cxnLst>
              <a:cxn ang="0">
                <a:pos x="T0" y="T1"/>
              </a:cxn>
              <a:cxn ang="0">
                <a:pos x="T2" y="T3"/>
              </a:cxn>
              <a:cxn ang="0">
                <a:pos x="T4" y="T5"/>
              </a:cxn>
              <a:cxn ang="0">
                <a:pos x="T6" y="T7"/>
              </a:cxn>
              <a:cxn ang="0">
                <a:pos x="T8" y="T9"/>
              </a:cxn>
            </a:cxnLst>
            <a:rect l="0" t="0" r="r" b="b"/>
            <a:pathLst>
              <a:path w="372" h="593">
                <a:moveTo>
                  <a:pt x="0" y="592"/>
                </a:moveTo>
                <a:lnTo>
                  <a:pt x="0" y="0"/>
                </a:lnTo>
                <a:lnTo>
                  <a:pt x="371" y="0"/>
                </a:lnTo>
                <a:lnTo>
                  <a:pt x="371" y="592"/>
                </a:lnTo>
                <a:lnTo>
                  <a:pt x="0" y="5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4"/>
          <p:cNvSpPr>
            <a:spLocks/>
          </p:cNvSpPr>
          <p:nvPr/>
        </p:nvSpPr>
        <p:spPr bwMode="auto">
          <a:xfrm>
            <a:off x="5867400" y="40884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5"/>
          <p:cNvSpPr>
            <a:spLocks/>
          </p:cNvSpPr>
          <p:nvPr/>
        </p:nvSpPr>
        <p:spPr bwMode="auto">
          <a:xfrm>
            <a:off x="5867400" y="43233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6"/>
          <p:cNvSpPr>
            <a:spLocks/>
          </p:cNvSpPr>
          <p:nvPr/>
        </p:nvSpPr>
        <p:spPr bwMode="auto">
          <a:xfrm>
            <a:off x="5867400" y="45583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3686175" y="2480310"/>
            <a:ext cx="1308100" cy="2719388"/>
          </a:xfrm>
          <a:custGeom>
            <a:avLst/>
            <a:gdLst>
              <a:gd name="T0" fmla="*/ 0 w 824"/>
              <a:gd name="T1" fmla="*/ 1712 h 1713"/>
              <a:gd name="T2" fmla="*/ 0 w 824"/>
              <a:gd name="T3" fmla="*/ 0 h 1713"/>
              <a:gd name="T4" fmla="*/ 823 w 824"/>
              <a:gd name="T5" fmla="*/ 0 h 1713"/>
              <a:gd name="T6" fmla="*/ 823 w 824"/>
              <a:gd name="T7" fmla="*/ 1712 h 1713"/>
              <a:gd name="T8" fmla="*/ 0 w 824"/>
              <a:gd name="T9" fmla="*/ 1712 h 1713"/>
            </a:gdLst>
            <a:ahLst/>
            <a:cxnLst>
              <a:cxn ang="0">
                <a:pos x="T0" y="T1"/>
              </a:cxn>
              <a:cxn ang="0">
                <a:pos x="T2" y="T3"/>
              </a:cxn>
              <a:cxn ang="0">
                <a:pos x="T4" y="T5"/>
              </a:cxn>
              <a:cxn ang="0">
                <a:pos x="T6" y="T7"/>
              </a:cxn>
              <a:cxn ang="0">
                <a:pos x="T8" y="T9"/>
              </a:cxn>
            </a:cxnLst>
            <a:rect l="0" t="0" r="r" b="b"/>
            <a:pathLst>
              <a:path w="824" h="1713">
                <a:moveTo>
                  <a:pt x="0" y="1712"/>
                </a:moveTo>
                <a:lnTo>
                  <a:pt x="0" y="0"/>
                </a:lnTo>
                <a:lnTo>
                  <a:pt x="823" y="0"/>
                </a:lnTo>
                <a:lnTo>
                  <a:pt x="823" y="1712"/>
                </a:lnTo>
                <a:lnTo>
                  <a:pt x="0" y="1712"/>
                </a:lnTo>
              </a:path>
            </a:pathLst>
          </a:custGeom>
          <a:noFill/>
          <a:ln w="12700" cap="rnd" cmpd="sng">
            <a:solidFill>
              <a:schemeClr val="accent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2379663" y="3186748"/>
            <a:ext cx="696912" cy="1071562"/>
          </a:xfrm>
          <a:custGeom>
            <a:avLst/>
            <a:gdLst>
              <a:gd name="T0" fmla="*/ 0 w 439"/>
              <a:gd name="T1" fmla="*/ 674 h 675"/>
              <a:gd name="T2" fmla="*/ 0 w 439"/>
              <a:gd name="T3" fmla="*/ 0 h 675"/>
              <a:gd name="T4" fmla="*/ 438 w 439"/>
              <a:gd name="T5" fmla="*/ 0 h 675"/>
              <a:gd name="T6" fmla="*/ 438 w 439"/>
              <a:gd name="T7" fmla="*/ 674 h 675"/>
              <a:gd name="T8" fmla="*/ 0 w 439"/>
              <a:gd name="T9" fmla="*/ 674 h 675"/>
            </a:gdLst>
            <a:ahLst/>
            <a:cxnLst>
              <a:cxn ang="0">
                <a:pos x="T0" y="T1"/>
              </a:cxn>
              <a:cxn ang="0">
                <a:pos x="T2" y="T3"/>
              </a:cxn>
              <a:cxn ang="0">
                <a:pos x="T4" y="T5"/>
              </a:cxn>
              <a:cxn ang="0">
                <a:pos x="T6" y="T7"/>
              </a:cxn>
              <a:cxn ang="0">
                <a:pos x="T8" y="T9"/>
              </a:cxn>
            </a:cxnLst>
            <a:rect l="0" t="0" r="r" b="b"/>
            <a:pathLst>
              <a:path w="439" h="675">
                <a:moveTo>
                  <a:pt x="0" y="674"/>
                </a:moveTo>
                <a:lnTo>
                  <a:pt x="0" y="0"/>
                </a:lnTo>
                <a:lnTo>
                  <a:pt x="438" y="0"/>
                </a:lnTo>
                <a:lnTo>
                  <a:pt x="438" y="674"/>
                </a:lnTo>
                <a:lnTo>
                  <a:pt x="0" y="674"/>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29"/>
          <p:cNvSpPr>
            <a:spLocks/>
          </p:cNvSpPr>
          <p:nvPr/>
        </p:nvSpPr>
        <p:spPr bwMode="auto">
          <a:xfrm>
            <a:off x="5803900" y="2621598"/>
            <a:ext cx="696913" cy="2225675"/>
          </a:xfrm>
          <a:custGeom>
            <a:avLst/>
            <a:gdLst>
              <a:gd name="T0" fmla="*/ 0 w 439"/>
              <a:gd name="T1" fmla="*/ 1401 h 1402"/>
              <a:gd name="T2" fmla="*/ 0 w 439"/>
              <a:gd name="T3" fmla="*/ 0 h 1402"/>
              <a:gd name="T4" fmla="*/ 438 w 439"/>
              <a:gd name="T5" fmla="*/ 0 h 1402"/>
              <a:gd name="T6" fmla="*/ 438 w 439"/>
              <a:gd name="T7" fmla="*/ 1401 h 1402"/>
              <a:gd name="T8" fmla="*/ 0 w 439"/>
              <a:gd name="T9" fmla="*/ 1401 h 1402"/>
            </a:gdLst>
            <a:ahLst/>
            <a:cxnLst>
              <a:cxn ang="0">
                <a:pos x="T0" y="T1"/>
              </a:cxn>
              <a:cxn ang="0">
                <a:pos x="T2" y="T3"/>
              </a:cxn>
              <a:cxn ang="0">
                <a:pos x="T4" y="T5"/>
              </a:cxn>
              <a:cxn ang="0">
                <a:pos x="T6" y="T7"/>
              </a:cxn>
              <a:cxn ang="0">
                <a:pos x="T8" y="T9"/>
              </a:cxn>
            </a:cxnLst>
            <a:rect l="0" t="0" r="r" b="b"/>
            <a:pathLst>
              <a:path w="439" h="1402">
                <a:moveTo>
                  <a:pt x="0" y="1401"/>
                </a:moveTo>
                <a:lnTo>
                  <a:pt x="0" y="0"/>
                </a:lnTo>
                <a:lnTo>
                  <a:pt x="438" y="0"/>
                </a:lnTo>
                <a:lnTo>
                  <a:pt x="438" y="1401"/>
                </a:lnTo>
                <a:lnTo>
                  <a:pt x="0" y="1401"/>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 name="Group 30"/>
          <p:cNvGrpSpPr>
            <a:grpSpLocks/>
          </p:cNvGrpSpPr>
          <p:nvPr/>
        </p:nvGrpSpPr>
        <p:grpSpPr bwMode="auto">
          <a:xfrm>
            <a:off x="4933950" y="2597785"/>
            <a:ext cx="1049338" cy="2155825"/>
            <a:chOff x="4462" y="1522"/>
            <a:chExt cx="661" cy="1358"/>
          </a:xfrm>
        </p:grpSpPr>
        <p:sp>
          <p:nvSpPr>
            <p:cNvPr id="32" name="Freeform 31"/>
            <p:cNvSpPr>
              <a:spLocks/>
            </p:cNvSpPr>
            <p:nvPr/>
          </p:nvSpPr>
          <p:spPr bwMode="auto">
            <a:xfrm>
              <a:off x="4476" y="1633"/>
              <a:ext cx="647" cy="617"/>
            </a:xfrm>
            <a:custGeom>
              <a:avLst/>
              <a:gdLst>
                <a:gd name="T0" fmla="*/ 646 w 647"/>
                <a:gd name="T1" fmla="*/ 0 h 617"/>
                <a:gd name="T2" fmla="*/ 0 w 647"/>
                <a:gd name="T3" fmla="*/ 616 h 617"/>
                <a:gd name="T4" fmla="*/ 646 w 647"/>
                <a:gd name="T5" fmla="*/ 0 h 617"/>
              </a:gdLst>
              <a:ahLst/>
              <a:cxnLst>
                <a:cxn ang="0">
                  <a:pos x="T0" y="T1"/>
                </a:cxn>
                <a:cxn ang="0">
                  <a:pos x="T2" y="T3"/>
                </a:cxn>
                <a:cxn ang="0">
                  <a:pos x="T4" y="T5"/>
                </a:cxn>
              </a:cxnLst>
              <a:rect l="0" t="0" r="r" b="b"/>
              <a:pathLst>
                <a:path w="647" h="617">
                  <a:moveTo>
                    <a:pt x="646" y="0"/>
                  </a:moveTo>
                  <a:lnTo>
                    <a:pt x="0" y="616"/>
                  </a:lnTo>
                  <a:lnTo>
                    <a:pt x="646"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3" name="Freeform 32"/>
            <p:cNvSpPr>
              <a:spLocks/>
            </p:cNvSpPr>
            <p:nvPr/>
          </p:nvSpPr>
          <p:spPr bwMode="auto">
            <a:xfrm>
              <a:off x="4476" y="2206"/>
              <a:ext cx="46" cy="44"/>
            </a:xfrm>
            <a:custGeom>
              <a:avLst/>
              <a:gdLst>
                <a:gd name="T0" fmla="*/ 45 w 46"/>
                <a:gd name="T1" fmla="*/ 17 h 44"/>
                <a:gd name="T2" fmla="*/ 0 w 46"/>
                <a:gd name="T3" fmla="*/ 43 h 44"/>
                <a:gd name="T4" fmla="*/ 28 w 46"/>
                <a:gd name="T5" fmla="*/ 0 h 44"/>
                <a:gd name="T6" fmla="*/ 45 w 46"/>
                <a:gd name="T7" fmla="*/ 17 h 44"/>
              </a:gdLst>
              <a:ahLst/>
              <a:cxnLst>
                <a:cxn ang="0">
                  <a:pos x="T0" y="T1"/>
                </a:cxn>
                <a:cxn ang="0">
                  <a:pos x="T2" y="T3"/>
                </a:cxn>
                <a:cxn ang="0">
                  <a:pos x="T4" y="T5"/>
                </a:cxn>
                <a:cxn ang="0">
                  <a:pos x="T6" y="T7"/>
                </a:cxn>
              </a:cxnLst>
              <a:rect l="0" t="0" r="r" b="b"/>
              <a:pathLst>
                <a:path w="46" h="44">
                  <a:moveTo>
                    <a:pt x="45" y="17"/>
                  </a:moveTo>
                  <a:lnTo>
                    <a:pt x="0" y="43"/>
                  </a:lnTo>
                  <a:lnTo>
                    <a:pt x="28" y="0"/>
                  </a:lnTo>
                  <a:lnTo>
                    <a:pt x="45" y="1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4" name="Freeform 33"/>
            <p:cNvSpPr>
              <a:spLocks/>
            </p:cNvSpPr>
            <p:nvPr/>
          </p:nvSpPr>
          <p:spPr bwMode="auto">
            <a:xfrm>
              <a:off x="4462" y="1522"/>
              <a:ext cx="661" cy="268"/>
            </a:xfrm>
            <a:custGeom>
              <a:avLst/>
              <a:gdLst>
                <a:gd name="T0" fmla="*/ 660 w 661"/>
                <a:gd name="T1" fmla="*/ 267 h 268"/>
                <a:gd name="T2" fmla="*/ 0 w 661"/>
                <a:gd name="T3" fmla="*/ 0 h 268"/>
                <a:gd name="T4" fmla="*/ 660 w 661"/>
                <a:gd name="T5" fmla="*/ 267 h 268"/>
              </a:gdLst>
              <a:ahLst/>
              <a:cxnLst>
                <a:cxn ang="0">
                  <a:pos x="T0" y="T1"/>
                </a:cxn>
                <a:cxn ang="0">
                  <a:pos x="T2" y="T3"/>
                </a:cxn>
                <a:cxn ang="0">
                  <a:pos x="T4" y="T5"/>
                </a:cxn>
              </a:cxnLst>
              <a:rect l="0" t="0" r="r" b="b"/>
              <a:pathLst>
                <a:path w="661" h="268">
                  <a:moveTo>
                    <a:pt x="660" y="267"/>
                  </a:moveTo>
                  <a:lnTo>
                    <a:pt x="0" y="0"/>
                  </a:lnTo>
                  <a:lnTo>
                    <a:pt x="660" y="26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5" name="Freeform 34"/>
            <p:cNvSpPr>
              <a:spLocks/>
            </p:cNvSpPr>
            <p:nvPr/>
          </p:nvSpPr>
          <p:spPr bwMode="auto">
            <a:xfrm>
              <a:off x="4462" y="1522"/>
              <a:ext cx="51" cy="31"/>
            </a:xfrm>
            <a:custGeom>
              <a:avLst/>
              <a:gdLst>
                <a:gd name="T0" fmla="*/ 41 w 51"/>
                <a:gd name="T1" fmla="*/ 30 h 31"/>
                <a:gd name="T2" fmla="*/ 0 w 51"/>
                <a:gd name="T3" fmla="*/ 0 h 31"/>
                <a:gd name="T4" fmla="*/ 50 w 51"/>
                <a:gd name="T5" fmla="*/ 7 h 31"/>
                <a:gd name="T6" fmla="*/ 41 w 51"/>
                <a:gd name="T7" fmla="*/ 30 h 31"/>
              </a:gdLst>
              <a:ahLst/>
              <a:cxnLst>
                <a:cxn ang="0">
                  <a:pos x="T0" y="T1"/>
                </a:cxn>
                <a:cxn ang="0">
                  <a:pos x="T2" y="T3"/>
                </a:cxn>
                <a:cxn ang="0">
                  <a:pos x="T4" y="T5"/>
                </a:cxn>
                <a:cxn ang="0">
                  <a:pos x="T6" y="T7"/>
                </a:cxn>
              </a:cxnLst>
              <a:rect l="0" t="0" r="r" b="b"/>
              <a:pathLst>
                <a:path w="51" h="31">
                  <a:moveTo>
                    <a:pt x="41" y="30"/>
                  </a:moveTo>
                  <a:lnTo>
                    <a:pt x="0" y="0"/>
                  </a:lnTo>
                  <a:lnTo>
                    <a:pt x="50" y="7"/>
                  </a:lnTo>
                  <a:lnTo>
                    <a:pt x="41" y="3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6" name="Freeform 35"/>
            <p:cNvSpPr>
              <a:spLocks/>
            </p:cNvSpPr>
            <p:nvPr/>
          </p:nvSpPr>
          <p:spPr bwMode="auto">
            <a:xfrm>
              <a:off x="4469" y="1855"/>
              <a:ext cx="639" cy="76"/>
            </a:xfrm>
            <a:custGeom>
              <a:avLst/>
              <a:gdLst>
                <a:gd name="T0" fmla="*/ 638 w 639"/>
                <a:gd name="T1" fmla="*/ 75 h 76"/>
                <a:gd name="T2" fmla="*/ 0 w 639"/>
                <a:gd name="T3" fmla="*/ 0 h 76"/>
                <a:gd name="T4" fmla="*/ 638 w 639"/>
                <a:gd name="T5" fmla="*/ 75 h 76"/>
              </a:gdLst>
              <a:ahLst/>
              <a:cxnLst>
                <a:cxn ang="0">
                  <a:pos x="T0" y="T1"/>
                </a:cxn>
                <a:cxn ang="0">
                  <a:pos x="T2" y="T3"/>
                </a:cxn>
                <a:cxn ang="0">
                  <a:pos x="T4" y="T5"/>
                </a:cxn>
              </a:cxnLst>
              <a:rect l="0" t="0" r="r" b="b"/>
              <a:pathLst>
                <a:path w="639" h="76">
                  <a:moveTo>
                    <a:pt x="638" y="75"/>
                  </a:moveTo>
                  <a:lnTo>
                    <a:pt x="0" y="0"/>
                  </a:lnTo>
                  <a:lnTo>
                    <a:pt x="638" y="7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7" name="Freeform 36"/>
            <p:cNvSpPr>
              <a:spLocks/>
            </p:cNvSpPr>
            <p:nvPr/>
          </p:nvSpPr>
          <p:spPr bwMode="auto">
            <a:xfrm>
              <a:off x="4469" y="1848"/>
              <a:ext cx="52" cy="27"/>
            </a:xfrm>
            <a:custGeom>
              <a:avLst/>
              <a:gdLst>
                <a:gd name="T0" fmla="*/ 48 w 52"/>
                <a:gd name="T1" fmla="*/ 26 h 27"/>
                <a:gd name="T2" fmla="*/ 0 w 52"/>
                <a:gd name="T3" fmla="*/ 7 h 27"/>
                <a:gd name="T4" fmla="*/ 51 w 52"/>
                <a:gd name="T5" fmla="*/ 0 h 27"/>
                <a:gd name="T6" fmla="*/ 48 w 52"/>
                <a:gd name="T7" fmla="*/ 26 h 27"/>
              </a:gdLst>
              <a:ahLst/>
              <a:cxnLst>
                <a:cxn ang="0">
                  <a:pos x="T0" y="T1"/>
                </a:cxn>
                <a:cxn ang="0">
                  <a:pos x="T2" y="T3"/>
                </a:cxn>
                <a:cxn ang="0">
                  <a:pos x="T4" y="T5"/>
                </a:cxn>
                <a:cxn ang="0">
                  <a:pos x="T6" y="T7"/>
                </a:cxn>
              </a:cxnLst>
              <a:rect l="0" t="0" r="r" b="b"/>
              <a:pathLst>
                <a:path w="52" h="27">
                  <a:moveTo>
                    <a:pt x="48" y="26"/>
                  </a:moveTo>
                  <a:lnTo>
                    <a:pt x="0" y="7"/>
                  </a:lnTo>
                  <a:lnTo>
                    <a:pt x="51" y="0"/>
                  </a:lnTo>
                  <a:lnTo>
                    <a:pt x="48" y="2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8" name="Freeform 37"/>
            <p:cNvSpPr>
              <a:spLocks/>
            </p:cNvSpPr>
            <p:nvPr/>
          </p:nvSpPr>
          <p:spPr bwMode="auto">
            <a:xfrm>
              <a:off x="4469" y="1707"/>
              <a:ext cx="646" cy="372"/>
            </a:xfrm>
            <a:custGeom>
              <a:avLst/>
              <a:gdLst>
                <a:gd name="T0" fmla="*/ 645 w 646"/>
                <a:gd name="T1" fmla="*/ 371 h 372"/>
                <a:gd name="T2" fmla="*/ 0 w 646"/>
                <a:gd name="T3" fmla="*/ 0 h 372"/>
                <a:gd name="T4" fmla="*/ 645 w 646"/>
                <a:gd name="T5" fmla="*/ 371 h 372"/>
              </a:gdLst>
              <a:ahLst/>
              <a:cxnLst>
                <a:cxn ang="0">
                  <a:pos x="T0" y="T1"/>
                </a:cxn>
                <a:cxn ang="0">
                  <a:pos x="T2" y="T3"/>
                </a:cxn>
                <a:cxn ang="0">
                  <a:pos x="T4" y="T5"/>
                </a:cxn>
              </a:cxnLst>
              <a:rect l="0" t="0" r="r" b="b"/>
              <a:pathLst>
                <a:path w="646" h="372">
                  <a:moveTo>
                    <a:pt x="645" y="371"/>
                  </a:moveTo>
                  <a:lnTo>
                    <a:pt x="0" y="0"/>
                  </a:lnTo>
                  <a:lnTo>
                    <a:pt x="645" y="371"/>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9" name="Freeform 38"/>
            <p:cNvSpPr>
              <a:spLocks/>
            </p:cNvSpPr>
            <p:nvPr/>
          </p:nvSpPr>
          <p:spPr bwMode="auto">
            <a:xfrm>
              <a:off x="4469" y="1707"/>
              <a:ext cx="50" cy="37"/>
            </a:xfrm>
            <a:custGeom>
              <a:avLst/>
              <a:gdLst>
                <a:gd name="T0" fmla="*/ 37 w 50"/>
                <a:gd name="T1" fmla="*/ 36 h 37"/>
                <a:gd name="T2" fmla="*/ 0 w 50"/>
                <a:gd name="T3" fmla="*/ 0 h 37"/>
                <a:gd name="T4" fmla="*/ 49 w 50"/>
                <a:gd name="T5" fmla="*/ 14 h 37"/>
                <a:gd name="T6" fmla="*/ 37 w 50"/>
                <a:gd name="T7" fmla="*/ 36 h 37"/>
              </a:gdLst>
              <a:ahLst/>
              <a:cxnLst>
                <a:cxn ang="0">
                  <a:pos x="T0" y="T1"/>
                </a:cxn>
                <a:cxn ang="0">
                  <a:pos x="T2" y="T3"/>
                </a:cxn>
                <a:cxn ang="0">
                  <a:pos x="T4" y="T5"/>
                </a:cxn>
                <a:cxn ang="0">
                  <a:pos x="T6" y="T7"/>
                </a:cxn>
              </a:cxnLst>
              <a:rect l="0" t="0" r="r" b="b"/>
              <a:pathLst>
                <a:path w="50" h="37">
                  <a:moveTo>
                    <a:pt x="37" y="36"/>
                  </a:moveTo>
                  <a:lnTo>
                    <a:pt x="0" y="0"/>
                  </a:lnTo>
                  <a:lnTo>
                    <a:pt x="49" y="14"/>
                  </a:lnTo>
                  <a:lnTo>
                    <a:pt x="37" y="3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0" name="Freeform 39"/>
            <p:cNvSpPr>
              <a:spLocks/>
            </p:cNvSpPr>
            <p:nvPr/>
          </p:nvSpPr>
          <p:spPr bwMode="auto">
            <a:xfrm>
              <a:off x="4484" y="2374"/>
              <a:ext cx="631" cy="91"/>
            </a:xfrm>
            <a:custGeom>
              <a:avLst/>
              <a:gdLst>
                <a:gd name="T0" fmla="*/ 630 w 631"/>
                <a:gd name="T1" fmla="*/ 0 h 91"/>
                <a:gd name="T2" fmla="*/ 0 w 631"/>
                <a:gd name="T3" fmla="*/ 90 h 91"/>
                <a:gd name="T4" fmla="*/ 630 w 631"/>
                <a:gd name="T5" fmla="*/ 0 h 91"/>
              </a:gdLst>
              <a:ahLst/>
              <a:cxnLst>
                <a:cxn ang="0">
                  <a:pos x="T0" y="T1"/>
                </a:cxn>
                <a:cxn ang="0">
                  <a:pos x="T2" y="T3"/>
                </a:cxn>
                <a:cxn ang="0">
                  <a:pos x="T4" y="T5"/>
                </a:cxn>
              </a:cxnLst>
              <a:rect l="0" t="0" r="r" b="b"/>
              <a:pathLst>
                <a:path w="631" h="91">
                  <a:moveTo>
                    <a:pt x="630" y="0"/>
                  </a:moveTo>
                  <a:lnTo>
                    <a:pt x="0" y="90"/>
                  </a:lnTo>
                  <a:lnTo>
                    <a:pt x="630"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1" name="Freeform 40"/>
            <p:cNvSpPr>
              <a:spLocks/>
            </p:cNvSpPr>
            <p:nvPr/>
          </p:nvSpPr>
          <p:spPr bwMode="auto">
            <a:xfrm>
              <a:off x="4484" y="2444"/>
              <a:ext cx="52" cy="26"/>
            </a:xfrm>
            <a:custGeom>
              <a:avLst/>
              <a:gdLst>
                <a:gd name="T0" fmla="*/ 51 w 52"/>
                <a:gd name="T1" fmla="*/ 25 h 26"/>
                <a:gd name="T2" fmla="*/ 0 w 52"/>
                <a:gd name="T3" fmla="*/ 20 h 26"/>
                <a:gd name="T4" fmla="*/ 48 w 52"/>
                <a:gd name="T5" fmla="*/ 0 h 26"/>
                <a:gd name="T6" fmla="*/ 51 w 52"/>
                <a:gd name="T7" fmla="*/ 25 h 26"/>
              </a:gdLst>
              <a:ahLst/>
              <a:cxnLst>
                <a:cxn ang="0">
                  <a:pos x="T0" y="T1"/>
                </a:cxn>
                <a:cxn ang="0">
                  <a:pos x="T2" y="T3"/>
                </a:cxn>
                <a:cxn ang="0">
                  <a:pos x="T4" y="T5"/>
                </a:cxn>
                <a:cxn ang="0">
                  <a:pos x="T6" y="T7"/>
                </a:cxn>
              </a:cxnLst>
              <a:rect l="0" t="0" r="r" b="b"/>
              <a:pathLst>
                <a:path w="52" h="26">
                  <a:moveTo>
                    <a:pt x="51" y="25"/>
                  </a:moveTo>
                  <a:lnTo>
                    <a:pt x="0" y="20"/>
                  </a:lnTo>
                  <a:lnTo>
                    <a:pt x="48" y="0"/>
                  </a:lnTo>
                  <a:lnTo>
                    <a:pt x="51" y="2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2" name="Freeform 41"/>
            <p:cNvSpPr>
              <a:spLocks/>
            </p:cNvSpPr>
            <p:nvPr/>
          </p:nvSpPr>
          <p:spPr bwMode="auto">
            <a:xfrm>
              <a:off x="4476" y="2522"/>
              <a:ext cx="639" cy="201"/>
            </a:xfrm>
            <a:custGeom>
              <a:avLst/>
              <a:gdLst>
                <a:gd name="T0" fmla="*/ 638 w 639"/>
                <a:gd name="T1" fmla="*/ 0 h 201"/>
                <a:gd name="T2" fmla="*/ 0 w 639"/>
                <a:gd name="T3" fmla="*/ 200 h 201"/>
                <a:gd name="T4" fmla="*/ 638 w 639"/>
                <a:gd name="T5" fmla="*/ 0 h 201"/>
              </a:gdLst>
              <a:ahLst/>
              <a:cxnLst>
                <a:cxn ang="0">
                  <a:pos x="T0" y="T1"/>
                </a:cxn>
                <a:cxn ang="0">
                  <a:pos x="T2" y="T3"/>
                </a:cxn>
                <a:cxn ang="0">
                  <a:pos x="T4" y="T5"/>
                </a:cxn>
              </a:cxnLst>
              <a:rect l="0" t="0" r="r" b="b"/>
              <a:pathLst>
                <a:path w="639" h="201">
                  <a:moveTo>
                    <a:pt x="638" y="0"/>
                  </a:moveTo>
                  <a:lnTo>
                    <a:pt x="0" y="200"/>
                  </a:lnTo>
                  <a:lnTo>
                    <a:pt x="638"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3" name="Freeform 42"/>
            <p:cNvSpPr>
              <a:spLocks/>
            </p:cNvSpPr>
            <p:nvPr/>
          </p:nvSpPr>
          <p:spPr bwMode="auto">
            <a:xfrm>
              <a:off x="4476" y="2696"/>
              <a:ext cx="53" cy="27"/>
            </a:xfrm>
            <a:custGeom>
              <a:avLst/>
              <a:gdLst>
                <a:gd name="T0" fmla="*/ 52 w 53"/>
                <a:gd name="T1" fmla="*/ 23 h 27"/>
                <a:gd name="T2" fmla="*/ 0 w 53"/>
                <a:gd name="T3" fmla="*/ 26 h 27"/>
                <a:gd name="T4" fmla="*/ 45 w 53"/>
                <a:gd name="T5" fmla="*/ 0 h 27"/>
                <a:gd name="T6" fmla="*/ 52 w 53"/>
                <a:gd name="T7" fmla="*/ 23 h 27"/>
              </a:gdLst>
              <a:ahLst/>
              <a:cxnLst>
                <a:cxn ang="0">
                  <a:pos x="T0" y="T1"/>
                </a:cxn>
                <a:cxn ang="0">
                  <a:pos x="T2" y="T3"/>
                </a:cxn>
                <a:cxn ang="0">
                  <a:pos x="T4" y="T5"/>
                </a:cxn>
                <a:cxn ang="0">
                  <a:pos x="T6" y="T7"/>
                </a:cxn>
              </a:cxnLst>
              <a:rect l="0" t="0" r="r" b="b"/>
              <a:pathLst>
                <a:path w="53" h="27">
                  <a:moveTo>
                    <a:pt x="52" y="23"/>
                  </a:moveTo>
                  <a:lnTo>
                    <a:pt x="0" y="26"/>
                  </a:lnTo>
                  <a:lnTo>
                    <a:pt x="45"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4" name="Freeform 43"/>
            <p:cNvSpPr>
              <a:spLocks/>
            </p:cNvSpPr>
            <p:nvPr/>
          </p:nvSpPr>
          <p:spPr bwMode="auto">
            <a:xfrm>
              <a:off x="4469" y="2671"/>
              <a:ext cx="654" cy="209"/>
            </a:xfrm>
            <a:custGeom>
              <a:avLst/>
              <a:gdLst>
                <a:gd name="T0" fmla="*/ 653 w 654"/>
                <a:gd name="T1" fmla="*/ 0 h 209"/>
                <a:gd name="T2" fmla="*/ 0 w 654"/>
                <a:gd name="T3" fmla="*/ 208 h 209"/>
                <a:gd name="T4" fmla="*/ 653 w 654"/>
                <a:gd name="T5" fmla="*/ 0 h 209"/>
              </a:gdLst>
              <a:ahLst/>
              <a:cxnLst>
                <a:cxn ang="0">
                  <a:pos x="T0" y="T1"/>
                </a:cxn>
                <a:cxn ang="0">
                  <a:pos x="T2" y="T3"/>
                </a:cxn>
                <a:cxn ang="0">
                  <a:pos x="T4" y="T5"/>
                </a:cxn>
              </a:cxnLst>
              <a:rect l="0" t="0" r="r" b="b"/>
              <a:pathLst>
                <a:path w="654" h="209">
                  <a:moveTo>
                    <a:pt x="653" y="0"/>
                  </a:moveTo>
                  <a:lnTo>
                    <a:pt x="0" y="208"/>
                  </a:lnTo>
                  <a:lnTo>
                    <a:pt x="653"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5" name="Freeform 44"/>
            <p:cNvSpPr>
              <a:spLocks/>
            </p:cNvSpPr>
            <p:nvPr/>
          </p:nvSpPr>
          <p:spPr bwMode="auto">
            <a:xfrm>
              <a:off x="4469" y="2852"/>
              <a:ext cx="53" cy="28"/>
            </a:xfrm>
            <a:custGeom>
              <a:avLst/>
              <a:gdLst>
                <a:gd name="T0" fmla="*/ 52 w 53"/>
                <a:gd name="T1" fmla="*/ 23 h 28"/>
                <a:gd name="T2" fmla="*/ 0 w 53"/>
                <a:gd name="T3" fmla="*/ 27 h 28"/>
                <a:gd name="T4" fmla="*/ 44 w 53"/>
                <a:gd name="T5" fmla="*/ 0 h 28"/>
                <a:gd name="T6" fmla="*/ 52 w 53"/>
                <a:gd name="T7" fmla="*/ 23 h 28"/>
              </a:gdLst>
              <a:ahLst/>
              <a:cxnLst>
                <a:cxn ang="0">
                  <a:pos x="T0" y="T1"/>
                </a:cxn>
                <a:cxn ang="0">
                  <a:pos x="T2" y="T3"/>
                </a:cxn>
                <a:cxn ang="0">
                  <a:pos x="T4" y="T5"/>
                </a:cxn>
                <a:cxn ang="0">
                  <a:pos x="T6" y="T7"/>
                </a:cxn>
              </a:cxnLst>
              <a:rect l="0" t="0" r="r" b="b"/>
              <a:pathLst>
                <a:path w="53" h="28">
                  <a:moveTo>
                    <a:pt x="52" y="23"/>
                  </a:moveTo>
                  <a:lnTo>
                    <a:pt x="0" y="27"/>
                  </a:lnTo>
                  <a:lnTo>
                    <a:pt x="44"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6" name="Freeform 45"/>
            <p:cNvSpPr>
              <a:spLocks/>
            </p:cNvSpPr>
            <p:nvPr/>
          </p:nvSpPr>
          <p:spPr bwMode="auto">
            <a:xfrm>
              <a:off x="4469" y="2144"/>
              <a:ext cx="646" cy="669"/>
            </a:xfrm>
            <a:custGeom>
              <a:avLst/>
              <a:gdLst>
                <a:gd name="T0" fmla="*/ 645 w 646"/>
                <a:gd name="T1" fmla="*/ 668 h 669"/>
                <a:gd name="T2" fmla="*/ 0 w 646"/>
                <a:gd name="T3" fmla="*/ 0 h 669"/>
                <a:gd name="T4" fmla="*/ 645 w 646"/>
                <a:gd name="T5" fmla="*/ 668 h 669"/>
              </a:gdLst>
              <a:ahLst/>
              <a:cxnLst>
                <a:cxn ang="0">
                  <a:pos x="T0" y="T1"/>
                </a:cxn>
                <a:cxn ang="0">
                  <a:pos x="T2" y="T3"/>
                </a:cxn>
                <a:cxn ang="0">
                  <a:pos x="T4" y="T5"/>
                </a:cxn>
              </a:cxnLst>
              <a:rect l="0" t="0" r="r" b="b"/>
              <a:pathLst>
                <a:path w="646" h="669">
                  <a:moveTo>
                    <a:pt x="645" y="668"/>
                  </a:moveTo>
                  <a:lnTo>
                    <a:pt x="0" y="0"/>
                  </a:lnTo>
                  <a:lnTo>
                    <a:pt x="645" y="668"/>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7" name="Freeform 46"/>
            <p:cNvSpPr>
              <a:spLocks/>
            </p:cNvSpPr>
            <p:nvPr/>
          </p:nvSpPr>
          <p:spPr bwMode="auto">
            <a:xfrm>
              <a:off x="4469" y="2144"/>
              <a:ext cx="44" cy="46"/>
            </a:xfrm>
            <a:custGeom>
              <a:avLst/>
              <a:gdLst>
                <a:gd name="T0" fmla="*/ 25 w 44"/>
                <a:gd name="T1" fmla="*/ 45 h 46"/>
                <a:gd name="T2" fmla="*/ 0 w 44"/>
                <a:gd name="T3" fmla="*/ 0 h 46"/>
                <a:gd name="T4" fmla="*/ 43 w 44"/>
                <a:gd name="T5" fmla="*/ 28 h 46"/>
                <a:gd name="T6" fmla="*/ 25 w 44"/>
                <a:gd name="T7" fmla="*/ 45 h 46"/>
              </a:gdLst>
              <a:ahLst/>
              <a:cxnLst>
                <a:cxn ang="0">
                  <a:pos x="T0" y="T1"/>
                </a:cxn>
                <a:cxn ang="0">
                  <a:pos x="T2" y="T3"/>
                </a:cxn>
                <a:cxn ang="0">
                  <a:pos x="T4" y="T5"/>
                </a:cxn>
                <a:cxn ang="0">
                  <a:pos x="T6" y="T7"/>
                </a:cxn>
              </a:cxnLst>
              <a:rect l="0" t="0" r="r" b="b"/>
              <a:pathLst>
                <a:path w="44" h="46">
                  <a:moveTo>
                    <a:pt x="25" y="45"/>
                  </a:moveTo>
                  <a:lnTo>
                    <a:pt x="0" y="0"/>
                  </a:lnTo>
                  <a:lnTo>
                    <a:pt x="43" y="28"/>
                  </a:lnTo>
                  <a:lnTo>
                    <a:pt x="25" y="4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grpSp>
        <p:nvGrpSpPr>
          <p:cNvPr id="48" name="Group 47"/>
          <p:cNvGrpSpPr>
            <a:grpSpLocks/>
          </p:cNvGrpSpPr>
          <p:nvPr/>
        </p:nvGrpSpPr>
        <p:grpSpPr bwMode="auto">
          <a:xfrm>
            <a:off x="2897188" y="2585085"/>
            <a:ext cx="825500" cy="1862138"/>
            <a:chOff x="3179" y="1514"/>
            <a:chExt cx="520" cy="1173"/>
          </a:xfrm>
        </p:grpSpPr>
        <p:sp>
          <p:nvSpPr>
            <p:cNvPr id="49" name="Freeform 48"/>
            <p:cNvSpPr>
              <a:spLocks/>
            </p:cNvSpPr>
            <p:nvPr/>
          </p:nvSpPr>
          <p:spPr bwMode="auto">
            <a:xfrm>
              <a:off x="3653" y="1514"/>
              <a:ext cx="46" cy="45"/>
            </a:xfrm>
            <a:custGeom>
              <a:avLst/>
              <a:gdLst>
                <a:gd name="T0" fmla="*/ 0 w 46"/>
                <a:gd name="T1" fmla="*/ 26 h 45"/>
                <a:gd name="T2" fmla="*/ 45 w 46"/>
                <a:gd name="T3" fmla="*/ 0 h 45"/>
                <a:gd name="T4" fmla="*/ 18 w 46"/>
                <a:gd name="T5" fmla="*/ 44 h 45"/>
                <a:gd name="T6" fmla="*/ 0 w 46"/>
                <a:gd name="T7" fmla="*/ 26 h 45"/>
              </a:gdLst>
              <a:ahLst/>
              <a:cxnLst>
                <a:cxn ang="0">
                  <a:pos x="T0" y="T1"/>
                </a:cxn>
                <a:cxn ang="0">
                  <a:pos x="T2" y="T3"/>
                </a:cxn>
                <a:cxn ang="0">
                  <a:pos x="T4" y="T5"/>
                </a:cxn>
                <a:cxn ang="0">
                  <a:pos x="T6" y="T7"/>
                </a:cxn>
              </a:cxnLst>
              <a:rect l="0" t="0" r="r" b="b"/>
              <a:pathLst>
                <a:path w="46" h="45">
                  <a:moveTo>
                    <a:pt x="0" y="26"/>
                  </a:moveTo>
                  <a:lnTo>
                    <a:pt x="45" y="0"/>
                  </a:lnTo>
                  <a:lnTo>
                    <a:pt x="18" y="44"/>
                  </a:lnTo>
                  <a:lnTo>
                    <a:pt x="0" y="2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0" name="Freeform 49"/>
            <p:cNvSpPr>
              <a:spLocks/>
            </p:cNvSpPr>
            <p:nvPr/>
          </p:nvSpPr>
          <p:spPr bwMode="auto">
            <a:xfrm>
              <a:off x="3187" y="2115"/>
              <a:ext cx="512" cy="37"/>
            </a:xfrm>
            <a:custGeom>
              <a:avLst/>
              <a:gdLst>
                <a:gd name="T0" fmla="*/ 0 w 512"/>
                <a:gd name="T1" fmla="*/ 36 h 37"/>
                <a:gd name="T2" fmla="*/ 511 w 512"/>
                <a:gd name="T3" fmla="*/ 0 h 37"/>
                <a:gd name="T4" fmla="*/ 0 w 512"/>
                <a:gd name="T5" fmla="*/ 36 h 37"/>
              </a:gdLst>
              <a:ahLst/>
              <a:cxnLst>
                <a:cxn ang="0">
                  <a:pos x="T0" y="T1"/>
                </a:cxn>
                <a:cxn ang="0">
                  <a:pos x="T2" y="T3"/>
                </a:cxn>
                <a:cxn ang="0">
                  <a:pos x="T4" y="T5"/>
                </a:cxn>
              </a:cxnLst>
              <a:rect l="0" t="0" r="r" b="b"/>
              <a:pathLst>
                <a:path w="512" h="37">
                  <a:moveTo>
                    <a:pt x="0" y="36"/>
                  </a:moveTo>
                  <a:lnTo>
                    <a:pt x="511" y="0"/>
                  </a:lnTo>
                  <a:lnTo>
                    <a:pt x="0" y="3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1" name="Freeform 50"/>
            <p:cNvSpPr>
              <a:spLocks/>
            </p:cNvSpPr>
            <p:nvPr/>
          </p:nvSpPr>
          <p:spPr bwMode="auto">
            <a:xfrm>
              <a:off x="3648" y="2106"/>
              <a:ext cx="51" cy="26"/>
            </a:xfrm>
            <a:custGeom>
              <a:avLst/>
              <a:gdLst>
                <a:gd name="T0" fmla="*/ 0 w 51"/>
                <a:gd name="T1" fmla="*/ 0 h 26"/>
                <a:gd name="T2" fmla="*/ 50 w 51"/>
                <a:gd name="T3" fmla="*/ 9 h 26"/>
                <a:gd name="T4" fmla="*/ 2 w 51"/>
                <a:gd name="T5" fmla="*/ 25 h 26"/>
                <a:gd name="T6" fmla="*/ 0 w 51"/>
                <a:gd name="T7" fmla="*/ 0 h 26"/>
              </a:gdLst>
              <a:ahLst/>
              <a:cxnLst>
                <a:cxn ang="0">
                  <a:pos x="T0" y="T1"/>
                </a:cxn>
                <a:cxn ang="0">
                  <a:pos x="T2" y="T3"/>
                </a:cxn>
                <a:cxn ang="0">
                  <a:pos x="T4" y="T5"/>
                </a:cxn>
                <a:cxn ang="0">
                  <a:pos x="T6" y="T7"/>
                </a:cxn>
              </a:cxnLst>
              <a:rect l="0" t="0" r="r" b="b"/>
              <a:pathLst>
                <a:path w="51" h="26">
                  <a:moveTo>
                    <a:pt x="0" y="0"/>
                  </a:moveTo>
                  <a:lnTo>
                    <a:pt x="50" y="9"/>
                  </a:lnTo>
                  <a:lnTo>
                    <a:pt x="2" y="2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2" name="Freeform 51"/>
            <p:cNvSpPr>
              <a:spLocks/>
            </p:cNvSpPr>
            <p:nvPr/>
          </p:nvSpPr>
          <p:spPr bwMode="auto">
            <a:xfrm>
              <a:off x="3179" y="2301"/>
              <a:ext cx="520" cy="386"/>
            </a:xfrm>
            <a:custGeom>
              <a:avLst/>
              <a:gdLst>
                <a:gd name="T0" fmla="*/ 0 w 520"/>
                <a:gd name="T1" fmla="*/ 0 h 386"/>
                <a:gd name="T2" fmla="*/ 519 w 520"/>
                <a:gd name="T3" fmla="*/ 385 h 386"/>
                <a:gd name="T4" fmla="*/ 0 w 520"/>
                <a:gd name="T5" fmla="*/ 0 h 386"/>
              </a:gdLst>
              <a:ahLst/>
              <a:cxnLst>
                <a:cxn ang="0">
                  <a:pos x="T0" y="T1"/>
                </a:cxn>
                <a:cxn ang="0">
                  <a:pos x="T2" y="T3"/>
                </a:cxn>
                <a:cxn ang="0">
                  <a:pos x="T4" y="T5"/>
                </a:cxn>
              </a:cxnLst>
              <a:rect l="0" t="0" r="r" b="b"/>
              <a:pathLst>
                <a:path w="520" h="386">
                  <a:moveTo>
                    <a:pt x="0" y="0"/>
                  </a:moveTo>
                  <a:lnTo>
                    <a:pt x="519" y="38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3" name="Freeform 52"/>
            <p:cNvSpPr>
              <a:spLocks/>
            </p:cNvSpPr>
            <p:nvPr/>
          </p:nvSpPr>
          <p:spPr bwMode="auto">
            <a:xfrm>
              <a:off x="3651" y="2646"/>
              <a:ext cx="48" cy="41"/>
            </a:xfrm>
            <a:custGeom>
              <a:avLst/>
              <a:gdLst>
                <a:gd name="T0" fmla="*/ 15 w 48"/>
                <a:gd name="T1" fmla="*/ 0 h 41"/>
                <a:gd name="T2" fmla="*/ 47 w 48"/>
                <a:gd name="T3" fmla="*/ 40 h 41"/>
                <a:gd name="T4" fmla="*/ 0 w 48"/>
                <a:gd name="T5" fmla="*/ 20 h 41"/>
                <a:gd name="T6" fmla="*/ 15 w 48"/>
                <a:gd name="T7" fmla="*/ 0 h 41"/>
              </a:gdLst>
              <a:ahLst/>
              <a:cxnLst>
                <a:cxn ang="0">
                  <a:pos x="T0" y="T1"/>
                </a:cxn>
                <a:cxn ang="0">
                  <a:pos x="T2" y="T3"/>
                </a:cxn>
                <a:cxn ang="0">
                  <a:pos x="T4" y="T5"/>
                </a:cxn>
                <a:cxn ang="0">
                  <a:pos x="T6" y="T7"/>
                </a:cxn>
              </a:cxnLst>
              <a:rect l="0" t="0" r="r" b="b"/>
              <a:pathLst>
                <a:path w="48" h="41">
                  <a:moveTo>
                    <a:pt x="15" y="0"/>
                  </a:moveTo>
                  <a:lnTo>
                    <a:pt x="47" y="40"/>
                  </a:lnTo>
                  <a:lnTo>
                    <a:pt x="0" y="20"/>
                  </a:lnTo>
                  <a:lnTo>
                    <a:pt x="15"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4" name="Freeform 53"/>
            <p:cNvSpPr>
              <a:spLocks/>
            </p:cNvSpPr>
            <p:nvPr/>
          </p:nvSpPr>
          <p:spPr bwMode="auto">
            <a:xfrm>
              <a:off x="3187" y="1514"/>
              <a:ext cx="512" cy="491"/>
            </a:xfrm>
            <a:custGeom>
              <a:avLst/>
              <a:gdLst>
                <a:gd name="T0" fmla="*/ 0 w 512"/>
                <a:gd name="T1" fmla="*/ 490 h 491"/>
                <a:gd name="T2" fmla="*/ 511 w 512"/>
                <a:gd name="T3" fmla="*/ 0 h 491"/>
                <a:gd name="T4" fmla="*/ 0 w 512"/>
                <a:gd name="T5" fmla="*/ 490 h 491"/>
              </a:gdLst>
              <a:ahLst/>
              <a:cxnLst>
                <a:cxn ang="0">
                  <a:pos x="T0" y="T1"/>
                </a:cxn>
                <a:cxn ang="0">
                  <a:pos x="T2" y="T3"/>
                </a:cxn>
                <a:cxn ang="0">
                  <a:pos x="T4" y="T5"/>
                </a:cxn>
              </a:cxnLst>
              <a:rect l="0" t="0" r="r" b="b"/>
              <a:pathLst>
                <a:path w="512" h="491">
                  <a:moveTo>
                    <a:pt x="0" y="490"/>
                  </a:moveTo>
                  <a:lnTo>
                    <a:pt x="511" y="0"/>
                  </a:lnTo>
                  <a:lnTo>
                    <a:pt x="0" y="49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grpSp>
      <p:sp>
        <p:nvSpPr>
          <p:cNvPr id="55" name="Rectangle 54"/>
          <p:cNvSpPr>
            <a:spLocks noChangeArrowheads="1"/>
          </p:cNvSpPr>
          <p:nvPr/>
        </p:nvSpPr>
        <p:spPr bwMode="auto">
          <a:xfrm>
            <a:off x="3757613" y="2543810"/>
            <a:ext cx="952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 25, 3000</a:t>
            </a:r>
          </a:p>
        </p:txBody>
      </p:sp>
      <p:sp>
        <p:nvSpPr>
          <p:cNvPr id="56" name="Rectangle 55"/>
          <p:cNvSpPr>
            <a:spLocks noChangeArrowheads="1"/>
          </p:cNvSpPr>
          <p:nvPr/>
        </p:nvSpPr>
        <p:spPr bwMode="auto">
          <a:xfrm>
            <a:off x="3806825" y="4437698"/>
            <a:ext cx="9175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 44, 3000</a:t>
            </a:r>
          </a:p>
        </p:txBody>
      </p:sp>
      <p:sp>
        <p:nvSpPr>
          <p:cNvPr id="57" name="Rectangle 56"/>
          <p:cNvSpPr>
            <a:spLocks noChangeArrowheads="1"/>
          </p:cNvSpPr>
          <p:nvPr/>
        </p:nvSpPr>
        <p:spPr bwMode="auto">
          <a:xfrm>
            <a:off x="2387600" y="3266123"/>
            <a:ext cx="4953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a:t>
            </a:r>
          </a:p>
        </p:txBody>
      </p:sp>
      <p:sp>
        <p:nvSpPr>
          <p:cNvPr id="58" name="Rectangle 57"/>
          <p:cNvSpPr>
            <a:spLocks noChangeArrowheads="1"/>
          </p:cNvSpPr>
          <p:nvPr/>
        </p:nvSpPr>
        <p:spPr bwMode="auto">
          <a:xfrm>
            <a:off x="2408238" y="3516948"/>
            <a:ext cx="428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a:t>
            </a:r>
          </a:p>
        </p:txBody>
      </p:sp>
      <p:sp>
        <p:nvSpPr>
          <p:cNvPr id="59" name="Rectangle 58"/>
          <p:cNvSpPr>
            <a:spLocks noChangeArrowheads="1"/>
          </p:cNvSpPr>
          <p:nvPr/>
        </p:nvSpPr>
        <p:spPr bwMode="auto">
          <a:xfrm>
            <a:off x="2393950" y="3739198"/>
            <a:ext cx="4667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a:t>
            </a:r>
          </a:p>
        </p:txBody>
      </p:sp>
      <p:sp>
        <p:nvSpPr>
          <p:cNvPr id="60" name="Rectangle 59"/>
          <p:cNvSpPr>
            <a:spLocks noChangeArrowheads="1"/>
          </p:cNvSpPr>
          <p:nvPr/>
        </p:nvSpPr>
        <p:spPr bwMode="auto">
          <a:xfrm>
            <a:off x="6062663" y="26898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22</a:t>
            </a:r>
          </a:p>
        </p:txBody>
      </p:sp>
      <p:sp>
        <p:nvSpPr>
          <p:cNvPr id="61" name="Rectangle 60"/>
          <p:cNvSpPr>
            <a:spLocks noChangeArrowheads="1"/>
          </p:cNvSpPr>
          <p:nvPr/>
        </p:nvSpPr>
        <p:spPr bwMode="auto">
          <a:xfrm>
            <a:off x="6072188" y="2939098"/>
            <a:ext cx="296862"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25</a:t>
            </a:r>
          </a:p>
        </p:txBody>
      </p:sp>
      <p:sp>
        <p:nvSpPr>
          <p:cNvPr id="62" name="Rectangle 61"/>
          <p:cNvSpPr>
            <a:spLocks noChangeArrowheads="1"/>
          </p:cNvSpPr>
          <p:nvPr/>
        </p:nvSpPr>
        <p:spPr bwMode="auto">
          <a:xfrm>
            <a:off x="6069013" y="31724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30</a:t>
            </a:r>
          </a:p>
        </p:txBody>
      </p:sp>
      <p:sp>
        <p:nvSpPr>
          <p:cNvPr id="63" name="Rectangle 62"/>
          <p:cNvSpPr>
            <a:spLocks noChangeArrowheads="1"/>
          </p:cNvSpPr>
          <p:nvPr/>
        </p:nvSpPr>
        <p:spPr bwMode="auto">
          <a:xfrm>
            <a:off x="6075363" y="38931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40</a:t>
            </a:r>
          </a:p>
        </p:txBody>
      </p:sp>
      <p:sp>
        <p:nvSpPr>
          <p:cNvPr id="64" name="Rectangle 63"/>
          <p:cNvSpPr>
            <a:spLocks noChangeArrowheads="1"/>
          </p:cNvSpPr>
          <p:nvPr/>
        </p:nvSpPr>
        <p:spPr bwMode="auto">
          <a:xfrm>
            <a:off x="6081713" y="410273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5" name="Rectangle 64"/>
          <p:cNvSpPr>
            <a:spLocks noChangeArrowheads="1"/>
          </p:cNvSpPr>
          <p:nvPr/>
        </p:nvSpPr>
        <p:spPr bwMode="auto">
          <a:xfrm>
            <a:off x="6080125" y="4344035"/>
            <a:ext cx="2968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6" name="Rectangle 65"/>
          <p:cNvSpPr>
            <a:spLocks noChangeArrowheads="1"/>
          </p:cNvSpPr>
          <p:nvPr/>
        </p:nvSpPr>
        <p:spPr bwMode="auto">
          <a:xfrm>
            <a:off x="6088063" y="457581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50</a:t>
            </a:r>
          </a:p>
        </p:txBody>
      </p:sp>
      <p:sp>
        <p:nvSpPr>
          <p:cNvPr id="67" name="Rectangle 66"/>
          <p:cNvSpPr>
            <a:spLocks noChangeArrowheads="1"/>
          </p:cNvSpPr>
          <p:nvPr/>
        </p:nvSpPr>
        <p:spPr bwMode="auto">
          <a:xfrm>
            <a:off x="2228850" y="5044123"/>
            <a:ext cx="114294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Sparse Index</a:t>
            </a:r>
          </a:p>
        </p:txBody>
      </p:sp>
      <p:sp>
        <p:nvSpPr>
          <p:cNvPr id="68" name="Rectangle 67"/>
          <p:cNvSpPr>
            <a:spLocks noChangeArrowheads="1"/>
          </p:cNvSpPr>
          <p:nvPr/>
        </p:nvSpPr>
        <p:spPr bwMode="auto">
          <a:xfrm>
            <a:off x="2560638"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on</a:t>
            </a:r>
          </a:p>
        </p:txBody>
      </p:sp>
      <p:sp>
        <p:nvSpPr>
          <p:cNvPr id="69" name="Rectangle 68"/>
          <p:cNvSpPr>
            <a:spLocks noChangeArrowheads="1"/>
          </p:cNvSpPr>
          <p:nvPr/>
        </p:nvSpPr>
        <p:spPr bwMode="auto">
          <a:xfrm>
            <a:off x="2449513" y="5375910"/>
            <a:ext cx="60272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rgbClr val="C00000"/>
                </a:solidFill>
                <a:latin typeface="Arial" pitchFamily="34" charset="0"/>
              </a:rPr>
              <a:t>Name</a:t>
            </a:r>
          </a:p>
        </p:txBody>
      </p:sp>
      <p:sp>
        <p:nvSpPr>
          <p:cNvPr id="70" name="Rectangle 69"/>
          <p:cNvSpPr>
            <a:spLocks noChangeArrowheads="1"/>
          </p:cNvSpPr>
          <p:nvPr/>
        </p:nvSpPr>
        <p:spPr bwMode="auto">
          <a:xfrm>
            <a:off x="3870325" y="5298123"/>
            <a:ext cx="925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1"/>
                </a:solidFill>
                <a:latin typeface="Arial" pitchFamily="34" charset="0"/>
              </a:rPr>
              <a:t>Data File</a:t>
            </a:r>
          </a:p>
        </p:txBody>
      </p:sp>
      <p:sp>
        <p:nvSpPr>
          <p:cNvPr id="71" name="Rectangle 70"/>
          <p:cNvSpPr>
            <a:spLocks noChangeArrowheads="1"/>
          </p:cNvSpPr>
          <p:nvPr/>
        </p:nvSpPr>
        <p:spPr bwMode="auto">
          <a:xfrm>
            <a:off x="5665788" y="5044123"/>
            <a:ext cx="109164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Dense Index</a:t>
            </a:r>
          </a:p>
        </p:txBody>
      </p:sp>
      <p:sp>
        <p:nvSpPr>
          <p:cNvPr id="72" name="Rectangle 71"/>
          <p:cNvSpPr>
            <a:spLocks noChangeArrowheads="1"/>
          </p:cNvSpPr>
          <p:nvPr/>
        </p:nvSpPr>
        <p:spPr bwMode="auto">
          <a:xfrm>
            <a:off x="5997575"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chemeClr val="accent6">
                    <a:lumMod val="75000"/>
                  </a:schemeClr>
                </a:solidFill>
                <a:latin typeface="Arial" pitchFamily="34" charset="0"/>
              </a:rPr>
              <a:t>on</a:t>
            </a:r>
          </a:p>
        </p:txBody>
      </p:sp>
      <p:sp>
        <p:nvSpPr>
          <p:cNvPr id="73" name="Rectangle 72"/>
          <p:cNvSpPr>
            <a:spLocks noChangeArrowheads="1"/>
          </p:cNvSpPr>
          <p:nvPr/>
        </p:nvSpPr>
        <p:spPr bwMode="auto">
          <a:xfrm>
            <a:off x="5942013" y="5375910"/>
            <a:ext cx="47609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Age</a:t>
            </a:r>
          </a:p>
        </p:txBody>
      </p:sp>
      <p:sp>
        <p:nvSpPr>
          <p:cNvPr id="74" name="Rectangle 73"/>
          <p:cNvSpPr>
            <a:spLocks noChangeArrowheads="1"/>
          </p:cNvSpPr>
          <p:nvPr/>
        </p:nvSpPr>
        <p:spPr bwMode="auto">
          <a:xfrm>
            <a:off x="6069013" y="33978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33</a:t>
            </a:r>
          </a:p>
        </p:txBody>
      </p:sp>
      <p:sp>
        <p:nvSpPr>
          <p:cNvPr id="75" name="Rectangle 74"/>
          <p:cNvSpPr>
            <a:spLocks noChangeArrowheads="1"/>
          </p:cNvSpPr>
          <p:nvPr/>
        </p:nvSpPr>
        <p:spPr bwMode="auto">
          <a:xfrm>
            <a:off x="3717925" y="3024823"/>
            <a:ext cx="10144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Bristow, 30, 2007</a:t>
            </a:r>
          </a:p>
        </p:txBody>
      </p:sp>
      <p:sp>
        <p:nvSpPr>
          <p:cNvPr id="76" name="Rectangle 75"/>
          <p:cNvSpPr>
            <a:spLocks noChangeArrowheads="1"/>
          </p:cNvSpPr>
          <p:nvPr/>
        </p:nvSpPr>
        <p:spPr bwMode="auto">
          <a:xfrm>
            <a:off x="3765550" y="2808923"/>
            <a:ext cx="8905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Basu, 33, 4003</a:t>
            </a:r>
          </a:p>
        </p:txBody>
      </p:sp>
      <p:sp>
        <p:nvSpPr>
          <p:cNvPr id="77" name="Rectangle 76"/>
          <p:cNvSpPr>
            <a:spLocks noChangeArrowheads="1"/>
          </p:cNvSpPr>
          <p:nvPr/>
        </p:nvSpPr>
        <p:spPr bwMode="auto">
          <a:xfrm>
            <a:off x="3810000" y="3504248"/>
            <a:ext cx="8858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 50, 5004</a:t>
            </a:r>
          </a:p>
        </p:txBody>
      </p:sp>
      <p:sp>
        <p:nvSpPr>
          <p:cNvPr id="78" name="Rectangle 77"/>
          <p:cNvSpPr>
            <a:spLocks noChangeArrowheads="1"/>
          </p:cNvSpPr>
          <p:nvPr/>
        </p:nvSpPr>
        <p:spPr bwMode="auto">
          <a:xfrm>
            <a:off x="3816350" y="4678998"/>
            <a:ext cx="9064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Tracy, 44, 5004</a:t>
            </a:r>
          </a:p>
        </p:txBody>
      </p:sp>
      <p:sp>
        <p:nvSpPr>
          <p:cNvPr id="79" name="Rectangle 78"/>
          <p:cNvSpPr>
            <a:spLocks noChangeArrowheads="1"/>
          </p:cNvSpPr>
          <p:nvPr/>
        </p:nvSpPr>
        <p:spPr bwMode="auto">
          <a:xfrm>
            <a:off x="3733800" y="3739198"/>
            <a:ext cx="10048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dirty="0">
                <a:solidFill>
                  <a:srgbClr val="000000"/>
                </a:solidFill>
                <a:latin typeface="Arial" pitchFamily="34" charset="0"/>
              </a:rPr>
              <a:t>Daniels, 22, 6003</a:t>
            </a:r>
          </a:p>
        </p:txBody>
      </p:sp>
      <p:sp>
        <p:nvSpPr>
          <p:cNvPr id="80" name="Rectangle 79"/>
          <p:cNvSpPr>
            <a:spLocks noChangeArrowheads="1"/>
          </p:cNvSpPr>
          <p:nvPr/>
        </p:nvSpPr>
        <p:spPr bwMode="auto">
          <a:xfrm>
            <a:off x="3779838" y="3967798"/>
            <a:ext cx="9302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Jones, 40, 6003</a:t>
            </a:r>
          </a:p>
        </p:txBody>
      </p:sp>
      <p:sp>
        <p:nvSpPr>
          <p:cNvPr id="2" name="Slide Number Placeholder 1"/>
          <p:cNvSpPr>
            <a:spLocks noGrp="1"/>
          </p:cNvSpPr>
          <p:nvPr>
            <p:ph type="sldNum" sz="quarter" idx="12"/>
          </p:nvPr>
        </p:nvSpPr>
        <p:spPr/>
        <p:txBody>
          <a:bodyPr/>
          <a:lstStyle/>
          <a:p>
            <a:fld id="{12D37898-416F-4F78-BD92-D05D0EC9F66F}" type="slidenum">
              <a:rPr lang="en-US" smtClean="0"/>
              <a:pPr/>
              <a:t>16</a:t>
            </a:fld>
            <a:endParaRPr lang="en-US"/>
          </a:p>
        </p:txBody>
      </p:sp>
    </p:spTree>
    <p:extLst>
      <p:ext uri="{BB962C8B-B14F-4D97-AF65-F5344CB8AC3E}">
        <p14:creationId xmlns:p14="http://schemas.microsoft.com/office/powerpoint/2010/main" val="225054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507FD9-15EC-45BC-9D6F-26941A8FD69F}" type="slidenum">
              <a:rPr lang="en-US"/>
              <a:pPr/>
              <a:t>17</a:t>
            </a:fld>
            <a:endParaRPr lang="en-US"/>
          </a:p>
        </p:txBody>
      </p:sp>
      <p:sp>
        <p:nvSpPr>
          <p:cNvPr id="133122" name="Rectangle 2"/>
          <p:cNvSpPr>
            <a:spLocks noGrp="1" noChangeArrowheads="1"/>
          </p:cNvSpPr>
          <p:nvPr>
            <p:ph type="title"/>
          </p:nvPr>
        </p:nvSpPr>
        <p:spPr>
          <a:xfrm>
            <a:off x="685800" y="304800"/>
            <a:ext cx="7772400" cy="1143000"/>
          </a:xfrm>
        </p:spPr>
        <p:txBody>
          <a:bodyPr/>
          <a:lstStyle/>
          <a:p>
            <a:r>
              <a:rPr lang="en-US" dirty="0"/>
              <a:t>Covering Index</a:t>
            </a:r>
          </a:p>
        </p:txBody>
      </p:sp>
      <p:sp>
        <p:nvSpPr>
          <p:cNvPr id="4" name="Rectangle 2"/>
          <p:cNvSpPr>
            <a:spLocks noChangeArrowheads="1"/>
          </p:cNvSpPr>
          <p:nvPr/>
        </p:nvSpPr>
        <p:spPr bwMode="auto">
          <a:xfrm>
            <a:off x="152400" y="1432560"/>
            <a:ext cx="8709660" cy="537070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38912" marR="0" lvl="0" indent="-320040" defTabSz="914400" eaLnBrk="1" fontAlgn="base" hangingPunct="1">
              <a:lnSpc>
                <a:spcPct val="100000"/>
              </a:lnSpc>
              <a:spcBef>
                <a:spcPts val="600"/>
              </a:spcBef>
              <a:spcAft>
                <a:spcPts val="1200"/>
              </a:spcAft>
              <a:buClr>
                <a:schemeClr val="accent1"/>
              </a:buClr>
              <a:buSzPct val="80000"/>
              <a:buFont typeface="Wingdings 2"/>
              <a:buChar char=""/>
              <a:tabLst/>
            </a:pPr>
            <a:r>
              <a:rPr lang="en-US" altLang="en-US" sz="2800" dirty="0">
                <a:latin typeface="Calibri" panose="020F0502020204030204" pitchFamily="34" charset="0"/>
                <a:cs typeface="Calibri" panose="020F0502020204030204" pitchFamily="34" charset="0"/>
              </a:rPr>
              <a:t>A covering index is an index that contains all the columns you need for a query.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SELECT</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 </a:t>
            </a: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FROM</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800" b="0" i="0" u="none" strike="noStrike" cap="none" normalizeH="0" baseline="0" dirty="0" err="1">
                <a:ln>
                  <a:noFill/>
                </a:ln>
                <a:solidFill>
                  <a:srgbClr val="303336"/>
                </a:solidFill>
                <a:effectLst/>
                <a:latin typeface="Consolas" panose="020B0609020204030204" pitchFamily="49" charset="0"/>
                <a:cs typeface="Calibri" panose="020F0502020204030204" pitchFamily="34" charset="0"/>
              </a:rPr>
              <a:t>tablename</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WHERE</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criteria</a:t>
            </a:r>
            <a:endParaRPr kumimoji="0" lang="en-US" altLang="en-US" sz="28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will typically use indexes to speed up the resolution of which rows to retrieve using </a:t>
            </a:r>
            <a:r>
              <a:rPr kumimoji="0" lang="en-US" altLang="en-US" sz="2000" b="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criteria</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a:t>
            </a:r>
            <a:r>
              <a:rPr kumimoji="0" lang="en-US" altLang="en-US" sz="200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but then it will go to the data file </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to retrieve the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However, if the index contained the columns </a:t>
            </a:r>
            <a:r>
              <a:rPr kumimoji="0" lang="en-US" altLang="en-US" sz="200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column1, column2</a:t>
            </a:r>
            <a:r>
              <a:rPr kumimoji="0" lang="en-US" altLang="en-US" sz="200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and </a:t>
            </a:r>
            <a:r>
              <a:rPr kumimoji="0" lang="en-US" altLang="en-US" sz="200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column3</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then this query:</a:t>
            </a:r>
            <a:endParaRPr kumimoji="0" lang="en-US" altLang="en-US" sz="2000" b="0" i="0" u="none" strike="noStrike" cap="none" normalizeH="0" baseline="0" dirty="0">
              <a:ln>
                <a:noFill/>
              </a:ln>
              <a:solidFill>
                <a:srgbClr val="101094"/>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ts val="1200"/>
              </a:spcBef>
              <a:spcAft>
                <a:spcPct val="0"/>
              </a:spcAft>
              <a:buClrTx/>
              <a:buSzTx/>
              <a:buFontTx/>
              <a:buNone/>
              <a:tabLst/>
            </a:pP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SELECT</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column1, column2 </a:t>
            </a: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FROM</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200" b="0" i="0" u="none" strike="noStrike" cap="none" normalizeH="0" baseline="0" dirty="0" err="1">
                <a:ln>
                  <a:noFill/>
                </a:ln>
                <a:solidFill>
                  <a:srgbClr val="303336"/>
                </a:solidFill>
                <a:effectLst/>
                <a:latin typeface="Consolas" panose="020B0609020204030204" pitchFamily="49" charset="0"/>
                <a:cs typeface="Calibri" panose="020F0502020204030204" pitchFamily="34" charset="0"/>
              </a:rPr>
              <a:t>tablename</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WHERE</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criteria</a:t>
            </a:r>
            <a:r>
              <a:rPr kumimoji="0" lang="en-US" altLang="en-US" sz="2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rPr>
              <a:t> </a:t>
            </a:r>
          </a:p>
          <a:p>
            <a:pPr marL="342900" lvl="0" indent="-342900">
              <a:spcBef>
                <a:spcPts val="1200"/>
              </a:spcBef>
              <a:spcAft>
                <a:spcPts val="0"/>
              </a:spcAft>
              <a:buFont typeface="Arial" panose="020B0604020202020204" pitchFamily="34" charset="0"/>
              <a:buChar char="•"/>
            </a:pPr>
            <a:r>
              <a:rPr lang="en-US" sz="1900" b="0" dirty="0">
                <a:latin typeface="Calibri" panose="020F0502020204030204" pitchFamily="34" charset="0"/>
                <a:cs typeface="Calibri" panose="020F0502020204030204" pitchFamily="34" charset="0"/>
              </a:rPr>
              <a:t>Could be answered from the index only. The index will be used to speed up the resolution of which rows to retrieve, also it already contains the values of the requested columns</a:t>
            </a:r>
          </a:p>
          <a:p>
            <a:pPr marL="800100" lvl="1" indent="-342900">
              <a:buFont typeface="Courier New" panose="02070309020205020404" pitchFamily="49" charset="0"/>
              <a:buChar char="o"/>
            </a:pPr>
            <a:r>
              <a:rPr lang="en-US" b="0" dirty="0">
                <a:latin typeface="Calibri" panose="020F0502020204030204" pitchFamily="34" charset="0"/>
                <a:cs typeface="Calibri" panose="020F0502020204030204" pitchFamily="34" charset="0"/>
              </a:rPr>
              <a:t>So it won't have to go to the data file to retrieve the rows, but can produce the results directly from the index.</a:t>
            </a: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14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a:t>Tree Based Indexes</a:t>
            </a:r>
          </a:p>
        </p:txBody>
      </p:sp>
      <p:pic>
        <p:nvPicPr>
          <p:cNvPr id="269318" name="Picture 6" descr="j0408146"/>
          <p:cNvPicPr>
            <a:picLocks noChangeAspect="1" noChangeArrowheads="1"/>
          </p:cNvPicPr>
          <p:nvPr/>
        </p:nvPicPr>
        <p:blipFill>
          <a:blip r:embed="rId3" cstate="print"/>
          <a:srcRect/>
          <a:stretch>
            <a:fillRect/>
          </a:stretch>
        </p:blipFill>
        <p:spPr bwMode="auto">
          <a:xfrm>
            <a:off x="2895600" y="1828800"/>
            <a:ext cx="3365500" cy="3886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79086"/>
          </a:xfrm>
        </p:spPr>
        <p:txBody>
          <a:bodyPr>
            <a:normAutofit/>
          </a:bodyPr>
          <a:lstStyle/>
          <a:p>
            <a:r>
              <a:rPr lang="en-US" dirty="0"/>
              <a:t>Full Table Scan vs. Index Access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7" y="1034534"/>
            <a:ext cx="6523037"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C:\Users\erradi\AppData\Local\Temp\SNAGHTML43e98a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20461"/>
            <a:ext cx="4152900" cy="3905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535603"/>
            <a:ext cx="2362200" cy="1077218"/>
          </a:xfrm>
          <a:prstGeom prst="rect">
            <a:avLst/>
          </a:prstGeom>
          <a:noFill/>
        </p:spPr>
        <p:txBody>
          <a:bodyPr wrap="square" rtlCol="0">
            <a:spAutoFit/>
          </a:bodyPr>
          <a:lstStyle/>
          <a:p>
            <a:r>
              <a:rPr lang="en-US" sz="3200" dirty="0">
                <a:solidFill>
                  <a:srgbClr val="C00000"/>
                </a:solidFill>
              </a:rPr>
              <a:t>Vs. Index Access</a:t>
            </a:r>
          </a:p>
        </p:txBody>
      </p:sp>
      <p:sp>
        <p:nvSpPr>
          <p:cNvPr id="3" name="Slide Number Placeholder 2"/>
          <p:cNvSpPr>
            <a:spLocks noGrp="1"/>
          </p:cNvSpPr>
          <p:nvPr>
            <p:ph type="sldNum" sz="quarter" idx="12"/>
          </p:nvPr>
        </p:nvSpPr>
        <p:spPr/>
        <p:txBody>
          <a:bodyPr/>
          <a:lstStyle/>
          <a:p>
            <a:fld id="{12D37898-416F-4F78-BD92-D05D0EC9F66F}" type="slidenum">
              <a:rPr lang="en-US" smtClean="0"/>
              <a:pPr/>
              <a:t>19</a:t>
            </a:fld>
            <a:endParaRPr lang="en-US"/>
          </a:p>
        </p:txBody>
      </p:sp>
    </p:spTree>
    <p:extLst>
      <p:ext uri="{BB962C8B-B14F-4D97-AF65-F5344CB8AC3E}">
        <p14:creationId xmlns:p14="http://schemas.microsoft.com/office/powerpoint/2010/main" val="423856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66800" y="1676400"/>
            <a:ext cx="7543800" cy="4724400"/>
          </a:xfrm>
        </p:spPr>
        <p:txBody>
          <a:bodyPr/>
          <a:lstStyle/>
          <a:p>
            <a:pPr marL="118872" indent="0">
              <a:spcAft>
                <a:spcPts val="1200"/>
              </a:spcAft>
              <a:buNone/>
            </a:pPr>
            <a:r>
              <a:rPr lang="en-US" sz="4800" dirty="0">
                <a:hlinkClick r:id="rId3" action="ppaction://hlinksldjump"/>
              </a:rPr>
              <a:t>Introduction</a:t>
            </a:r>
            <a:endParaRPr lang="en-US" sz="4800" dirty="0"/>
          </a:p>
          <a:p>
            <a:pPr marL="118872" indent="0">
              <a:spcAft>
                <a:spcPts val="1200"/>
              </a:spcAft>
              <a:buNone/>
            </a:pPr>
            <a:r>
              <a:rPr lang="en-US" sz="4800" dirty="0">
                <a:hlinkClick r:id="rId4" action="ppaction://hlinksldjump"/>
              </a:rPr>
              <a:t>Tree Based Indexes</a:t>
            </a:r>
            <a:endParaRPr lang="en-US" sz="4800" dirty="0"/>
          </a:p>
          <a:p>
            <a:pPr marL="118872" indent="0">
              <a:spcAft>
                <a:spcPts val="1200"/>
              </a:spcAft>
              <a:buNone/>
            </a:pPr>
            <a:r>
              <a:rPr lang="en-US" sz="4800" dirty="0">
                <a:hlinkClick r:id="" action="ppaction://noaction"/>
              </a:rPr>
              <a:t>Hash Indexes</a:t>
            </a:r>
            <a:r>
              <a:rPr lang="en-US" sz="4800" dirty="0"/>
              <a:t> (covered in next lecture)</a:t>
            </a:r>
          </a:p>
          <a:p>
            <a:endParaRPr lang="en-US" dirty="0"/>
          </a:p>
          <a:p>
            <a:endParaRPr lang="en-US" dirty="0"/>
          </a:p>
        </p:txBody>
      </p:sp>
      <p:pic>
        <p:nvPicPr>
          <p:cNvPr id="7" name="Picture 3" descr="G:\img\Numbers\7_number_1_blue-150x150.png">
            <a:hlinkClick r:id="rId3"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475" y="2025849"/>
            <a:ext cx="395325" cy="395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img\Numbers\7_number_2_blue-150x150.png">
            <a:hlinkClick r:id="rId4"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762" y="3001287"/>
            <a:ext cx="415308" cy="415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G:\img\Numbers\7_number_3_blue-150x150.png">
            <a:hlinkClick r:id="" action="ppaction://noaction"/>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62" y="3839487"/>
            <a:ext cx="427713" cy="4277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2</a:t>
            </a:fld>
            <a:endParaRPr lang="en-US"/>
          </a:p>
        </p:txBody>
      </p:sp>
    </p:spTree>
    <p:extLst>
      <p:ext uri="{BB962C8B-B14F-4D97-AF65-F5344CB8AC3E}">
        <p14:creationId xmlns:p14="http://schemas.microsoft.com/office/powerpoint/2010/main" val="114296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629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3124200" y="6629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Rectangle 4"/>
          <p:cNvSpPr>
            <a:spLocks noGrp="1" noChangeArrowheads="1"/>
          </p:cNvSpPr>
          <p:nvPr>
            <p:ph type="title"/>
          </p:nvPr>
        </p:nvSpPr>
        <p:spPr>
          <a:xfrm>
            <a:off x="685800" y="228600"/>
            <a:ext cx="7772400" cy="1143000"/>
          </a:xfrm>
          <a:noFill/>
          <a:ln/>
        </p:spPr>
        <p:txBody>
          <a:bodyPr lIns="92075" tIns="46038" rIns="92075" bIns="46038"/>
          <a:lstStyle/>
          <a:p>
            <a:r>
              <a:rPr lang="en-US" dirty="0"/>
              <a:t>Single Level Indexes</a:t>
            </a:r>
          </a:p>
        </p:txBody>
      </p:sp>
      <p:sp>
        <p:nvSpPr>
          <p:cNvPr id="52229" name="Rectangle 5"/>
          <p:cNvSpPr>
            <a:spLocks noGrp="1" noChangeArrowheads="1"/>
          </p:cNvSpPr>
          <p:nvPr>
            <p:ph type="body" idx="1"/>
          </p:nvPr>
        </p:nvSpPr>
        <p:spPr>
          <a:xfrm>
            <a:off x="685800" y="1524000"/>
            <a:ext cx="7924800" cy="5029200"/>
          </a:xfrm>
          <a:noFill/>
          <a:ln/>
        </p:spPr>
        <p:txBody>
          <a:bodyPr lIns="92075" tIns="46038" rIns="92075" bIns="46038"/>
          <a:lstStyle/>
          <a:p>
            <a:r>
              <a:rPr lang="en-US" dirty="0"/>
              <a:t>``</a:t>
            </a:r>
            <a:r>
              <a:rPr lang="en-US" i="1" dirty="0"/>
              <a:t>Find all students with </a:t>
            </a:r>
            <a:r>
              <a:rPr lang="en-US" i="1" dirty="0" err="1"/>
              <a:t>gpa</a:t>
            </a:r>
            <a:r>
              <a:rPr lang="en-US" i="1" dirty="0"/>
              <a:t> &gt; 3.0</a:t>
            </a:r>
            <a:r>
              <a:rPr lang="en-US" dirty="0"/>
              <a:t>’’</a:t>
            </a:r>
          </a:p>
          <a:p>
            <a:pPr lvl="1"/>
            <a:r>
              <a:rPr lang="en-US" dirty="0"/>
              <a:t>If data is in sorted file, do binary search to find first such student, then scan to find others.</a:t>
            </a:r>
          </a:p>
          <a:p>
            <a:pPr lvl="1"/>
            <a:r>
              <a:rPr lang="en-US" dirty="0"/>
              <a:t>Average cost of binary search </a:t>
            </a:r>
            <a:r>
              <a:rPr lang="en-US" b="1" dirty="0">
                <a:solidFill>
                  <a:srgbClr val="0070C0"/>
                </a:solidFill>
                <a:hlinkClick r:id="rId3"/>
              </a:rPr>
              <a:t>O(log n)</a:t>
            </a:r>
            <a:endParaRPr lang="en-US" dirty="0">
              <a:solidFill>
                <a:srgbClr val="0070C0"/>
              </a:solidFill>
            </a:endParaRPr>
          </a:p>
          <a:p>
            <a:r>
              <a:rPr lang="en-US" dirty="0"/>
              <a:t>Simple idea:  Create an `index’ file.</a:t>
            </a:r>
          </a:p>
        </p:txBody>
      </p:sp>
      <p:sp>
        <p:nvSpPr>
          <p:cNvPr id="52230" name="Rectangle 6"/>
          <p:cNvSpPr>
            <a:spLocks noChangeArrowheads="1"/>
          </p:cNvSpPr>
          <p:nvPr/>
        </p:nvSpPr>
        <p:spPr bwMode="auto">
          <a:xfrm>
            <a:off x="805656" y="6429024"/>
            <a:ext cx="62626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000" dirty="0">
                <a:latin typeface="Book Antiqua" pitchFamily="18" charset="0"/>
              </a:rPr>
              <a:t> </a:t>
            </a:r>
            <a:r>
              <a:rPr lang="en-US" sz="2000" i="1" dirty="0">
                <a:solidFill>
                  <a:schemeClr val="accent2"/>
                </a:solidFill>
                <a:latin typeface="Book Antiqua" pitchFamily="18" charset="0"/>
              </a:rPr>
              <a:t>Can do binary search on (smaller) index file!</a:t>
            </a:r>
          </a:p>
        </p:txBody>
      </p:sp>
      <p:sp>
        <p:nvSpPr>
          <p:cNvPr id="52231" name="Freeform 7"/>
          <p:cNvSpPr>
            <a:spLocks/>
          </p:cNvSpPr>
          <p:nvPr/>
        </p:nvSpPr>
        <p:spPr bwMode="auto">
          <a:xfrm>
            <a:off x="1022350" y="5803900"/>
            <a:ext cx="1052513" cy="398463"/>
          </a:xfrm>
          <a:custGeom>
            <a:avLst/>
            <a:gdLst>
              <a:gd name="T0" fmla="*/ 0 w 663"/>
              <a:gd name="T1" fmla="*/ 250 h 251"/>
              <a:gd name="T2" fmla="*/ 0 w 663"/>
              <a:gd name="T3" fmla="*/ 0 h 251"/>
              <a:gd name="T4" fmla="*/ 662 w 663"/>
              <a:gd name="T5" fmla="*/ 0 h 251"/>
              <a:gd name="T6" fmla="*/ 662 w 663"/>
              <a:gd name="T7" fmla="*/ 250 h 251"/>
              <a:gd name="T8" fmla="*/ 0 w 663"/>
              <a:gd name="T9" fmla="*/ 250 h 251"/>
            </a:gdLst>
            <a:ahLst/>
            <a:cxnLst>
              <a:cxn ang="0">
                <a:pos x="T0" y="T1"/>
              </a:cxn>
              <a:cxn ang="0">
                <a:pos x="T2" y="T3"/>
              </a:cxn>
              <a:cxn ang="0">
                <a:pos x="T4" y="T5"/>
              </a:cxn>
              <a:cxn ang="0">
                <a:pos x="T6" y="T7"/>
              </a:cxn>
              <a:cxn ang="0">
                <a:pos x="T8" y="T9"/>
              </a:cxn>
            </a:cxnLst>
            <a:rect l="0" t="0" r="r" b="b"/>
            <a:pathLst>
              <a:path w="663" h="251">
                <a:moveTo>
                  <a:pt x="0" y="250"/>
                </a:moveTo>
                <a:lnTo>
                  <a:pt x="0" y="0"/>
                </a:lnTo>
                <a:lnTo>
                  <a:pt x="662" y="0"/>
                </a:lnTo>
                <a:lnTo>
                  <a:pt x="662"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Freeform 8"/>
          <p:cNvSpPr>
            <a:spLocks/>
          </p:cNvSpPr>
          <p:nvPr/>
        </p:nvSpPr>
        <p:spPr bwMode="auto">
          <a:xfrm>
            <a:off x="216852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Freeform 9"/>
          <p:cNvSpPr>
            <a:spLocks/>
          </p:cNvSpPr>
          <p:nvPr/>
        </p:nvSpPr>
        <p:spPr bwMode="auto">
          <a:xfrm>
            <a:off x="579437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Freeform 10"/>
          <p:cNvSpPr>
            <a:spLocks/>
          </p:cNvSpPr>
          <p:nvPr/>
        </p:nvSpPr>
        <p:spPr bwMode="auto">
          <a:xfrm>
            <a:off x="965200" y="5737225"/>
            <a:ext cx="5943600" cy="512763"/>
          </a:xfrm>
          <a:custGeom>
            <a:avLst/>
            <a:gdLst>
              <a:gd name="T0" fmla="*/ 0 w 3744"/>
              <a:gd name="T1" fmla="*/ 322 h 323"/>
              <a:gd name="T2" fmla="*/ 0 w 3744"/>
              <a:gd name="T3" fmla="*/ 0 h 323"/>
              <a:gd name="T4" fmla="*/ 3743 w 3744"/>
              <a:gd name="T5" fmla="*/ 0 h 323"/>
              <a:gd name="T6" fmla="*/ 3743 w 3744"/>
              <a:gd name="T7" fmla="*/ 322 h 323"/>
              <a:gd name="T8" fmla="*/ 0 w 3744"/>
              <a:gd name="T9" fmla="*/ 322 h 323"/>
            </a:gdLst>
            <a:ahLst/>
            <a:cxnLst>
              <a:cxn ang="0">
                <a:pos x="T0" y="T1"/>
              </a:cxn>
              <a:cxn ang="0">
                <a:pos x="T2" y="T3"/>
              </a:cxn>
              <a:cxn ang="0">
                <a:pos x="T4" y="T5"/>
              </a:cxn>
              <a:cxn ang="0">
                <a:pos x="T6" y="T7"/>
              </a:cxn>
              <a:cxn ang="0">
                <a:pos x="T8" y="T9"/>
              </a:cxn>
            </a:cxnLst>
            <a:rect l="0" t="0" r="r" b="b"/>
            <a:pathLst>
              <a:path w="3744" h="323">
                <a:moveTo>
                  <a:pt x="0" y="322"/>
                </a:moveTo>
                <a:lnTo>
                  <a:pt x="0" y="0"/>
                </a:lnTo>
                <a:lnTo>
                  <a:pt x="3743" y="0"/>
                </a:lnTo>
                <a:lnTo>
                  <a:pt x="3743" y="322"/>
                </a:lnTo>
                <a:lnTo>
                  <a:pt x="0" y="32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Freeform 11"/>
          <p:cNvSpPr>
            <a:spLocks/>
          </p:cNvSpPr>
          <p:nvPr/>
        </p:nvSpPr>
        <p:spPr bwMode="auto">
          <a:xfrm>
            <a:off x="5583238" y="4770438"/>
            <a:ext cx="198437" cy="968375"/>
          </a:xfrm>
          <a:custGeom>
            <a:avLst/>
            <a:gdLst>
              <a:gd name="T0" fmla="*/ 0 w 125"/>
              <a:gd name="T1" fmla="*/ 0 h 610"/>
              <a:gd name="T2" fmla="*/ 124 w 125"/>
              <a:gd name="T3" fmla="*/ 609 h 610"/>
              <a:gd name="T4" fmla="*/ 0 w 125"/>
              <a:gd name="T5" fmla="*/ 0 h 610"/>
            </a:gdLst>
            <a:ahLst/>
            <a:cxnLst>
              <a:cxn ang="0">
                <a:pos x="T0" y="T1"/>
              </a:cxn>
              <a:cxn ang="0">
                <a:pos x="T2" y="T3"/>
              </a:cxn>
              <a:cxn ang="0">
                <a:pos x="T4" y="T5"/>
              </a:cxn>
            </a:cxnLst>
            <a:rect l="0" t="0" r="r" b="b"/>
            <a:pathLst>
              <a:path w="125" h="610">
                <a:moveTo>
                  <a:pt x="0" y="0"/>
                </a:moveTo>
                <a:lnTo>
                  <a:pt x="124" y="609"/>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Freeform 12"/>
          <p:cNvSpPr>
            <a:spLocks/>
          </p:cNvSpPr>
          <p:nvPr/>
        </p:nvSpPr>
        <p:spPr bwMode="auto">
          <a:xfrm>
            <a:off x="5726113" y="5610225"/>
            <a:ext cx="58737" cy="128588"/>
          </a:xfrm>
          <a:custGeom>
            <a:avLst/>
            <a:gdLst>
              <a:gd name="T0" fmla="*/ 36 w 37"/>
              <a:gd name="T1" fmla="*/ 0 h 81"/>
              <a:gd name="T2" fmla="*/ 34 w 37"/>
              <a:gd name="T3" fmla="*/ 80 h 81"/>
              <a:gd name="T4" fmla="*/ 0 w 37"/>
              <a:gd name="T5" fmla="*/ 8 h 81"/>
              <a:gd name="T6" fmla="*/ 36 w 37"/>
              <a:gd name="T7" fmla="*/ 0 h 81"/>
            </a:gdLst>
            <a:ahLst/>
            <a:cxnLst>
              <a:cxn ang="0">
                <a:pos x="T0" y="T1"/>
              </a:cxn>
              <a:cxn ang="0">
                <a:pos x="T2" y="T3"/>
              </a:cxn>
              <a:cxn ang="0">
                <a:pos x="T4" y="T5"/>
              </a:cxn>
              <a:cxn ang="0">
                <a:pos x="T6" y="T7"/>
              </a:cxn>
            </a:cxnLst>
            <a:rect l="0" t="0" r="r" b="b"/>
            <a:pathLst>
              <a:path w="37" h="81">
                <a:moveTo>
                  <a:pt x="36" y="0"/>
                </a:moveTo>
                <a:lnTo>
                  <a:pt x="34" y="80"/>
                </a:lnTo>
                <a:lnTo>
                  <a:pt x="0" y="8"/>
                </a:lnTo>
                <a:lnTo>
                  <a:pt x="36"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Freeform 13"/>
          <p:cNvSpPr>
            <a:spLocks/>
          </p:cNvSpPr>
          <p:nvPr/>
        </p:nvSpPr>
        <p:spPr bwMode="auto">
          <a:xfrm>
            <a:off x="3314700" y="58102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Freeform 14"/>
          <p:cNvSpPr>
            <a:spLocks/>
          </p:cNvSpPr>
          <p:nvPr/>
        </p:nvSpPr>
        <p:spPr bwMode="auto">
          <a:xfrm>
            <a:off x="2243138" y="4760913"/>
            <a:ext cx="1587" cy="935037"/>
          </a:xfrm>
          <a:custGeom>
            <a:avLst/>
            <a:gdLst>
              <a:gd name="T0" fmla="*/ 0 w 1"/>
              <a:gd name="T1" fmla="*/ 0 h 589"/>
              <a:gd name="T2" fmla="*/ 0 w 1"/>
              <a:gd name="T3" fmla="*/ 588 h 589"/>
              <a:gd name="T4" fmla="*/ 0 w 1"/>
              <a:gd name="T5" fmla="*/ 0 h 589"/>
            </a:gdLst>
            <a:ahLst/>
            <a:cxnLst>
              <a:cxn ang="0">
                <a:pos x="T0" y="T1"/>
              </a:cxn>
              <a:cxn ang="0">
                <a:pos x="T2" y="T3"/>
              </a:cxn>
              <a:cxn ang="0">
                <a:pos x="T4" y="T5"/>
              </a:cxn>
            </a:cxnLst>
            <a:rect l="0" t="0" r="r" b="b"/>
            <a:pathLst>
              <a:path w="1" h="589">
                <a:moveTo>
                  <a:pt x="0" y="0"/>
                </a:moveTo>
                <a:lnTo>
                  <a:pt x="0" y="588"/>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p:cNvSpPr>
            <a:spLocks/>
          </p:cNvSpPr>
          <p:nvPr/>
        </p:nvSpPr>
        <p:spPr bwMode="auto">
          <a:xfrm>
            <a:off x="2212975" y="5567363"/>
            <a:ext cx="61913" cy="128587"/>
          </a:xfrm>
          <a:custGeom>
            <a:avLst/>
            <a:gdLst>
              <a:gd name="T0" fmla="*/ 38 w 39"/>
              <a:gd name="T1" fmla="*/ 0 h 81"/>
              <a:gd name="T2" fmla="*/ 19 w 39"/>
              <a:gd name="T3" fmla="*/ 80 h 81"/>
              <a:gd name="T4" fmla="*/ 0 w 39"/>
              <a:gd name="T5" fmla="*/ 0 h 81"/>
              <a:gd name="T6" fmla="*/ 38 w 39"/>
              <a:gd name="T7" fmla="*/ 0 h 81"/>
            </a:gdLst>
            <a:ahLst/>
            <a:cxnLst>
              <a:cxn ang="0">
                <a:pos x="T0" y="T1"/>
              </a:cxn>
              <a:cxn ang="0">
                <a:pos x="T2" y="T3"/>
              </a:cxn>
              <a:cxn ang="0">
                <a:pos x="T4" y="T5"/>
              </a:cxn>
              <a:cxn ang="0">
                <a:pos x="T6" y="T7"/>
              </a:cxn>
            </a:cxnLst>
            <a:rect l="0" t="0" r="r" b="b"/>
            <a:pathLst>
              <a:path w="39" h="81">
                <a:moveTo>
                  <a:pt x="38" y="0"/>
                </a:moveTo>
                <a:lnTo>
                  <a:pt x="19" y="80"/>
                </a:lnTo>
                <a:lnTo>
                  <a:pt x="0" y="0"/>
                </a:lnTo>
                <a:lnTo>
                  <a:pt x="38"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Freeform 16"/>
          <p:cNvSpPr>
            <a:spLocks/>
          </p:cNvSpPr>
          <p:nvPr/>
        </p:nvSpPr>
        <p:spPr bwMode="auto">
          <a:xfrm>
            <a:off x="2568575" y="4778375"/>
            <a:ext cx="757238" cy="917575"/>
          </a:xfrm>
          <a:custGeom>
            <a:avLst/>
            <a:gdLst>
              <a:gd name="T0" fmla="*/ 0 w 477"/>
              <a:gd name="T1" fmla="*/ 0 h 578"/>
              <a:gd name="T2" fmla="*/ 476 w 477"/>
              <a:gd name="T3" fmla="*/ 577 h 578"/>
              <a:gd name="T4" fmla="*/ 0 w 477"/>
              <a:gd name="T5" fmla="*/ 0 h 578"/>
            </a:gdLst>
            <a:ahLst/>
            <a:cxnLst>
              <a:cxn ang="0">
                <a:pos x="T0" y="T1"/>
              </a:cxn>
              <a:cxn ang="0">
                <a:pos x="T2" y="T3"/>
              </a:cxn>
              <a:cxn ang="0">
                <a:pos x="T4" y="T5"/>
              </a:cxn>
            </a:cxnLst>
            <a:rect l="0" t="0" r="r" b="b"/>
            <a:pathLst>
              <a:path w="477" h="578">
                <a:moveTo>
                  <a:pt x="0" y="0"/>
                </a:moveTo>
                <a:lnTo>
                  <a:pt x="476" y="577"/>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Freeform 17"/>
          <p:cNvSpPr>
            <a:spLocks/>
          </p:cNvSpPr>
          <p:nvPr/>
        </p:nvSpPr>
        <p:spPr bwMode="auto">
          <a:xfrm>
            <a:off x="3221038" y="5578475"/>
            <a:ext cx="104775" cy="117475"/>
          </a:xfrm>
          <a:custGeom>
            <a:avLst/>
            <a:gdLst>
              <a:gd name="T0" fmla="*/ 29 w 66"/>
              <a:gd name="T1" fmla="*/ 0 h 74"/>
              <a:gd name="T2" fmla="*/ 65 w 66"/>
              <a:gd name="T3" fmla="*/ 73 h 74"/>
              <a:gd name="T4" fmla="*/ 0 w 66"/>
              <a:gd name="T5" fmla="*/ 27 h 74"/>
              <a:gd name="T6" fmla="*/ 29 w 66"/>
              <a:gd name="T7" fmla="*/ 0 h 74"/>
            </a:gdLst>
            <a:ahLst/>
            <a:cxnLst>
              <a:cxn ang="0">
                <a:pos x="T0" y="T1"/>
              </a:cxn>
              <a:cxn ang="0">
                <a:pos x="T2" y="T3"/>
              </a:cxn>
              <a:cxn ang="0">
                <a:pos x="T4" y="T5"/>
              </a:cxn>
              <a:cxn ang="0">
                <a:pos x="T6" y="T7"/>
              </a:cxn>
            </a:cxnLst>
            <a:rect l="0" t="0" r="r" b="b"/>
            <a:pathLst>
              <a:path w="66" h="74">
                <a:moveTo>
                  <a:pt x="29" y="0"/>
                </a:moveTo>
                <a:lnTo>
                  <a:pt x="65" y="73"/>
                </a:lnTo>
                <a:lnTo>
                  <a:pt x="0" y="27"/>
                </a:lnTo>
                <a:lnTo>
                  <a:pt x="29"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2" name="Freeform 18"/>
          <p:cNvSpPr>
            <a:spLocks/>
          </p:cNvSpPr>
          <p:nvPr/>
        </p:nvSpPr>
        <p:spPr bwMode="auto">
          <a:xfrm>
            <a:off x="1055688" y="4629150"/>
            <a:ext cx="973137" cy="1087438"/>
          </a:xfrm>
          <a:custGeom>
            <a:avLst/>
            <a:gdLst>
              <a:gd name="T0" fmla="*/ 612 w 613"/>
              <a:gd name="T1" fmla="*/ 0 h 685"/>
              <a:gd name="T2" fmla="*/ 0 w 613"/>
              <a:gd name="T3" fmla="*/ 684 h 685"/>
              <a:gd name="T4" fmla="*/ 612 w 613"/>
              <a:gd name="T5" fmla="*/ 0 h 685"/>
            </a:gdLst>
            <a:ahLst/>
            <a:cxnLst>
              <a:cxn ang="0">
                <a:pos x="T0" y="T1"/>
              </a:cxn>
              <a:cxn ang="0">
                <a:pos x="T2" y="T3"/>
              </a:cxn>
              <a:cxn ang="0">
                <a:pos x="T4" y="T5"/>
              </a:cxn>
            </a:cxnLst>
            <a:rect l="0" t="0" r="r" b="b"/>
            <a:pathLst>
              <a:path w="613" h="685">
                <a:moveTo>
                  <a:pt x="612" y="0"/>
                </a:moveTo>
                <a:lnTo>
                  <a:pt x="0" y="684"/>
                </a:lnTo>
                <a:lnTo>
                  <a:pt x="612"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3" name="Freeform 19"/>
          <p:cNvSpPr>
            <a:spLocks/>
          </p:cNvSpPr>
          <p:nvPr/>
        </p:nvSpPr>
        <p:spPr bwMode="auto">
          <a:xfrm>
            <a:off x="1055688" y="5600700"/>
            <a:ext cx="106362" cy="115888"/>
          </a:xfrm>
          <a:custGeom>
            <a:avLst/>
            <a:gdLst>
              <a:gd name="T0" fmla="*/ 66 w 67"/>
              <a:gd name="T1" fmla="*/ 27 h 73"/>
              <a:gd name="T2" fmla="*/ 0 w 67"/>
              <a:gd name="T3" fmla="*/ 72 h 73"/>
              <a:gd name="T4" fmla="*/ 38 w 67"/>
              <a:gd name="T5" fmla="*/ 0 h 73"/>
              <a:gd name="T6" fmla="*/ 66 w 67"/>
              <a:gd name="T7" fmla="*/ 27 h 73"/>
            </a:gdLst>
            <a:ahLst/>
            <a:cxnLst>
              <a:cxn ang="0">
                <a:pos x="T0" y="T1"/>
              </a:cxn>
              <a:cxn ang="0">
                <a:pos x="T2" y="T3"/>
              </a:cxn>
              <a:cxn ang="0">
                <a:pos x="T4" y="T5"/>
              </a:cxn>
              <a:cxn ang="0">
                <a:pos x="T6" y="T7"/>
              </a:cxn>
            </a:cxnLst>
            <a:rect l="0" t="0" r="r" b="b"/>
            <a:pathLst>
              <a:path w="67" h="73">
                <a:moveTo>
                  <a:pt x="66" y="27"/>
                </a:moveTo>
                <a:lnTo>
                  <a:pt x="0" y="72"/>
                </a:lnTo>
                <a:lnTo>
                  <a:pt x="38" y="0"/>
                </a:lnTo>
                <a:lnTo>
                  <a:pt x="66" y="27"/>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p:cNvSpPr>
            <a:spLocks noChangeArrowheads="1"/>
          </p:cNvSpPr>
          <p:nvPr/>
        </p:nvSpPr>
        <p:spPr bwMode="auto">
          <a:xfrm>
            <a:off x="1081088" y="5811838"/>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1</a:t>
            </a:r>
          </a:p>
        </p:txBody>
      </p:sp>
      <p:sp>
        <p:nvSpPr>
          <p:cNvPr id="52245" name="Rectangle 21"/>
          <p:cNvSpPr>
            <a:spLocks noChangeArrowheads="1"/>
          </p:cNvSpPr>
          <p:nvPr/>
        </p:nvSpPr>
        <p:spPr bwMode="auto">
          <a:xfrm>
            <a:off x="2273300" y="5827713"/>
            <a:ext cx="757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2</a:t>
            </a:r>
          </a:p>
        </p:txBody>
      </p:sp>
      <p:sp>
        <p:nvSpPr>
          <p:cNvPr id="52246" name="Rectangle 22"/>
          <p:cNvSpPr>
            <a:spLocks noChangeArrowheads="1"/>
          </p:cNvSpPr>
          <p:nvPr/>
        </p:nvSpPr>
        <p:spPr bwMode="auto">
          <a:xfrm>
            <a:off x="5867400" y="5776913"/>
            <a:ext cx="78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N</a:t>
            </a:r>
          </a:p>
        </p:txBody>
      </p:sp>
      <p:sp>
        <p:nvSpPr>
          <p:cNvPr id="52247" name="Rectangle 23"/>
          <p:cNvSpPr>
            <a:spLocks noChangeArrowheads="1"/>
          </p:cNvSpPr>
          <p:nvPr/>
        </p:nvSpPr>
        <p:spPr bwMode="auto">
          <a:xfrm>
            <a:off x="3440113" y="5803900"/>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3</a:t>
            </a:r>
          </a:p>
        </p:txBody>
      </p:sp>
      <p:sp>
        <p:nvSpPr>
          <p:cNvPr id="52248" name="Rectangle 24"/>
          <p:cNvSpPr>
            <a:spLocks noChangeArrowheads="1"/>
          </p:cNvSpPr>
          <p:nvPr/>
        </p:nvSpPr>
        <p:spPr bwMode="auto">
          <a:xfrm>
            <a:off x="7248525" y="5722938"/>
            <a:ext cx="10842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rgbClr val="000000"/>
                </a:solidFill>
                <a:latin typeface="Arial" pitchFamily="34" charset="0"/>
              </a:rPr>
              <a:t>Data File</a:t>
            </a:r>
          </a:p>
        </p:txBody>
      </p:sp>
      <p:sp>
        <p:nvSpPr>
          <p:cNvPr id="52249" name="Freeform 25"/>
          <p:cNvSpPr>
            <a:spLocks/>
          </p:cNvSpPr>
          <p:nvPr/>
        </p:nvSpPr>
        <p:spPr bwMode="auto">
          <a:xfrm>
            <a:off x="1952625" y="4451350"/>
            <a:ext cx="1049338" cy="400050"/>
          </a:xfrm>
          <a:custGeom>
            <a:avLst/>
            <a:gdLst>
              <a:gd name="T0" fmla="*/ 0 w 661"/>
              <a:gd name="T1" fmla="*/ 251 h 252"/>
              <a:gd name="T2" fmla="*/ 0 w 661"/>
              <a:gd name="T3" fmla="*/ 0 h 252"/>
              <a:gd name="T4" fmla="*/ 660 w 661"/>
              <a:gd name="T5" fmla="*/ 0 h 252"/>
              <a:gd name="T6" fmla="*/ 660 w 661"/>
              <a:gd name="T7" fmla="*/ 251 h 252"/>
              <a:gd name="T8" fmla="*/ 0 w 661"/>
              <a:gd name="T9" fmla="*/ 251 h 252"/>
            </a:gdLst>
            <a:ahLst/>
            <a:cxnLst>
              <a:cxn ang="0">
                <a:pos x="T0" y="T1"/>
              </a:cxn>
              <a:cxn ang="0">
                <a:pos x="T2" y="T3"/>
              </a:cxn>
              <a:cxn ang="0">
                <a:pos x="T4" y="T5"/>
              </a:cxn>
              <a:cxn ang="0">
                <a:pos x="T6" y="T7"/>
              </a:cxn>
              <a:cxn ang="0">
                <a:pos x="T8" y="T9"/>
              </a:cxn>
            </a:cxnLst>
            <a:rect l="0" t="0" r="r" b="b"/>
            <a:pathLst>
              <a:path w="661" h="252">
                <a:moveTo>
                  <a:pt x="0" y="251"/>
                </a:moveTo>
                <a:lnTo>
                  <a:pt x="0" y="0"/>
                </a:lnTo>
                <a:lnTo>
                  <a:pt x="660" y="0"/>
                </a:lnTo>
                <a:lnTo>
                  <a:pt x="660"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Freeform 26"/>
          <p:cNvSpPr>
            <a:spLocks/>
          </p:cNvSpPr>
          <p:nvPr/>
        </p:nvSpPr>
        <p:spPr bwMode="auto">
          <a:xfrm>
            <a:off x="3136900" y="44513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Freeform 27"/>
          <p:cNvSpPr>
            <a:spLocks/>
          </p:cNvSpPr>
          <p:nvPr/>
        </p:nvSpPr>
        <p:spPr bwMode="auto">
          <a:xfrm>
            <a:off x="4849813" y="4451350"/>
            <a:ext cx="1050925" cy="400050"/>
          </a:xfrm>
          <a:custGeom>
            <a:avLst/>
            <a:gdLst>
              <a:gd name="T0" fmla="*/ 0 w 662"/>
              <a:gd name="T1" fmla="*/ 251 h 252"/>
              <a:gd name="T2" fmla="*/ 0 w 662"/>
              <a:gd name="T3" fmla="*/ 0 h 252"/>
              <a:gd name="T4" fmla="*/ 661 w 662"/>
              <a:gd name="T5" fmla="*/ 0 h 252"/>
              <a:gd name="T6" fmla="*/ 661 w 662"/>
              <a:gd name="T7" fmla="*/ 251 h 252"/>
              <a:gd name="T8" fmla="*/ 0 w 662"/>
              <a:gd name="T9" fmla="*/ 251 h 252"/>
            </a:gdLst>
            <a:ahLst/>
            <a:cxnLst>
              <a:cxn ang="0">
                <a:pos x="T0" y="T1"/>
              </a:cxn>
              <a:cxn ang="0">
                <a:pos x="T2" y="T3"/>
              </a:cxn>
              <a:cxn ang="0">
                <a:pos x="T4" y="T5"/>
              </a:cxn>
              <a:cxn ang="0">
                <a:pos x="T6" y="T7"/>
              </a:cxn>
              <a:cxn ang="0">
                <a:pos x="T8" y="T9"/>
              </a:cxn>
            </a:cxnLst>
            <a:rect l="0" t="0" r="r" b="b"/>
            <a:pathLst>
              <a:path w="662" h="252">
                <a:moveTo>
                  <a:pt x="0" y="251"/>
                </a:moveTo>
                <a:lnTo>
                  <a:pt x="0" y="0"/>
                </a:lnTo>
                <a:lnTo>
                  <a:pt x="661" y="0"/>
                </a:lnTo>
                <a:lnTo>
                  <a:pt x="661"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Freeform 28"/>
          <p:cNvSpPr>
            <a:spLocks/>
          </p:cNvSpPr>
          <p:nvPr/>
        </p:nvSpPr>
        <p:spPr bwMode="auto">
          <a:xfrm>
            <a:off x="1876425" y="4354513"/>
            <a:ext cx="4068763" cy="574675"/>
          </a:xfrm>
          <a:custGeom>
            <a:avLst/>
            <a:gdLst>
              <a:gd name="T0" fmla="*/ 0 w 2563"/>
              <a:gd name="T1" fmla="*/ 361 h 362"/>
              <a:gd name="T2" fmla="*/ 0 w 2563"/>
              <a:gd name="T3" fmla="*/ 0 h 362"/>
              <a:gd name="T4" fmla="*/ 2562 w 2563"/>
              <a:gd name="T5" fmla="*/ 0 h 362"/>
              <a:gd name="T6" fmla="*/ 2562 w 2563"/>
              <a:gd name="T7" fmla="*/ 361 h 362"/>
              <a:gd name="T8" fmla="*/ 0 w 2563"/>
              <a:gd name="T9" fmla="*/ 361 h 362"/>
            </a:gdLst>
            <a:ahLst/>
            <a:cxnLst>
              <a:cxn ang="0">
                <a:pos x="T0" y="T1"/>
              </a:cxn>
              <a:cxn ang="0">
                <a:pos x="T2" y="T3"/>
              </a:cxn>
              <a:cxn ang="0">
                <a:pos x="T4" y="T5"/>
              </a:cxn>
              <a:cxn ang="0">
                <a:pos x="T6" y="T7"/>
              </a:cxn>
              <a:cxn ang="0">
                <a:pos x="T8" y="T9"/>
              </a:cxn>
            </a:cxnLst>
            <a:rect l="0" t="0" r="r" b="b"/>
            <a:pathLst>
              <a:path w="2563" h="362">
                <a:moveTo>
                  <a:pt x="0" y="361"/>
                </a:moveTo>
                <a:lnTo>
                  <a:pt x="0" y="0"/>
                </a:lnTo>
                <a:lnTo>
                  <a:pt x="2562" y="0"/>
                </a:lnTo>
                <a:lnTo>
                  <a:pt x="2562" y="361"/>
                </a:lnTo>
                <a:lnTo>
                  <a:pt x="0" y="36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Rectangle 29"/>
          <p:cNvSpPr>
            <a:spLocks noChangeArrowheads="1"/>
          </p:cNvSpPr>
          <p:nvPr/>
        </p:nvSpPr>
        <p:spPr bwMode="auto">
          <a:xfrm>
            <a:off x="2362200" y="4478338"/>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k2</a:t>
            </a:r>
          </a:p>
        </p:txBody>
      </p:sp>
      <p:sp>
        <p:nvSpPr>
          <p:cNvPr id="52254" name="Rectangle 30"/>
          <p:cNvSpPr>
            <a:spLocks noChangeArrowheads="1"/>
          </p:cNvSpPr>
          <p:nvPr/>
        </p:nvSpPr>
        <p:spPr bwMode="auto">
          <a:xfrm>
            <a:off x="5400675" y="4457700"/>
            <a:ext cx="42068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kN</a:t>
            </a:r>
          </a:p>
        </p:txBody>
      </p:sp>
      <p:sp>
        <p:nvSpPr>
          <p:cNvPr id="52255" name="Rectangle 31"/>
          <p:cNvSpPr>
            <a:spLocks noChangeArrowheads="1"/>
          </p:cNvSpPr>
          <p:nvPr/>
        </p:nvSpPr>
        <p:spPr bwMode="auto">
          <a:xfrm>
            <a:off x="2062163" y="4481513"/>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k1</a:t>
            </a:r>
          </a:p>
        </p:txBody>
      </p:sp>
      <p:sp>
        <p:nvSpPr>
          <p:cNvPr id="52256" name="Rectangle 32"/>
          <p:cNvSpPr>
            <a:spLocks noChangeArrowheads="1"/>
          </p:cNvSpPr>
          <p:nvPr/>
        </p:nvSpPr>
        <p:spPr bwMode="auto">
          <a:xfrm>
            <a:off x="7202488" y="4356100"/>
            <a:ext cx="1192212" cy="3603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chemeClr val="accent2"/>
                </a:solidFill>
                <a:latin typeface="Arial" pitchFamily="34" charset="0"/>
              </a:rPr>
              <a:t>Index File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20</a:t>
            </a:fld>
            <a:endParaRPr lang="en-US"/>
          </a:p>
        </p:txBody>
      </p:sp>
    </p:spTree>
    <p:extLst>
      <p:ext uri="{BB962C8B-B14F-4D97-AF65-F5344CB8AC3E}">
        <p14:creationId xmlns:p14="http://schemas.microsoft.com/office/powerpoint/2010/main" val="1834663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Level Indexes</a:t>
            </a:r>
          </a:p>
        </p:txBody>
      </p:sp>
      <p:sp>
        <p:nvSpPr>
          <p:cNvPr id="3" name="Content Placeholder 2"/>
          <p:cNvSpPr>
            <a:spLocks noGrp="1"/>
          </p:cNvSpPr>
          <p:nvPr>
            <p:ph idx="1"/>
          </p:nvPr>
        </p:nvSpPr>
        <p:spPr>
          <a:xfrm>
            <a:off x="304800" y="1524000"/>
            <a:ext cx="8382000" cy="4876801"/>
          </a:xfrm>
        </p:spPr>
        <p:txBody>
          <a:bodyPr>
            <a:noAutofit/>
          </a:bodyPr>
          <a:lstStyle/>
          <a:p>
            <a:pPr>
              <a:spcAft>
                <a:spcPts val="600"/>
              </a:spcAft>
            </a:pPr>
            <a:r>
              <a:rPr lang="en-CA" dirty="0"/>
              <a:t>An index on a large data file can cover many blocks</a:t>
            </a:r>
          </a:p>
          <a:p>
            <a:pPr lvl="1">
              <a:spcAft>
                <a:spcPts val="600"/>
              </a:spcAft>
            </a:pPr>
            <a:r>
              <a:rPr lang="en-CA" dirty="0"/>
              <a:t>Even using binary search multiple disk I/Os may be needed to find a record</a:t>
            </a:r>
          </a:p>
          <a:p>
            <a:pPr lvl="1">
              <a:spcAft>
                <a:spcPts val="600"/>
              </a:spcAft>
            </a:pPr>
            <a:r>
              <a:rPr lang="en-CA" dirty="0"/>
              <a:t>An alternative is to build a </a:t>
            </a:r>
            <a:r>
              <a:rPr lang="en-CA" b="1" dirty="0"/>
              <a:t>multiple level index</a:t>
            </a:r>
          </a:p>
        </p:txBody>
      </p:sp>
      <p:sp>
        <p:nvSpPr>
          <p:cNvPr id="46" name="Slide Number Placeholder 45"/>
          <p:cNvSpPr>
            <a:spLocks noGrp="1"/>
          </p:cNvSpPr>
          <p:nvPr>
            <p:ph type="sldNum" sz="quarter" idx="12"/>
          </p:nvPr>
        </p:nvSpPr>
        <p:spPr/>
        <p:txBody>
          <a:bodyPr/>
          <a:lstStyle/>
          <a:p>
            <a:fld id="{12D37898-416F-4F78-BD92-D05D0EC9F66F}" type="slidenum">
              <a:rPr lang="en-US" smtClean="0"/>
              <a:pPr/>
              <a:t>21</a:t>
            </a:fld>
            <a:endParaRPr lang="en-US"/>
          </a:p>
        </p:txBody>
      </p:sp>
    </p:spTree>
    <p:extLst>
      <p:ext uri="{BB962C8B-B14F-4D97-AF65-F5344CB8AC3E}">
        <p14:creationId xmlns:p14="http://schemas.microsoft.com/office/powerpoint/2010/main" val="143463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990600" y="1981200"/>
            <a:ext cx="363600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sz="2400" b="0" dirty="0"/>
              <a:t>multiple level index</a:t>
            </a:r>
          </a:p>
        </p:txBody>
      </p:sp>
      <p:sp>
        <p:nvSpPr>
          <p:cNvPr id="217090" name="Rectangle 2"/>
          <p:cNvSpPr>
            <a:spLocks noGrp="1" noChangeArrowheads="1"/>
          </p:cNvSpPr>
          <p:nvPr>
            <p:ph type="title"/>
          </p:nvPr>
        </p:nvSpPr>
        <p:spPr>
          <a:xfrm>
            <a:off x="457200" y="122238"/>
            <a:ext cx="7543800" cy="949325"/>
          </a:xfrm>
        </p:spPr>
        <p:txBody>
          <a:bodyPr/>
          <a:lstStyle/>
          <a:p>
            <a:r>
              <a:rPr lang="en-US" dirty="0">
                <a:latin typeface="Alexa" pitchFamily="34" charset="0"/>
              </a:rPr>
              <a:t>Multiple Level Index</a:t>
            </a:r>
          </a:p>
        </p:txBody>
      </p:sp>
      <p:graphicFrame>
        <p:nvGraphicFramePr>
          <p:cNvPr id="29" name="Table 28"/>
          <p:cNvGraphicFramePr>
            <a:graphicFrameLocks noGrp="1"/>
          </p:cNvGraphicFramePr>
          <p:nvPr/>
        </p:nvGraphicFramePr>
        <p:xfrm>
          <a:off x="5867400" y="2209800"/>
          <a:ext cx="1828800" cy="4079240"/>
        </p:xfrm>
        <a:graphic>
          <a:graphicData uri="http://schemas.openxmlformats.org/drawingml/2006/table">
            <a:tbl>
              <a:tblPr bandCol="1">
                <a:tableStyleId>{8799B23B-EC83-4686-B30A-512413B5E67A}</a:tableStyleId>
              </a:tblPr>
              <a:tblGrid>
                <a:gridCol w="545123">
                  <a:extLst>
                    <a:ext uri="{9D8B030D-6E8A-4147-A177-3AD203B41FA5}">
                      <a16:colId xmlns:a16="http://schemas.microsoft.com/office/drawing/2014/main" val="20000"/>
                    </a:ext>
                  </a:extLst>
                </a:gridCol>
                <a:gridCol w="1283677">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endParaRPr lang="en-CA" dirty="0"/>
                    </a:p>
                  </a:txBody>
                  <a:tcPr>
                    <a:lnL w="12700" cmpd="sng">
                      <a:noFill/>
                    </a:lnL>
                    <a:lnR w="12700" cmpd="sng">
                      <a:noFill/>
                    </a:lnR>
                    <a:noFill/>
                  </a:tcPr>
                </a:tc>
                <a:tc>
                  <a:txBody>
                    <a:bodyPr/>
                    <a:lstStyle/>
                    <a:p>
                      <a:endParaRPr lang="en-CA" dirty="0"/>
                    </a:p>
                  </a:txBody>
                  <a:tcPr>
                    <a:lnL w="12700" cmpd="sng">
                      <a:noFill/>
                    </a:lnL>
                    <a:lnR w="12700" cmpd="sng">
                      <a:noFill/>
                    </a:lnR>
                  </a:tcPr>
                </a:tc>
                <a:extLst>
                  <a:ext uri="{0D108BD9-81ED-4DB2-BD59-A6C34878D82A}">
                    <a16:rowId xmlns:a16="http://schemas.microsoft.com/office/drawing/2014/main" val="10002"/>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4"/>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7"/>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8"/>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9"/>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10"/>
                  </a:ext>
                </a:extLst>
              </a:tr>
            </a:tbl>
          </a:graphicData>
        </a:graphic>
      </p:graphicFrame>
      <p:graphicFrame>
        <p:nvGraphicFramePr>
          <p:cNvPr id="30" name="Table 29"/>
          <p:cNvGraphicFramePr>
            <a:graphicFrameLocks noGrp="1"/>
          </p:cNvGraphicFramePr>
          <p:nvPr/>
        </p:nvGraphicFramePr>
        <p:xfrm>
          <a:off x="3505200" y="2590800"/>
          <a:ext cx="1143000" cy="33375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3"/>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4"/>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7"/>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08"/>
                  </a:ext>
                </a:extLst>
              </a:tr>
            </a:tbl>
          </a:graphicData>
        </a:graphic>
      </p:graphicFrame>
      <p:cxnSp>
        <p:nvCxnSpPr>
          <p:cNvPr id="32" name="Straight Arrow Connector 31"/>
          <p:cNvCxnSpPr/>
          <p:nvPr/>
        </p:nvCxnSpPr>
        <p:spPr>
          <a:xfrm flipV="1">
            <a:off x="4495800" y="24384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flipV="1">
            <a:off x="4495800" y="2743200"/>
            <a:ext cx="1295400" cy="3810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4495800" y="3505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95800" y="3886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a:off x="4495800" y="4648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a:off x="4495800" y="5029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4495800" y="54102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a:off x="4495800" y="57150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7914093" y="3914775"/>
            <a:ext cx="84890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CA" sz="2400" b="0" dirty="0"/>
              <a:t>Data file</a:t>
            </a:r>
          </a:p>
        </p:txBody>
      </p:sp>
      <p:graphicFrame>
        <p:nvGraphicFramePr>
          <p:cNvPr id="17" name="Table 16"/>
          <p:cNvGraphicFramePr>
            <a:graphicFrameLocks noGrp="1"/>
          </p:cNvGraphicFramePr>
          <p:nvPr/>
        </p:nvGraphicFramePr>
        <p:xfrm>
          <a:off x="1066800" y="3505200"/>
          <a:ext cx="1143000" cy="14833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endParaRPr lang="en-CA" dirty="0"/>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cxnSp>
        <p:nvCxnSpPr>
          <p:cNvPr id="18" name="Straight Arrow Connector 17"/>
          <p:cNvCxnSpPr/>
          <p:nvPr/>
        </p:nvCxnSpPr>
        <p:spPr>
          <a:xfrm flipV="1">
            <a:off x="1981200" y="2819400"/>
            <a:ext cx="1371600" cy="9144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1981200" y="4038600"/>
            <a:ext cx="1371600" cy="6096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25" name="Freeform 24"/>
          <p:cNvSpPr/>
          <p:nvPr/>
        </p:nvSpPr>
        <p:spPr>
          <a:xfrm>
            <a:off x="2041301" y="4481848"/>
            <a:ext cx="1081826" cy="1639910"/>
          </a:xfrm>
          <a:custGeom>
            <a:avLst/>
            <a:gdLst>
              <a:gd name="connsiteX0" fmla="*/ 0 w 1081826"/>
              <a:gd name="connsiteY0" fmla="*/ 0 h 1639910"/>
              <a:gd name="connsiteX1" fmla="*/ 592429 w 1081826"/>
              <a:gd name="connsiteY1" fmla="*/ 321972 h 1639910"/>
              <a:gd name="connsiteX2" fmla="*/ 965916 w 1081826"/>
              <a:gd name="connsiteY2" fmla="*/ 1429555 h 1639910"/>
              <a:gd name="connsiteX3" fmla="*/ 1081826 w 1081826"/>
              <a:gd name="connsiteY3" fmla="*/ 1584101 h 1639910"/>
            </a:gdLst>
            <a:ahLst/>
            <a:cxnLst>
              <a:cxn ang="0">
                <a:pos x="connsiteX0" y="connsiteY0"/>
              </a:cxn>
              <a:cxn ang="0">
                <a:pos x="connsiteX1" y="connsiteY1"/>
              </a:cxn>
              <a:cxn ang="0">
                <a:pos x="connsiteX2" y="connsiteY2"/>
              </a:cxn>
              <a:cxn ang="0">
                <a:pos x="connsiteX3" y="connsiteY3"/>
              </a:cxn>
            </a:cxnLst>
            <a:rect l="l" t="t" r="r" b="b"/>
            <a:pathLst>
              <a:path w="1081826" h="1639910">
                <a:moveTo>
                  <a:pt x="0" y="0"/>
                </a:moveTo>
                <a:cubicBezTo>
                  <a:pt x="215721" y="41856"/>
                  <a:pt x="431443" y="83713"/>
                  <a:pt x="592429" y="321972"/>
                </a:cubicBezTo>
                <a:cubicBezTo>
                  <a:pt x="753415" y="560231"/>
                  <a:pt x="884350" y="1219200"/>
                  <a:pt x="965916" y="1429555"/>
                </a:cubicBezTo>
                <a:cubicBezTo>
                  <a:pt x="1047482" y="1639910"/>
                  <a:pt x="1064654" y="1612005"/>
                  <a:pt x="1081826" y="1584101"/>
                </a:cubicBezTo>
              </a:path>
            </a:pathLst>
          </a:custGeom>
          <a:ln>
            <a:headEnd type="none"/>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15C1167C-26DD-4827-97F9-8E5C77A8F174}" type="slidenum">
              <a:rPr lang="en-US" smtClean="0"/>
              <a:pPr/>
              <a:t>22</a:t>
            </a:fld>
            <a:endParaRPr lang="en-US"/>
          </a:p>
        </p:txBody>
      </p:sp>
    </p:spTree>
    <p:extLst>
      <p:ext uri="{BB962C8B-B14F-4D97-AF65-F5344CB8AC3E}">
        <p14:creationId xmlns:p14="http://schemas.microsoft.com/office/powerpoint/2010/main" val="8189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 Index Introduction</a:t>
            </a:r>
          </a:p>
        </p:txBody>
      </p:sp>
      <p:sp>
        <p:nvSpPr>
          <p:cNvPr id="3" name="Content Placeholder 2"/>
          <p:cNvSpPr>
            <a:spLocks noGrp="1"/>
          </p:cNvSpPr>
          <p:nvPr>
            <p:ph idx="1"/>
          </p:nvPr>
        </p:nvSpPr>
        <p:spPr>
          <a:xfrm>
            <a:off x="304800" y="1447800"/>
            <a:ext cx="8610600" cy="5791200"/>
          </a:xfrm>
        </p:spPr>
        <p:txBody>
          <a:bodyPr>
            <a:normAutofit fontScale="92500" lnSpcReduction="10000"/>
          </a:bodyPr>
          <a:lstStyle/>
          <a:p>
            <a:pPr>
              <a:spcAft>
                <a:spcPts val="1200"/>
              </a:spcAft>
            </a:pPr>
            <a:r>
              <a:rPr lang="en-CA" dirty="0"/>
              <a:t>Multiple level indexes can be very useful in speeding up queries</a:t>
            </a:r>
          </a:p>
          <a:p>
            <a:pPr lvl="1">
              <a:spcAft>
                <a:spcPts val="1200"/>
              </a:spcAft>
            </a:pPr>
            <a:r>
              <a:rPr lang="en-CA" dirty="0"/>
              <a:t>There is a general data structure that is commonly used in commercial DBMSs known as B trees</a:t>
            </a:r>
          </a:p>
          <a:p>
            <a:pPr>
              <a:spcAft>
                <a:spcPts val="1200"/>
              </a:spcAft>
            </a:pPr>
            <a:r>
              <a:rPr lang="en-CA" dirty="0"/>
              <a:t>B trees have two desirable properties</a:t>
            </a:r>
          </a:p>
          <a:p>
            <a:pPr lvl="1">
              <a:spcAft>
                <a:spcPts val="1200"/>
              </a:spcAft>
            </a:pPr>
            <a:r>
              <a:rPr lang="en-CA" dirty="0"/>
              <a:t>They </a:t>
            </a:r>
            <a:r>
              <a:rPr lang="en-CA" dirty="0">
                <a:solidFill>
                  <a:srgbClr val="C00000"/>
                </a:solidFill>
              </a:rPr>
              <a:t>keep as many levels as are required </a:t>
            </a:r>
            <a:r>
              <a:rPr lang="en-CA" dirty="0"/>
              <a:t>for the file being indexed</a:t>
            </a:r>
          </a:p>
          <a:p>
            <a:pPr lvl="1">
              <a:spcAft>
                <a:spcPts val="1200"/>
              </a:spcAft>
            </a:pPr>
            <a:r>
              <a:rPr lang="en-CA" dirty="0"/>
              <a:t>Space on the tree blocks is managed so that </a:t>
            </a:r>
            <a:r>
              <a:rPr lang="en-CA" dirty="0">
                <a:solidFill>
                  <a:srgbClr val="C00000"/>
                </a:solidFill>
              </a:rPr>
              <a:t>each block is at least ½ full</a:t>
            </a:r>
          </a:p>
          <a:p>
            <a:pPr marL="438912" lvl="1" indent="-320040">
              <a:spcAft>
                <a:spcPts val="1200"/>
              </a:spcAft>
              <a:buClr>
                <a:schemeClr val="accent1"/>
              </a:buClr>
              <a:buSzPct val="80000"/>
              <a:buFont typeface="Wingdings 2"/>
              <a:buChar char=""/>
            </a:pPr>
            <a:r>
              <a:rPr lang="en-US" dirty="0"/>
              <a:t>B-Tree supports </a:t>
            </a:r>
            <a:r>
              <a:rPr lang="en-US" b="1" dirty="0"/>
              <a:t>equality and range searches </a:t>
            </a:r>
            <a:r>
              <a:rPr lang="en-US" dirty="0"/>
              <a:t>+ tree grows and shrinks dynamically</a:t>
            </a:r>
          </a:p>
          <a:p>
            <a:pPr marL="118872" indent="0">
              <a:spcAft>
                <a:spcPts val="1200"/>
              </a:spcAft>
              <a:buNone/>
            </a:pPr>
            <a:endParaRPr lang="en-CA" dirty="0">
              <a:solidFill>
                <a:srgbClr val="C00000"/>
              </a:solidFill>
            </a:endParaRPr>
          </a:p>
        </p:txBody>
      </p:sp>
      <p:sp>
        <p:nvSpPr>
          <p:cNvPr id="4" name="Slide Number Placeholder 3"/>
          <p:cNvSpPr>
            <a:spLocks noGrp="1"/>
          </p:cNvSpPr>
          <p:nvPr>
            <p:ph type="sldNum" sz="quarter" idx="12"/>
          </p:nvPr>
        </p:nvSpPr>
        <p:spPr/>
        <p:txBody>
          <a:bodyPr/>
          <a:lstStyle/>
          <a:p>
            <a:fld id="{12D37898-416F-4F78-BD92-D05D0EC9F66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dirty="0"/>
              <a:t>B Tree Structure</a:t>
            </a:r>
          </a:p>
        </p:txBody>
      </p:sp>
      <p:sp>
        <p:nvSpPr>
          <p:cNvPr id="284675" name="Rectangle 3"/>
          <p:cNvSpPr>
            <a:spLocks noGrp="1" noChangeArrowheads="1"/>
          </p:cNvSpPr>
          <p:nvPr>
            <p:ph idx="1"/>
          </p:nvPr>
        </p:nvSpPr>
        <p:spPr>
          <a:xfrm>
            <a:off x="228600" y="1600200"/>
            <a:ext cx="8686800" cy="5029200"/>
          </a:xfrm>
        </p:spPr>
        <p:txBody>
          <a:bodyPr>
            <a:noAutofit/>
          </a:bodyPr>
          <a:lstStyle/>
          <a:p>
            <a:pPr>
              <a:spcAft>
                <a:spcPts val="600"/>
              </a:spcAft>
            </a:pPr>
            <a:r>
              <a:rPr lang="en-US" dirty="0"/>
              <a:t>B trees are </a:t>
            </a:r>
            <a:r>
              <a:rPr lang="en-US" dirty="0">
                <a:solidFill>
                  <a:srgbClr val="C00000"/>
                </a:solidFill>
              </a:rPr>
              <a:t>balanced structures</a:t>
            </a:r>
          </a:p>
          <a:p>
            <a:pPr lvl="1">
              <a:spcAft>
                <a:spcPts val="600"/>
              </a:spcAft>
            </a:pPr>
            <a:r>
              <a:rPr lang="en-US" dirty="0"/>
              <a:t>All paths from the </a:t>
            </a:r>
            <a:r>
              <a:rPr lang="en-US" dirty="0">
                <a:solidFill>
                  <a:srgbClr val="0070C0"/>
                </a:solidFill>
              </a:rPr>
              <a:t>root to a leaf have the same length</a:t>
            </a:r>
          </a:p>
          <a:p>
            <a:pPr lvl="1">
              <a:spcAft>
                <a:spcPts val="600"/>
              </a:spcAft>
            </a:pPr>
            <a:r>
              <a:rPr lang="en-US" dirty="0"/>
              <a:t>Most B trees have three levels. But any number of levels is possible</a:t>
            </a:r>
          </a:p>
          <a:p>
            <a:pPr>
              <a:spcAft>
                <a:spcPts val="600"/>
              </a:spcAft>
            </a:pPr>
            <a:r>
              <a:rPr lang="en-US" dirty="0"/>
              <a:t>B trees are similar to binary search trees</a:t>
            </a:r>
          </a:p>
          <a:p>
            <a:pPr lvl="1">
              <a:spcAft>
                <a:spcPts val="600"/>
              </a:spcAft>
            </a:pPr>
            <a:r>
              <a:rPr lang="en-US" dirty="0"/>
              <a:t>Except that B tree nodes contain more than two children =&gt; they have greater </a:t>
            </a:r>
            <a:r>
              <a:rPr lang="en-US" b="1" dirty="0">
                <a:solidFill>
                  <a:srgbClr val="C00000"/>
                </a:solidFill>
              </a:rPr>
              <a:t>fan-out</a:t>
            </a:r>
          </a:p>
          <a:p>
            <a:pPr lvl="1">
              <a:spcAft>
                <a:spcPts val="600"/>
              </a:spcAft>
            </a:pPr>
            <a:r>
              <a:rPr lang="en-US" dirty="0"/>
              <a:t>B tree node size is chosen to be the same as a disk block</a:t>
            </a:r>
          </a:p>
        </p:txBody>
      </p:sp>
      <p:sp>
        <p:nvSpPr>
          <p:cNvPr id="2" name="Slide Number Placeholder 1"/>
          <p:cNvSpPr>
            <a:spLocks noGrp="1"/>
          </p:cNvSpPr>
          <p:nvPr>
            <p:ph type="sldNum" sz="quarter" idx="12"/>
          </p:nvPr>
        </p:nvSpPr>
        <p:spPr/>
        <p:txBody>
          <a:bodyPr/>
          <a:lstStyle/>
          <a:p>
            <a:fld id="{12D37898-416F-4F78-BD92-D05D0EC9F66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B Tree Node Structure</a:t>
            </a:r>
          </a:p>
        </p:txBody>
      </p:sp>
      <p:sp>
        <p:nvSpPr>
          <p:cNvPr id="285699" name="Rectangle 3"/>
          <p:cNvSpPr>
            <a:spLocks noGrp="1" noChangeArrowheads="1"/>
          </p:cNvSpPr>
          <p:nvPr>
            <p:ph idx="1"/>
          </p:nvPr>
        </p:nvSpPr>
        <p:spPr>
          <a:xfrm>
            <a:off x="304800" y="1600200"/>
            <a:ext cx="8382000" cy="5105399"/>
          </a:xfrm>
        </p:spPr>
        <p:txBody>
          <a:bodyPr>
            <a:normAutofit/>
          </a:bodyPr>
          <a:lstStyle/>
          <a:p>
            <a:pPr>
              <a:spcAft>
                <a:spcPts val="600"/>
              </a:spcAft>
            </a:pPr>
            <a:r>
              <a:rPr lang="en-US" sz="2800" dirty="0"/>
              <a:t>The number of data entries in a node is determined by the </a:t>
            </a:r>
            <a:r>
              <a:rPr lang="en-US" sz="2800" dirty="0">
                <a:solidFill>
                  <a:srgbClr val="0070C0"/>
                </a:solidFill>
              </a:rPr>
              <a:t>size of the search key</a:t>
            </a:r>
          </a:p>
          <a:p>
            <a:pPr lvl="1">
              <a:spcAft>
                <a:spcPts val="600"/>
              </a:spcAft>
            </a:pPr>
            <a:r>
              <a:rPr lang="en-US" sz="2400" dirty="0"/>
              <a:t>Up to </a:t>
            </a:r>
            <a:r>
              <a:rPr lang="en-US" sz="2400" i="1" dirty="0">
                <a:solidFill>
                  <a:srgbClr val="C00000"/>
                </a:solidFill>
              </a:rPr>
              <a:t>n</a:t>
            </a:r>
            <a:r>
              <a:rPr lang="en-US" sz="2400" dirty="0">
                <a:solidFill>
                  <a:srgbClr val="C00000"/>
                </a:solidFill>
              </a:rPr>
              <a:t> search key </a:t>
            </a:r>
            <a:r>
              <a:rPr lang="en-US" sz="2400" dirty="0"/>
              <a:t>values and </a:t>
            </a:r>
            <a:r>
              <a:rPr lang="en-US" sz="2400" i="1" dirty="0">
                <a:solidFill>
                  <a:srgbClr val="C00000"/>
                </a:solidFill>
              </a:rPr>
              <a:t>n</a:t>
            </a:r>
            <a:r>
              <a:rPr lang="en-US" sz="2400" dirty="0">
                <a:solidFill>
                  <a:srgbClr val="C00000"/>
                </a:solidFill>
              </a:rPr>
              <a:t> + 1 pointers</a:t>
            </a:r>
          </a:p>
          <a:p>
            <a:pPr lvl="1">
              <a:spcAft>
                <a:spcPts val="600"/>
              </a:spcAft>
            </a:pPr>
            <a:r>
              <a:rPr lang="en-US" sz="2400" dirty="0"/>
              <a:t>The value </a:t>
            </a:r>
            <a:r>
              <a:rPr lang="en-US" sz="2400" i="1" dirty="0"/>
              <a:t>n</a:t>
            </a:r>
            <a:r>
              <a:rPr lang="en-US" sz="2400" dirty="0"/>
              <a:t> is chosen to be as large as possible and still allow </a:t>
            </a:r>
            <a:r>
              <a:rPr lang="en-US" sz="2400" b="1" i="1" dirty="0"/>
              <a:t>n</a:t>
            </a:r>
            <a:r>
              <a:rPr lang="en-US" sz="2400" b="1" dirty="0"/>
              <a:t> search keys </a:t>
            </a:r>
            <a:r>
              <a:rPr lang="en-US" sz="2400" dirty="0"/>
              <a:t>and </a:t>
            </a:r>
            <a:r>
              <a:rPr lang="en-US" sz="2400" b="1" i="1" dirty="0"/>
              <a:t>n</a:t>
            </a:r>
            <a:r>
              <a:rPr lang="en-US" sz="2400" b="1" dirty="0"/>
              <a:t> + 1 pointers </a:t>
            </a:r>
            <a:r>
              <a:rPr lang="en-US" sz="2400" dirty="0"/>
              <a:t>to fit on a block</a:t>
            </a:r>
          </a:p>
          <a:p>
            <a:pPr>
              <a:spcAft>
                <a:spcPts val="600"/>
              </a:spcAft>
            </a:pPr>
            <a:r>
              <a:rPr lang="en-US" sz="2800" dirty="0"/>
              <a:t>Example</a:t>
            </a:r>
          </a:p>
          <a:p>
            <a:pPr lvl="1">
              <a:spcAft>
                <a:spcPts val="600"/>
              </a:spcAft>
            </a:pPr>
            <a:r>
              <a:rPr lang="en-US" sz="2400" dirty="0"/>
              <a:t>If block size is 4,096, and the keys are 4 byte integers and pointers are 8 byte addresses</a:t>
            </a:r>
            <a:endParaRPr lang="en-US" sz="1800" dirty="0">
              <a:sym typeface="Symbol" pitchFamily="18" charset="2"/>
            </a:endParaRPr>
          </a:p>
          <a:p>
            <a:pPr lvl="1">
              <a:spcAft>
                <a:spcPts val="600"/>
              </a:spcAft>
            </a:pPr>
            <a:r>
              <a:rPr lang="en-US" sz="2400" dirty="0">
                <a:sym typeface="Symbol" pitchFamily="18" charset="2"/>
              </a:rPr>
              <a:t>Find the largest value </a:t>
            </a:r>
            <a:r>
              <a:rPr lang="en-US" sz="2400" i="1" dirty="0">
                <a:sym typeface="Symbol" pitchFamily="18" charset="2"/>
              </a:rPr>
              <a:t>n</a:t>
            </a:r>
            <a:r>
              <a:rPr lang="en-US" sz="2400" dirty="0">
                <a:sym typeface="Symbol" pitchFamily="18" charset="2"/>
              </a:rPr>
              <a:t> such that 4</a:t>
            </a:r>
            <a:r>
              <a:rPr lang="en-US" sz="2400" i="1" dirty="0">
                <a:sym typeface="Symbol" pitchFamily="18" charset="2"/>
              </a:rPr>
              <a:t>n</a:t>
            </a:r>
            <a:r>
              <a:rPr lang="en-US" sz="2400" dirty="0">
                <a:sym typeface="Symbol" pitchFamily="18" charset="2"/>
              </a:rPr>
              <a:t> + 8(</a:t>
            </a:r>
            <a:r>
              <a:rPr lang="en-US" sz="2400" i="1" dirty="0">
                <a:sym typeface="Symbol" pitchFamily="18" charset="2"/>
              </a:rPr>
              <a:t>n</a:t>
            </a:r>
            <a:r>
              <a:rPr lang="en-US" sz="2400" dirty="0">
                <a:sym typeface="Symbol" pitchFamily="18" charset="2"/>
              </a:rPr>
              <a:t> + 1) ≤ 4,096</a:t>
            </a:r>
          </a:p>
          <a:p>
            <a:pPr lvl="1">
              <a:spcAft>
                <a:spcPts val="600"/>
              </a:spcAft>
            </a:pPr>
            <a:r>
              <a:rPr lang="en-US" sz="2400" i="1" dirty="0">
                <a:sym typeface="Symbol" pitchFamily="18" charset="2"/>
              </a:rPr>
              <a:t>n</a:t>
            </a:r>
            <a:r>
              <a:rPr lang="en-US" sz="2400" dirty="0">
                <a:sym typeface="Symbol" pitchFamily="18" charset="2"/>
              </a:rPr>
              <a:t> = 340</a:t>
            </a:r>
            <a:endParaRPr lang="en-US" sz="2400" dirty="0"/>
          </a:p>
        </p:txBody>
      </p:sp>
      <p:sp>
        <p:nvSpPr>
          <p:cNvPr id="2" name="Slide Number Placeholder 1"/>
          <p:cNvSpPr>
            <a:spLocks noGrp="1"/>
          </p:cNvSpPr>
          <p:nvPr>
            <p:ph type="sldNum" sz="quarter" idx="12"/>
          </p:nvPr>
        </p:nvSpPr>
        <p:spPr/>
        <p:txBody>
          <a:bodyPr/>
          <a:lstStyle/>
          <a:p>
            <a:fld id="{12D37898-416F-4F78-BD92-D05D0EC9F66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Leaf Nodes</a:t>
            </a:r>
          </a:p>
        </p:txBody>
      </p:sp>
      <p:sp>
        <p:nvSpPr>
          <p:cNvPr id="3" name="Content Placeholder 2"/>
          <p:cNvSpPr>
            <a:spLocks noGrp="1"/>
          </p:cNvSpPr>
          <p:nvPr>
            <p:ph idx="1"/>
          </p:nvPr>
        </p:nvSpPr>
        <p:spPr>
          <a:xfrm>
            <a:off x="304800" y="1524000"/>
            <a:ext cx="8382000" cy="3371165"/>
          </a:xfrm>
        </p:spPr>
        <p:txBody>
          <a:bodyPr>
            <a:normAutofit/>
          </a:bodyPr>
          <a:lstStyle/>
          <a:p>
            <a:r>
              <a:rPr lang="en-CA" dirty="0"/>
              <a:t>Search keys in leaf nodes point to the data file buckets (or records)</a:t>
            </a:r>
          </a:p>
          <a:p>
            <a:pPr lvl="1"/>
            <a:r>
              <a:rPr lang="en-US" sz="2600" dirty="0"/>
              <a:t>Leaf nodes contain </a:t>
            </a:r>
            <a:r>
              <a:rPr lang="en-US" sz="2600" b="1" dirty="0">
                <a:solidFill>
                  <a:srgbClr val="0070C0"/>
                </a:solidFill>
              </a:rPr>
              <a:t>sorted linked list of index entries</a:t>
            </a:r>
            <a:endParaRPr lang="en-CA" sz="2600" b="1" dirty="0">
              <a:solidFill>
                <a:srgbClr val="0070C0"/>
              </a:solidFill>
            </a:endParaRPr>
          </a:p>
          <a:p>
            <a:pPr lvl="1"/>
            <a:r>
              <a:rPr lang="en-CA" sz="2600" dirty="0"/>
              <a:t>A leaf node must have at least  </a:t>
            </a:r>
            <a:r>
              <a:rPr lang="en-US" sz="2600" b="1" dirty="0">
                <a:solidFill>
                  <a:srgbClr val="C00000"/>
                </a:solidFill>
                <a:sym typeface="Symbol"/>
              </a:rPr>
              <a:t></a:t>
            </a:r>
            <a:r>
              <a:rPr lang="en-US" sz="2600" b="1" dirty="0">
                <a:solidFill>
                  <a:srgbClr val="C00000"/>
                </a:solidFill>
                <a:sym typeface="Symbol" pitchFamily="18" charset="2"/>
              </a:rPr>
              <a:t>(</a:t>
            </a:r>
            <a:r>
              <a:rPr lang="en-US" sz="2600" b="1" i="1" dirty="0">
                <a:solidFill>
                  <a:srgbClr val="C00000"/>
                </a:solidFill>
                <a:sym typeface="Symbol" pitchFamily="18" charset="2"/>
              </a:rPr>
              <a:t>n</a:t>
            </a:r>
            <a:r>
              <a:rPr lang="en-US" sz="2600" b="1" dirty="0">
                <a:solidFill>
                  <a:srgbClr val="C00000"/>
                </a:solidFill>
                <a:sym typeface="Symbol" pitchFamily="18" charset="2"/>
              </a:rPr>
              <a:t> + 1)/2</a:t>
            </a:r>
            <a:r>
              <a:rPr lang="en-US" sz="2600" b="1" dirty="0">
                <a:solidFill>
                  <a:srgbClr val="C00000"/>
                </a:solidFill>
                <a:sym typeface="Symbol"/>
              </a:rPr>
              <a:t></a:t>
            </a:r>
            <a:r>
              <a:rPr lang="en-US" sz="2600" dirty="0">
                <a:solidFill>
                  <a:srgbClr val="C00000"/>
                </a:solidFill>
                <a:sym typeface="Symbol" pitchFamily="18" charset="2"/>
              </a:rPr>
              <a:t>  </a:t>
            </a:r>
            <a:r>
              <a:rPr lang="en-US" sz="2600" dirty="0">
                <a:sym typeface="Symbol" pitchFamily="18" charset="2"/>
              </a:rPr>
              <a:t>pointers</a:t>
            </a:r>
            <a:endParaRPr lang="en-CA" sz="2600" dirty="0"/>
          </a:p>
          <a:p>
            <a:pPr lvl="1"/>
            <a:r>
              <a:rPr lang="en-CA" sz="2600" dirty="0"/>
              <a:t>The right most pointer points to the next leaf</a:t>
            </a:r>
          </a:p>
        </p:txBody>
      </p:sp>
      <p:graphicFrame>
        <p:nvGraphicFramePr>
          <p:cNvPr id="4" name="Table 3"/>
          <p:cNvGraphicFramePr>
            <a:graphicFrameLocks noGrp="1"/>
          </p:cNvGraphicFramePr>
          <p:nvPr>
            <p:extLst>
              <p:ext uri="{D42A27DB-BD31-4B8C-83A1-F6EECF244321}">
                <p14:modId xmlns:p14="http://schemas.microsoft.com/office/powerpoint/2010/main" val="3717505007"/>
              </p:ext>
            </p:extLst>
          </p:nvPr>
        </p:nvGraphicFramePr>
        <p:xfrm>
          <a:off x="2438400" y="4916269"/>
          <a:ext cx="2296162" cy="37084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7084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15240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12</a:t>
            </a:r>
          </a:p>
        </p:txBody>
      </p:sp>
      <p:sp>
        <p:nvSpPr>
          <p:cNvPr id="8" name="TextBox 7"/>
          <p:cNvSpPr txBox="1"/>
          <p:nvPr/>
        </p:nvSpPr>
        <p:spPr>
          <a:xfrm>
            <a:off x="31242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24</a:t>
            </a:r>
          </a:p>
        </p:txBody>
      </p:sp>
      <p:sp>
        <p:nvSpPr>
          <p:cNvPr id="9" name="TextBox 8"/>
          <p:cNvSpPr txBox="1"/>
          <p:nvPr/>
        </p:nvSpPr>
        <p:spPr>
          <a:xfrm>
            <a:off x="47244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29</a:t>
            </a:r>
          </a:p>
        </p:txBody>
      </p:sp>
      <p:sp>
        <p:nvSpPr>
          <p:cNvPr id="10" name="TextBox 9"/>
          <p:cNvSpPr txBox="1"/>
          <p:nvPr/>
        </p:nvSpPr>
        <p:spPr>
          <a:xfrm>
            <a:off x="5257800" y="47638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next leaf in the tree</a:t>
            </a:r>
          </a:p>
        </p:txBody>
      </p:sp>
      <p:cxnSp>
        <p:nvCxnSpPr>
          <p:cNvPr id="12" name="Straight Arrow Connector 11"/>
          <p:cNvCxnSpPr>
            <a:endCxn id="10" idx="1"/>
          </p:cNvCxnSpPr>
          <p:nvPr/>
        </p:nvCxnSpPr>
        <p:spPr>
          <a:xfrm flipV="1">
            <a:off x="4648200" y="5087035"/>
            <a:ext cx="609600" cy="57834"/>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6" idx="0"/>
          </p:cNvCxnSpPr>
          <p:nvPr/>
        </p:nvCxnSpPr>
        <p:spPr>
          <a:xfrm rot="5400000">
            <a:off x="2114550" y="5202019"/>
            <a:ext cx="457200" cy="3429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a:off x="3238500" y="5144869"/>
            <a:ext cx="533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endCxn id="9" idx="0"/>
          </p:cNvCxnSpPr>
          <p:nvPr/>
        </p:nvCxnSpPr>
        <p:spPr>
          <a:xfrm>
            <a:off x="3924300" y="5144869"/>
            <a:ext cx="14478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5" name="Slide Number Placeholder 4"/>
          <p:cNvSpPr>
            <a:spLocks noGrp="1"/>
          </p:cNvSpPr>
          <p:nvPr>
            <p:ph type="sldNum" sz="quarter" idx="12"/>
          </p:nvPr>
        </p:nvSpPr>
        <p:spPr/>
        <p:txBody>
          <a:bodyPr/>
          <a:lstStyle/>
          <a:p>
            <a:fld id="{12D37898-416F-4F78-BD92-D05D0EC9F66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Inner Nodes</a:t>
            </a:r>
          </a:p>
        </p:txBody>
      </p:sp>
      <p:sp>
        <p:nvSpPr>
          <p:cNvPr id="3" name="Content Placeholder 2"/>
          <p:cNvSpPr>
            <a:spLocks noGrp="1"/>
          </p:cNvSpPr>
          <p:nvPr>
            <p:ph idx="1"/>
          </p:nvPr>
        </p:nvSpPr>
        <p:spPr>
          <a:xfrm>
            <a:off x="95488" y="1408176"/>
            <a:ext cx="8813850" cy="3773424"/>
          </a:xfrm>
        </p:spPr>
        <p:txBody>
          <a:bodyPr>
            <a:normAutofit/>
          </a:bodyPr>
          <a:lstStyle/>
          <a:p>
            <a:pPr>
              <a:spcAft>
                <a:spcPts val="600"/>
              </a:spcAft>
            </a:pPr>
            <a:r>
              <a:rPr lang="en-CA" sz="2800" dirty="0"/>
              <a:t>In Inner nodes, pointers point to next level nodes </a:t>
            </a:r>
          </a:p>
          <a:p>
            <a:pPr lvl="1">
              <a:spcAft>
                <a:spcPts val="600"/>
              </a:spcAft>
            </a:pPr>
            <a:r>
              <a:rPr lang="en-CA" sz="2400" dirty="0"/>
              <a:t>Label the search keys </a:t>
            </a:r>
            <a:r>
              <a:rPr lang="en-CA" sz="2400" i="1" dirty="0"/>
              <a:t>K</a:t>
            </a:r>
            <a:r>
              <a:rPr lang="en-CA" sz="2400" baseline="-25000" dirty="0"/>
              <a:t>1</a:t>
            </a:r>
            <a:r>
              <a:rPr lang="en-CA" sz="2400" dirty="0"/>
              <a:t> to </a:t>
            </a:r>
            <a:r>
              <a:rPr lang="en-CA" sz="2400" i="1" dirty="0" err="1"/>
              <a:t>K</a:t>
            </a:r>
            <a:r>
              <a:rPr lang="en-CA" sz="2400" baseline="-25000" dirty="0" err="1"/>
              <a:t>n</a:t>
            </a:r>
            <a:r>
              <a:rPr lang="en-CA" sz="2400" dirty="0"/>
              <a:t>, and pointers </a:t>
            </a:r>
            <a:r>
              <a:rPr lang="en-CA" sz="2400" i="1" dirty="0"/>
              <a:t>p</a:t>
            </a:r>
            <a:r>
              <a:rPr lang="en-CA" sz="2400" baseline="-25000" dirty="0"/>
              <a:t>1</a:t>
            </a:r>
            <a:r>
              <a:rPr lang="en-CA" sz="2400" dirty="0"/>
              <a:t> to </a:t>
            </a:r>
            <a:r>
              <a:rPr lang="en-CA" sz="2400" i="1" dirty="0" err="1"/>
              <a:t>p</a:t>
            </a:r>
            <a:r>
              <a:rPr lang="en-CA" sz="2400" baseline="-25000" dirty="0" err="1"/>
              <a:t>n</a:t>
            </a:r>
            <a:endParaRPr lang="en-CA" sz="2400" baseline="-25000" dirty="0"/>
          </a:p>
          <a:p>
            <a:pPr lvl="2">
              <a:spcAft>
                <a:spcPts val="600"/>
              </a:spcAft>
            </a:pPr>
            <a:r>
              <a:rPr lang="en-CA" sz="2100" dirty="0"/>
              <a:t>Pointer </a:t>
            </a:r>
            <a:r>
              <a:rPr lang="en-CA" sz="2100" i="1" dirty="0"/>
              <a:t>p</a:t>
            </a:r>
            <a:r>
              <a:rPr lang="en-CA" sz="2100" baseline="-25000" dirty="0"/>
              <a:t>1</a:t>
            </a:r>
            <a:r>
              <a:rPr lang="en-CA" sz="2100" dirty="0"/>
              <a:t> points to nodes whose search key values are </a:t>
            </a:r>
            <a:r>
              <a:rPr lang="en-CA" b="1" dirty="0">
                <a:solidFill>
                  <a:srgbClr val="0070C0"/>
                </a:solidFill>
              </a:rPr>
              <a:t>&lt;</a:t>
            </a:r>
            <a:r>
              <a:rPr lang="en-CA" sz="2100" dirty="0"/>
              <a:t> </a:t>
            </a:r>
            <a:r>
              <a:rPr lang="en-CA" sz="2100" i="1" dirty="0"/>
              <a:t>K</a:t>
            </a:r>
            <a:r>
              <a:rPr lang="en-CA" sz="2100" baseline="-25000" dirty="0"/>
              <a:t>1</a:t>
            </a:r>
          </a:p>
          <a:p>
            <a:pPr lvl="2">
              <a:spcAft>
                <a:spcPts val="600"/>
              </a:spcAft>
            </a:pPr>
            <a:r>
              <a:rPr lang="en-CA" sz="2100" dirty="0"/>
              <a:t>Other pointers, </a:t>
            </a:r>
            <a:r>
              <a:rPr lang="en-CA" sz="2100" i="1" dirty="0"/>
              <a:t>p</a:t>
            </a:r>
            <a:r>
              <a:rPr lang="en-CA" sz="2100" baseline="-25000" dirty="0"/>
              <a:t>i</a:t>
            </a:r>
            <a:r>
              <a:rPr lang="en-CA" sz="2100" dirty="0"/>
              <a:t>, point to nodes with search keys </a:t>
            </a:r>
            <a:r>
              <a:rPr lang="en-CA" b="1" dirty="0">
                <a:solidFill>
                  <a:srgbClr val="0070C0"/>
                </a:solidFill>
              </a:rPr>
              <a:t>≥</a:t>
            </a:r>
            <a:r>
              <a:rPr lang="en-CA" sz="2100" dirty="0"/>
              <a:t> </a:t>
            </a:r>
            <a:r>
              <a:rPr lang="en-CA" sz="2100" i="1" dirty="0"/>
              <a:t>K</a:t>
            </a:r>
            <a:r>
              <a:rPr lang="en-CA" sz="2100" baseline="-25000" dirty="0"/>
              <a:t>i-1 </a:t>
            </a:r>
            <a:r>
              <a:rPr lang="en-CA" sz="2100" dirty="0"/>
              <a:t>and </a:t>
            </a:r>
            <a:r>
              <a:rPr lang="en-CA" b="1" dirty="0">
                <a:solidFill>
                  <a:srgbClr val="0070C0"/>
                </a:solidFill>
              </a:rPr>
              <a:t>&lt;</a:t>
            </a:r>
            <a:r>
              <a:rPr lang="en-CA" sz="2100" dirty="0"/>
              <a:t>  </a:t>
            </a:r>
            <a:r>
              <a:rPr lang="en-CA" sz="2100" i="1" dirty="0"/>
              <a:t>K</a:t>
            </a:r>
            <a:r>
              <a:rPr lang="en-CA" sz="2100" baseline="-25000" dirty="0"/>
              <a:t>i</a:t>
            </a:r>
          </a:p>
          <a:p>
            <a:pPr lvl="2">
              <a:spcAft>
                <a:spcPts val="600"/>
              </a:spcAft>
            </a:pPr>
            <a:r>
              <a:rPr lang="en-CA" sz="2000" dirty="0"/>
              <a:t>Pointer </a:t>
            </a:r>
            <a:r>
              <a:rPr lang="en-CA" sz="2000" i="1" dirty="0" err="1"/>
              <a:t>p</a:t>
            </a:r>
            <a:r>
              <a:rPr lang="en-CA" sz="2000" baseline="-25000" dirty="0" err="1"/>
              <a:t>n</a:t>
            </a:r>
            <a:r>
              <a:rPr lang="en-CA" sz="2000" dirty="0"/>
              <a:t> points to nodes whose search key values are </a:t>
            </a:r>
            <a:r>
              <a:rPr lang="en-CA" b="1" dirty="0">
                <a:solidFill>
                  <a:srgbClr val="0070C0"/>
                </a:solidFill>
              </a:rPr>
              <a:t>≥</a:t>
            </a:r>
            <a:r>
              <a:rPr lang="en-CA" sz="2000" dirty="0"/>
              <a:t> </a:t>
            </a:r>
            <a:r>
              <a:rPr lang="en-CA" sz="2000" i="1" dirty="0" err="1"/>
              <a:t>K</a:t>
            </a:r>
            <a:r>
              <a:rPr lang="en-CA" sz="2000" baseline="-25000" dirty="0" err="1"/>
              <a:t>n</a:t>
            </a:r>
            <a:endParaRPr lang="en-CA" sz="2000" baseline="-25000" dirty="0"/>
          </a:p>
          <a:p>
            <a:pPr lvl="1">
              <a:spcAft>
                <a:spcPts val="600"/>
              </a:spcAft>
            </a:pPr>
            <a:r>
              <a:rPr lang="en-CA" sz="2400" dirty="0"/>
              <a:t>An Inner node must use at least  </a:t>
            </a:r>
            <a:r>
              <a:rPr lang="en-US" sz="2400" b="1" dirty="0">
                <a:solidFill>
                  <a:srgbClr val="0070C0"/>
                </a:solidFill>
                <a:sym typeface="Symbol" pitchFamily="18" charset="2"/>
              </a:rPr>
              <a:t>(</a:t>
            </a:r>
            <a:r>
              <a:rPr lang="en-US" sz="2400" b="1" i="1" dirty="0">
                <a:solidFill>
                  <a:srgbClr val="0070C0"/>
                </a:solidFill>
                <a:sym typeface="Symbol" pitchFamily="18" charset="2"/>
              </a:rPr>
              <a:t>n</a:t>
            </a:r>
            <a:r>
              <a:rPr lang="en-US" sz="2400" b="1" dirty="0">
                <a:solidFill>
                  <a:srgbClr val="0070C0"/>
                </a:solidFill>
                <a:sym typeface="Symbol" pitchFamily="18" charset="2"/>
              </a:rPr>
              <a:t> + 1)/2  </a:t>
            </a:r>
            <a:r>
              <a:rPr lang="en-US" sz="2400" b="1" dirty="0">
                <a:sym typeface="Symbol" pitchFamily="18" charset="2"/>
              </a:rPr>
              <a:t>pointers</a:t>
            </a:r>
            <a:endParaRPr lang="en-CA" sz="2400" b="1" dirty="0"/>
          </a:p>
          <a:p>
            <a:pPr lvl="1">
              <a:spcAft>
                <a:spcPts val="600"/>
              </a:spcAft>
            </a:pPr>
            <a:endParaRPr lang="en-CA" sz="2400" dirty="0"/>
          </a:p>
        </p:txBody>
      </p:sp>
      <p:graphicFrame>
        <p:nvGraphicFramePr>
          <p:cNvPr id="4" name="Table 3"/>
          <p:cNvGraphicFramePr>
            <a:graphicFrameLocks noGrp="1"/>
          </p:cNvGraphicFramePr>
          <p:nvPr>
            <p:extLst>
              <p:ext uri="{D42A27DB-BD31-4B8C-83A1-F6EECF244321}">
                <p14:modId xmlns:p14="http://schemas.microsoft.com/office/powerpoint/2010/main" val="4200629917"/>
              </p:ext>
            </p:extLst>
          </p:nvPr>
        </p:nvGraphicFramePr>
        <p:xfrm>
          <a:off x="762000" y="4953000"/>
          <a:ext cx="2296162" cy="38100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8100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76200" y="6220335"/>
            <a:ext cx="762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&lt; 12</a:t>
            </a:r>
          </a:p>
        </p:txBody>
      </p:sp>
      <p:sp>
        <p:nvSpPr>
          <p:cNvPr id="8" name="TextBox 7"/>
          <p:cNvSpPr txBox="1"/>
          <p:nvPr/>
        </p:nvSpPr>
        <p:spPr>
          <a:xfrm>
            <a:off x="524990" y="5638800"/>
            <a:ext cx="1151410" cy="35394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700" b="0" dirty="0"/>
              <a:t>12 ≤ </a:t>
            </a:r>
            <a:r>
              <a:rPr lang="en-CA" sz="1700" b="0" i="1" dirty="0"/>
              <a:t>K</a:t>
            </a:r>
            <a:r>
              <a:rPr lang="en-CA" sz="1700" b="0" dirty="0"/>
              <a:t> &lt; 24</a:t>
            </a:r>
          </a:p>
        </p:txBody>
      </p:sp>
      <p:cxnSp>
        <p:nvCxnSpPr>
          <p:cNvPr id="12" name="Straight Arrow Connector 11"/>
          <p:cNvCxnSpPr/>
          <p:nvPr/>
        </p:nvCxnSpPr>
        <p:spPr>
          <a:xfrm>
            <a:off x="3057616" y="5333471"/>
            <a:ext cx="134374"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4" idx="1"/>
          </p:cNvCxnSpPr>
          <p:nvPr/>
        </p:nvCxnSpPr>
        <p:spPr>
          <a:xfrm flipH="1">
            <a:off x="101550" y="5143500"/>
            <a:ext cx="660450" cy="108368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flipH="1">
            <a:off x="1100695" y="5181600"/>
            <a:ext cx="499506"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6200000" flipH="1">
            <a:off x="2266950" y="5200650"/>
            <a:ext cx="457200" cy="4191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628900" y="6256988"/>
            <a:ext cx="838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 29</a:t>
            </a:r>
          </a:p>
        </p:txBody>
      </p:sp>
      <p:sp>
        <p:nvSpPr>
          <p:cNvPr id="25" name="TextBox 24"/>
          <p:cNvSpPr txBox="1"/>
          <p:nvPr/>
        </p:nvSpPr>
        <p:spPr>
          <a:xfrm>
            <a:off x="1828800" y="5638800"/>
            <a:ext cx="1219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24 ≤ </a:t>
            </a:r>
            <a:r>
              <a:rPr lang="en-CA" b="0" i="1" dirty="0"/>
              <a:t>K</a:t>
            </a:r>
            <a:r>
              <a:rPr lang="en-CA" b="0" dirty="0"/>
              <a:t> &lt; 29</a:t>
            </a:r>
          </a:p>
        </p:txBody>
      </p:sp>
      <p:sp>
        <p:nvSpPr>
          <p:cNvPr id="5" name="Slide Number Placeholder 4"/>
          <p:cNvSpPr>
            <a:spLocks noGrp="1"/>
          </p:cNvSpPr>
          <p:nvPr>
            <p:ph type="sldNum" sz="quarter" idx="12"/>
          </p:nvPr>
        </p:nvSpPr>
        <p:spPr>
          <a:xfrm>
            <a:off x="8437561" y="6565392"/>
            <a:ext cx="733864" cy="274320"/>
          </a:xfrm>
        </p:spPr>
        <p:txBody>
          <a:bodyPr/>
          <a:lstStyle/>
          <a:p>
            <a:fld id="{12D37898-416F-4F78-BD92-D05D0EC9F66F}" type="slidenum">
              <a:rPr lang="en-US" smtClean="0"/>
              <a:pPr/>
              <a:t>27</a:t>
            </a:fld>
            <a:endParaRPr lang="en-US" dirty="0"/>
          </a:p>
        </p:txBody>
      </p:sp>
      <p:pic>
        <p:nvPicPr>
          <p:cNvPr id="3074" name="Picture 2" descr="Image result for B+ Tree interior node">
            <a:extLst>
              <a:ext uri="{FF2B5EF4-FFF2-40B4-BE49-F238E27FC236}">
                <a16:creationId xmlns:a16="http://schemas.microsoft.com/office/drawing/2014/main" id="{F7640839-C42E-4D6F-813A-5560E3BDE0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8996" y="4754288"/>
            <a:ext cx="4149215" cy="18621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8EAEC9-241F-4A08-A8A8-764B3FA30722}"/>
              </a:ext>
            </a:extLst>
          </p:cNvPr>
          <p:cNvSpPr/>
          <p:nvPr/>
        </p:nvSpPr>
        <p:spPr>
          <a:xfrm>
            <a:off x="4177224" y="6412765"/>
            <a:ext cx="694421"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none">
            <a:spAutoFit/>
          </a:bodyPr>
          <a:lstStyle/>
          <a:p>
            <a:r>
              <a:rPr lang="en-CA" sz="1600" dirty="0"/>
              <a:t>X</a:t>
            </a:r>
            <a:r>
              <a:rPr lang="en-CA" sz="1600" dirty="0">
                <a:solidFill>
                  <a:srgbClr val="0070C0"/>
                </a:solidFill>
              </a:rPr>
              <a:t> &lt;</a:t>
            </a:r>
            <a:r>
              <a:rPr lang="en-CA" sz="1600" dirty="0"/>
              <a:t> </a:t>
            </a:r>
            <a:r>
              <a:rPr lang="en-CA" sz="1600" i="1" dirty="0"/>
              <a:t>K</a:t>
            </a:r>
            <a:r>
              <a:rPr lang="en-CA" sz="1600" baseline="-25000" dirty="0"/>
              <a:t>1</a:t>
            </a:r>
            <a:endParaRPr lang="en-US" sz="1600" dirty="0"/>
          </a:p>
        </p:txBody>
      </p:sp>
      <p:sp>
        <p:nvSpPr>
          <p:cNvPr id="18" name="Rectangle 17">
            <a:extLst>
              <a:ext uri="{FF2B5EF4-FFF2-40B4-BE49-F238E27FC236}">
                <a16:creationId xmlns:a16="http://schemas.microsoft.com/office/drawing/2014/main" id="{924193FF-2675-47E7-873B-35790E7461A6}"/>
              </a:ext>
            </a:extLst>
          </p:cNvPr>
          <p:cNvSpPr/>
          <p:nvPr/>
        </p:nvSpPr>
        <p:spPr>
          <a:xfrm>
            <a:off x="5548343" y="6408412"/>
            <a:ext cx="1285556"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n-CA" sz="1600" i="1" dirty="0"/>
              <a:t>K</a:t>
            </a:r>
            <a:r>
              <a:rPr lang="en-CA" sz="1600" baseline="-25000" dirty="0"/>
              <a:t>i-1</a:t>
            </a:r>
            <a:r>
              <a:rPr lang="en-CA" sz="1600" dirty="0"/>
              <a:t> </a:t>
            </a:r>
            <a:r>
              <a:rPr lang="en-CA" sz="1600" b="0" dirty="0"/>
              <a:t> </a:t>
            </a:r>
            <a:r>
              <a:rPr lang="en-CA" sz="1600" dirty="0">
                <a:solidFill>
                  <a:srgbClr val="0070C0"/>
                </a:solidFill>
              </a:rPr>
              <a:t>≤</a:t>
            </a:r>
            <a:r>
              <a:rPr lang="en-CA" sz="1600" b="0" dirty="0"/>
              <a:t> </a:t>
            </a:r>
            <a:r>
              <a:rPr lang="en-CA" sz="1600" dirty="0"/>
              <a:t> X</a:t>
            </a:r>
            <a:r>
              <a:rPr lang="en-CA" sz="1600" dirty="0">
                <a:solidFill>
                  <a:srgbClr val="0070C0"/>
                </a:solidFill>
              </a:rPr>
              <a:t> &lt;</a:t>
            </a:r>
            <a:r>
              <a:rPr lang="en-CA" sz="1600" dirty="0"/>
              <a:t> </a:t>
            </a:r>
            <a:r>
              <a:rPr lang="en-CA" sz="1600" i="1" dirty="0"/>
              <a:t>K</a:t>
            </a:r>
            <a:r>
              <a:rPr lang="en-CA" sz="1600" baseline="-25000" dirty="0"/>
              <a:t>i</a:t>
            </a:r>
            <a:endParaRPr lang="en-US" sz="1600" dirty="0"/>
          </a:p>
        </p:txBody>
      </p:sp>
      <p:sp>
        <p:nvSpPr>
          <p:cNvPr id="19" name="Rectangle 18">
            <a:extLst>
              <a:ext uri="{FF2B5EF4-FFF2-40B4-BE49-F238E27FC236}">
                <a16:creationId xmlns:a16="http://schemas.microsoft.com/office/drawing/2014/main" id="{F41DEE0B-4B69-4D29-B58C-B4B91B9E8D8C}"/>
              </a:ext>
            </a:extLst>
          </p:cNvPr>
          <p:cNvSpPr/>
          <p:nvPr/>
        </p:nvSpPr>
        <p:spPr>
          <a:xfrm>
            <a:off x="7735562" y="6412765"/>
            <a:ext cx="800219"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none">
            <a:spAutoFit/>
          </a:bodyPr>
          <a:lstStyle/>
          <a:p>
            <a:r>
              <a:rPr lang="en-CA" sz="1600" dirty="0"/>
              <a:t>X</a:t>
            </a:r>
            <a:r>
              <a:rPr lang="en-CA" sz="1600" dirty="0">
                <a:solidFill>
                  <a:srgbClr val="0070C0"/>
                </a:solidFill>
              </a:rPr>
              <a:t> ≥</a:t>
            </a:r>
            <a:r>
              <a:rPr lang="en-CA" sz="1600" dirty="0"/>
              <a:t> </a:t>
            </a:r>
            <a:r>
              <a:rPr lang="en-CA" sz="1600" i="1" dirty="0"/>
              <a:t>K</a:t>
            </a:r>
            <a:r>
              <a:rPr lang="en-CA" sz="1600" baseline="-25000" dirty="0"/>
              <a:t>c-1</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798812" y="6457220"/>
            <a:ext cx="345187" cy="324580"/>
          </a:xfrm>
        </p:spPr>
        <p:txBody>
          <a:bodyPr/>
          <a:lstStyle/>
          <a:p>
            <a:fld id="{DC5811FF-4BA2-4CE2-B6A2-6CE8732E9BBC}" type="slidenum">
              <a:rPr lang="en-US" sz="900"/>
              <a:pPr/>
              <a:t>28</a:t>
            </a:fld>
            <a:endParaRPr lang="en-US" sz="900" dirty="0"/>
          </a:p>
        </p:txBody>
      </p:sp>
      <p:sp>
        <p:nvSpPr>
          <p:cNvPr id="164866" name="Rectangle 2"/>
          <p:cNvSpPr>
            <a:spLocks noGrp="1" noRot="1" noChangeArrowheads="1"/>
          </p:cNvSpPr>
          <p:nvPr>
            <p:ph type="title"/>
          </p:nvPr>
        </p:nvSpPr>
        <p:spPr/>
        <p:txBody>
          <a:bodyPr/>
          <a:lstStyle/>
          <a:p>
            <a:r>
              <a:rPr lang="en-US" dirty="0"/>
              <a:t>Meaning of Inner Node</a:t>
            </a:r>
          </a:p>
        </p:txBody>
      </p:sp>
      <p:grpSp>
        <p:nvGrpSpPr>
          <p:cNvPr id="164868" name="Group 4"/>
          <p:cNvGrpSpPr>
            <a:grpSpLocks/>
          </p:cNvGrpSpPr>
          <p:nvPr/>
        </p:nvGrpSpPr>
        <p:grpSpPr bwMode="auto">
          <a:xfrm>
            <a:off x="2819400" y="1905000"/>
            <a:ext cx="3124200" cy="1981200"/>
            <a:chOff x="2256" y="1008"/>
            <a:chExt cx="864" cy="528"/>
          </a:xfrm>
        </p:grpSpPr>
        <p:grpSp>
          <p:nvGrpSpPr>
            <p:cNvPr id="164869" name="Group 5"/>
            <p:cNvGrpSpPr>
              <a:grpSpLocks/>
            </p:cNvGrpSpPr>
            <p:nvPr/>
          </p:nvGrpSpPr>
          <p:grpSpPr bwMode="auto">
            <a:xfrm>
              <a:off x="2256" y="1008"/>
              <a:ext cx="864" cy="528"/>
              <a:chOff x="2256" y="1008"/>
              <a:chExt cx="864" cy="528"/>
            </a:xfrm>
          </p:grpSpPr>
          <p:sp>
            <p:nvSpPr>
              <p:cNvPr id="164870"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1"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2"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3"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4"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5"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84</a:t>
            </a:r>
          </a:p>
        </p:txBody>
      </p:sp>
      <p:sp>
        <p:nvSpPr>
          <p:cNvPr id="164876" name="Text Box 12"/>
          <p:cNvSpPr txBox="1">
            <a:spLocks noChangeArrowheads="1"/>
          </p:cNvSpPr>
          <p:nvPr/>
        </p:nvSpPr>
        <p:spPr bwMode="auto">
          <a:xfrm>
            <a:off x="48006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91</a:t>
            </a:r>
          </a:p>
        </p:txBody>
      </p:sp>
      <p:sp>
        <p:nvSpPr>
          <p:cNvPr id="164877" name="Line 13"/>
          <p:cNvSpPr>
            <a:spLocks noChangeShapeType="1"/>
          </p:cNvSpPr>
          <p:nvPr/>
        </p:nvSpPr>
        <p:spPr bwMode="auto">
          <a:xfrm flipH="1">
            <a:off x="1600200" y="3581400"/>
            <a:ext cx="1600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8" name="Line 14"/>
          <p:cNvSpPr>
            <a:spLocks noChangeShapeType="1"/>
          </p:cNvSpPr>
          <p:nvPr/>
        </p:nvSpPr>
        <p:spPr bwMode="auto">
          <a:xfrm>
            <a:off x="4343400" y="3581400"/>
            <a:ext cx="152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9" name="Line 15"/>
          <p:cNvSpPr>
            <a:spLocks noChangeShapeType="1"/>
          </p:cNvSpPr>
          <p:nvPr/>
        </p:nvSpPr>
        <p:spPr bwMode="auto">
          <a:xfrm>
            <a:off x="5638800" y="3581400"/>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80" name="Text Box 16"/>
          <p:cNvSpPr txBox="1">
            <a:spLocks noChangeArrowheads="1"/>
          </p:cNvSpPr>
          <p:nvPr/>
        </p:nvSpPr>
        <p:spPr bwMode="auto">
          <a:xfrm>
            <a:off x="685800" y="4648200"/>
            <a:ext cx="139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key &lt; 84</a:t>
            </a:r>
          </a:p>
        </p:txBody>
      </p:sp>
      <p:sp>
        <p:nvSpPr>
          <p:cNvPr id="164881" name="Text Box 17"/>
          <p:cNvSpPr txBox="1">
            <a:spLocks noChangeArrowheads="1"/>
          </p:cNvSpPr>
          <p:nvPr/>
        </p:nvSpPr>
        <p:spPr bwMode="auto">
          <a:xfrm>
            <a:off x="3565525" y="4808538"/>
            <a:ext cx="2141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84 ≤ key &lt; 91</a:t>
            </a:r>
          </a:p>
        </p:txBody>
      </p:sp>
      <p:sp>
        <p:nvSpPr>
          <p:cNvPr id="164882" name="Text Box 18"/>
          <p:cNvSpPr txBox="1">
            <a:spLocks noChangeArrowheads="1"/>
          </p:cNvSpPr>
          <p:nvPr/>
        </p:nvSpPr>
        <p:spPr bwMode="auto">
          <a:xfrm>
            <a:off x="6934200" y="4800600"/>
            <a:ext cx="1864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Key &gt;= 91</a:t>
            </a:r>
          </a:p>
        </p:txBody>
      </p:sp>
      <p:sp>
        <p:nvSpPr>
          <p:cNvPr id="2" name="Rectangle 1">
            <a:extLst>
              <a:ext uri="{FF2B5EF4-FFF2-40B4-BE49-F238E27FC236}">
                <a16:creationId xmlns:a16="http://schemas.microsoft.com/office/drawing/2014/main" id="{E6C659F6-3670-4649-B395-A1AE01AAD4AA}"/>
              </a:ext>
            </a:extLst>
          </p:cNvPr>
          <p:cNvSpPr/>
          <p:nvPr/>
        </p:nvSpPr>
        <p:spPr>
          <a:xfrm>
            <a:off x="402617" y="5694586"/>
            <a:ext cx="7881566" cy="954107"/>
          </a:xfrm>
          <a:prstGeom prst="rect">
            <a:avLst/>
          </a:prstGeom>
        </p:spPr>
        <p:txBody>
          <a:bodyPr wrap="square">
            <a:spAutoFit/>
          </a:bodyPr>
          <a:lstStyle/>
          <a:p>
            <a:r>
              <a:rPr lang="en-US" sz="2800" b="0" dirty="0">
                <a:latin typeface="Crimson Text"/>
              </a:rPr>
              <a:t>A </a:t>
            </a:r>
            <a:r>
              <a:rPr lang="en-US" sz="2800" dirty="0" err="1">
                <a:latin typeface="Crimson Text"/>
              </a:rPr>
              <a:t>B+Tree</a:t>
            </a:r>
            <a:r>
              <a:rPr lang="en-US" sz="2800" dirty="0">
                <a:latin typeface="Crimson Text"/>
              </a:rPr>
              <a:t> </a:t>
            </a:r>
            <a:r>
              <a:rPr lang="en-US" sz="2800" b="0" dirty="0">
                <a:latin typeface="Crimson Text"/>
              </a:rPr>
              <a:t>only stores values in leaf nodes. Inner nodes only </a:t>
            </a:r>
            <a:r>
              <a:rPr lang="en-US" sz="2800" dirty="0">
                <a:solidFill>
                  <a:srgbClr val="0070C0"/>
                </a:solidFill>
                <a:latin typeface="Crimson Text"/>
              </a:rPr>
              <a:t>guide the search </a:t>
            </a:r>
            <a:r>
              <a:rPr lang="en-US" sz="2800" b="0" dirty="0">
                <a:latin typeface="Crimson Text"/>
              </a:rPr>
              <a:t>process.</a:t>
            </a:r>
            <a:endParaRPr lang="en-US" sz="2800" dirty="0"/>
          </a:p>
        </p:txBody>
      </p:sp>
    </p:spTree>
    <p:extLst>
      <p:ext uri="{BB962C8B-B14F-4D97-AF65-F5344CB8AC3E}">
        <p14:creationId xmlns:p14="http://schemas.microsoft.com/office/powerpoint/2010/main" val="3354958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592240" y="6553200"/>
            <a:ext cx="551760" cy="228600"/>
          </a:xfrm>
        </p:spPr>
        <p:txBody>
          <a:bodyPr/>
          <a:lstStyle/>
          <a:p>
            <a:fld id="{4BBAE410-1A7A-4C4D-94F9-9A83F9269F1D}" type="slidenum">
              <a:rPr lang="en-US" sz="900"/>
              <a:pPr/>
              <a:t>29</a:t>
            </a:fld>
            <a:endParaRPr lang="en-US" sz="900"/>
          </a:p>
        </p:txBody>
      </p:sp>
      <p:sp>
        <p:nvSpPr>
          <p:cNvPr id="167938" name="Rectangle 2"/>
          <p:cNvSpPr>
            <a:spLocks noGrp="1" noRot="1" noChangeArrowheads="1"/>
          </p:cNvSpPr>
          <p:nvPr>
            <p:ph type="title"/>
          </p:nvPr>
        </p:nvSpPr>
        <p:spPr/>
        <p:txBody>
          <a:bodyPr/>
          <a:lstStyle/>
          <a:p>
            <a:r>
              <a:rPr lang="en-US"/>
              <a:t>Meaning of Leaf Nodes</a:t>
            </a:r>
          </a:p>
        </p:txBody>
      </p:sp>
      <p:grpSp>
        <p:nvGrpSpPr>
          <p:cNvPr id="167940" name="Group 4"/>
          <p:cNvGrpSpPr>
            <a:grpSpLocks/>
          </p:cNvGrpSpPr>
          <p:nvPr/>
        </p:nvGrpSpPr>
        <p:grpSpPr bwMode="auto">
          <a:xfrm>
            <a:off x="2819400" y="1905000"/>
            <a:ext cx="3124200" cy="1981200"/>
            <a:chOff x="2256" y="1008"/>
            <a:chExt cx="864" cy="528"/>
          </a:xfrm>
        </p:grpSpPr>
        <p:grpSp>
          <p:nvGrpSpPr>
            <p:cNvPr id="167941" name="Group 5"/>
            <p:cNvGrpSpPr>
              <a:grpSpLocks/>
            </p:cNvGrpSpPr>
            <p:nvPr/>
          </p:nvGrpSpPr>
          <p:grpSpPr bwMode="auto">
            <a:xfrm>
              <a:off x="2256" y="1008"/>
              <a:ext cx="864" cy="528"/>
              <a:chOff x="2256" y="1008"/>
              <a:chExt cx="864" cy="528"/>
            </a:xfrm>
          </p:grpSpPr>
          <p:sp>
            <p:nvSpPr>
              <p:cNvPr id="167942"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3"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4"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5"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7"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63</a:t>
            </a:r>
          </a:p>
        </p:txBody>
      </p:sp>
      <p:sp>
        <p:nvSpPr>
          <p:cNvPr id="167948" name="Text Box 12"/>
          <p:cNvSpPr txBox="1">
            <a:spLocks noChangeArrowheads="1"/>
          </p:cNvSpPr>
          <p:nvPr/>
        </p:nvSpPr>
        <p:spPr bwMode="auto">
          <a:xfrm>
            <a:off x="4876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76</a:t>
            </a:r>
          </a:p>
        </p:txBody>
      </p:sp>
      <p:sp>
        <p:nvSpPr>
          <p:cNvPr id="167949" name="Line 13"/>
          <p:cNvSpPr>
            <a:spLocks noChangeShapeType="1"/>
          </p:cNvSpPr>
          <p:nvPr/>
        </p:nvSpPr>
        <p:spPr bwMode="auto">
          <a:xfrm flipH="1">
            <a:off x="2209800" y="3505199"/>
            <a:ext cx="1143000" cy="1371571"/>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0" name="Line 14"/>
          <p:cNvSpPr>
            <a:spLocks noChangeShapeType="1"/>
          </p:cNvSpPr>
          <p:nvPr/>
        </p:nvSpPr>
        <p:spPr bwMode="auto">
          <a:xfrm>
            <a:off x="4343400" y="3581400"/>
            <a:ext cx="1524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3" name="Text Box 17"/>
          <p:cNvSpPr txBox="1">
            <a:spLocks noChangeArrowheads="1"/>
          </p:cNvSpPr>
          <p:nvPr/>
        </p:nvSpPr>
        <p:spPr bwMode="auto">
          <a:xfrm>
            <a:off x="747600" y="4876800"/>
            <a:ext cx="26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Pointer to record 63</a:t>
            </a:r>
          </a:p>
        </p:txBody>
      </p:sp>
      <p:sp>
        <p:nvSpPr>
          <p:cNvPr id="167954" name="Text Box 18"/>
          <p:cNvSpPr txBox="1">
            <a:spLocks noChangeArrowheads="1"/>
          </p:cNvSpPr>
          <p:nvPr/>
        </p:nvSpPr>
        <p:spPr bwMode="auto">
          <a:xfrm>
            <a:off x="3810000" y="4876800"/>
            <a:ext cx="26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Pointer to record 76</a:t>
            </a:r>
          </a:p>
        </p:txBody>
      </p:sp>
      <p:sp>
        <p:nvSpPr>
          <p:cNvPr id="167955" name="Line 19"/>
          <p:cNvSpPr>
            <a:spLocks noChangeShapeType="1"/>
          </p:cNvSpPr>
          <p:nvPr/>
        </p:nvSpPr>
        <p:spPr bwMode="auto">
          <a:xfrm>
            <a:off x="54102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6" name="Text Box 20"/>
          <p:cNvSpPr txBox="1">
            <a:spLocks noChangeArrowheads="1"/>
          </p:cNvSpPr>
          <p:nvPr/>
        </p:nvSpPr>
        <p:spPr bwMode="auto">
          <a:xfrm>
            <a:off x="6426199" y="3305145"/>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Next leaf</a:t>
            </a:r>
          </a:p>
        </p:txBody>
      </p:sp>
    </p:spTree>
    <p:extLst>
      <p:ext uri="{BB962C8B-B14F-4D97-AF65-F5344CB8AC3E}">
        <p14:creationId xmlns:p14="http://schemas.microsoft.com/office/powerpoint/2010/main" val="341199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Introduction to Indexes</a:t>
            </a:r>
          </a:p>
        </p:txBody>
      </p:sp>
      <p:pic>
        <p:nvPicPr>
          <p:cNvPr id="359428" name="Picture 4"/>
          <p:cNvPicPr>
            <a:picLocks noChangeAspect="1" noChangeArrowheads="1"/>
          </p:cNvPicPr>
          <p:nvPr/>
        </p:nvPicPr>
        <p:blipFill>
          <a:blip r:embed="rId3" cstate="print"/>
          <a:srcRect/>
          <a:stretch>
            <a:fillRect/>
          </a:stretch>
        </p:blipFill>
        <p:spPr bwMode="auto">
          <a:xfrm>
            <a:off x="3049588" y="1600200"/>
            <a:ext cx="3044825" cy="4267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81A5-EB8D-4680-828C-CEEC0A16983F}"/>
              </a:ext>
            </a:extLst>
          </p:cNvPr>
          <p:cNvSpPr>
            <a:spLocks noGrp="1"/>
          </p:cNvSpPr>
          <p:nvPr>
            <p:ph type="title"/>
          </p:nvPr>
        </p:nvSpPr>
        <p:spPr/>
        <p:txBody>
          <a:bodyPr/>
          <a:lstStyle/>
          <a:p>
            <a:r>
              <a:rPr lang="en-US" dirty="0" err="1"/>
              <a:t>B+Tree</a:t>
            </a:r>
            <a:r>
              <a:rPr lang="en-US" dirty="0"/>
              <a:t> Leaf Node</a:t>
            </a:r>
          </a:p>
        </p:txBody>
      </p:sp>
      <p:sp>
        <p:nvSpPr>
          <p:cNvPr id="3" name="Slide Number Placeholder 2">
            <a:extLst>
              <a:ext uri="{FF2B5EF4-FFF2-40B4-BE49-F238E27FC236}">
                <a16:creationId xmlns:a16="http://schemas.microsoft.com/office/drawing/2014/main" id="{2A2024CA-4EDC-4E14-BE19-3CA21C2B784C}"/>
              </a:ext>
            </a:extLst>
          </p:cNvPr>
          <p:cNvSpPr>
            <a:spLocks noGrp="1"/>
          </p:cNvSpPr>
          <p:nvPr>
            <p:ph type="sldNum" sz="quarter" idx="12"/>
          </p:nvPr>
        </p:nvSpPr>
        <p:spPr>
          <a:xfrm>
            <a:off x="8410136" y="6555530"/>
            <a:ext cx="733864" cy="274320"/>
          </a:xfrm>
        </p:spPr>
        <p:txBody>
          <a:bodyPr/>
          <a:lstStyle/>
          <a:p>
            <a:fld id="{15C1167C-26DD-4827-97F9-8E5C77A8F174}" type="slidenum">
              <a:rPr lang="en-US" smtClean="0"/>
              <a:pPr/>
              <a:t>30</a:t>
            </a:fld>
            <a:endParaRPr lang="en-US"/>
          </a:p>
        </p:txBody>
      </p:sp>
      <p:pic>
        <p:nvPicPr>
          <p:cNvPr id="4" name="Picture 3">
            <a:extLst>
              <a:ext uri="{FF2B5EF4-FFF2-40B4-BE49-F238E27FC236}">
                <a16:creationId xmlns:a16="http://schemas.microsoft.com/office/drawing/2014/main" id="{32893527-A2D7-4784-8715-77D67EF0997A}"/>
              </a:ext>
            </a:extLst>
          </p:cNvPr>
          <p:cNvPicPr>
            <a:picLocks noChangeAspect="1"/>
          </p:cNvPicPr>
          <p:nvPr/>
        </p:nvPicPr>
        <p:blipFill>
          <a:blip r:embed="rId2"/>
          <a:stretch>
            <a:fillRect/>
          </a:stretch>
        </p:blipFill>
        <p:spPr>
          <a:xfrm>
            <a:off x="381000" y="1676400"/>
            <a:ext cx="4676603" cy="2771673"/>
          </a:xfrm>
          <a:prstGeom prst="rect">
            <a:avLst/>
          </a:prstGeom>
        </p:spPr>
      </p:pic>
      <p:sp>
        <p:nvSpPr>
          <p:cNvPr id="5" name="Rectangle 4">
            <a:extLst>
              <a:ext uri="{FF2B5EF4-FFF2-40B4-BE49-F238E27FC236}">
                <a16:creationId xmlns:a16="http://schemas.microsoft.com/office/drawing/2014/main" id="{65FC6C59-5DE3-4D13-B188-98DCD2ED9D1F}"/>
              </a:ext>
            </a:extLst>
          </p:cNvPr>
          <p:cNvSpPr/>
          <p:nvPr/>
        </p:nvSpPr>
        <p:spPr>
          <a:xfrm>
            <a:off x="353438" y="4727496"/>
            <a:ext cx="8485762" cy="1754326"/>
          </a:xfrm>
          <a:prstGeom prst="rect">
            <a:avLst/>
          </a:prstGeom>
        </p:spPr>
        <p:txBody>
          <a:bodyPr wrap="square">
            <a:spAutoFit/>
          </a:bodyPr>
          <a:lstStyle/>
          <a:p>
            <a:r>
              <a:rPr lang="en-US" sz="2400" dirty="0">
                <a:latin typeface="Crimson Text"/>
              </a:rPr>
              <a:t>For non-clustered index: Value = Record Id</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A pointer to the location of the record that the index entry corresponds to.</a:t>
            </a:r>
          </a:p>
          <a:p>
            <a:endParaRPr lang="en-US" sz="2000" b="0" dirty="0">
              <a:latin typeface="Crimson Text"/>
            </a:endParaRPr>
          </a:p>
          <a:p>
            <a:r>
              <a:rPr lang="en-US" sz="2400" dirty="0">
                <a:latin typeface="Crimson Text"/>
              </a:rPr>
              <a:t>For clustered index: Value = Record Data</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The actual record is stored in the leaf node.</a:t>
            </a:r>
          </a:p>
        </p:txBody>
      </p:sp>
    </p:spTree>
    <p:extLst>
      <p:ext uri="{BB962C8B-B14F-4D97-AF65-F5344CB8AC3E}">
        <p14:creationId xmlns:p14="http://schemas.microsoft.com/office/powerpoint/2010/main" val="2001739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458200" y="6545580"/>
            <a:ext cx="685800" cy="160020"/>
          </a:xfrm>
        </p:spPr>
        <p:txBody>
          <a:bodyPr/>
          <a:lstStyle/>
          <a:p>
            <a:fld id="{14FC4318-6782-4C91-9D54-098979C7CBF9}" type="slidenum">
              <a:rPr lang="en-US" sz="1000"/>
              <a:pPr/>
              <a:t>31</a:t>
            </a:fld>
            <a:endParaRPr lang="en-US" sz="1000" dirty="0"/>
          </a:p>
        </p:txBody>
      </p:sp>
      <p:sp>
        <p:nvSpPr>
          <p:cNvPr id="184322" name="Rectangle 2"/>
          <p:cNvSpPr>
            <a:spLocks noGrp="1" noRot="1" noChangeArrowheads="1"/>
          </p:cNvSpPr>
          <p:nvPr>
            <p:ph type="title"/>
          </p:nvPr>
        </p:nvSpPr>
        <p:spPr/>
        <p:txBody>
          <a:bodyPr>
            <a:normAutofit/>
          </a:bodyPr>
          <a:lstStyle/>
          <a:p>
            <a:r>
              <a:rPr lang="en-US" sz="4000" dirty="0"/>
              <a:t>B-Trees Space related constraints</a:t>
            </a:r>
          </a:p>
        </p:txBody>
      </p:sp>
      <p:sp>
        <p:nvSpPr>
          <p:cNvPr id="184324" name="Rectangle 4"/>
          <p:cNvSpPr>
            <a:spLocks noChangeArrowheads="1"/>
          </p:cNvSpPr>
          <p:nvPr/>
        </p:nvSpPr>
        <p:spPr bwMode="auto">
          <a:xfrm>
            <a:off x="228600" y="1752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38912" indent="-320040">
              <a:spcBef>
                <a:spcPts val="600"/>
              </a:spcBef>
              <a:spcAft>
                <a:spcPts val="600"/>
              </a:spcAft>
              <a:buClr>
                <a:schemeClr val="accent1"/>
              </a:buClr>
              <a:buSzPct val="80000"/>
              <a:buFont typeface="Wingdings 2"/>
              <a:buChar char=""/>
            </a:pPr>
            <a:r>
              <a:rPr lang="en-US" sz="3600" dirty="0">
                <a:latin typeface="+mn-lt"/>
              </a:rPr>
              <a:t>Use at least</a:t>
            </a:r>
            <a:br>
              <a:rPr lang="en-US" sz="4000" dirty="0">
                <a:effectLst>
                  <a:outerShdw blurRad="38100" dist="38100" dir="2700000" algn="tl">
                    <a:srgbClr val="000000"/>
                  </a:outerShdw>
                </a:effectLst>
              </a:rPr>
            </a:br>
            <a:br>
              <a:rPr lang="en-US" sz="4000" dirty="0">
                <a:effectLst>
                  <a:outerShdw blurRad="38100" dist="38100" dir="2700000" algn="tl">
                    <a:srgbClr val="000000"/>
                  </a:outerShdw>
                </a:effectLst>
              </a:rPr>
            </a:br>
            <a:r>
              <a:rPr lang="en-US" sz="3600" dirty="0">
                <a:latin typeface="+mn-lt"/>
              </a:rPr>
              <a:t>Root:                 2 pointers</a:t>
            </a:r>
            <a:br>
              <a:rPr lang="en-US" sz="3600" dirty="0">
                <a:latin typeface="+mn-lt"/>
              </a:rPr>
            </a:br>
            <a:br>
              <a:rPr lang="en-US" sz="3600" dirty="0">
                <a:latin typeface="+mn-lt"/>
              </a:rPr>
            </a:br>
            <a:r>
              <a:rPr lang="en-US" sz="3600" dirty="0">
                <a:latin typeface="+mn-lt"/>
              </a:rPr>
              <a:t>Internal: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  </a:t>
            </a:r>
            <a:r>
              <a:rPr lang="en-US" sz="3600" dirty="0">
                <a:latin typeface="+mn-lt"/>
              </a:rPr>
              <a:t>pointers</a:t>
            </a:r>
            <a:br>
              <a:rPr lang="en-US" sz="3600" dirty="0">
                <a:latin typeface="+mn-lt"/>
              </a:rPr>
            </a:br>
            <a:br>
              <a:rPr lang="en-US" sz="3600" dirty="0">
                <a:latin typeface="+mn-lt"/>
              </a:rPr>
            </a:br>
            <a:r>
              <a:rPr lang="en-US" sz="3600" dirty="0">
                <a:latin typeface="+mn-lt"/>
              </a:rPr>
              <a:t>Leaf: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a:t>
            </a:r>
            <a:r>
              <a:rPr lang="en-US" sz="3600" dirty="0">
                <a:latin typeface="+mn-lt"/>
              </a:rPr>
              <a:t>  pointers to data</a:t>
            </a:r>
          </a:p>
        </p:txBody>
      </p:sp>
    </p:spTree>
    <p:extLst>
      <p:ext uri="{BB962C8B-B14F-4D97-AF65-F5344CB8AC3E}">
        <p14:creationId xmlns:p14="http://schemas.microsoft.com/office/powerpoint/2010/main" val="1158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Leaf Nodes</a:t>
            </a:r>
          </a:p>
        </p:txBody>
      </p:sp>
      <p:sp>
        <p:nvSpPr>
          <p:cNvPr id="63" name="Slide Number Placeholder 1"/>
          <p:cNvSpPr>
            <a:spLocks noGrp="1"/>
          </p:cNvSpPr>
          <p:nvPr>
            <p:ph type="sldNum" sz="quarter" idx="12"/>
          </p:nvPr>
        </p:nvSpPr>
        <p:spPr/>
        <p:txBody>
          <a:bodyPr/>
          <a:lstStyle/>
          <a:p>
            <a:fld id="{05CE76FF-8D64-41C4-8D7B-EC0139628A77}" type="slidenum">
              <a:rPr lang="en-US" sz="900"/>
              <a:pPr/>
              <a:t>32</a:t>
            </a:fld>
            <a:endParaRPr lang="en-US" sz="900" dirty="0"/>
          </a:p>
        </p:txBody>
      </p:sp>
      <p:sp>
        <p:nvSpPr>
          <p:cNvPr id="199682"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199683" name="Group 3"/>
          <p:cNvGrpSpPr>
            <a:grpSpLocks/>
          </p:cNvGrpSpPr>
          <p:nvPr/>
        </p:nvGrpSpPr>
        <p:grpSpPr bwMode="auto">
          <a:xfrm>
            <a:off x="2743200" y="3200400"/>
            <a:ext cx="5486400" cy="1600200"/>
            <a:chOff x="1488" y="1680"/>
            <a:chExt cx="3456" cy="1008"/>
          </a:xfrm>
        </p:grpSpPr>
        <p:sp>
          <p:nvSpPr>
            <p:cNvPr id="199684"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5"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6"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7"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8"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9"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0"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1"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3"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4"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5"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6"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7"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8"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9"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00"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701" name="Text Box 21"/>
          <p:cNvSpPr txBox="1">
            <a:spLocks noChangeArrowheads="1"/>
          </p:cNvSpPr>
          <p:nvPr/>
        </p:nvSpPr>
        <p:spPr bwMode="auto">
          <a:xfrm>
            <a:off x="609600" y="35052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199702" name="Text Box 22"/>
          <p:cNvSpPr txBox="1">
            <a:spLocks noChangeArrowheads="1"/>
          </p:cNvSpPr>
          <p:nvPr/>
        </p:nvSpPr>
        <p:spPr bwMode="auto">
          <a:xfrm>
            <a:off x="152400" y="42672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199703" name="Text Box 23"/>
          <p:cNvSpPr txBox="1">
            <a:spLocks noChangeArrowheads="1"/>
          </p:cNvSpPr>
          <p:nvPr/>
        </p:nvSpPr>
        <p:spPr bwMode="auto">
          <a:xfrm>
            <a:off x="3489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4" name="Text Box 24"/>
          <p:cNvSpPr txBox="1">
            <a:spLocks noChangeArrowheads="1"/>
          </p:cNvSpPr>
          <p:nvPr/>
        </p:nvSpPr>
        <p:spPr bwMode="auto">
          <a:xfrm>
            <a:off x="6156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199705" name="Group 25"/>
          <p:cNvGrpSpPr>
            <a:grpSpLocks/>
          </p:cNvGrpSpPr>
          <p:nvPr/>
        </p:nvGrpSpPr>
        <p:grpSpPr bwMode="auto">
          <a:xfrm>
            <a:off x="2819400" y="3429000"/>
            <a:ext cx="495300" cy="677863"/>
            <a:chOff x="1670" y="3221"/>
            <a:chExt cx="312" cy="427"/>
          </a:xfrm>
        </p:grpSpPr>
        <p:sp>
          <p:nvSpPr>
            <p:cNvPr id="199706"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7"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199708" name="Text Box 28"/>
          <p:cNvSpPr txBox="1">
            <a:spLocks noChangeArrowheads="1"/>
          </p:cNvSpPr>
          <p:nvPr/>
        </p:nvSpPr>
        <p:spPr bwMode="auto">
          <a:xfrm>
            <a:off x="3733800" y="35814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99709" name="Text Box 29"/>
          <p:cNvSpPr txBox="1">
            <a:spLocks noChangeArrowheads="1"/>
          </p:cNvSpPr>
          <p:nvPr/>
        </p:nvSpPr>
        <p:spPr bwMode="auto">
          <a:xfrm>
            <a:off x="6400800" y="35814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199710" name="Group 30"/>
          <p:cNvGrpSpPr>
            <a:grpSpLocks/>
          </p:cNvGrpSpPr>
          <p:nvPr/>
        </p:nvGrpSpPr>
        <p:grpSpPr bwMode="auto">
          <a:xfrm>
            <a:off x="4191000" y="3429000"/>
            <a:ext cx="571500" cy="601663"/>
            <a:chOff x="2822" y="3173"/>
            <a:chExt cx="360" cy="379"/>
          </a:xfrm>
        </p:grpSpPr>
        <p:sp>
          <p:nvSpPr>
            <p:cNvPr id="199711"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12"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199713" name="Text Box 33"/>
          <p:cNvSpPr txBox="1">
            <a:spLocks noChangeArrowheads="1"/>
          </p:cNvSpPr>
          <p:nvPr/>
        </p:nvSpPr>
        <p:spPr bwMode="auto">
          <a:xfrm>
            <a:off x="48768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4" name="Text Box 34"/>
          <p:cNvSpPr txBox="1">
            <a:spLocks noChangeArrowheads="1"/>
          </p:cNvSpPr>
          <p:nvPr/>
        </p:nvSpPr>
        <p:spPr bwMode="auto">
          <a:xfrm>
            <a:off x="55626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5" name="Line 35"/>
          <p:cNvSpPr>
            <a:spLocks noChangeShapeType="1"/>
          </p:cNvSpPr>
          <p:nvPr/>
        </p:nvSpPr>
        <p:spPr bwMode="auto">
          <a:xfrm>
            <a:off x="6858000" y="28956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6" name="Text Box 36"/>
          <p:cNvSpPr txBox="1">
            <a:spLocks noChangeArrowheads="1"/>
          </p:cNvSpPr>
          <p:nvPr/>
        </p:nvSpPr>
        <p:spPr bwMode="auto">
          <a:xfrm>
            <a:off x="6934200" y="22860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199717" name="Line 37"/>
          <p:cNvSpPr>
            <a:spLocks noChangeShapeType="1"/>
          </p:cNvSpPr>
          <p:nvPr/>
        </p:nvSpPr>
        <p:spPr bwMode="auto">
          <a:xfrm flipH="1">
            <a:off x="2286000" y="4572000"/>
            <a:ext cx="609600" cy="914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8" name="Text Box 38"/>
          <p:cNvSpPr txBox="1">
            <a:spLocks noChangeArrowheads="1"/>
          </p:cNvSpPr>
          <p:nvPr/>
        </p:nvSpPr>
        <p:spPr bwMode="auto">
          <a:xfrm>
            <a:off x="5562600" y="58674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19" name="Text Box 39"/>
          <p:cNvSpPr txBox="1">
            <a:spLocks noChangeArrowheads="1"/>
          </p:cNvSpPr>
          <p:nvPr/>
        </p:nvSpPr>
        <p:spPr bwMode="auto">
          <a:xfrm>
            <a:off x="2416175" y="56388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99720" name="Line 40"/>
          <p:cNvSpPr>
            <a:spLocks noChangeShapeType="1"/>
          </p:cNvSpPr>
          <p:nvPr/>
        </p:nvSpPr>
        <p:spPr bwMode="auto">
          <a:xfrm>
            <a:off x="3429000" y="4572000"/>
            <a:ext cx="3048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1" name="Text Box 41"/>
          <p:cNvSpPr txBox="1">
            <a:spLocks noChangeArrowheads="1"/>
          </p:cNvSpPr>
          <p:nvPr/>
        </p:nvSpPr>
        <p:spPr bwMode="auto">
          <a:xfrm>
            <a:off x="1219200" y="5541963"/>
            <a:ext cx="170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record of k</a:t>
            </a:r>
          </a:p>
        </p:txBody>
      </p:sp>
      <p:sp>
        <p:nvSpPr>
          <p:cNvPr id="199722" name="Text Box 42"/>
          <p:cNvSpPr txBox="1">
            <a:spLocks noChangeArrowheads="1"/>
          </p:cNvSpPr>
          <p:nvPr/>
        </p:nvSpPr>
        <p:spPr bwMode="auto">
          <a:xfrm>
            <a:off x="4332287" y="6019827"/>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a:t>
            </a:r>
          </a:p>
        </p:txBody>
      </p:sp>
      <p:sp>
        <p:nvSpPr>
          <p:cNvPr id="199723" name="Text Box 43"/>
          <p:cNvSpPr txBox="1">
            <a:spLocks noChangeArrowheads="1"/>
          </p:cNvSpPr>
          <p:nvPr/>
        </p:nvSpPr>
        <p:spPr bwMode="auto">
          <a:xfrm>
            <a:off x="38100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4" name="Text Box 44"/>
          <p:cNvSpPr txBox="1">
            <a:spLocks noChangeArrowheads="1"/>
          </p:cNvSpPr>
          <p:nvPr/>
        </p:nvSpPr>
        <p:spPr bwMode="auto">
          <a:xfrm>
            <a:off x="51816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5" name="Line 45"/>
          <p:cNvSpPr>
            <a:spLocks noChangeShapeType="1"/>
          </p:cNvSpPr>
          <p:nvPr/>
        </p:nvSpPr>
        <p:spPr bwMode="auto">
          <a:xfrm>
            <a:off x="6172200" y="4572000"/>
            <a:ext cx="228600" cy="12192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6" name="Text Box 46"/>
          <p:cNvSpPr txBox="1">
            <a:spLocks noChangeArrowheads="1"/>
          </p:cNvSpPr>
          <p:nvPr/>
        </p:nvSpPr>
        <p:spPr bwMode="auto">
          <a:xfrm>
            <a:off x="3124200" y="59436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27" name="Text Box 47"/>
          <p:cNvSpPr txBox="1">
            <a:spLocks noChangeArrowheads="1"/>
          </p:cNvSpPr>
          <p:nvPr/>
        </p:nvSpPr>
        <p:spPr bwMode="auto">
          <a:xfrm>
            <a:off x="6743700" y="5943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m</a:t>
            </a:r>
          </a:p>
        </p:txBody>
      </p:sp>
      <p:sp>
        <p:nvSpPr>
          <p:cNvPr id="199728" name="Text Box 48"/>
          <p:cNvSpPr txBox="1">
            <a:spLocks noChangeArrowheads="1"/>
          </p:cNvSpPr>
          <p:nvPr/>
        </p:nvSpPr>
        <p:spPr bwMode="auto">
          <a:xfrm>
            <a:off x="44958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9" name="Line 49"/>
          <p:cNvSpPr>
            <a:spLocks noChangeShapeType="1"/>
          </p:cNvSpPr>
          <p:nvPr/>
        </p:nvSpPr>
        <p:spPr bwMode="auto">
          <a:xfrm>
            <a:off x="2819400" y="2743200"/>
            <a:ext cx="3962400" cy="0"/>
          </a:xfrm>
          <a:prstGeom prst="line">
            <a:avLst/>
          </a:prstGeom>
          <a:noFill/>
          <a:ln w="28575">
            <a:solidFill>
              <a:schemeClr val="hlink"/>
            </a:solidFill>
            <a:round/>
            <a:headEnd type="triangle"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0" name="Text Box 50"/>
          <p:cNvSpPr txBox="1">
            <a:spLocks noChangeArrowheads="1"/>
          </p:cNvSpPr>
          <p:nvPr/>
        </p:nvSpPr>
        <p:spPr bwMode="auto">
          <a:xfrm>
            <a:off x="3032125" y="1865313"/>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accent6"/>
                </a:solidFill>
              </a:rPr>
              <a:t>m ≥</a:t>
            </a:r>
            <a:endParaRPr lang="en-US" sz="3600" dirty="0">
              <a:solidFill>
                <a:schemeClr val="accent6"/>
              </a:solidFill>
            </a:endParaRPr>
          </a:p>
        </p:txBody>
      </p:sp>
      <p:grpSp>
        <p:nvGrpSpPr>
          <p:cNvPr id="199731" name="Group 51"/>
          <p:cNvGrpSpPr>
            <a:grpSpLocks/>
          </p:cNvGrpSpPr>
          <p:nvPr/>
        </p:nvGrpSpPr>
        <p:grpSpPr bwMode="auto">
          <a:xfrm>
            <a:off x="3886200" y="1752600"/>
            <a:ext cx="1177925" cy="847725"/>
            <a:chOff x="288" y="563"/>
            <a:chExt cx="742" cy="534"/>
          </a:xfrm>
        </p:grpSpPr>
        <p:sp>
          <p:nvSpPr>
            <p:cNvPr id="199732" name="Rectangle 52"/>
            <p:cNvSpPr>
              <a:spLocks noChangeArrowheads="1"/>
            </p:cNvSpPr>
            <p:nvPr/>
          </p:nvSpPr>
          <p:spPr bwMode="auto">
            <a:xfrm>
              <a:off x="816"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3" name="Rectangle 53"/>
            <p:cNvSpPr>
              <a:spLocks noChangeArrowheads="1"/>
            </p:cNvSpPr>
            <p:nvPr/>
          </p:nvSpPr>
          <p:spPr bwMode="auto">
            <a:xfrm>
              <a:off x="288"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4" name="Text Box 54"/>
            <p:cNvSpPr txBox="1">
              <a:spLocks noChangeArrowheads="1"/>
            </p:cNvSpPr>
            <p:nvPr/>
          </p:nvSpPr>
          <p:spPr bwMode="auto">
            <a:xfrm>
              <a:off x="374" y="563"/>
              <a:ext cx="4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(n+1)</a:t>
              </a:r>
            </a:p>
          </p:txBody>
        </p:sp>
        <p:sp>
          <p:nvSpPr>
            <p:cNvPr id="199735" name="Line 55"/>
            <p:cNvSpPr>
              <a:spLocks noChangeShapeType="1"/>
            </p:cNvSpPr>
            <p:nvPr/>
          </p:nvSpPr>
          <p:spPr bwMode="auto">
            <a:xfrm>
              <a:off x="384" y="864"/>
              <a:ext cx="480" cy="0"/>
            </a:xfrm>
            <a:prstGeom prst="line">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accent6"/>
                </a:solidFill>
              </a:endParaRPr>
            </a:p>
          </p:txBody>
        </p:sp>
        <p:sp>
          <p:nvSpPr>
            <p:cNvPr id="199736" name="Text Box 56"/>
            <p:cNvSpPr txBox="1">
              <a:spLocks noChangeArrowheads="1"/>
            </p:cNvSpPr>
            <p:nvPr/>
          </p:nvSpPr>
          <p:spPr bwMode="auto">
            <a:xfrm>
              <a:off x="528" y="864"/>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2</a:t>
              </a:r>
            </a:p>
          </p:txBody>
        </p:sp>
      </p:grpSp>
      <p:sp>
        <p:nvSpPr>
          <p:cNvPr id="199737" name="Line 57"/>
          <p:cNvSpPr>
            <a:spLocks noChangeShapeType="1"/>
          </p:cNvSpPr>
          <p:nvPr/>
        </p:nvSpPr>
        <p:spPr bwMode="auto">
          <a:xfrm>
            <a:off x="8077200" y="4572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8" name="Text Box 58"/>
          <p:cNvSpPr txBox="1">
            <a:spLocks noChangeArrowheads="1"/>
          </p:cNvSpPr>
          <p:nvPr/>
        </p:nvSpPr>
        <p:spPr bwMode="auto">
          <a:xfrm>
            <a:off x="8229600" y="4724400"/>
            <a:ext cx="69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next</a:t>
            </a:r>
            <a:br>
              <a:rPr lang="en-US"/>
            </a:br>
            <a:r>
              <a:rPr lang="en-US"/>
              <a:t>leaf</a:t>
            </a:r>
          </a:p>
        </p:txBody>
      </p:sp>
      <p:sp>
        <p:nvSpPr>
          <p:cNvPr id="199739" name="Rectangle 59"/>
          <p:cNvSpPr>
            <a:spLocks noChangeArrowheads="1"/>
          </p:cNvSpPr>
          <p:nvPr/>
        </p:nvSpPr>
        <p:spPr bwMode="auto">
          <a:xfrm>
            <a:off x="75438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0" name="Rectangle 60"/>
          <p:cNvSpPr>
            <a:spLocks noChangeArrowheads="1"/>
          </p:cNvSpPr>
          <p:nvPr/>
        </p:nvSpPr>
        <p:spPr bwMode="auto">
          <a:xfrm>
            <a:off x="68580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1" name="Rectangle 61"/>
          <p:cNvSpPr>
            <a:spLocks noChangeArrowheads="1"/>
          </p:cNvSpPr>
          <p:nvPr/>
        </p:nvSpPr>
        <p:spPr bwMode="auto">
          <a:xfrm>
            <a:off x="71628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2" name="Rectangle 62"/>
          <p:cNvSpPr>
            <a:spLocks noChangeArrowheads="1"/>
          </p:cNvSpPr>
          <p:nvPr/>
        </p:nvSpPr>
        <p:spPr bwMode="auto">
          <a:xfrm>
            <a:off x="64770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3203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Nodes</a:t>
            </a:r>
          </a:p>
        </p:txBody>
      </p:sp>
      <p:sp>
        <p:nvSpPr>
          <p:cNvPr id="58" name="Slide Number Placeholder 1"/>
          <p:cNvSpPr>
            <a:spLocks noGrp="1"/>
          </p:cNvSpPr>
          <p:nvPr>
            <p:ph type="sldNum" sz="quarter" idx="12"/>
          </p:nvPr>
        </p:nvSpPr>
        <p:spPr>
          <a:xfrm>
            <a:off x="8410136" y="6565392"/>
            <a:ext cx="733864" cy="274320"/>
          </a:xfrm>
        </p:spPr>
        <p:txBody>
          <a:bodyPr/>
          <a:lstStyle/>
          <a:p>
            <a:fld id="{1BD050B8-97BE-4A5B-B670-4FF9E2AB09E4}" type="slidenum">
              <a:rPr lang="en-US" sz="900"/>
              <a:pPr/>
              <a:t>33</a:t>
            </a:fld>
            <a:endParaRPr lang="en-US" sz="900" dirty="0"/>
          </a:p>
        </p:txBody>
      </p:sp>
      <p:sp>
        <p:nvSpPr>
          <p:cNvPr id="202754"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2755" name="Group 3"/>
          <p:cNvGrpSpPr>
            <a:grpSpLocks/>
          </p:cNvGrpSpPr>
          <p:nvPr/>
        </p:nvGrpSpPr>
        <p:grpSpPr bwMode="auto">
          <a:xfrm>
            <a:off x="2743200" y="3124200"/>
            <a:ext cx="5486400" cy="1600200"/>
            <a:chOff x="1488" y="1680"/>
            <a:chExt cx="3456" cy="1008"/>
          </a:xfrm>
        </p:grpSpPr>
        <p:sp>
          <p:nvSpPr>
            <p:cNvPr id="202756"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7"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8"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9"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0"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1"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2"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3"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4"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5"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6"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7"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8"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9"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0"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1"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2"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2773" name="Text Box 21"/>
          <p:cNvSpPr txBox="1">
            <a:spLocks noChangeArrowheads="1"/>
          </p:cNvSpPr>
          <p:nvPr/>
        </p:nvSpPr>
        <p:spPr bwMode="auto">
          <a:xfrm>
            <a:off x="609600" y="34290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2774" name="Text Box 22"/>
          <p:cNvSpPr txBox="1">
            <a:spLocks noChangeArrowheads="1"/>
          </p:cNvSpPr>
          <p:nvPr/>
        </p:nvSpPr>
        <p:spPr bwMode="auto">
          <a:xfrm>
            <a:off x="152400" y="41910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2775" name="Text Box 23"/>
          <p:cNvSpPr txBox="1">
            <a:spLocks noChangeArrowheads="1"/>
          </p:cNvSpPr>
          <p:nvPr/>
        </p:nvSpPr>
        <p:spPr bwMode="auto">
          <a:xfrm>
            <a:off x="3489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6" name="Text Box 24"/>
          <p:cNvSpPr txBox="1">
            <a:spLocks noChangeArrowheads="1"/>
          </p:cNvSpPr>
          <p:nvPr/>
        </p:nvSpPr>
        <p:spPr bwMode="auto">
          <a:xfrm>
            <a:off x="6156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2777" name="Group 25"/>
          <p:cNvGrpSpPr>
            <a:grpSpLocks/>
          </p:cNvGrpSpPr>
          <p:nvPr/>
        </p:nvGrpSpPr>
        <p:grpSpPr bwMode="auto">
          <a:xfrm>
            <a:off x="2819400" y="3352800"/>
            <a:ext cx="495300" cy="677863"/>
            <a:chOff x="1670" y="3221"/>
            <a:chExt cx="312" cy="427"/>
          </a:xfrm>
        </p:grpSpPr>
        <p:sp>
          <p:nvSpPr>
            <p:cNvPr id="202778"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9"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2780" name="Text Box 28"/>
          <p:cNvSpPr txBox="1">
            <a:spLocks noChangeArrowheads="1"/>
          </p:cNvSpPr>
          <p:nvPr/>
        </p:nvSpPr>
        <p:spPr bwMode="auto">
          <a:xfrm>
            <a:off x="3733800" y="3505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81" name="Text Box 29"/>
          <p:cNvSpPr txBox="1">
            <a:spLocks noChangeArrowheads="1"/>
          </p:cNvSpPr>
          <p:nvPr/>
        </p:nvSpPr>
        <p:spPr bwMode="auto">
          <a:xfrm>
            <a:off x="6400800" y="35052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2782" name="Group 30"/>
          <p:cNvGrpSpPr>
            <a:grpSpLocks/>
          </p:cNvGrpSpPr>
          <p:nvPr/>
        </p:nvGrpSpPr>
        <p:grpSpPr bwMode="auto">
          <a:xfrm>
            <a:off x="4191000" y="3352800"/>
            <a:ext cx="571500" cy="601663"/>
            <a:chOff x="2822" y="3173"/>
            <a:chExt cx="360" cy="379"/>
          </a:xfrm>
        </p:grpSpPr>
        <p:sp>
          <p:nvSpPr>
            <p:cNvPr id="202783"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84"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2785" name="Rectangle 33"/>
          <p:cNvSpPr>
            <a:spLocks noChangeArrowheads="1"/>
          </p:cNvSpPr>
          <p:nvPr/>
        </p:nvSpPr>
        <p:spPr bwMode="auto">
          <a:xfrm>
            <a:off x="75438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6" name="Rectangle 34"/>
          <p:cNvSpPr>
            <a:spLocks noChangeArrowheads="1"/>
          </p:cNvSpPr>
          <p:nvPr/>
        </p:nvSpPr>
        <p:spPr bwMode="auto">
          <a:xfrm>
            <a:off x="68580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7" name="Rectangle 35"/>
          <p:cNvSpPr>
            <a:spLocks noChangeArrowheads="1"/>
          </p:cNvSpPr>
          <p:nvPr/>
        </p:nvSpPr>
        <p:spPr bwMode="auto">
          <a:xfrm>
            <a:off x="7162800" y="41910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8" name="Rectangle 36"/>
          <p:cNvSpPr>
            <a:spLocks noChangeArrowheads="1"/>
          </p:cNvSpPr>
          <p:nvPr/>
        </p:nvSpPr>
        <p:spPr bwMode="auto">
          <a:xfrm>
            <a:off x="7848600" y="41910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9" name="Line 37"/>
          <p:cNvSpPr>
            <a:spLocks noChangeShapeType="1"/>
          </p:cNvSpPr>
          <p:nvPr/>
        </p:nvSpPr>
        <p:spPr bwMode="auto">
          <a:xfrm flipH="1">
            <a:off x="1828800" y="44958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0" name="Line 38"/>
          <p:cNvSpPr>
            <a:spLocks noChangeShapeType="1"/>
          </p:cNvSpPr>
          <p:nvPr/>
        </p:nvSpPr>
        <p:spPr bwMode="auto">
          <a:xfrm>
            <a:off x="3429000" y="44958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1" name="Line 39"/>
          <p:cNvSpPr>
            <a:spLocks noChangeShapeType="1"/>
          </p:cNvSpPr>
          <p:nvPr/>
        </p:nvSpPr>
        <p:spPr bwMode="auto">
          <a:xfrm>
            <a:off x="4038600" y="44958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2" name="Text Box 40"/>
          <p:cNvSpPr txBox="1">
            <a:spLocks noChangeArrowheads="1"/>
          </p:cNvSpPr>
          <p:nvPr/>
        </p:nvSpPr>
        <p:spPr bwMode="auto">
          <a:xfrm>
            <a:off x="1050925" y="54657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2793" name="Text Box 41"/>
          <p:cNvSpPr txBox="1">
            <a:spLocks noChangeArrowheads="1"/>
          </p:cNvSpPr>
          <p:nvPr/>
        </p:nvSpPr>
        <p:spPr bwMode="auto">
          <a:xfrm>
            <a:off x="1879600" y="5562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4" name="Text Box 42"/>
          <p:cNvSpPr txBox="1">
            <a:spLocks noChangeArrowheads="1"/>
          </p:cNvSpPr>
          <p:nvPr/>
        </p:nvSpPr>
        <p:spPr bwMode="auto">
          <a:xfrm>
            <a:off x="2819400" y="59991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2795" name="Text Box 43"/>
          <p:cNvSpPr txBox="1">
            <a:spLocks noChangeArrowheads="1"/>
          </p:cNvSpPr>
          <p:nvPr/>
        </p:nvSpPr>
        <p:spPr bwMode="auto">
          <a:xfrm>
            <a:off x="2971800"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6" name="Text Box 44"/>
          <p:cNvSpPr txBox="1">
            <a:spLocks noChangeArrowheads="1"/>
          </p:cNvSpPr>
          <p:nvPr/>
        </p:nvSpPr>
        <p:spPr bwMode="auto">
          <a:xfrm>
            <a:off x="4312914"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97" name="Line 45"/>
          <p:cNvSpPr>
            <a:spLocks noChangeShapeType="1"/>
          </p:cNvSpPr>
          <p:nvPr/>
        </p:nvSpPr>
        <p:spPr bwMode="auto">
          <a:xfrm>
            <a:off x="6781800" y="44958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0" name="Line 48"/>
          <p:cNvSpPr>
            <a:spLocks noChangeShapeType="1"/>
          </p:cNvSpPr>
          <p:nvPr/>
        </p:nvSpPr>
        <p:spPr bwMode="auto">
          <a:xfrm>
            <a:off x="6858000" y="28194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1" name="Text Box 49"/>
          <p:cNvSpPr txBox="1">
            <a:spLocks noChangeArrowheads="1"/>
          </p:cNvSpPr>
          <p:nvPr/>
        </p:nvSpPr>
        <p:spPr bwMode="auto">
          <a:xfrm>
            <a:off x="6934200" y="22098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2802" name="Line 50"/>
          <p:cNvSpPr>
            <a:spLocks noChangeShapeType="1"/>
          </p:cNvSpPr>
          <p:nvPr/>
        </p:nvSpPr>
        <p:spPr bwMode="auto">
          <a:xfrm>
            <a:off x="2819400" y="2590800"/>
            <a:ext cx="3886200" cy="0"/>
          </a:xfrm>
          <a:prstGeom prst="line">
            <a:avLst/>
          </a:prstGeom>
          <a:noFill/>
          <a:ln w="28575">
            <a:solidFill>
              <a:schemeClr va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3" name="Text Box 51"/>
          <p:cNvSpPr txBox="1">
            <a:spLocks noChangeArrowheads="1"/>
          </p:cNvSpPr>
          <p:nvPr/>
        </p:nvSpPr>
        <p:spPr bwMode="auto">
          <a:xfrm>
            <a:off x="3108325" y="1912938"/>
            <a:ext cx="139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chemeClr val="hlink"/>
                </a:solidFill>
              </a:rPr>
              <a:t>(m+1) ≥</a:t>
            </a:r>
          </a:p>
        </p:txBody>
      </p:sp>
      <p:grpSp>
        <p:nvGrpSpPr>
          <p:cNvPr id="202804" name="Group 52"/>
          <p:cNvGrpSpPr>
            <a:grpSpLocks/>
          </p:cNvGrpSpPr>
          <p:nvPr/>
        </p:nvGrpSpPr>
        <p:grpSpPr bwMode="auto">
          <a:xfrm>
            <a:off x="4495800" y="1676400"/>
            <a:ext cx="1330325" cy="935038"/>
            <a:chOff x="576" y="768"/>
            <a:chExt cx="838" cy="589"/>
          </a:xfrm>
        </p:grpSpPr>
        <p:sp>
          <p:nvSpPr>
            <p:cNvPr id="202805" name="Text Box 53"/>
            <p:cNvSpPr txBox="1">
              <a:spLocks noChangeArrowheads="1"/>
            </p:cNvSpPr>
            <p:nvPr/>
          </p:nvSpPr>
          <p:spPr bwMode="auto">
            <a:xfrm>
              <a:off x="710" y="768"/>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(n+1)</a:t>
              </a:r>
            </a:p>
          </p:txBody>
        </p:sp>
        <p:sp>
          <p:nvSpPr>
            <p:cNvPr id="202806" name="Line 54"/>
            <p:cNvSpPr>
              <a:spLocks noChangeShapeType="1"/>
            </p:cNvSpPr>
            <p:nvPr/>
          </p:nvSpPr>
          <p:spPr bwMode="auto">
            <a:xfrm>
              <a:off x="720" y="1056"/>
              <a:ext cx="48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7" name="Text Box 55"/>
            <p:cNvSpPr txBox="1">
              <a:spLocks noChangeArrowheads="1"/>
            </p:cNvSpPr>
            <p:nvPr/>
          </p:nvSpPr>
          <p:spPr bwMode="auto">
            <a:xfrm>
              <a:off x="864" y="1069"/>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2</a:t>
              </a:r>
            </a:p>
          </p:txBody>
        </p:sp>
        <p:sp>
          <p:nvSpPr>
            <p:cNvPr id="202808" name="Rectangle 56"/>
            <p:cNvSpPr>
              <a:spLocks noChangeArrowheads="1"/>
            </p:cNvSpPr>
            <p:nvPr/>
          </p:nvSpPr>
          <p:spPr bwMode="auto">
            <a:xfrm>
              <a:off x="1200"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sp>
          <p:nvSpPr>
            <p:cNvPr id="202809" name="Rectangle 57"/>
            <p:cNvSpPr>
              <a:spLocks noChangeArrowheads="1"/>
            </p:cNvSpPr>
            <p:nvPr/>
          </p:nvSpPr>
          <p:spPr bwMode="auto">
            <a:xfrm>
              <a:off x="576"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grpSp>
      <p:sp>
        <p:nvSpPr>
          <p:cNvPr id="60" name="Text Box 46">
            <a:extLst>
              <a:ext uri="{FF2B5EF4-FFF2-40B4-BE49-F238E27FC236}">
                <a16:creationId xmlns:a16="http://schemas.microsoft.com/office/drawing/2014/main" id="{DDDB1209-815A-464C-AA06-492AA5D3A10F}"/>
              </a:ext>
            </a:extLst>
          </p:cNvPr>
          <p:cNvSpPr txBox="1">
            <a:spLocks noChangeArrowheads="1"/>
          </p:cNvSpPr>
          <p:nvPr/>
        </p:nvSpPr>
        <p:spPr bwMode="auto">
          <a:xfrm>
            <a:off x="7146925" y="5846763"/>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key &gt;= k</a:t>
            </a:r>
          </a:p>
        </p:txBody>
      </p:sp>
      <p:sp>
        <p:nvSpPr>
          <p:cNvPr id="61" name="Text Box 47">
            <a:extLst>
              <a:ext uri="{FF2B5EF4-FFF2-40B4-BE49-F238E27FC236}">
                <a16:creationId xmlns:a16="http://schemas.microsoft.com/office/drawing/2014/main" id="{17BE2851-E436-435E-A4CC-F638BA26B587}"/>
              </a:ext>
            </a:extLst>
          </p:cNvPr>
          <p:cNvSpPr txBox="1">
            <a:spLocks noChangeArrowheads="1"/>
          </p:cNvSpPr>
          <p:nvPr/>
        </p:nvSpPr>
        <p:spPr bwMode="auto">
          <a:xfrm>
            <a:off x="8077200" y="5943600"/>
            <a:ext cx="344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m</a:t>
            </a:r>
          </a:p>
        </p:txBody>
      </p:sp>
    </p:spTree>
    <p:extLst>
      <p:ext uri="{BB962C8B-B14F-4D97-AF65-F5344CB8AC3E}">
        <p14:creationId xmlns:p14="http://schemas.microsoft.com/office/powerpoint/2010/main" val="20120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Node</a:t>
            </a:r>
          </a:p>
        </p:txBody>
      </p:sp>
      <p:sp>
        <p:nvSpPr>
          <p:cNvPr id="53" name="Slide Number Placeholder 1"/>
          <p:cNvSpPr>
            <a:spLocks noGrp="1"/>
          </p:cNvSpPr>
          <p:nvPr>
            <p:ph type="sldNum" sz="quarter" idx="12"/>
          </p:nvPr>
        </p:nvSpPr>
        <p:spPr/>
        <p:txBody>
          <a:bodyPr/>
          <a:lstStyle/>
          <a:p>
            <a:fld id="{4EC12ED3-1E70-40D3-BD48-A2358345A535}" type="slidenum">
              <a:rPr lang="en-US"/>
              <a:pPr/>
              <a:t>34</a:t>
            </a:fld>
            <a:endParaRPr lang="en-US"/>
          </a:p>
        </p:txBody>
      </p:sp>
      <p:sp>
        <p:nvSpPr>
          <p:cNvPr id="203778"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3779" name="Group 3"/>
          <p:cNvGrpSpPr>
            <a:grpSpLocks/>
          </p:cNvGrpSpPr>
          <p:nvPr/>
        </p:nvGrpSpPr>
        <p:grpSpPr bwMode="auto">
          <a:xfrm>
            <a:off x="2743200" y="2895600"/>
            <a:ext cx="5486400" cy="1600200"/>
            <a:chOff x="1488" y="1680"/>
            <a:chExt cx="3456" cy="1008"/>
          </a:xfrm>
        </p:grpSpPr>
        <p:sp>
          <p:nvSpPr>
            <p:cNvPr id="203780"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1"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2"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3"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4"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5"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6"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7"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8"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0"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1"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2"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3"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4"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5"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6"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3797" name="Text Box 21"/>
          <p:cNvSpPr txBox="1">
            <a:spLocks noChangeArrowheads="1"/>
          </p:cNvSpPr>
          <p:nvPr/>
        </p:nvSpPr>
        <p:spPr bwMode="auto">
          <a:xfrm>
            <a:off x="609600" y="32004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3798" name="Text Box 22"/>
          <p:cNvSpPr txBox="1">
            <a:spLocks noChangeArrowheads="1"/>
          </p:cNvSpPr>
          <p:nvPr/>
        </p:nvSpPr>
        <p:spPr bwMode="auto">
          <a:xfrm>
            <a:off x="152400" y="39624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3799" name="Text Box 23"/>
          <p:cNvSpPr txBox="1">
            <a:spLocks noChangeArrowheads="1"/>
          </p:cNvSpPr>
          <p:nvPr/>
        </p:nvSpPr>
        <p:spPr bwMode="auto">
          <a:xfrm>
            <a:off x="3489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0" name="Text Box 24"/>
          <p:cNvSpPr txBox="1">
            <a:spLocks noChangeArrowheads="1"/>
          </p:cNvSpPr>
          <p:nvPr/>
        </p:nvSpPr>
        <p:spPr bwMode="auto">
          <a:xfrm>
            <a:off x="6156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3801" name="Group 25"/>
          <p:cNvGrpSpPr>
            <a:grpSpLocks/>
          </p:cNvGrpSpPr>
          <p:nvPr/>
        </p:nvGrpSpPr>
        <p:grpSpPr bwMode="auto">
          <a:xfrm>
            <a:off x="2819400" y="3124200"/>
            <a:ext cx="495300" cy="677863"/>
            <a:chOff x="1670" y="3221"/>
            <a:chExt cx="312" cy="427"/>
          </a:xfrm>
        </p:grpSpPr>
        <p:sp>
          <p:nvSpPr>
            <p:cNvPr id="203802"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3"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3804" name="Text Box 28"/>
          <p:cNvSpPr txBox="1">
            <a:spLocks noChangeArrowheads="1"/>
          </p:cNvSpPr>
          <p:nvPr/>
        </p:nvSpPr>
        <p:spPr bwMode="auto">
          <a:xfrm>
            <a:off x="3733800" y="3276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3805" name="Text Box 29"/>
          <p:cNvSpPr txBox="1">
            <a:spLocks noChangeArrowheads="1"/>
          </p:cNvSpPr>
          <p:nvPr/>
        </p:nvSpPr>
        <p:spPr bwMode="auto">
          <a:xfrm>
            <a:off x="6400800" y="3276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3806" name="Group 30"/>
          <p:cNvGrpSpPr>
            <a:grpSpLocks/>
          </p:cNvGrpSpPr>
          <p:nvPr/>
        </p:nvGrpSpPr>
        <p:grpSpPr bwMode="auto">
          <a:xfrm>
            <a:off x="4191000" y="3124200"/>
            <a:ext cx="571500" cy="601663"/>
            <a:chOff x="2822" y="3173"/>
            <a:chExt cx="360" cy="379"/>
          </a:xfrm>
        </p:grpSpPr>
        <p:sp>
          <p:nvSpPr>
            <p:cNvPr id="203807"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8"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3809" name="Rectangle 33"/>
          <p:cNvSpPr>
            <a:spLocks noChangeArrowheads="1"/>
          </p:cNvSpPr>
          <p:nvPr/>
        </p:nvSpPr>
        <p:spPr bwMode="auto">
          <a:xfrm>
            <a:off x="75438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0" name="Rectangle 34"/>
          <p:cNvSpPr>
            <a:spLocks noChangeArrowheads="1"/>
          </p:cNvSpPr>
          <p:nvPr/>
        </p:nvSpPr>
        <p:spPr bwMode="auto">
          <a:xfrm>
            <a:off x="68580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1" name="Rectangle 35"/>
          <p:cNvSpPr>
            <a:spLocks noChangeArrowheads="1"/>
          </p:cNvSpPr>
          <p:nvPr/>
        </p:nvSpPr>
        <p:spPr bwMode="auto">
          <a:xfrm>
            <a:off x="7162800" y="39624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2" name="Rectangle 36"/>
          <p:cNvSpPr>
            <a:spLocks noChangeArrowheads="1"/>
          </p:cNvSpPr>
          <p:nvPr/>
        </p:nvSpPr>
        <p:spPr bwMode="auto">
          <a:xfrm>
            <a:off x="7848600" y="39624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3" name="Line 37"/>
          <p:cNvSpPr>
            <a:spLocks noChangeShapeType="1"/>
          </p:cNvSpPr>
          <p:nvPr/>
        </p:nvSpPr>
        <p:spPr bwMode="auto">
          <a:xfrm flipH="1">
            <a:off x="1828800" y="42672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4" name="Line 38"/>
          <p:cNvSpPr>
            <a:spLocks noChangeShapeType="1"/>
          </p:cNvSpPr>
          <p:nvPr/>
        </p:nvSpPr>
        <p:spPr bwMode="auto">
          <a:xfrm>
            <a:off x="3429000" y="42672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4038600" y="42672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Text Box 40"/>
          <p:cNvSpPr txBox="1">
            <a:spLocks noChangeArrowheads="1"/>
          </p:cNvSpPr>
          <p:nvPr/>
        </p:nvSpPr>
        <p:spPr bwMode="auto">
          <a:xfrm>
            <a:off x="1050925" y="52371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3817" name="Text Box 41"/>
          <p:cNvSpPr txBox="1">
            <a:spLocks noChangeArrowheads="1"/>
          </p:cNvSpPr>
          <p:nvPr/>
        </p:nvSpPr>
        <p:spPr bwMode="auto">
          <a:xfrm>
            <a:off x="1830388" y="5348585"/>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1</a:t>
            </a:r>
          </a:p>
        </p:txBody>
      </p:sp>
      <p:sp>
        <p:nvSpPr>
          <p:cNvPr id="203818" name="Text Box 42"/>
          <p:cNvSpPr txBox="1">
            <a:spLocks noChangeArrowheads="1"/>
          </p:cNvSpPr>
          <p:nvPr/>
        </p:nvSpPr>
        <p:spPr bwMode="auto">
          <a:xfrm>
            <a:off x="2819400" y="57705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3819" name="Text Box 43"/>
          <p:cNvSpPr txBox="1">
            <a:spLocks noChangeArrowheads="1"/>
          </p:cNvSpPr>
          <p:nvPr/>
        </p:nvSpPr>
        <p:spPr bwMode="auto">
          <a:xfrm>
            <a:off x="2956386" y="5860919"/>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1</a:t>
            </a:r>
          </a:p>
        </p:txBody>
      </p:sp>
      <p:sp>
        <p:nvSpPr>
          <p:cNvPr id="203820" name="Text Box 44"/>
          <p:cNvSpPr txBox="1">
            <a:spLocks noChangeArrowheads="1"/>
          </p:cNvSpPr>
          <p:nvPr/>
        </p:nvSpPr>
        <p:spPr bwMode="auto">
          <a:xfrm>
            <a:off x="4287948" y="5877540"/>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2</a:t>
            </a:r>
          </a:p>
        </p:txBody>
      </p:sp>
      <p:sp>
        <p:nvSpPr>
          <p:cNvPr id="203821" name="Line 45"/>
          <p:cNvSpPr>
            <a:spLocks noChangeShapeType="1"/>
          </p:cNvSpPr>
          <p:nvPr/>
        </p:nvSpPr>
        <p:spPr bwMode="auto">
          <a:xfrm>
            <a:off x="6781800" y="42672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2" name="Text Box 46"/>
          <p:cNvSpPr txBox="1">
            <a:spLocks noChangeArrowheads="1"/>
          </p:cNvSpPr>
          <p:nvPr/>
        </p:nvSpPr>
        <p:spPr bwMode="auto">
          <a:xfrm>
            <a:off x="7146925" y="5846763"/>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key &gt;= k</a:t>
            </a:r>
          </a:p>
        </p:txBody>
      </p:sp>
      <p:sp>
        <p:nvSpPr>
          <p:cNvPr id="203823" name="Text Box 47"/>
          <p:cNvSpPr txBox="1">
            <a:spLocks noChangeArrowheads="1"/>
          </p:cNvSpPr>
          <p:nvPr/>
        </p:nvSpPr>
        <p:spPr bwMode="auto">
          <a:xfrm>
            <a:off x="8077200" y="5943600"/>
            <a:ext cx="344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m</a:t>
            </a:r>
          </a:p>
        </p:txBody>
      </p:sp>
      <p:sp>
        <p:nvSpPr>
          <p:cNvPr id="203824" name="Line 48"/>
          <p:cNvSpPr>
            <a:spLocks noChangeShapeType="1"/>
          </p:cNvSpPr>
          <p:nvPr/>
        </p:nvSpPr>
        <p:spPr bwMode="auto">
          <a:xfrm>
            <a:off x="6858000" y="25908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5" name="Text Box 49"/>
          <p:cNvSpPr txBox="1">
            <a:spLocks noChangeArrowheads="1"/>
          </p:cNvSpPr>
          <p:nvPr/>
        </p:nvSpPr>
        <p:spPr bwMode="auto">
          <a:xfrm>
            <a:off x="6934200" y="19812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3826" name="Line 50"/>
          <p:cNvSpPr>
            <a:spLocks noChangeShapeType="1"/>
          </p:cNvSpPr>
          <p:nvPr/>
        </p:nvSpPr>
        <p:spPr bwMode="auto">
          <a:xfrm>
            <a:off x="2819400" y="2362200"/>
            <a:ext cx="3886200" cy="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7" name="Text Box 51"/>
          <p:cNvSpPr txBox="1">
            <a:spLocks noChangeArrowheads="1"/>
          </p:cNvSpPr>
          <p:nvPr/>
        </p:nvSpPr>
        <p:spPr bwMode="auto">
          <a:xfrm>
            <a:off x="3108325" y="1684338"/>
            <a:ext cx="15504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0070C0"/>
                </a:solidFill>
              </a:rPr>
              <a:t>(m+1)  ≥</a:t>
            </a:r>
          </a:p>
        </p:txBody>
      </p:sp>
      <p:sp>
        <p:nvSpPr>
          <p:cNvPr id="203828" name="Text Box 52"/>
          <p:cNvSpPr txBox="1">
            <a:spLocks noChangeArrowheads="1"/>
          </p:cNvSpPr>
          <p:nvPr/>
        </p:nvSpPr>
        <p:spPr bwMode="auto">
          <a:xfrm>
            <a:off x="4648200" y="1676400"/>
            <a:ext cx="374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rPr>
              <a:t>2</a:t>
            </a:r>
          </a:p>
        </p:txBody>
      </p:sp>
    </p:spTree>
    <p:extLst>
      <p:ext uri="{BB962C8B-B14F-4D97-AF65-F5344CB8AC3E}">
        <p14:creationId xmlns:p14="http://schemas.microsoft.com/office/powerpoint/2010/main" val="210744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B Tree</a:t>
            </a:r>
          </a:p>
        </p:txBody>
      </p:sp>
      <p:graphicFrame>
        <p:nvGraphicFramePr>
          <p:cNvPr id="6" name="Table 5"/>
          <p:cNvGraphicFramePr>
            <a:graphicFrameLocks noGrp="1"/>
          </p:cNvGraphicFramePr>
          <p:nvPr>
            <p:extLst>
              <p:ext uri="{D42A27DB-BD31-4B8C-83A1-F6EECF244321}">
                <p14:modId xmlns:p14="http://schemas.microsoft.com/office/powerpoint/2010/main" val="2783744255"/>
              </p:ext>
            </p:extLst>
          </p:nvPr>
        </p:nvGraphicFramePr>
        <p:xfrm>
          <a:off x="38862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2103034"/>
              </p:ext>
            </p:extLst>
          </p:nvPr>
        </p:nvGraphicFramePr>
        <p:xfrm>
          <a:off x="20574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4492965"/>
              </p:ext>
            </p:extLst>
          </p:nvPr>
        </p:nvGraphicFramePr>
        <p:xfrm>
          <a:off x="55626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1034503"/>
              </p:ext>
            </p:extLst>
          </p:nvPr>
        </p:nvGraphicFramePr>
        <p:xfrm>
          <a:off x="1219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0035044"/>
              </p:ext>
            </p:extLst>
          </p:nvPr>
        </p:nvGraphicFramePr>
        <p:xfrm>
          <a:off x="2667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2057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355367157"/>
              </p:ext>
            </p:extLst>
          </p:nvPr>
        </p:nvGraphicFramePr>
        <p:xfrm>
          <a:off x="4114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5052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741107466"/>
              </p:ext>
            </p:extLst>
          </p:nvPr>
        </p:nvGraphicFramePr>
        <p:xfrm>
          <a:off x="5562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953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285667058"/>
              </p:ext>
            </p:extLst>
          </p:nvPr>
        </p:nvGraphicFramePr>
        <p:xfrm>
          <a:off x="7010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400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2954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2098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4384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2672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3434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4102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76200" y="3124200"/>
            <a:ext cx="1752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Each node has at least </a:t>
            </a:r>
            <a:r>
              <a:rPr lang="en-CA" b="0" dirty="0">
                <a:sym typeface="Symbol"/>
              </a:rPr>
              <a:t>(</a:t>
            </a:r>
            <a:r>
              <a:rPr lang="en-CA" b="0" i="1" dirty="0">
                <a:sym typeface="Symbol"/>
              </a:rPr>
              <a:t>n</a:t>
            </a:r>
            <a:r>
              <a:rPr lang="en-CA" b="0" dirty="0">
                <a:sym typeface="Symbol"/>
              </a:rPr>
              <a:t>+1)/2 = 2 </a:t>
            </a:r>
            <a:r>
              <a:rPr lang="en-CA" dirty="0">
                <a:sym typeface="Symbol"/>
              </a:rPr>
              <a:t>pointers</a:t>
            </a:r>
            <a:r>
              <a:rPr lang="en-CA" b="0" dirty="0">
                <a:sym typeface="Symbol"/>
              </a:rPr>
              <a:t>.</a:t>
            </a:r>
            <a:endParaRPr lang="en-CA" b="0" dirty="0"/>
          </a:p>
        </p:txBody>
      </p:sp>
      <p:sp>
        <p:nvSpPr>
          <p:cNvPr id="39" name="TextBox 38"/>
          <p:cNvSpPr txBox="1"/>
          <p:nvPr/>
        </p:nvSpPr>
        <p:spPr>
          <a:xfrm>
            <a:off x="7010400" y="1828800"/>
            <a:ext cx="1524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 this example </a:t>
            </a:r>
            <a:r>
              <a:rPr lang="en-CA" b="0" i="1" dirty="0"/>
              <a:t>n</a:t>
            </a:r>
            <a:r>
              <a:rPr lang="en-CA" b="0" dirty="0"/>
              <a:t> = 3 </a:t>
            </a:r>
          </a:p>
        </p:txBody>
      </p:sp>
      <p:cxnSp>
        <p:nvCxnSpPr>
          <p:cNvPr id="23" name="Straight Arrow Connector 22"/>
          <p:cNvCxnSpPr/>
          <p:nvPr/>
        </p:nvCxnSpPr>
        <p:spPr>
          <a:xfrm>
            <a:off x="61722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dirty="0"/>
              <a:t>Searching a B Tree</a:t>
            </a:r>
          </a:p>
        </p:txBody>
      </p:sp>
      <p:sp>
        <p:nvSpPr>
          <p:cNvPr id="286723" name="Rectangle 3"/>
          <p:cNvSpPr>
            <a:spLocks noGrp="1" noChangeArrowheads="1"/>
          </p:cNvSpPr>
          <p:nvPr>
            <p:ph idx="1"/>
          </p:nvPr>
        </p:nvSpPr>
        <p:spPr>
          <a:xfrm>
            <a:off x="457200" y="1600200"/>
            <a:ext cx="8229600" cy="5105400"/>
          </a:xfrm>
        </p:spPr>
        <p:txBody>
          <a:bodyPr>
            <a:normAutofit/>
          </a:bodyPr>
          <a:lstStyle/>
          <a:p>
            <a:pPr>
              <a:spcAft>
                <a:spcPts val="600"/>
              </a:spcAft>
            </a:pPr>
            <a:r>
              <a:rPr lang="en-US" sz="2800" dirty="0"/>
              <a:t>The B tree search algorithm</a:t>
            </a:r>
            <a:endParaRPr lang="en-US" sz="2800" dirty="0">
              <a:sym typeface="Symbol" pitchFamily="18" charset="2"/>
            </a:endParaRPr>
          </a:p>
          <a:p>
            <a:pPr lvl="1">
              <a:spcAft>
                <a:spcPts val="600"/>
              </a:spcAft>
            </a:pPr>
            <a:r>
              <a:rPr lang="en-US" sz="2400" dirty="0"/>
              <a:t>To search for a value </a:t>
            </a:r>
            <a:r>
              <a:rPr lang="en-US" sz="2400" i="1" dirty="0"/>
              <a:t>K</a:t>
            </a:r>
            <a:r>
              <a:rPr lang="en-US" sz="2400" dirty="0"/>
              <a:t> start at the root and end at a leaf</a:t>
            </a:r>
          </a:p>
          <a:p>
            <a:pPr lvl="1">
              <a:spcAft>
                <a:spcPts val="600"/>
              </a:spcAft>
            </a:pPr>
            <a:r>
              <a:rPr lang="en-US" sz="2400" dirty="0"/>
              <a:t>If the node is a leaf and the </a:t>
            </a:r>
            <a:r>
              <a:rPr lang="en-US" sz="2400" dirty="0" err="1"/>
              <a:t>i</a:t>
            </a:r>
            <a:r>
              <a:rPr lang="en-US" sz="2400" baseline="30000" dirty="0" err="1"/>
              <a:t>th</a:t>
            </a:r>
            <a:r>
              <a:rPr lang="en-US" sz="2400" dirty="0"/>
              <a:t> key has the value</a:t>
            </a:r>
            <a:r>
              <a:rPr lang="en-US" sz="2400" i="1" dirty="0"/>
              <a:t> K </a:t>
            </a:r>
            <a:r>
              <a:rPr lang="en-US" sz="2400" dirty="0"/>
              <a:t>then </a:t>
            </a:r>
            <a:r>
              <a:rPr lang="en-US" sz="2400" b="1" dirty="0"/>
              <a:t>follow the </a:t>
            </a:r>
            <a:r>
              <a:rPr lang="en-US" sz="2400" b="1" dirty="0" err="1"/>
              <a:t>i</a:t>
            </a:r>
            <a:r>
              <a:rPr lang="en-US" sz="2400" b="1" baseline="30000" dirty="0" err="1"/>
              <a:t>th</a:t>
            </a:r>
            <a:r>
              <a:rPr lang="en-US" sz="2400" b="1" dirty="0"/>
              <a:t> pointer to the record</a:t>
            </a:r>
          </a:p>
          <a:p>
            <a:pPr lvl="1">
              <a:spcAft>
                <a:spcPts val="600"/>
              </a:spcAft>
            </a:pPr>
            <a:r>
              <a:rPr lang="en-US" sz="2400" dirty="0"/>
              <a:t>If the node is an Inner node follow the appropriate pointer to the next (Inner or leaf) node</a:t>
            </a:r>
          </a:p>
          <a:p>
            <a:pPr>
              <a:spcAft>
                <a:spcPts val="600"/>
              </a:spcAft>
            </a:pPr>
            <a:r>
              <a:rPr lang="en-US" sz="2600" dirty="0"/>
              <a:t>Searching a B tree index requires </a:t>
            </a:r>
            <a:r>
              <a:rPr lang="en-US" sz="2600" b="1" dirty="0"/>
              <a:t>a number of disk I/O equal to the height of the tree</a:t>
            </a:r>
          </a:p>
          <a:p>
            <a:pPr lvl="1">
              <a:spcAft>
                <a:spcPts val="600"/>
              </a:spcAft>
            </a:pPr>
            <a:r>
              <a:rPr lang="en-US" sz="2400" dirty="0"/>
              <a:t>Plus one I / O to retrieve the record</a:t>
            </a:r>
          </a:p>
          <a:p>
            <a:pPr lvl="1">
              <a:spcAft>
                <a:spcPts val="600"/>
              </a:spcAft>
            </a:pPr>
            <a:r>
              <a:rPr lang="en-US" sz="2400" dirty="0"/>
              <a:t>However the root of the tree may be in main memory</a:t>
            </a:r>
          </a:p>
        </p:txBody>
      </p:sp>
      <p:sp>
        <p:nvSpPr>
          <p:cNvPr id="2" name="Slide Number Placeholder 1"/>
          <p:cNvSpPr>
            <a:spLocks noGrp="1"/>
          </p:cNvSpPr>
          <p:nvPr>
            <p:ph type="sldNum" sz="quarter" idx="12"/>
          </p:nvPr>
        </p:nvSpPr>
        <p:spPr/>
        <p:txBody>
          <a:bodyPr/>
          <a:lstStyle/>
          <a:p>
            <a:fld id="{12D37898-416F-4F78-BD92-D05D0EC9F66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 Tree Searches</a:t>
            </a:r>
          </a:p>
        </p:txBody>
      </p:sp>
      <p:graphicFrame>
        <p:nvGraphicFramePr>
          <p:cNvPr id="6" name="Table 5"/>
          <p:cNvGraphicFramePr>
            <a:graphicFrameLocks noGrp="1"/>
          </p:cNvGraphicFramePr>
          <p:nvPr/>
        </p:nvGraphicFramePr>
        <p:xfrm>
          <a:off x="37338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9050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102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066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2514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1905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nvGraphicFramePr>
        <p:xfrm>
          <a:off x="3962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352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nvGraphicFramePr>
        <p:xfrm>
          <a:off x="5410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8006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nvGraphicFramePr>
        <p:xfrm>
          <a:off x="6858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248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1430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0574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2860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1148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1910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2578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4953000" y="1676400"/>
            <a:ext cx="4191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which nodes are visited in a search for  22?</a:t>
            </a:r>
          </a:p>
        </p:txBody>
      </p:sp>
      <p:sp>
        <p:nvSpPr>
          <p:cNvPr id="23" name="TextBox 22"/>
          <p:cNvSpPr txBox="1"/>
          <p:nvPr/>
        </p:nvSpPr>
        <p:spPr>
          <a:xfrm>
            <a:off x="4953000" y="2133600"/>
            <a:ext cx="4191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b="0" dirty="0"/>
              <a:t>which nodes are visited in a search for  16?</a:t>
            </a:r>
          </a:p>
        </p:txBody>
      </p:sp>
      <p:cxnSp>
        <p:nvCxnSpPr>
          <p:cNvPr id="25" name="Straight Arrow Connector 24"/>
          <p:cNvCxnSpPr/>
          <p:nvPr/>
        </p:nvCxnSpPr>
        <p:spPr>
          <a:xfrm>
            <a:off x="4114800" y="2362200"/>
            <a:ext cx="1447800" cy="838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4191000" y="3810000"/>
            <a:ext cx="1371600" cy="9144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2286000" y="2362200"/>
            <a:ext cx="15240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rot="16200000" flipH="1">
            <a:off x="2057400" y="4038600"/>
            <a:ext cx="9144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a:off x="60198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9" presetClass="exit" presetSubtype="0" fill="hold" nodeType="withEffect">
                                  <p:stCondLst>
                                    <p:cond delay="0"/>
                                  </p:stCondLst>
                                  <p:childTnLst>
                                    <p:animEffect transition="out" filter="dissolv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par>
                                <p:cTn id="21" presetID="9" presetClass="exit" presetSubtype="0" fill="hold" nodeType="withEffect">
                                  <p:stCondLst>
                                    <p:cond delay="0"/>
                                  </p:stCondLst>
                                  <p:childTnLst>
                                    <p:animEffect transition="out" filter="dissolv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9" presetClass="exit" presetSubtype="0" fill="hold" nodeType="withEffect">
                                  <p:stCondLst>
                                    <p:cond delay="0"/>
                                  </p:stCondLst>
                                  <p:childTnLst>
                                    <p:animEffect transition="out" filter="dissolve">
                                      <p:cBhvr>
                                        <p:cTn id="35" dur="500"/>
                                        <p:tgtEl>
                                          <p:spTgt spid="28"/>
                                        </p:tgtEl>
                                      </p:cBhvr>
                                    </p:animEffect>
                                    <p:set>
                                      <p:cBhvr>
                                        <p:cTn id="36" dur="1" fill="hold">
                                          <p:stCondLst>
                                            <p:cond delay="499"/>
                                          </p:stCondLst>
                                        </p:cTn>
                                        <p:tgtEl>
                                          <p:spTgt spid="2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9" presetClass="exit" presetSubtype="0" fill="hold" nodeType="withEffect">
                                  <p:stCondLst>
                                    <p:cond delay="0"/>
                                  </p:stCondLst>
                                  <p:childTnLst>
                                    <p:animEffect transition="out" filter="dissolv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Range Queries</a:t>
            </a:r>
          </a:p>
        </p:txBody>
      </p:sp>
      <p:sp>
        <p:nvSpPr>
          <p:cNvPr id="3" name="Content Placeholder 2"/>
          <p:cNvSpPr>
            <a:spLocks noGrp="1"/>
          </p:cNvSpPr>
          <p:nvPr>
            <p:ph idx="1"/>
          </p:nvPr>
        </p:nvSpPr>
        <p:spPr>
          <a:xfrm>
            <a:off x="304800" y="1524000"/>
            <a:ext cx="8382000" cy="5334000"/>
          </a:xfrm>
        </p:spPr>
        <p:txBody>
          <a:bodyPr>
            <a:normAutofit/>
          </a:bodyPr>
          <a:lstStyle/>
          <a:p>
            <a:r>
              <a:rPr lang="en-CA" dirty="0"/>
              <a:t>B trees are useful for processing range queries</a:t>
            </a:r>
          </a:p>
          <a:p>
            <a:pPr lvl="1"/>
            <a:r>
              <a:rPr lang="en-CA" dirty="0"/>
              <a:t>A range query typically has a WHERE clause that </a:t>
            </a:r>
            <a:r>
              <a:rPr lang="en-CA" dirty="0">
                <a:solidFill>
                  <a:srgbClr val="0070C0"/>
                </a:solidFill>
              </a:rPr>
              <a:t>specifies a range of values</a:t>
            </a:r>
          </a:p>
          <a:p>
            <a:r>
              <a:rPr lang="en-CA" dirty="0"/>
              <a:t>Assume query specifies values from </a:t>
            </a:r>
            <a:r>
              <a:rPr lang="en-CA" i="1" dirty="0"/>
              <a:t>x</a:t>
            </a:r>
            <a:r>
              <a:rPr lang="en-CA" dirty="0"/>
              <a:t> to </a:t>
            </a:r>
            <a:r>
              <a:rPr lang="en-CA" i="1" dirty="0"/>
              <a:t>y</a:t>
            </a:r>
          </a:p>
          <a:p>
            <a:pPr lvl="1"/>
            <a:r>
              <a:rPr lang="en-CA" dirty="0"/>
              <a:t>Search the tree for the leaf that should contain value </a:t>
            </a:r>
            <a:r>
              <a:rPr lang="en-CA" b="1" i="1" dirty="0"/>
              <a:t>x</a:t>
            </a:r>
          </a:p>
          <a:p>
            <a:pPr lvl="1"/>
            <a:r>
              <a:rPr lang="en-CA" dirty="0"/>
              <a:t>Follow the leaf pointers until a key greater than </a:t>
            </a:r>
            <a:r>
              <a:rPr lang="en-CA" b="1" i="1" dirty="0"/>
              <a:t>y</a:t>
            </a:r>
            <a:r>
              <a:rPr lang="en-CA" dirty="0"/>
              <a:t> is found</a:t>
            </a:r>
          </a:p>
          <a:p>
            <a:pPr lvl="1"/>
            <a:r>
              <a:rPr lang="en-CA" dirty="0"/>
              <a:t>The tree can also be used to satisfy queries that have no lower bound or no upper bound</a:t>
            </a:r>
          </a:p>
        </p:txBody>
      </p:sp>
      <p:sp>
        <p:nvSpPr>
          <p:cNvPr id="4" name="Slide Number Placeholder 3"/>
          <p:cNvSpPr>
            <a:spLocks noGrp="1"/>
          </p:cNvSpPr>
          <p:nvPr>
            <p:ph type="sldNum" sz="quarter" idx="12"/>
          </p:nvPr>
        </p:nvSpPr>
        <p:spPr/>
        <p:txBody>
          <a:bodyPr/>
          <a:lstStyle/>
          <a:p>
            <a:fld id="{12D37898-416F-4F78-BD92-D05D0EC9F66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a:xfrm>
            <a:off x="342900" y="304800"/>
            <a:ext cx="84582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Inserting a Data Entry into a B+ Tree</a:t>
            </a:r>
          </a:p>
        </p:txBody>
      </p:sp>
      <p:sp>
        <p:nvSpPr>
          <p:cNvPr id="26629" name="Rectangle 5"/>
          <p:cNvSpPr>
            <a:spLocks noGrp="1" noChangeArrowheads="1"/>
          </p:cNvSpPr>
          <p:nvPr>
            <p:ph type="body" idx="1"/>
          </p:nvPr>
        </p:nvSpPr>
        <p:spPr>
          <a:xfrm>
            <a:off x="152400" y="1524000"/>
            <a:ext cx="8915400" cy="54864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spcAft>
                <a:spcPts val="200"/>
              </a:spcAft>
            </a:pPr>
            <a:r>
              <a:rPr lang="en-US" sz="2800" dirty="0"/>
              <a:t>Find correct leaf </a:t>
            </a:r>
            <a:r>
              <a:rPr lang="en-US" sz="2800" b="1" i="1" dirty="0"/>
              <a:t>L</a:t>
            </a:r>
            <a:r>
              <a:rPr lang="en-US" sz="2800" i="1" dirty="0"/>
              <a:t>.</a:t>
            </a:r>
            <a:r>
              <a:rPr lang="en-US" sz="2800" dirty="0"/>
              <a:t> </a:t>
            </a:r>
          </a:p>
          <a:p>
            <a:pPr>
              <a:spcAft>
                <a:spcPts val="200"/>
              </a:spcAft>
            </a:pPr>
            <a:r>
              <a:rPr lang="en-US" sz="2800" dirty="0"/>
              <a:t>Put data entry into </a:t>
            </a:r>
            <a:r>
              <a:rPr lang="en-US" sz="2800" b="1" i="1" dirty="0"/>
              <a:t>L </a:t>
            </a:r>
            <a:r>
              <a:rPr lang="en-US" sz="2800" dirty="0"/>
              <a:t>in sorted order.</a:t>
            </a:r>
          </a:p>
          <a:p>
            <a:pPr lvl="1">
              <a:spcAft>
                <a:spcPts val="200"/>
              </a:spcAft>
            </a:pPr>
            <a:r>
              <a:rPr lang="en-US" sz="2400" dirty="0"/>
              <a:t>If </a:t>
            </a:r>
            <a:r>
              <a:rPr lang="en-US" sz="2400" i="1" dirty="0"/>
              <a:t>L </a:t>
            </a:r>
            <a:r>
              <a:rPr lang="en-US" sz="2400" dirty="0"/>
              <a:t>has enough space, </a:t>
            </a:r>
            <a:r>
              <a:rPr lang="en-US" sz="2400" i="1" dirty="0"/>
              <a:t>done</a:t>
            </a:r>
            <a:r>
              <a:rPr lang="en-US" sz="2400" dirty="0"/>
              <a:t>!</a:t>
            </a:r>
          </a:p>
          <a:p>
            <a:pPr lvl="1">
              <a:spcAft>
                <a:spcPts val="200"/>
              </a:spcAft>
            </a:pPr>
            <a:r>
              <a:rPr lang="en-US" sz="2400" dirty="0"/>
              <a:t>Else, must </a:t>
            </a:r>
            <a:r>
              <a:rPr lang="en-US" sz="2400" b="1" i="1" u="sng" dirty="0">
                <a:solidFill>
                  <a:schemeClr val="accent2"/>
                </a:solidFill>
              </a:rPr>
              <a:t>split</a:t>
            </a:r>
            <a:r>
              <a:rPr lang="en-US" sz="2400" dirty="0">
                <a:solidFill>
                  <a:schemeClr val="accent2"/>
                </a:solidFill>
              </a:rPr>
              <a:t>  </a:t>
            </a:r>
            <a:r>
              <a:rPr lang="en-US" sz="2400" b="1" i="1" dirty="0"/>
              <a:t>L</a:t>
            </a:r>
            <a:r>
              <a:rPr lang="en-US" sz="2400" i="1" dirty="0"/>
              <a:t> </a:t>
            </a:r>
            <a:r>
              <a:rPr lang="en-US" sz="2400" dirty="0"/>
              <a:t>and a new node </a:t>
            </a:r>
            <a:r>
              <a:rPr lang="en-US" sz="2400" b="1" dirty="0"/>
              <a:t>L2</a:t>
            </a:r>
          </a:p>
          <a:p>
            <a:pPr lvl="2">
              <a:spcAft>
                <a:spcPts val="200"/>
              </a:spcAft>
            </a:pPr>
            <a:r>
              <a:rPr lang="en-US" sz="2200" b="1" dirty="0">
                <a:solidFill>
                  <a:srgbClr val="0070C0"/>
                </a:solidFill>
              </a:rPr>
              <a:t>Redistribute</a:t>
            </a:r>
            <a:r>
              <a:rPr lang="en-US" sz="2200" dirty="0">
                <a:solidFill>
                  <a:srgbClr val="0070C0"/>
                </a:solidFill>
              </a:rPr>
              <a:t> </a:t>
            </a:r>
            <a:r>
              <a:rPr lang="en-US" sz="2200" dirty="0"/>
              <a:t>entries evenly, </a:t>
            </a:r>
            <a:r>
              <a:rPr lang="en-US" sz="2200" b="1" u="sng" dirty="0">
                <a:solidFill>
                  <a:schemeClr val="accent2"/>
                </a:solidFill>
              </a:rPr>
              <a:t>copy up</a:t>
            </a:r>
            <a:r>
              <a:rPr lang="en-US" sz="2200" b="1" dirty="0">
                <a:solidFill>
                  <a:schemeClr val="accent2"/>
                </a:solidFill>
              </a:rPr>
              <a:t> </a:t>
            </a:r>
            <a:r>
              <a:rPr lang="en-US" sz="2200" dirty="0"/>
              <a:t>middle key (1</a:t>
            </a:r>
            <a:r>
              <a:rPr lang="en-US" sz="2200" baseline="30000" dirty="0"/>
              <a:t>st</a:t>
            </a:r>
            <a:r>
              <a:rPr lang="en-US" sz="2200" dirty="0"/>
              <a:t> value of </a:t>
            </a:r>
            <a:r>
              <a:rPr lang="en-US" sz="2200" b="1" dirty="0"/>
              <a:t>L2</a:t>
            </a:r>
            <a:r>
              <a:rPr lang="en-US" sz="2200" dirty="0"/>
              <a:t>)</a:t>
            </a:r>
          </a:p>
          <a:p>
            <a:pPr lvl="2">
              <a:spcAft>
                <a:spcPts val="200"/>
              </a:spcAft>
            </a:pPr>
            <a:r>
              <a:rPr lang="en-US" dirty="0"/>
              <a:t>Insert a pointer into parent of </a:t>
            </a:r>
            <a:r>
              <a:rPr lang="en-US" b="1" dirty="0"/>
              <a:t>L</a:t>
            </a:r>
            <a:r>
              <a:rPr lang="en-US" dirty="0"/>
              <a:t> pointing to </a:t>
            </a:r>
            <a:r>
              <a:rPr lang="en-US" b="1" dirty="0"/>
              <a:t>L2</a:t>
            </a:r>
          </a:p>
          <a:p>
            <a:pPr>
              <a:spcAft>
                <a:spcPts val="200"/>
              </a:spcAft>
            </a:pPr>
            <a:r>
              <a:rPr lang="en-US" sz="2800" dirty="0"/>
              <a:t>This can happen recursively</a:t>
            </a:r>
          </a:p>
          <a:p>
            <a:pPr lvl="1">
              <a:spcAft>
                <a:spcPts val="200"/>
              </a:spcAft>
            </a:pPr>
            <a:r>
              <a:rPr lang="en-US" sz="2400" dirty="0">
                <a:solidFill>
                  <a:srgbClr val="C00000"/>
                </a:solidFill>
              </a:rPr>
              <a:t>To split an Inner node</a:t>
            </a:r>
            <a:r>
              <a:rPr lang="en-US" sz="2400" dirty="0"/>
              <a:t>, redistribute entries evenly, but </a:t>
            </a:r>
            <a:r>
              <a:rPr lang="en-US" sz="2400" b="1" u="sng" dirty="0">
                <a:solidFill>
                  <a:srgbClr val="C00000"/>
                </a:solidFill>
              </a:rPr>
              <a:t>push up</a:t>
            </a:r>
            <a:r>
              <a:rPr lang="en-US" sz="2400" b="1" dirty="0">
                <a:solidFill>
                  <a:srgbClr val="C00000"/>
                </a:solidFill>
              </a:rPr>
              <a:t> </a:t>
            </a:r>
            <a:r>
              <a:rPr lang="en-US" sz="2400" dirty="0"/>
              <a:t>middle key. </a:t>
            </a:r>
          </a:p>
          <a:p>
            <a:pPr>
              <a:spcAft>
                <a:spcPts val="200"/>
              </a:spcAft>
            </a:pPr>
            <a:r>
              <a:rPr lang="en-US" sz="2800" dirty="0"/>
              <a:t>Splits “grow” tree =&gt; tree</a:t>
            </a:r>
            <a:r>
              <a:rPr lang="en-US" sz="2400" dirty="0"/>
              <a:t> gets </a:t>
            </a:r>
            <a:r>
              <a:rPr lang="en-US" sz="2400" i="1" u="sng" dirty="0">
                <a:solidFill>
                  <a:srgbClr val="C00000"/>
                </a:solidFill>
              </a:rPr>
              <a:t>wider</a:t>
            </a:r>
            <a:endParaRPr lang="en-US" sz="2400" dirty="0"/>
          </a:p>
          <a:p>
            <a:pPr>
              <a:spcAft>
                <a:spcPts val="200"/>
              </a:spcAft>
            </a:pPr>
            <a:r>
              <a:rPr lang="en-US" sz="2800" dirty="0"/>
              <a:t>Splits could propagate to root =&gt; </a:t>
            </a:r>
            <a:r>
              <a:rPr lang="en-US" sz="2800" dirty="0">
                <a:solidFill>
                  <a:srgbClr val="0070C0"/>
                </a:solidFill>
              </a:rPr>
              <a:t>increasing tree height</a:t>
            </a:r>
            <a:endParaRPr lang="en-US" sz="2800" dirty="0"/>
          </a:p>
          <a:p>
            <a:pPr>
              <a:spcAft>
                <a:spcPts val="200"/>
              </a:spcAft>
            </a:pPr>
            <a:endParaRPr lang="en-US" i="1" dirty="0"/>
          </a:p>
        </p:txBody>
      </p:sp>
      <p:sp>
        <p:nvSpPr>
          <p:cNvPr id="2" name="Slide Number Placeholder 1"/>
          <p:cNvSpPr>
            <a:spLocks noGrp="1"/>
          </p:cNvSpPr>
          <p:nvPr>
            <p:ph type="sldNum" sz="quarter" idx="12"/>
          </p:nvPr>
        </p:nvSpPr>
        <p:spPr>
          <a:xfrm>
            <a:off x="8410136" y="6477000"/>
            <a:ext cx="733864" cy="274320"/>
          </a:xfrm>
        </p:spPr>
        <p:txBody>
          <a:bodyPr/>
          <a:lstStyle/>
          <a:p>
            <a:fld id="{12D37898-416F-4F78-BD92-D05D0EC9F66F}" type="slidenum">
              <a:rPr lang="en-US" smtClean="0"/>
              <a:pPr/>
              <a:t>39</a:t>
            </a:fld>
            <a:endParaRPr lang="en-US" dirty="0"/>
          </a:p>
        </p:txBody>
      </p:sp>
    </p:spTree>
    <p:extLst>
      <p:ext uri="{BB962C8B-B14F-4D97-AF65-F5344CB8AC3E}">
        <p14:creationId xmlns:p14="http://schemas.microsoft.com/office/powerpoint/2010/main" val="15102906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49B-04EC-4867-AD63-F509871B887A}"/>
              </a:ext>
            </a:extLst>
          </p:cNvPr>
          <p:cNvSpPr>
            <a:spLocks noGrp="1"/>
          </p:cNvSpPr>
          <p:nvPr>
            <p:ph type="title"/>
          </p:nvPr>
        </p:nvSpPr>
        <p:spPr/>
        <p:txBody>
          <a:bodyPr/>
          <a:lstStyle/>
          <a:p>
            <a:r>
              <a:rPr lang="en-US" dirty="0"/>
              <a:t>DB Internals – Journey so far…</a:t>
            </a:r>
          </a:p>
        </p:txBody>
      </p:sp>
      <p:sp>
        <p:nvSpPr>
          <p:cNvPr id="3" name="Content Placeholder 2">
            <a:extLst>
              <a:ext uri="{FF2B5EF4-FFF2-40B4-BE49-F238E27FC236}">
                <a16:creationId xmlns:a16="http://schemas.microsoft.com/office/drawing/2014/main" id="{4C50EF32-5A9A-49F8-8669-F6CAEBD8B336}"/>
              </a:ext>
            </a:extLst>
          </p:cNvPr>
          <p:cNvSpPr>
            <a:spLocks noGrp="1"/>
          </p:cNvSpPr>
          <p:nvPr>
            <p:ph idx="1"/>
          </p:nvPr>
        </p:nvSpPr>
        <p:spPr>
          <a:xfrm>
            <a:off x="228600" y="1676400"/>
            <a:ext cx="5410200" cy="5026151"/>
          </a:xfrm>
        </p:spPr>
        <p:txBody>
          <a:bodyPr>
            <a:normAutofit/>
          </a:bodyPr>
          <a:lstStyle/>
          <a:p>
            <a:pPr>
              <a:spcAft>
                <a:spcPts val="600"/>
              </a:spcAft>
            </a:pPr>
            <a:r>
              <a:rPr lang="en-US" b="1" dirty="0"/>
              <a:t>Access Methods </a:t>
            </a:r>
            <a:r>
              <a:rPr lang="en-US" dirty="0"/>
              <a:t>support the DBMS's execution engine to speed-up read/write data from pages.</a:t>
            </a:r>
          </a:p>
          <a:p>
            <a:pPr>
              <a:spcAft>
                <a:spcPts val="600"/>
              </a:spcAft>
            </a:pPr>
            <a:r>
              <a:rPr lang="en-US" dirty="0"/>
              <a:t>Two types of data structures:</a:t>
            </a:r>
          </a:p>
          <a:p>
            <a:pPr lvl="1">
              <a:spcAft>
                <a:spcPts val="600"/>
              </a:spcAft>
            </a:pPr>
            <a:r>
              <a:rPr lang="en-US" dirty="0"/>
              <a:t>Trees</a:t>
            </a:r>
          </a:p>
          <a:p>
            <a:pPr lvl="1">
              <a:spcAft>
                <a:spcPts val="600"/>
              </a:spcAft>
            </a:pPr>
            <a:r>
              <a:rPr lang="en-US" dirty="0"/>
              <a:t>Hash Tables</a:t>
            </a:r>
          </a:p>
          <a:p>
            <a:pPr>
              <a:spcAft>
                <a:spcPts val="600"/>
              </a:spcAft>
            </a:pPr>
            <a:endParaRPr lang="en-US" dirty="0"/>
          </a:p>
        </p:txBody>
      </p:sp>
      <p:sp>
        <p:nvSpPr>
          <p:cNvPr id="4" name="Slide Number Placeholder 3">
            <a:extLst>
              <a:ext uri="{FF2B5EF4-FFF2-40B4-BE49-F238E27FC236}">
                <a16:creationId xmlns:a16="http://schemas.microsoft.com/office/drawing/2014/main" id="{A386253E-76D9-4E2B-A226-BB6DEA4D8EA7}"/>
              </a:ext>
            </a:extLst>
          </p:cNvPr>
          <p:cNvSpPr>
            <a:spLocks noGrp="1"/>
          </p:cNvSpPr>
          <p:nvPr>
            <p:ph type="sldNum" sz="quarter" idx="12"/>
          </p:nvPr>
        </p:nvSpPr>
        <p:spPr/>
        <p:txBody>
          <a:bodyPr/>
          <a:lstStyle/>
          <a:p>
            <a:fld id="{12D37898-416F-4F78-BD92-D05D0EC9F66F}" type="slidenum">
              <a:rPr lang="en-US" smtClean="0"/>
              <a:pPr/>
              <a:t>4</a:t>
            </a:fld>
            <a:endParaRPr lang="en-US"/>
          </a:p>
        </p:txBody>
      </p:sp>
      <p:pic>
        <p:nvPicPr>
          <p:cNvPr id="5" name="Picture 4">
            <a:extLst>
              <a:ext uri="{FF2B5EF4-FFF2-40B4-BE49-F238E27FC236}">
                <a16:creationId xmlns:a16="http://schemas.microsoft.com/office/drawing/2014/main" id="{F5BBE1AA-97E2-43E6-B381-572AE1902B0E}"/>
              </a:ext>
            </a:extLst>
          </p:cNvPr>
          <p:cNvPicPr>
            <a:picLocks noChangeAspect="1"/>
          </p:cNvPicPr>
          <p:nvPr/>
        </p:nvPicPr>
        <p:blipFill>
          <a:blip r:embed="rId3"/>
          <a:stretch>
            <a:fillRect/>
          </a:stretch>
        </p:blipFill>
        <p:spPr>
          <a:xfrm>
            <a:off x="5534144" y="2590800"/>
            <a:ext cx="3381256" cy="2895845"/>
          </a:xfrm>
          <a:prstGeom prst="rect">
            <a:avLst/>
          </a:prstGeom>
        </p:spPr>
      </p:pic>
    </p:spTree>
    <p:extLst>
      <p:ext uri="{BB962C8B-B14F-4D97-AF65-F5344CB8AC3E}">
        <p14:creationId xmlns:p14="http://schemas.microsoft.com/office/powerpoint/2010/main" val="88299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11</a:t>
                      </a:r>
                    </a:p>
                  </a:txBody>
                  <a:tcPr marL="18000" marR="18000" marT="46800" marB="46800"/>
                </a:tc>
                <a:tc hMerge="1">
                  <a:txBody>
                    <a:bodyPr/>
                    <a:lstStyle/>
                    <a:p>
                      <a:endParaRPr lang="en-CA"/>
                    </a:p>
                  </a:txBody>
                  <a:tcPr/>
                </a:tc>
                <a:tc gridSpan="2">
                  <a:txBody>
                    <a:bodyPr/>
                    <a:lstStyle/>
                    <a:p>
                      <a:pPr algn="ctr"/>
                      <a:r>
                        <a:rPr lang="en-CA" dirty="0"/>
                        <a:t>21</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 21 and 11</a:t>
            </a:r>
          </a:p>
        </p:txBody>
      </p:sp>
      <p:cxnSp>
        <p:nvCxnSpPr>
          <p:cNvPr id="16" name="Straight Arrow Connector 15"/>
          <p:cNvCxnSpPr/>
          <p:nvPr/>
        </p:nvCxnSpPr>
        <p:spPr>
          <a:xfrm rot="5400000">
            <a:off x="4000500" y="30099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a:xfrm rot="5400000">
            <a:off x="4229894" y="3009106"/>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rot="5400000">
            <a:off x="3658394" y="2894806"/>
            <a:ext cx="685800" cy="2301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7" name="TextBox 26"/>
          <p:cNvSpPr txBox="1"/>
          <p:nvPr/>
        </p:nvSpPr>
        <p:spPr>
          <a:xfrm>
            <a:off x="3429000" y="3429000"/>
            <a:ext cx="2057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data file</a:t>
            </a:r>
          </a:p>
        </p:txBody>
      </p:sp>
      <p:sp>
        <p:nvSpPr>
          <p:cNvPr id="28" name="TextBox 27"/>
          <p:cNvSpPr txBox="1"/>
          <p:nvPr/>
        </p:nvSpPr>
        <p:spPr>
          <a:xfrm>
            <a:off x="5638800" y="22098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values are maintained in order in the index pages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dissolv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8</a:t>
            </a:r>
          </a:p>
        </p:txBody>
      </p:sp>
      <p:sp>
        <p:nvSpPr>
          <p:cNvPr id="28" name="TextBox 27"/>
          <p:cNvSpPr txBox="1"/>
          <p:nvPr/>
        </p:nvSpPr>
        <p:spPr>
          <a:xfrm>
            <a:off x="5562600" y="35814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a new node with the last ½ of the values</a:t>
            </a:r>
          </a:p>
        </p:txBody>
      </p: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2" name="TextBox 11"/>
          <p:cNvSpPr txBox="1"/>
          <p:nvPr/>
        </p:nvSpPr>
        <p:spPr>
          <a:xfrm>
            <a:off x="2514600" y="4419600"/>
            <a:ext cx="3048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chain the new node to the original node</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5105400" y="2057400"/>
            <a:ext cx="3352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new root with the first value of the new leaf node</a:t>
            </a:r>
          </a:p>
        </p:txBody>
      </p: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xit" presetSubtype="0" fill="hold" nodeType="withEffect">
                                  <p:stCondLst>
                                    <p:cond delay="0"/>
                                  </p:stCondLst>
                                  <p:childTnLst>
                                    <p:animEffect transition="out" filter="dissolv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P spid="12" grpId="0"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64, then 5</a:t>
            </a:r>
          </a:p>
        </p:txBody>
      </p:sp>
      <p:sp>
        <p:nvSpPr>
          <p:cNvPr id="12" name="TextBox 11"/>
          <p:cNvSpPr txBox="1"/>
          <p:nvPr/>
        </p:nvSpPr>
        <p:spPr>
          <a:xfrm>
            <a:off x="5486400" y="4648200"/>
            <a:ext cx="3048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both leaf nodes are now full ...</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a:t>8</a:t>
                      </a: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9" name="TextBox 18"/>
          <p:cNvSpPr txBox="1"/>
          <p:nvPr/>
        </p:nvSpPr>
        <p:spPr>
          <a:xfrm>
            <a:off x="2057400" y="1828800"/>
            <a:ext cx="1600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23 ...</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inserting 23 ...</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a:off x="1524000" y="4114800"/>
            <a:ext cx="2971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xit" presetSubtype="0" fill="hold" nodeType="withEffect">
                                  <p:stCondLst>
                                    <p:cond delay="0"/>
                                  </p:stCondLst>
                                  <p:childTnLst>
                                    <p:animEffect transition="out" filter="dissolv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par>
                                <p:cTn id="47" presetID="22" presetClass="entr" presetSubtype="1"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up)">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19 and 9</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xit" presetSubtype="0" fill="hold" nodeType="withEffect">
                                  <p:stCondLst>
                                    <p:cond delay="0"/>
                                  </p:stCondLst>
                                  <p:childTnLst>
                                    <p:animEffect transition="out" filter="dissolv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xit" presetSubtype="0" fill="hold" nodeType="withEffect">
                                  <p:stCondLst>
                                    <p:cond delay="0"/>
                                  </p:stCondLst>
                                  <p:childTnLst>
                                    <p:animEffect transition="out" filter="dissolv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same tree ...</a:t>
            </a:r>
          </a:p>
        </p:txBody>
      </p:sp>
      <p:cxnSp>
        <p:nvCxnSpPr>
          <p:cNvPr id="24" name="Straight Arrow Connector 23"/>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a:t>
            </a:r>
          </a:p>
        </p:txBody>
      </p:sp>
      <p:sp>
        <p:nvSpPr>
          <p:cNvPr id="19" name="TextBox 18"/>
          <p:cNvSpPr txBox="1"/>
          <p:nvPr/>
        </p:nvSpPr>
        <p:spPr>
          <a:xfrm>
            <a:off x="762000" y="3581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now insert 8 in the parent</a:t>
            </a:r>
          </a:p>
        </p:txBody>
      </p:sp>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4495800" y="3200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which will require that it splits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9" presetClass="exit" presetSubtype="0" fill="hold" nodeType="afterEffect">
                                  <p:stCondLst>
                                    <p:cond delay="0"/>
                                  </p:stCondLst>
                                  <p:childTnLst>
                                    <p:animEffect transition="out" filter="dissolv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9"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40"/>
                                        </p:tgtEl>
                                      </p:cBhvr>
                                    </p:animEffect>
                                    <p:set>
                                      <p:cBhvr>
                                        <p:cTn id="24" dur="1" fill="hold">
                                          <p:stCondLst>
                                            <p:cond delay="499"/>
                                          </p:stCondLst>
                                        </p:cTn>
                                        <p:tgtEl>
                                          <p:spTgt spid="40"/>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dissolv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6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 – inserting 8 and a pointer in the root node</a:t>
            </a:r>
          </a:p>
        </p:txBody>
      </p:sp>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5029200" y="1905000"/>
            <a:ext cx="2362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make the middle value the new root</a:t>
            </a:r>
          </a:p>
        </p:txBody>
      </p: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5562600" y="3429000"/>
            <a:ext cx="2819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move ½ the pointers and the last </a:t>
            </a:r>
            <a:r>
              <a:rPr lang="en-CA" b="0" dirty="0">
                <a:sym typeface="Symbol"/>
              </a:rPr>
              <a:t></a:t>
            </a:r>
            <a:r>
              <a:rPr lang="en-CA" b="0" i="1" dirty="0">
                <a:sym typeface="Symbol"/>
              </a:rPr>
              <a:t>n</a:t>
            </a:r>
            <a:r>
              <a:rPr lang="en-CA" b="0" dirty="0">
                <a:sym typeface="Symbol"/>
              </a:rPr>
              <a:t>/2 values</a:t>
            </a:r>
            <a:endParaRPr lang="en-CA" b="0" dirty="0"/>
          </a:p>
        </p:txBody>
      </p:sp>
      <p:sp>
        <p:nvSpPr>
          <p:cNvPr id="34" name="TextBox 33"/>
          <p:cNvSpPr txBox="1"/>
          <p:nvPr/>
        </p:nvSpPr>
        <p:spPr>
          <a:xfrm>
            <a:off x="381000" y="3429000"/>
            <a:ext cx="2667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keep ½ the pointers and the first </a:t>
            </a:r>
            <a:r>
              <a:rPr lang="en-CA" b="0" dirty="0">
                <a:sym typeface="Symbol"/>
              </a:rPr>
              <a:t></a:t>
            </a:r>
            <a:r>
              <a:rPr lang="en-CA" b="0" i="1" dirty="0">
                <a:sym typeface="Symbol"/>
              </a:rPr>
              <a:t>n</a:t>
            </a:r>
            <a:r>
              <a:rPr lang="en-CA" b="0" dirty="0">
                <a:sym typeface="Symbol"/>
              </a:rPr>
              <a:t>/2  values</a:t>
            </a:r>
            <a:endParaRPr lang="en-CA" b="0" dirty="0"/>
          </a:p>
        </p:txBody>
      </p: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childTnLst>
                          </p:cTn>
                        </p:par>
                        <p:par>
                          <p:cTn id="18" fill="hold">
                            <p:stCondLst>
                              <p:cond delay="500"/>
                            </p:stCondLst>
                            <p:childTnLst>
                              <p:par>
                                <p:cTn id="19" presetID="9" presetClass="exit" presetSubtype="0" fill="hold" nodeType="afterEffect">
                                  <p:stCondLst>
                                    <p:cond delay="0"/>
                                  </p:stCondLst>
                                  <p:childTnLst>
                                    <p:animEffect transition="out" filter="dissolv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par>
                                <p:cTn id="63" presetID="22" presetClass="entr" presetSubtype="1"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up)">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6"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5</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number = 1023;</a:t>
            </a:r>
            <a:br>
              <a:rPr lang="en-US" sz="2000" dirty="0"/>
            </a:br>
            <a:endParaRPr lang="en-US" sz="2000" dirty="0"/>
          </a:p>
          <a:p>
            <a:pPr marL="533400" indent="-533400"/>
            <a:r>
              <a:rPr lang="en-US" sz="2400" b="1" dirty="0"/>
              <a:t>Multipoint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a:t>
            </a:r>
            <a:r>
              <a:rPr lang="en-US" sz="2000" dirty="0" err="1"/>
              <a:t>branchNo</a:t>
            </a:r>
            <a:r>
              <a:rPr lang="en-US" sz="2000" dirty="0"/>
              <a:t> = 100;</a:t>
            </a:r>
          </a:p>
          <a:p>
            <a:pPr marL="342900" indent="-342900">
              <a:lnSpc>
                <a:spcPct val="110000"/>
              </a:lnSpc>
              <a:spcBef>
                <a:spcPts val="2400"/>
              </a:spcBef>
              <a:spcAft>
                <a:spcPts val="2400"/>
              </a:spcAft>
            </a:pPr>
            <a:r>
              <a:rPr lang="en-US" sz="2400" b="1" dirty="0"/>
              <a:t>    Ordering Query</a:t>
            </a:r>
            <a:br>
              <a:rPr lang="en-US" sz="2400" dirty="0"/>
            </a:br>
            <a:r>
              <a:rPr lang="en-US" sz="2000" dirty="0"/>
              <a:t>SELECT *</a:t>
            </a:r>
            <a:br>
              <a:rPr lang="en-US" sz="2000" dirty="0"/>
            </a:br>
            <a:r>
              <a:rPr lang="en-US" sz="2000" dirty="0"/>
              <a:t>FROM accounts</a:t>
            </a:r>
            <a:br>
              <a:rPr lang="en-US" sz="2000" dirty="0"/>
            </a:br>
            <a:r>
              <a:rPr lang="en-US" sz="2000" dirty="0"/>
              <a:t>ORDER BY balance;</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p:txBody>
          <a:bodyPr/>
          <a:lstStyle/>
          <a:p>
            <a:pPr marL="533400" indent="-533400">
              <a:lnSpc>
                <a:spcPct val="90000"/>
              </a:lnSpc>
            </a:pPr>
            <a:r>
              <a:rPr lang="en-US" b="1" dirty="0"/>
              <a:t>Range Query</a:t>
            </a:r>
            <a:br>
              <a:rPr lang="en-US" dirty="0"/>
            </a:br>
            <a:br>
              <a:rPr lang="en-US" dirty="0"/>
            </a:br>
            <a:r>
              <a:rPr lang="en-US" sz="2000" dirty="0"/>
              <a:t>SELECT number</a:t>
            </a:r>
            <a:br>
              <a:rPr lang="en-US" sz="2000" dirty="0"/>
            </a:br>
            <a:r>
              <a:rPr lang="en-US" sz="2000" dirty="0"/>
              <a:t>FROM accounts</a:t>
            </a:r>
            <a:br>
              <a:rPr lang="en-US" sz="2000" dirty="0"/>
            </a:br>
            <a:r>
              <a:rPr lang="en-US" sz="2000" dirty="0"/>
              <a:t>WHERE balance &gt; 10000 and balance &lt;= 20000;</a:t>
            </a:r>
            <a:br>
              <a:rPr lang="en-US" sz="2000" dirty="0"/>
            </a:br>
            <a:endParaRPr lang="en-US" sz="2000" dirty="0"/>
          </a:p>
          <a:p>
            <a:pPr marL="533400" indent="-533400">
              <a:lnSpc>
                <a:spcPct val="90000"/>
              </a:lnSpc>
            </a:pPr>
            <a:r>
              <a:rPr lang="en-US" b="1" dirty="0"/>
              <a:t>Prefix Match Query</a:t>
            </a:r>
            <a:br>
              <a:rPr lang="en-US" dirty="0"/>
            </a:br>
            <a:br>
              <a:rPr lang="en-US" dirty="0"/>
            </a:br>
            <a:r>
              <a:rPr lang="en-US" sz="2000" dirty="0"/>
              <a:t>SELECT *</a:t>
            </a:r>
            <a:br>
              <a:rPr lang="en-US" sz="2000" dirty="0"/>
            </a:br>
            <a:r>
              <a:rPr lang="en-US" sz="2000" dirty="0"/>
              <a:t>FROM employees</a:t>
            </a:r>
            <a:br>
              <a:rPr lang="en-US" sz="2000" dirty="0"/>
            </a:br>
            <a:r>
              <a:rPr lang="en-US" sz="2000" dirty="0"/>
              <a:t>WHERE  name like ‘J*’ ;</a:t>
            </a:r>
          </a:p>
        </p:txBody>
      </p:sp>
    </p:spTree>
    <p:extLst>
      <p:ext uri="{BB962C8B-B14F-4D97-AF65-F5344CB8AC3E}">
        <p14:creationId xmlns:p14="http://schemas.microsoft.com/office/powerpoint/2010/main" val="382216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209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tree after inserting 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676400"/>
            <a:ext cx="3276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values 31, 39, 45, 51, 60, 93</a:t>
            </a:r>
          </a:p>
          <a:p>
            <a:pPr algn="ctr"/>
            <a:endParaRPr lang="en-CA" b="0" dirty="0"/>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676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insert 77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dissolv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57"/>
                                        </p:tgtEl>
                                      </p:cBhvr>
                                    </p:animEffect>
                                    <p:set>
                                      <p:cBhvr>
                                        <p:cTn id="17" dur="1" fill="hold">
                                          <p:stCondLst>
                                            <p:cond delay="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dissolve">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xit" presetSubtype="0" fill="hold" nodeType="withEffect">
                                  <p:stCondLst>
                                    <p:cond delay="0"/>
                                  </p:stCondLst>
                                  <p:childTnLst>
                                    <p:animEffect transition="out" filter="dissolv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xfrm>
            <a:off x="381000" y="419100"/>
            <a:ext cx="85344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Deleting a Data Entry from a B+ Tree</a:t>
            </a:r>
          </a:p>
        </p:txBody>
      </p:sp>
      <p:sp>
        <p:nvSpPr>
          <p:cNvPr id="32773" name="Rectangle 5"/>
          <p:cNvSpPr>
            <a:spLocks noGrp="1" noChangeArrowheads="1"/>
          </p:cNvSpPr>
          <p:nvPr>
            <p:ph type="body" idx="1"/>
          </p:nvPr>
        </p:nvSpPr>
        <p:spPr>
          <a:xfrm>
            <a:off x="304800" y="1447800"/>
            <a:ext cx="8610600" cy="5638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lnSpc>
                <a:spcPct val="90000"/>
              </a:lnSpc>
            </a:pPr>
            <a:r>
              <a:rPr lang="en-US" dirty="0"/>
              <a:t>Start at root, find leaf </a:t>
            </a:r>
            <a:r>
              <a:rPr lang="en-US" b="1" i="1" dirty="0"/>
              <a:t>L</a:t>
            </a:r>
            <a:r>
              <a:rPr lang="en-US" dirty="0"/>
              <a:t> where entry belongs.</a:t>
            </a:r>
          </a:p>
          <a:p>
            <a:pPr>
              <a:lnSpc>
                <a:spcPct val="90000"/>
              </a:lnSpc>
            </a:pPr>
            <a:r>
              <a:rPr lang="en-US" dirty="0"/>
              <a:t>Remove the entry.</a:t>
            </a:r>
          </a:p>
          <a:p>
            <a:pPr lvl="1">
              <a:lnSpc>
                <a:spcPct val="90000"/>
              </a:lnSpc>
            </a:pPr>
            <a:r>
              <a:rPr lang="en-US" dirty="0"/>
              <a:t>If L is at least half-full, </a:t>
            </a:r>
            <a:r>
              <a:rPr lang="en-US" i="1" dirty="0"/>
              <a:t>done! </a:t>
            </a:r>
          </a:p>
          <a:p>
            <a:pPr lvl="1">
              <a:lnSpc>
                <a:spcPct val="90000"/>
              </a:lnSpc>
            </a:pPr>
            <a:r>
              <a:rPr lang="en-US" dirty="0"/>
              <a:t>If L has less </a:t>
            </a:r>
            <a:r>
              <a:rPr lang="en-US" b="1" dirty="0"/>
              <a:t>(n+1)/2 </a:t>
            </a:r>
            <a:r>
              <a:rPr lang="en-US" dirty="0"/>
              <a:t>entries,</a:t>
            </a:r>
          </a:p>
          <a:p>
            <a:pPr lvl="2">
              <a:lnSpc>
                <a:spcPct val="90000"/>
              </a:lnSpc>
            </a:pPr>
            <a:r>
              <a:rPr lang="en-US" sz="2800" dirty="0"/>
              <a:t>Try to </a:t>
            </a:r>
            <a:r>
              <a:rPr lang="en-US" sz="2800" dirty="0">
                <a:solidFill>
                  <a:srgbClr val="C00000"/>
                </a:solidFill>
              </a:rPr>
              <a:t>re-distribute</a:t>
            </a:r>
            <a:r>
              <a:rPr lang="en-US" sz="2800" dirty="0"/>
              <a:t>, borrowing from </a:t>
            </a:r>
            <a:r>
              <a:rPr lang="en-US" sz="2800" i="1" u="sng" dirty="0"/>
              <a:t>sibling</a:t>
            </a:r>
            <a:r>
              <a:rPr lang="en-US" sz="2800" i="1" dirty="0"/>
              <a:t> (</a:t>
            </a:r>
            <a:r>
              <a:rPr lang="en-US" sz="2800" i="1" dirty="0">
                <a:solidFill>
                  <a:srgbClr val="0070C0"/>
                </a:solidFill>
              </a:rPr>
              <a:t>adjacent node with </a:t>
            </a:r>
            <a:r>
              <a:rPr lang="en-US" sz="2800" i="1" u="sng" dirty="0">
                <a:solidFill>
                  <a:srgbClr val="0070C0"/>
                </a:solidFill>
              </a:rPr>
              <a:t>same parent </a:t>
            </a:r>
            <a:r>
              <a:rPr lang="en-US" sz="2800" i="1" dirty="0">
                <a:solidFill>
                  <a:srgbClr val="0070C0"/>
                </a:solidFill>
              </a:rPr>
              <a:t>as L</a:t>
            </a:r>
            <a:r>
              <a:rPr lang="en-US" sz="2800" i="1" dirty="0"/>
              <a:t>)</a:t>
            </a:r>
            <a:r>
              <a:rPr lang="en-US" sz="2800" dirty="0"/>
              <a:t>.</a:t>
            </a:r>
          </a:p>
          <a:p>
            <a:pPr lvl="2">
              <a:lnSpc>
                <a:spcPct val="90000"/>
              </a:lnSpc>
            </a:pPr>
            <a:r>
              <a:rPr lang="en-US" sz="2800" dirty="0"/>
              <a:t>If re-distribution fails, </a:t>
            </a:r>
            <a:r>
              <a:rPr lang="en-US" sz="2800" i="1" u="sng" dirty="0">
                <a:solidFill>
                  <a:srgbClr val="C00000"/>
                </a:solidFill>
              </a:rPr>
              <a:t>merge</a:t>
            </a:r>
            <a:r>
              <a:rPr lang="en-US" sz="2800" dirty="0">
                <a:solidFill>
                  <a:srgbClr val="C00000"/>
                </a:solidFill>
              </a:rPr>
              <a:t> </a:t>
            </a:r>
            <a:r>
              <a:rPr lang="en-US" sz="2800" i="1" dirty="0"/>
              <a:t>L </a:t>
            </a:r>
            <a:r>
              <a:rPr lang="en-US" sz="2800" dirty="0"/>
              <a:t>and sibling.</a:t>
            </a:r>
          </a:p>
          <a:p>
            <a:pPr>
              <a:lnSpc>
                <a:spcPct val="90000"/>
              </a:lnSpc>
            </a:pPr>
            <a:r>
              <a:rPr lang="en-US" dirty="0"/>
              <a:t>If merge occurred, must delete entry (pointing to </a:t>
            </a:r>
            <a:r>
              <a:rPr lang="en-US" i="1" dirty="0"/>
              <a:t>L</a:t>
            </a:r>
            <a:r>
              <a:rPr lang="en-US" dirty="0"/>
              <a:t> or sibling) from parent of </a:t>
            </a:r>
            <a:r>
              <a:rPr lang="en-US" i="1" dirty="0"/>
              <a:t>L</a:t>
            </a:r>
            <a:r>
              <a:rPr lang="en-US" dirty="0"/>
              <a:t>.</a:t>
            </a:r>
          </a:p>
          <a:p>
            <a:pPr>
              <a:lnSpc>
                <a:spcPct val="90000"/>
              </a:lnSpc>
            </a:pPr>
            <a:r>
              <a:rPr lang="en-US" dirty="0"/>
              <a:t>Merge could propagate to root, decreasing height.</a:t>
            </a:r>
          </a:p>
        </p:txBody>
      </p:sp>
      <p:sp>
        <p:nvSpPr>
          <p:cNvPr id="2" name="Slide Number Placeholder 1"/>
          <p:cNvSpPr>
            <a:spLocks noGrp="1"/>
          </p:cNvSpPr>
          <p:nvPr>
            <p:ph type="sldNum" sz="quarter" idx="12"/>
          </p:nvPr>
        </p:nvSpPr>
        <p:spPr/>
        <p:txBody>
          <a:bodyPr/>
          <a:lstStyle/>
          <a:p>
            <a:fld id="{12D37898-416F-4F78-BD92-D05D0EC9F66F}" type="slidenum">
              <a:rPr lang="en-US" smtClean="0"/>
              <a:pPr/>
              <a:t>55</a:t>
            </a:fld>
            <a:endParaRPr lang="en-US"/>
          </a:p>
        </p:txBody>
      </p:sp>
    </p:spTree>
    <p:extLst>
      <p:ext uri="{BB962C8B-B14F-4D97-AF65-F5344CB8AC3E}">
        <p14:creationId xmlns:p14="http://schemas.microsoft.com/office/powerpoint/2010/main" val="415064803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19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685800" y="6019800"/>
            <a:ext cx="2971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graphicFrame>
        <p:nvGraphicFramePr>
          <p:cNvPr id="52" name="Table 51"/>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3962400" y="6019800"/>
            <a:ext cx="3733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56</a:t>
            </a:fld>
            <a:endParaRPr lang="en-US"/>
          </a:p>
        </p:txBody>
      </p:sp>
    </p:spTree>
    <p:extLst>
      <p:ext uri="{BB962C8B-B14F-4D97-AF65-F5344CB8AC3E}">
        <p14:creationId xmlns:p14="http://schemas.microsoft.com/office/powerpoint/2010/main" val="25628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dissolve">
                                      <p:cBhvr>
                                        <p:cTn id="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2198132"/>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6038205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449747" y="6096000"/>
            <a:ext cx="297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node is less than half full: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 pointers to records</a:t>
            </a:r>
            <a:r>
              <a:rPr lang="en-US" b="0" dirty="0">
                <a:sym typeface="Symbol" pitchFamily="18" charset="2"/>
              </a:rPr>
              <a:t> </a:t>
            </a:r>
            <a:endParaRPr lang="en-CA" b="0" dirty="0"/>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807148" y="6095999"/>
            <a:ext cx="163752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sp>
        <p:nvSpPr>
          <p:cNvPr id="56" name="TextBox 55"/>
          <p:cNvSpPr txBox="1"/>
          <p:nvPr/>
        </p:nvSpPr>
        <p:spPr>
          <a:xfrm>
            <a:off x="2819400" y="60960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9" presetClass="exit" presetSubtype="0" fill="hold" nodeType="withEffect">
                                  <p:stCondLst>
                                    <p:cond delay="0"/>
                                  </p:stCondLst>
                                  <p:childTnLst>
                                    <p:animEffect transition="out" filter="dissolv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638800" y="2438400"/>
            <a:ext cx="2209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change the value in the parent node</a:t>
            </a:r>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73843382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5943600"/>
            <a:ext cx="2209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take a value from the left sibling node</a:t>
            </a:r>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4" name="Table 53"/>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0" name="Straight Arrow Connector 59"/>
          <p:cNvCxnSpPr/>
          <p:nvPr/>
        </p:nvCxnSpPr>
        <p:spPr>
          <a:xfrm rot="10800000" flipV="1">
            <a:off x="5105400" y="2971800"/>
            <a:ext cx="533400" cy="457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xit" presetSubtype="0" fill="hold" nodeType="withEffect">
                                  <p:stCondLst>
                                    <p:cond delay="0"/>
                                  </p:stCondLst>
                                  <p:childTnLst>
                                    <p:animEffect transition="out" filter="dissolv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dissolve">
                                      <p:cBhvr>
                                        <p:cTn id="23" dur="500"/>
                                        <p:tgtEl>
                                          <p:spTgt spid="5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7344049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92356482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21737560"/>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878938020"/>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8382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276600" y="6019800"/>
            <a:ext cx="17907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1816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a:t>
            </a:r>
            <a:r>
              <a:rPr lang="en-US" dirty="0"/>
              <a:t>L</a:t>
            </a:r>
            <a:r>
              <a:rPr lang="en-US" b="0" dirty="0"/>
              <a:t> sibling</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2"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6</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Scan Query</a:t>
            </a:r>
            <a:br>
              <a:rPr lang="en-US" sz="2400" dirty="0"/>
            </a:br>
            <a:endParaRPr lang="en-US" sz="2400" dirty="0"/>
          </a:p>
          <a:p>
            <a:pPr marL="0" indent="0">
              <a:buNone/>
            </a:pPr>
            <a:r>
              <a:rPr lang="en-US" sz="2300" dirty="0"/>
              <a:t>SELECT avg(salary) FROM employees;</a:t>
            </a:r>
          </a:p>
          <a:p>
            <a:pPr marL="0" indent="0">
              <a:buNone/>
            </a:pPr>
            <a:endParaRPr lang="en-US" sz="2000" dirty="0"/>
          </a:p>
          <a:p>
            <a:pPr marL="533400" indent="-533400"/>
            <a:r>
              <a:rPr lang="en-US" sz="2400" b="1" dirty="0"/>
              <a:t>Extremal Query</a:t>
            </a:r>
          </a:p>
          <a:p>
            <a:pPr marL="0" indent="0">
              <a:buNone/>
            </a:pPr>
            <a:r>
              <a:rPr lang="en-US" sz="2000" dirty="0"/>
              <a:t>SELECT *</a:t>
            </a:r>
            <a:br>
              <a:rPr lang="en-US" sz="2000" dirty="0"/>
            </a:br>
            <a:r>
              <a:rPr lang="en-US" sz="2000" dirty="0"/>
              <a:t>FROM accounts</a:t>
            </a:r>
            <a:br>
              <a:rPr lang="en-US" sz="2000" dirty="0"/>
            </a:br>
            <a:r>
              <a:rPr lang="en-US" sz="2000" dirty="0"/>
              <a:t>WHERE balance = </a:t>
            </a:r>
            <a:br>
              <a:rPr lang="en-US" sz="2000" dirty="0"/>
            </a:br>
            <a:r>
              <a:rPr lang="en-US" sz="2000" dirty="0"/>
              <a:t>  max(select balance from accounts);</a:t>
            </a:r>
          </a:p>
          <a:p>
            <a:pPr marL="342900" indent="-342900">
              <a:lnSpc>
                <a:spcPct val="110000"/>
              </a:lnSpc>
              <a:spcBef>
                <a:spcPts val="2400"/>
              </a:spcBef>
              <a:spcAft>
                <a:spcPts val="2400"/>
              </a:spcAft>
            </a:pPr>
            <a:r>
              <a:rPr lang="en-US" sz="2400" b="1" dirty="0"/>
              <a:t>    Grouping Query</a:t>
            </a:r>
            <a:br>
              <a:rPr lang="en-US" sz="2400" dirty="0"/>
            </a:br>
            <a:r>
              <a:rPr lang="en-US" sz="2000" dirty="0"/>
              <a:t>SELECT </a:t>
            </a:r>
            <a:r>
              <a:rPr lang="en-US" sz="2000" dirty="0" err="1"/>
              <a:t>branchNo</a:t>
            </a:r>
            <a:r>
              <a:rPr lang="en-US" sz="2000" dirty="0"/>
              <a:t>, avg(balance)</a:t>
            </a:r>
            <a:br>
              <a:rPr lang="en-US" sz="2000" dirty="0"/>
            </a:br>
            <a:r>
              <a:rPr lang="en-US" sz="2000" dirty="0"/>
              <a:t>FROM accounts</a:t>
            </a:r>
            <a:br>
              <a:rPr lang="en-US" sz="2000" dirty="0"/>
            </a:br>
            <a:r>
              <a:rPr lang="en-US" sz="2000" dirty="0"/>
              <a:t>GROUP BY </a:t>
            </a:r>
            <a:r>
              <a:rPr lang="en-US" sz="2000" dirty="0" err="1"/>
              <a:t>branchNo</a:t>
            </a:r>
            <a:r>
              <a:rPr lang="en-US" sz="2000" dirty="0"/>
              <a:t>;</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a:xfrm>
            <a:off x="4800600" y="1773936"/>
            <a:ext cx="4343400" cy="4623816"/>
          </a:xfrm>
        </p:spPr>
        <p:txBody>
          <a:bodyPr/>
          <a:lstStyle/>
          <a:p>
            <a:pPr marL="533400" indent="-533400">
              <a:lnSpc>
                <a:spcPct val="90000"/>
              </a:lnSpc>
            </a:pPr>
            <a:r>
              <a:rPr lang="en-US" b="1" dirty="0"/>
              <a:t>Join Query</a:t>
            </a:r>
            <a:br>
              <a:rPr lang="en-US" dirty="0"/>
            </a:br>
            <a:br>
              <a:rPr lang="en-US" dirty="0"/>
            </a:br>
            <a:r>
              <a:rPr lang="en-US" sz="2000" dirty="0"/>
              <a:t>SELECT distinct </a:t>
            </a:r>
            <a:r>
              <a:rPr lang="en-US" sz="2000" dirty="0" err="1"/>
              <a:t>b.branchName</a:t>
            </a:r>
            <a:br>
              <a:rPr lang="en-US" sz="2000" dirty="0"/>
            </a:br>
            <a:r>
              <a:rPr lang="en-US" sz="2000" dirty="0"/>
              <a:t>FROM accounts a join branch on </a:t>
            </a:r>
            <a:r>
              <a:rPr lang="en-US" sz="2000" dirty="0" err="1"/>
              <a:t>a.branchNo</a:t>
            </a:r>
            <a:r>
              <a:rPr lang="en-US" sz="2000" dirty="0"/>
              <a:t> = </a:t>
            </a:r>
            <a:r>
              <a:rPr lang="en-US" sz="2000" dirty="0" err="1"/>
              <a:t>b.branchNo</a:t>
            </a:r>
            <a:br>
              <a:rPr lang="en-US" sz="2000" dirty="0"/>
            </a:br>
            <a:r>
              <a:rPr lang="en-US" sz="2000" dirty="0"/>
              <a:t>WHERE   </a:t>
            </a:r>
            <a:r>
              <a:rPr lang="en-US" sz="2000" dirty="0" err="1"/>
              <a:t>a.balance</a:t>
            </a:r>
            <a:r>
              <a:rPr lang="en-US" sz="2000" dirty="0"/>
              <a:t> &gt; 10000;</a:t>
            </a:r>
          </a:p>
          <a:p>
            <a:pPr marL="533400" indent="-533400">
              <a:lnSpc>
                <a:spcPct val="90000"/>
              </a:lnSpc>
            </a:pPr>
            <a:endParaRPr lang="en-US" sz="2000" dirty="0"/>
          </a:p>
        </p:txBody>
      </p:sp>
    </p:spTree>
    <p:extLst>
      <p:ext uri="{BB962C8B-B14F-4D97-AF65-F5344CB8AC3E}">
        <p14:creationId xmlns:p14="http://schemas.microsoft.com/office/powerpoint/2010/main" val="611762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33132237"/>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623353627"/>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65122815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40405220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1101042" y="5937813"/>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505200" y="5943600"/>
            <a:ext cx="1828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486400" y="59436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L sibling</a:t>
            </a:r>
            <a:endParaRPr lang="en-CA" b="0" dirty="0"/>
          </a:p>
        </p:txBody>
      </p:sp>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9" presetClass="exit" presetSubtype="0" fill="hold" nodeType="withEffect">
                                  <p:stCondLst>
                                    <p:cond delay="0"/>
                                  </p:stCondLst>
                                  <p:childTnLst>
                                    <p:animEffect transition="out" filter="dissolve">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9"/>
                                        </p:tgtEl>
                                      </p:cBhvr>
                                    </p:animEffect>
                                    <p:set>
                                      <p:cBhvr>
                                        <p:cTn id="15" dur="1" fill="hold">
                                          <p:stCondLst>
                                            <p:cond delay="499"/>
                                          </p:stCondLst>
                                        </p:cTn>
                                        <p:tgtEl>
                                          <p:spTgt spid="49"/>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50"/>
                                        </p:tgtEl>
                                      </p:cBhvr>
                                    </p:animEffect>
                                    <p:set>
                                      <p:cBhvr>
                                        <p:cTn id="18" dur="1" fill="hold">
                                          <p:stCondLst>
                                            <p:cond delay="499"/>
                                          </p:stCondLst>
                                        </p:cTn>
                                        <p:tgtEl>
                                          <p:spTgt spid="50"/>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11618133"/>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4033246969"/>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1824480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990055861"/>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1" name="TextBox 60"/>
          <p:cNvSpPr txBox="1"/>
          <p:nvPr/>
        </p:nvSpPr>
        <p:spPr>
          <a:xfrm>
            <a:off x="5486400" y="2438400"/>
            <a:ext cx="2590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note that these nodes have enough (2) pointers</a:t>
            </a:r>
            <a:endParaRPr lang="en-CA" b="0" dirty="0"/>
          </a:p>
        </p:txBody>
      </p:sp>
      <p:cxnSp>
        <p:nvCxnSpPr>
          <p:cNvPr id="63" name="Straight Arrow Connector 62"/>
          <p:cNvCxnSpPr>
            <a:stCxn id="61" idx="1"/>
          </p:cNvCxnSpPr>
          <p:nvPr/>
        </p:nvCxnSpPr>
        <p:spPr>
          <a:xfrm rot="10800000" flipV="1">
            <a:off x="3810000" y="2761566"/>
            <a:ext cx="1676400" cy="66743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2"/>
          </p:cNvCxnSpPr>
          <p:nvPr/>
        </p:nvCxnSpPr>
        <p:spPr>
          <a:xfrm rot="5400000">
            <a:off x="6609665" y="3256866"/>
            <a:ext cx="344271"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dissolve">
                                      <p:cBhvr>
                                        <p:cTn id="19" dur="500"/>
                                        <p:tgtEl>
                                          <p:spTgt spid="61"/>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500"/>
                                        <p:tgtEl>
                                          <p:spTgt spid="63"/>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2395770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6</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12942876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166036895"/>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79661767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9" name="TextBox 48"/>
          <p:cNvSpPr txBox="1"/>
          <p:nvPr/>
        </p:nvSpPr>
        <p:spPr>
          <a:xfrm>
            <a:off x="609600" y="3505200"/>
            <a:ext cx="2438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the parent entry doesn't need to change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dissolve">
                                      <p:cBhvr>
                                        <p:cTn id="2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922467950"/>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8</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41361169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79989066"/>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059598625"/>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par>
                                <p:cTn id="13" presetID="9" presetClass="exit" presetSubtype="0" fill="hold" nodeType="withEffect">
                                  <p:stCondLst>
                                    <p:cond delay="0"/>
                                  </p:stCondLst>
                                  <p:childTnLst>
                                    <p:animEffect transition="out" filter="dissolv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childTnLst>
                          </p:cTn>
                        </p:par>
                        <p:par>
                          <p:cTn id="16" fill="hold">
                            <p:stCondLst>
                              <p:cond delay="500"/>
                            </p:stCondLst>
                            <p:childTnLst>
                              <p:par>
                                <p:cTn id="17" presetID="9" presetClass="exit" presetSubtype="0" fill="hold" nodeType="afterEffect">
                                  <p:stCondLst>
                                    <p:cond delay="0"/>
                                  </p:stCondLst>
                                  <p:childTnLst>
                                    <p:animEffect transition="out" filter="dissolve">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002626309"/>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755583688"/>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484733838"/>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8824504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905000" y="30480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just 1 pointer</a:t>
            </a:r>
            <a:endParaRPr lang="en-CA" b="0" dirty="0"/>
          </a:p>
        </p:txBody>
      </p:sp>
      <p:sp>
        <p:nvSpPr>
          <p:cNvPr id="50" name="TextBox 49"/>
          <p:cNvSpPr txBox="1"/>
          <p:nvPr/>
        </p:nvSpPr>
        <p:spPr>
          <a:xfrm>
            <a:off x="5562600" y="2362200"/>
            <a:ext cx="1752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take a pointer from sibling</a:t>
            </a:r>
            <a:endParaRPr lang="en-CA" b="0" dirty="0"/>
          </a:p>
        </p:txBody>
      </p:sp>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par>
                                <p:cTn id="12" presetID="9" presetClass="exit" presetSubtype="0" fill="hold" nodeType="withEffect">
                                  <p:stCondLst>
                                    <p:cond delay="0"/>
                                  </p:stCondLst>
                                  <p:childTnLst>
                                    <p:animEffect transition="out" filter="dissolve">
                                      <p:cBhvr>
                                        <p:cTn id="13" dur="500"/>
                                        <p:tgtEl>
                                          <p:spTgt spid="60"/>
                                        </p:tgtEl>
                                      </p:cBhvr>
                                    </p:animEffect>
                                    <p:set>
                                      <p:cBhvr>
                                        <p:cTn id="14" dur="1" fill="hold">
                                          <p:stCondLst>
                                            <p:cond delay="499"/>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dissolv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dissolv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6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46500962"/>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18564777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223210003"/>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221011899"/>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315461446"/>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4" name="Straight Arrow Connector 63"/>
          <p:cNvCxnSpPr/>
          <p:nvPr/>
        </p:nvCxnSpPr>
        <p:spPr>
          <a:xfrm rot="16200000" flipH="1">
            <a:off x="4533900" y="4152900"/>
            <a:ext cx="990600" cy="914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a:off x="4876800" y="4114800"/>
            <a:ext cx="1828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7" name="Freeform 56"/>
          <p:cNvSpPr/>
          <p:nvPr/>
        </p:nvSpPr>
        <p:spPr>
          <a:xfrm>
            <a:off x="3302420" y="2312450"/>
            <a:ext cx="1352707" cy="1292251"/>
          </a:xfrm>
          <a:custGeom>
            <a:avLst/>
            <a:gdLst>
              <a:gd name="connsiteX0" fmla="*/ 1352707 w 1352707"/>
              <a:gd name="connsiteY0" fmla="*/ 1292251 h 1292251"/>
              <a:gd name="connsiteX1" fmla="*/ 733031 w 1352707"/>
              <a:gd name="connsiteY1" fmla="*/ 0 h 1292251"/>
              <a:gd name="connsiteX2" fmla="*/ 0 w 1352707"/>
              <a:gd name="connsiteY2" fmla="*/ 1292251 h 1292251"/>
            </a:gdLst>
            <a:ahLst/>
            <a:cxnLst>
              <a:cxn ang="0">
                <a:pos x="connsiteX0" y="connsiteY0"/>
              </a:cxn>
              <a:cxn ang="0">
                <a:pos x="connsiteX1" y="connsiteY1"/>
              </a:cxn>
              <a:cxn ang="0">
                <a:pos x="connsiteX2" y="connsiteY2"/>
              </a:cxn>
            </a:cxnLst>
            <a:rect l="l" t="t" r="r" b="b"/>
            <a:pathLst>
              <a:path w="1352707" h="1292251">
                <a:moveTo>
                  <a:pt x="1352707" y="1292251"/>
                </a:moveTo>
                <a:cubicBezTo>
                  <a:pt x="1155594" y="646125"/>
                  <a:pt x="958482" y="0"/>
                  <a:pt x="733031" y="0"/>
                </a:cubicBezTo>
                <a:cubicBezTo>
                  <a:pt x="507580" y="0"/>
                  <a:pt x="253790" y="646125"/>
                  <a:pt x="0" y="1292251"/>
                </a:cubicBezTo>
              </a:path>
            </a:pathLst>
          </a:custGeom>
          <a:ln w="12700">
            <a:solidFill>
              <a:schemeClr val="accent1">
                <a:lumMod val="75000"/>
              </a:schemeClr>
            </a:solidFill>
            <a:tailEnd type="triangle" w="lg"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5C1167C-26DD-4827-97F9-8E5C77A8F174}"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par>
                                <p:cTn id="13" presetID="9" presetClass="exit" presetSubtype="0" fill="hold" nodeType="with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up)">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xit" presetSubtype="0" fill="hold" nodeType="withEffect">
                                  <p:stCondLst>
                                    <p:cond delay="0"/>
                                  </p:stCondLst>
                                  <p:childTnLst>
                                    <p:animEffect transition="out" filter="dissolve">
                                      <p:cBhvr>
                                        <p:cTn id="40" dur="500"/>
                                        <p:tgtEl>
                                          <p:spTgt spid="53"/>
                                        </p:tgtEl>
                                      </p:cBhvr>
                                    </p:animEffect>
                                    <p:set>
                                      <p:cBhvr>
                                        <p:cTn id="41" dur="1" fill="hold">
                                          <p:stCondLst>
                                            <p:cond delay="499"/>
                                          </p:stCondLst>
                                        </p:cTn>
                                        <p:tgtEl>
                                          <p:spTgt spid="5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dissolve">
                                      <p:cBhvr>
                                        <p:cTn id="46" dur="500"/>
                                        <p:tgtEl>
                                          <p:spTgt spid="63"/>
                                        </p:tgtEl>
                                      </p:cBhvr>
                                    </p:animEffect>
                                  </p:childTnLst>
                                </p:cTn>
                              </p:par>
                              <p:par>
                                <p:cTn id="47" presetID="9" presetClass="exit" presetSubtype="0" fill="hold" nodeType="withEffect">
                                  <p:stCondLst>
                                    <p:cond delay="0"/>
                                  </p:stCondLst>
                                  <p:childTnLst>
                                    <p:animEffect transition="out" filter="dissolv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4066551168"/>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219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6096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finished</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031338554"/>
              </p:ext>
            </p:extLst>
          </p:nvPr>
        </p:nvGraphicFramePr>
        <p:xfrm>
          <a:off x="2438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87915657"/>
              </p:ext>
            </p:extLst>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3276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600200" y="4114800"/>
            <a:ext cx="1676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315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876178178"/>
              </p:ext>
            </p:extLst>
          </p:nvPr>
        </p:nvGraphicFramePr>
        <p:xfrm>
          <a:off x="4876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4495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5715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rot="16200000" flipH="1">
            <a:off x="5715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371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5400000">
            <a:off x="26670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4" name="Straight Arrow Connector 63"/>
          <p:cNvCxnSpPr/>
          <p:nvPr/>
        </p:nvCxnSpPr>
        <p:spPr>
          <a:xfrm rot="5400000">
            <a:off x="3810000" y="4343400"/>
            <a:ext cx="990600" cy="533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rot="16200000" flipH="1">
            <a:off x="4572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2057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69342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D35A-F704-4A47-AF1F-0831EAF6FADA}"/>
              </a:ext>
            </a:extLst>
          </p:cNvPr>
          <p:cNvSpPr>
            <a:spLocks noGrp="1"/>
          </p:cNvSpPr>
          <p:nvPr>
            <p:ph type="title"/>
          </p:nvPr>
        </p:nvSpPr>
        <p:spPr/>
        <p:txBody>
          <a:bodyPr>
            <a:noAutofit/>
          </a:bodyPr>
          <a:lstStyle/>
          <a:p>
            <a:pPr algn="ctr"/>
            <a:r>
              <a:rPr lang="en-US" sz="4400" dirty="0"/>
              <a:t>Handling non-unique keys</a:t>
            </a:r>
          </a:p>
        </p:txBody>
      </p:sp>
      <p:sp>
        <p:nvSpPr>
          <p:cNvPr id="3" name="Slide Number Placeholder 2">
            <a:extLst>
              <a:ext uri="{FF2B5EF4-FFF2-40B4-BE49-F238E27FC236}">
                <a16:creationId xmlns:a16="http://schemas.microsoft.com/office/drawing/2014/main" id="{19B8FB88-BF37-41EB-9F53-D5555DC0B90F}"/>
              </a:ext>
            </a:extLst>
          </p:cNvPr>
          <p:cNvSpPr>
            <a:spLocks noGrp="1"/>
          </p:cNvSpPr>
          <p:nvPr>
            <p:ph type="sldNum" sz="quarter" idx="12"/>
          </p:nvPr>
        </p:nvSpPr>
        <p:spPr/>
        <p:txBody>
          <a:bodyPr/>
          <a:lstStyle/>
          <a:p>
            <a:fld id="{15C1167C-26DD-4827-97F9-8E5C77A8F174}" type="slidenum">
              <a:rPr lang="en-US" smtClean="0"/>
              <a:pPr/>
              <a:t>67</a:t>
            </a:fld>
            <a:endParaRPr lang="en-US"/>
          </a:p>
        </p:txBody>
      </p:sp>
      <p:pic>
        <p:nvPicPr>
          <p:cNvPr id="4" name="Picture 3">
            <a:extLst>
              <a:ext uri="{FF2B5EF4-FFF2-40B4-BE49-F238E27FC236}">
                <a16:creationId xmlns:a16="http://schemas.microsoft.com/office/drawing/2014/main" id="{B375A4B6-30E3-47FE-8D31-FBC5B4CCEDD7}"/>
              </a:ext>
            </a:extLst>
          </p:cNvPr>
          <p:cNvPicPr>
            <a:picLocks noChangeAspect="1"/>
          </p:cNvPicPr>
          <p:nvPr/>
        </p:nvPicPr>
        <p:blipFill>
          <a:blip r:embed="rId2"/>
          <a:stretch>
            <a:fillRect/>
          </a:stretch>
        </p:blipFill>
        <p:spPr>
          <a:xfrm>
            <a:off x="152400" y="1524000"/>
            <a:ext cx="4343400" cy="2490935"/>
          </a:xfrm>
          <a:prstGeom prst="rect">
            <a:avLst/>
          </a:prstGeom>
        </p:spPr>
      </p:pic>
      <p:sp>
        <p:nvSpPr>
          <p:cNvPr id="6" name="Rectangle 5">
            <a:extLst>
              <a:ext uri="{FF2B5EF4-FFF2-40B4-BE49-F238E27FC236}">
                <a16:creationId xmlns:a16="http://schemas.microsoft.com/office/drawing/2014/main" id="{D1CC5EBE-3B70-4F20-9E3B-F99B60E4AE6D}"/>
              </a:ext>
            </a:extLst>
          </p:cNvPr>
          <p:cNvSpPr/>
          <p:nvPr/>
        </p:nvSpPr>
        <p:spPr>
          <a:xfrm>
            <a:off x="4953000" y="1905000"/>
            <a:ext cx="4038600" cy="769441"/>
          </a:xfrm>
          <a:prstGeom prst="rect">
            <a:avLst/>
          </a:prstGeom>
        </p:spPr>
        <p:txBody>
          <a:bodyPr wrap="square">
            <a:spAutoFit/>
          </a:bodyPr>
          <a:lstStyle/>
          <a:p>
            <a:r>
              <a:rPr lang="en-US" sz="2400" dirty="0">
                <a:latin typeface="Crimson Text"/>
              </a:rPr>
              <a:t>Approach #1: Duplicate Keys</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Store duplicate keys multiple times.</a:t>
            </a:r>
          </a:p>
        </p:txBody>
      </p:sp>
      <p:sp>
        <p:nvSpPr>
          <p:cNvPr id="7" name="Rectangle 6">
            <a:extLst>
              <a:ext uri="{FF2B5EF4-FFF2-40B4-BE49-F238E27FC236}">
                <a16:creationId xmlns:a16="http://schemas.microsoft.com/office/drawing/2014/main" id="{414941B8-869C-4BFF-8FDC-002E368506EF}"/>
              </a:ext>
            </a:extLst>
          </p:cNvPr>
          <p:cNvSpPr/>
          <p:nvPr/>
        </p:nvSpPr>
        <p:spPr>
          <a:xfrm>
            <a:off x="4953000" y="4572000"/>
            <a:ext cx="4162864" cy="1384995"/>
          </a:xfrm>
          <a:prstGeom prst="rect">
            <a:avLst/>
          </a:prstGeom>
        </p:spPr>
        <p:txBody>
          <a:bodyPr wrap="square">
            <a:spAutoFit/>
          </a:bodyPr>
          <a:lstStyle/>
          <a:p>
            <a:r>
              <a:rPr lang="en-US" sz="2400" dirty="0">
                <a:latin typeface="Crimson Text"/>
              </a:rPr>
              <a:t>Approach #2: Value Lists</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Store each key only once and maintain a linked list of values associated with the key</a:t>
            </a:r>
          </a:p>
        </p:txBody>
      </p:sp>
      <p:pic>
        <p:nvPicPr>
          <p:cNvPr id="3074" name="Picture 2" descr="D:\Users\ae\AppData\Local\Temp\SNAGHTML974c808.PNG">
            <a:extLst>
              <a:ext uri="{FF2B5EF4-FFF2-40B4-BE49-F238E27FC236}">
                <a16:creationId xmlns:a16="http://schemas.microsoft.com/office/drawing/2014/main" id="{41A95403-2C8A-4587-8C60-1332E633E4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79" y="4178997"/>
            <a:ext cx="3636955" cy="249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681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Height</a:t>
            </a:r>
          </a:p>
        </p:txBody>
      </p:sp>
      <p:sp>
        <p:nvSpPr>
          <p:cNvPr id="3" name="Content Placeholder 2"/>
          <p:cNvSpPr>
            <a:spLocks noGrp="1"/>
          </p:cNvSpPr>
          <p:nvPr>
            <p:ph idx="1"/>
          </p:nvPr>
        </p:nvSpPr>
        <p:spPr>
          <a:xfrm>
            <a:off x="381000" y="1676400"/>
            <a:ext cx="8382000" cy="4876799"/>
          </a:xfrm>
        </p:spPr>
        <p:txBody>
          <a:bodyPr>
            <a:normAutofit lnSpcReduction="10000"/>
          </a:bodyPr>
          <a:lstStyle/>
          <a:p>
            <a:pPr>
              <a:spcAft>
                <a:spcPts val="600"/>
              </a:spcAft>
            </a:pPr>
            <a:r>
              <a:rPr lang="en-US" dirty="0"/>
              <a:t>Assume a block size of 4,096 and the keys are 4 byte integers and pointers are 8 byte addresses</a:t>
            </a:r>
          </a:p>
          <a:p>
            <a:pPr lvl="1">
              <a:spcAft>
                <a:spcPts val="600"/>
              </a:spcAft>
            </a:pPr>
            <a:r>
              <a:rPr lang="en-US" dirty="0"/>
              <a:t>Each tree node can contain 340 key values and pointers</a:t>
            </a:r>
          </a:p>
          <a:p>
            <a:pPr lvl="1">
              <a:spcAft>
                <a:spcPts val="600"/>
              </a:spcAft>
            </a:pPr>
            <a:r>
              <a:rPr lang="en-US" dirty="0"/>
              <a:t>If each node is 2/3 full that is 255 pointers</a:t>
            </a:r>
          </a:p>
          <a:p>
            <a:pPr>
              <a:spcAft>
                <a:spcPts val="600"/>
              </a:spcAft>
            </a:pPr>
            <a:r>
              <a:rPr lang="en-US" dirty="0"/>
              <a:t>How many records can be accessed by such a tree with 3 levels?</a:t>
            </a:r>
          </a:p>
          <a:p>
            <a:pPr lvl="1">
              <a:spcAft>
                <a:spcPts val="600"/>
              </a:spcAft>
            </a:pPr>
            <a:r>
              <a:rPr lang="en-US" dirty="0"/>
              <a:t>255</a:t>
            </a:r>
            <a:r>
              <a:rPr lang="en-US" baseline="30000" dirty="0"/>
              <a:t>3</a:t>
            </a:r>
            <a:r>
              <a:rPr lang="en-US" dirty="0"/>
              <a:t> = 16,600,000 records</a:t>
            </a:r>
          </a:p>
        </p:txBody>
      </p:sp>
      <p:sp>
        <p:nvSpPr>
          <p:cNvPr id="4" name="Slide Number Placeholder 3"/>
          <p:cNvSpPr>
            <a:spLocks noGrp="1"/>
          </p:cNvSpPr>
          <p:nvPr>
            <p:ph type="sldNum" sz="quarter" idx="12"/>
          </p:nvPr>
        </p:nvSpPr>
        <p:spPr/>
        <p:txBody>
          <a:bodyPr/>
          <a:lstStyle/>
          <a:p>
            <a:fld id="{12D37898-416F-4F78-BD92-D05D0EC9F66F}"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B Tree Efficiency</a:t>
            </a:r>
          </a:p>
        </p:txBody>
      </p:sp>
      <p:sp>
        <p:nvSpPr>
          <p:cNvPr id="322563" name="Rectangle 3"/>
          <p:cNvSpPr>
            <a:spLocks noGrp="1" noChangeArrowheads="1"/>
          </p:cNvSpPr>
          <p:nvPr>
            <p:ph idx="1"/>
          </p:nvPr>
        </p:nvSpPr>
        <p:spPr>
          <a:xfrm>
            <a:off x="228600" y="1524000"/>
            <a:ext cx="8610600" cy="5334000"/>
          </a:xfrm>
        </p:spPr>
        <p:txBody>
          <a:bodyPr>
            <a:normAutofit fontScale="92500" lnSpcReduction="20000"/>
          </a:bodyPr>
          <a:lstStyle/>
          <a:p>
            <a:pPr>
              <a:spcAft>
                <a:spcPts val="1200"/>
              </a:spcAft>
            </a:pPr>
            <a:r>
              <a:rPr lang="en-US" sz="2800" dirty="0"/>
              <a:t>Splitting and merging of index blocks are not frequent</a:t>
            </a:r>
          </a:p>
          <a:p>
            <a:pPr lvl="1">
              <a:spcAft>
                <a:spcPts val="1200"/>
              </a:spcAft>
            </a:pPr>
            <a:r>
              <a:rPr lang="en-US" sz="2400" dirty="0"/>
              <a:t>Typically the value of</a:t>
            </a:r>
            <a:r>
              <a:rPr lang="en-US" sz="2400" i="1" dirty="0"/>
              <a:t> n </a:t>
            </a:r>
            <a:r>
              <a:rPr lang="en-US" sz="2400" dirty="0"/>
              <a:t>will be much greater than 3!</a:t>
            </a:r>
          </a:p>
          <a:p>
            <a:pPr lvl="1">
              <a:spcAft>
                <a:spcPts val="1200"/>
              </a:spcAft>
            </a:pPr>
            <a:r>
              <a:rPr lang="en-US" sz="2400" dirty="0"/>
              <a:t>Most splits or merges are limited to </a:t>
            </a:r>
            <a:r>
              <a:rPr lang="en-US" sz="2400" b="1" dirty="0"/>
              <a:t>two leaves </a:t>
            </a:r>
            <a:r>
              <a:rPr lang="en-US" sz="2400" dirty="0"/>
              <a:t>and </a:t>
            </a:r>
            <a:r>
              <a:rPr lang="en-US" sz="2400" b="1" dirty="0"/>
              <a:t>one parent</a:t>
            </a:r>
          </a:p>
          <a:p>
            <a:pPr>
              <a:spcAft>
                <a:spcPts val="1200"/>
              </a:spcAft>
            </a:pPr>
            <a:r>
              <a:rPr lang="en-US" sz="2800" dirty="0">
                <a:sym typeface="Symbol" pitchFamily="18" charset="2"/>
              </a:rPr>
              <a:t>The number of disk I/Os is based on the tree height</a:t>
            </a:r>
          </a:p>
          <a:p>
            <a:pPr lvl="1">
              <a:spcAft>
                <a:spcPts val="1200"/>
              </a:spcAft>
            </a:pPr>
            <a:r>
              <a:rPr lang="en-US" sz="2400" dirty="0">
                <a:sym typeface="Symbol" pitchFamily="18" charset="2"/>
              </a:rPr>
              <a:t>It is a reasonable assumption that the majority of B trees have height of 3</a:t>
            </a:r>
          </a:p>
          <a:p>
            <a:pPr lvl="1">
              <a:spcAft>
                <a:spcPts val="1200"/>
              </a:spcAft>
            </a:pPr>
            <a:r>
              <a:rPr lang="en-US" sz="2400" dirty="0">
                <a:sym typeface="Symbol" pitchFamily="18" charset="2"/>
              </a:rPr>
              <a:t>And one level is the root (i.e. one block) which can reside in main memory</a:t>
            </a:r>
          </a:p>
          <a:p>
            <a:r>
              <a:rPr lang="en-US" sz="2800" dirty="0"/>
              <a:t>Some B tree implementations do not delete Inner nodes </a:t>
            </a:r>
          </a:p>
          <a:p>
            <a:pPr lvl="1"/>
            <a:r>
              <a:rPr lang="en-US" sz="2600" dirty="0"/>
              <a:t>if a leaf has too few keys and pointers it is allowed to remain unchanged</a:t>
            </a:r>
          </a:p>
          <a:p>
            <a:pPr lvl="1"/>
            <a:r>
              <a:rPr lang="en-US" sz="2600" dirty="0"/>
              <a:t>It is assumed that most DB files tend to grow not shrink</a:t>
            </a:r>
          </a:p>
          <a:p>
            <a:pPr>
              <a:spcAft>
                <a:spcPts val="1200"/>
              </a:spcAft>
            </a:pPr>
            <a:endParaRPr lang="en-US" dirty="0">
              <a:sym typeface="Symbol" pitchFamily="18" charset="2"/>
            </a:endParaRPr>
          </a:p>
        </p:txBody>
      </p:sp>
      <p:sp>
        <p:nvSpPr>
          <p:cNvPr id="2" name="Slide Number Placeholder 1"/>
          <p:cNvSpPr>
            <a:spLocks noGrp="1"/>
          </p:cNvSpPr>
          <p:nvPr>
            <p:ph type="sldNum" sz="quarter" idx="12"/>
          </p:nvPr>
        </p:nvSpPr>
        <p:spPr/>
        <p:txBody>
          <a:bodyPr/>
          <a:lstStyle/>
          <a:p>
            <a:fld id="{12D37898-416F-4F78-BD92-D05D0EC9F66F}"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2563">
                                            <p:txEl>
                                              <p:pRg st="8" end="8"/>
                                            </p:txEl>
                                          </p:spTgt>
                                        </p:tgtEl>
                                        <p:attrNameLst>
                                          <p:attrName>style.visibility</p:attrName>
                                        </p:attrNameLst>
                                      </p:cBhvr>
                                      <p:to>
                                        <p:strVal val="visible"/>
                                      </p:to>
                                    </p:set>
                                    <p:animEffect transition="in" filter="fade">
                                      <p:cBhvr>
                                        <p:cTn id="7" dur="1000"/>
                                        <p:tgtEl>
                                          <p:spTgt spid="322563">
                                            <p:txEl>
                                              <p:pRg st="8" end="8"/>
                                            </p:txEl>
                                          </p:spTgt>
                                        </p:tgtEl>
                                      </p:cBhvr>
                                    </p:animEffect>
                                    <p:anim calcmode="lin" valueType="num">
                                      <p:cBhvr>
                                        <p:cTn id="8" dur="1000" fill="hold"/>
                                        <p:tgtEl>
                                          <p:spTgt spid="32256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0D0A9E95-526F-4C1D-867D-41EB1E575D3E}" type="slidenum">
              <a:rPr lang="en-US"/>
              <a:pPr/>
              <a:t>7</a:t>
            </a:fld>
            <a:endParaRPr lang="en-US"/>
          </a:p>
        </p:txBody>
      </p:sp>
      <p:sp>
        <p:nvSpPr>
          <p:cNvPr id="417794" name="Rectangle 2"/>
          <p:cNvSpPr>
            <a:spLocks noGrp="1" noChangeArrowheads="1"/>
          </p:cNvSpPr>
          <p:nvPr>
            <p:ph type="title"/>
          </p:nvPr>
        </p:nvSpPr>
        <p:spPr/>
        <p:txBody>
          <a:bodyPr/>
          <a:lstStyle/>
          <a:p>
            <a:r>
              <a:rPr lang="en-US"/>
              <a:t>Index</a:t>
            </a:r>
          </a:p>
        </p:txBody>
      </p:sp>
      <p:sp>
        <p:nvSpPr>
          <p:cNvPr id="417795" name="Rectangle 3"/>
          <p:cNvSpPr>
            <a:spLocks noGrp="1" noChangeArrowheads="1"/>
          </p:cNvSpPr>
          <p:nvPr>
            <p:ph type="body" idx="1"/>
          </p:nvPr>
        </p:nvSpPr>
        <p:spPr/>
        <p:txBody>
          <a:bodyPr/>
          <a:lstStyle/>
          <a:p>
            <a:pPr>
              <a:buFontTx/>
              <a:buNone/>
            </a:pPr>
            <a:r>
              <a:rPr lang="en-US" dirty="0"/>
              <a:t>An index is a </a:t>
            </a:r>
            <a:r>
              <a:rPr lang="en-US" b="1" dirty="0"/>
              <a:t>data structure </a:t>
            </a:r>
            <a:r>
              <a:rPr lang="en-US" dirty="0"/>
              <a:t>that supports efficient access to data</a:t>
            </a:r>
          </a:p>
          <a:p>
            <a:pPr lvl="1">
              <a:buFontTx/>
              <a:buNone/>
            </a:pPr>
            <a:endParaRPr lang="en-US" dirty="0"/>
          </a:p>
        </p:txBody>
      </p:sp>
      <p:sp>
        <p:nvSpPr>
          <p:cNvPr id="417796" name="AutoShape 4"/>
          <p:cNvSpPr>
            <a:spLocks noChangeArrowheads="1"/>
          </p:cNvSpPr>
          <p:nvPr/>
        </p:nvSpPr>
        <p:spPr bwMode="auto">
          <a:xfrm rot="-5400000">
            <a:off x="1905000" y="3889801"/>
            <a:ext cx="20574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none" anchor="ctr"/>
          <a:lstStyle/>
          <a:p>
            <a:pPr algn="ctr"/>
            <a:endParaRPr lang="en-GB" b="0"/>
          </a:p>
        </p:txBody>
      </p:sp>
      <p:sp>
        <p:nvSpPr>
          <p:cNvPr id="417797" name="Rectangle 5"/>
          <p:cNvSpPr>
            <a:spLocks noChangeArrowheads="1"/>
          </p:cNvSpPr>
          <p:nvPr/>
        </p:nvSpPr>
        <p:spPr bwMode="auto">
          <a:xfrm>
            <a:off x="4648200" y="2975401"/>
            <a:ext cx="1828800" cy="2667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b="0"/>
              <a:t>Set of</a:t>
            </a:r>
            <a:br>
              <a:rPr lang="en-US" b="0"/>
            </a:br>
            <a:r>
              <a:rPr lang="en-US" b="0"/>
              <a:t>Records</a:t>
            </a:r>
          </a:p>
        </p:txBody>
      </p:sp>
      <p:sp>
        <p:nvSpPr>
          <p:cNvPr id="417798" name="Text Box 6"/>
          <p:cNvSpPr txBox="1">
            <a:spLocks noChangeArrowheads="1"/>
          </p:cNvSpPr>
          <p:nvPr/>
        </p:nvSpPr>
        <p:spPr bwMode="auto">
          <a:xfrm>
            <a:off x="2514600" y="4042201"/>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index</a:t>
            </a:r>
          </a:p>
        </p:txBody>
      </p:sp>
      <p:sp>
        <p:nvSpPr>
          <p:cNvPr id="417799" name="Text Box 7"/>
          <p:cNvSpPr txBox="1">
            <a:spLocks noChangeArrowheads="1"/>
          </p:cNvSpPr>
          <p:nvPr/>
        </p:nvSpPr>
        <p:spPr bwMode="auto">
          <a:xfrm>
            <a:off x="203200" y="3737401"/>
            <a:ext cx="14017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0"/>
              <a:t>Condition</a:t>
            </a:r>
            <a:br>
              <a:rPr lang="en-US" b="0"/>
            </a:br>
            <a:r>
              <a:rPr lang="en-US" b="0"/>
              <a:t>on</a:t>
            </a:r>
            <a:br>
              <a:rPr lang="en-US" b="0"/>
            </a:br>
            <a:r>
              <a:rPr lang="en-US" b="0"/>
              <a:t>attribute</a:t>
            </a:r>
            <a:br>
              <a:rPr lang="en-US" b="0"/>
            </a:br>
            <a:r>
              <a:rPr lang="en-US" b="0"/>
              <a:t>value</a:t>
            </a:r>
          </a:p>
        </p:txBody>
      </p:sp>
      <p:sp>
        <p:nvSpPr>
          <p:cNvPr id="417800" name="Line 8"/>
          <p:cNvSpPr>
            <a:spLocks noChangeShapeType="1"/>
          </p:cNvSpPr>
          <p:nvPr/>
        </p:nvSpPr>
        <p:spPr bwMode="auto">
          <a:xfrm>
            <a:off x="1371600" y="43470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1" name="Line 9"/>
          <p:cNvSpPr>
            <a:spLocks noChangeShapeType="1"/>
          </p:cNvSpPr>
          <p:nvPr/>
        </p:nvSpPr>
        <p:spPr bwMode="auto">
          <a:xfrm>
            <a:off x="3505200" y="42708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2" name="Line 10"/>
          <p:cNvSpPr>
            <a:spLocks noChangeShapeType="1"/>
          </p:cNvSpPr>
          <p:nvPr/>
        </p:nvSpPr>
        <p:spPr bwMode="auto">
          <a:xfrm>
            <a:off x="6553200" y="41946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3" name="Text Box 11"/>
          <p:cNvSpPr txBox="1">
            <a:spLocks noChangeArrowheads="1"/>
          </p:cNvSpPr>
          <p:nvPr/>
        </p:nvSpPr>
        <p:spPr bwMode="auto">
          <a:xfrm>
            <a:off x="7558896" y="3779102"/>
            <a:ext cx="1441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latin typeface="+mj-lt"/>
              </a:rPr>
              <a:t>Matching</a:t>
            </a:r>
            <a:br>
              <a:rPr lang="en-US" sz="2400" b="0" dirty="0">
                <a:latin typeface="+mj-lt"/>
              </a:rPr>
            </a:br>
            <a:r>
              <a:rPr lang="en-US" sz="2400" b="0" dirty="0">
                <a:latin typeface="+mj-lt"/>
              </a:rPr>
              <a:t>records</a:t>
            </a:r>
          </a:p>
        </p:txBody>
      </p:sp>
      <p:sp>
        <p:nvSpPr>
          <p:cNvPr id="417804" name="Text Box 12"/>
          <p:cNvSpPr txBox="1">
            <a:spLocks noChangeArrowheads="1"/>
          </p:cNvSpPr>
          <p:nvPr/>
        </p:nvSpPr>
        <p:spPr bwMode="auto">
          <a:xfrm>
            <a:off x="1889125" y="5531276"/>
            <a:ext cx="168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(search key)</a:t>
            </a:r>
          </a:p>
        </p:txBody>
      </p:sp>
      <p:sp>
        <p:nvSpPr>
          <p:cNvPr id="2" name="TextBox 1"/>
          <p:cNvSpPr txBox="1"/>
          <p:nvPr/>
        </p:nvSpPr>
        <p:spPr>
          <a:xfrm>
            <a:off x="938832" y="6096000"/>
            <a:ext cx="7772399" cy="646331"/>
          </a:xfrm>
          <a:prstGeom prst="rect">
            <a:avLst/>
          </a:prstGeom>
          <a:noFill/>
        </p:spPr>
        <p:txBody>
          <a:bodyPr wrap="square" rtlCol="0">
            <a:spAutoFit/>
          </a:bodyPr>
          <a:lstStyle/>
          <a:p>
            <a:r>
              <a:rPr lang="en-US" dirty="0">
                <a:solidFill>
                  <a:srgbClr val="C00000"/>
                </a:solidFill>
                <a:latin typeface="+mn-lt"/>
              </a:rPr>
              <a:t>Think about the relative ease of finding a topic in a book by using the index, rather than by reading through the book from start to finish!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48400"/>
            <a:ext cx="381000" cy="381000"/>
          </a:xfrm>
          <a:prstGeom prst="rect">
            <a:avLst/>
          </a:prstGeom>
        </p:spPr>
      </p:pic>
    </p:spTree>
    <p:extLst>
      <p:ext uri="{BB962C8B-B14F-4D97-AF65-F5344CB8AC3E}">
        <p14:creationId xmlns:p14="http://schemas.microsoft.com/office/powerpoint/2010/main" val="1046734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Key Compression</a:t>
            </a:r>
          </a:p>
        </p:txBody>
      </p:sp>
      <p:sp>
        <p:nvSpPr>
          <p:cNvPr id="324611" name="Rectangle 3"/>
          <p:cNvSpPr>
            <a:spLocks noGrp="1" noChangeArrowheads="1"/>
          </p:cNvSpPr>
          <p:nvPr>
            <p:ph idx="1"/>
          </p:nvPr>
        </p:nvSpPr>
        <p:spPr>
          <a:xfrm>
            <a:off x="304800" y="1524000"/>
            <a:ext cx="8610600" cy="5333999"/>
          </a:xfrm>
        </p:spPr>
        <p:txBody>
          <a:bodyPr>
            <a:normAutofit/>
          </a:bodyPr>
          <a:lstStyle/>
          <a:p>
            <a:pPr>
              <a:spcAft>
                <a:spcPts val="1200"/>
              </a:spcAft>
            </a:pPr>
            <a:r>
              <a:rPr lang="en-US" sz="2800" dirty="0"/>
              <a:t>The height of a tree is determined by the </a:t>
            </a:r>
            <a:r>
              <a:rPr lang="en-US" sz="2800" b="1" dirty="0">
                <a:solidFill>
                  <a:srgbClr val="C00000"/>
                </a:solidFill>
              </a:rPr>
              <a:t>fan-out</a:t>
            </a:r>
          </a:p>
          <a:p>
            <a:pPr lvl="1">
              <a:spcAft>
                <a:spcPts val="1200"/>
              </a:spcAft>
            </a:pPr>
            <a:r>
              <a:rPr lang="en-US" sz="2400" b="1" dirty="0">
                <a:sym typeface="Symbol" pitchFamily="18" charset="2"/>
              </a:rPr>
              <a:t>The number of children of each node</a:t>
            </a:r>
          </a:p>
          <a:p>
            <a:pPr lvl="1">
              <a:spcAft>
                <a:spcPts val="1200"/>
              </a:spcAft>
            </a:pPr>
            <a:r>
              <a:rPr lang="en-US" sz="2400" dirty="0">
                <a:sym typeface="Symbol" pitchFamily="18" charset="2"/>
              </a:rPr>
              <a:t>The fan-out is determined by the number of search key values and pointers that can fit in one page</a:t>
            </a:r>
          </a:p>
          <a:p>
            <a:pPr lvl="1">
              <a:spcAft>
                <a:spcPts val="1200"/>
              </a:spcAft>
            </a:pPr>
            <a:r>
              <a:rPr lang="en-US" sz="2400" dirty="0">
                <a:sym typeface="Symbol" pitchFamily="18" charset="2"/>
              </a:rPr>
              <a:t>A smaller search key leads to a greater fan-out and a tree with fewer levels</a:t>
            </a:r>
          </a:p>
          <a:p>
            <a:pPr>
              <a:spcAft>
                <a:spcPts val="1200"/>
              </a:spcAft>
            </a:pPr>
            <a:r>
              <a:rPr lang="en-US" sz="2600" dirty="0">
                <a:sym typeface="Symbol" pitchFamily="18" charset="2"/>
              </a:rPr>
              <a:t>It may be possible to compress search keys</a:t>
            </a:r>
          </a:p>
          <a:p>
            <a:pPr lvl="1">
              <a:spcAft>
                <a:spcPts val="1200"/>
              </a:spcAft>
            </a:pPr>
            <a:r>
              <a:rPr lang="en-US" sz="2400" dirty="0">
                <a:sym typeface="Symbol" pitchFamily="18" charset="2"/>
              </a:rPr>
              <a:t>For example, a search key on last name can be truncated to the extent that it is still sufficient to guide the search</a:t>
            </a:r>
          </a:p>
        </p:txBody>
      </p:sp>
      <p:sp>
        <p:nvSpPr>
          <p:cNvPr id="2" name="Slide Number Placeholder 1"/>
          <p:cNvSpPr>
            <a:spLocks noGrp="1"/>
          </p:cNvSpPr>
          <p:nvPr>
            <p:ph type="sldNum" sz="quarter" idx="12"/>
          </p:nvPr>
        </p:nvSpPr>
        <p:spPr/>
        <p:txBody>
          <a:bodyPr/>
          <a:lstStyle/>
          <a:p>
            <a:fld id="{12D37898-416F-4F78-BD92-D05D0EC9F66F}" type="slidenum">
              <a:rPr lang="en-US" smtClean="0"/>
              <a:pPr/>
              <a:t>70</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Indexes</a:t>
            </a:r>
          </a:p>
        </p:txBody>
      </p:sp>
      <p:sp>
        <p:nvSpPr>
          <p:cNvPr id="9219" name="Rectangle 3"/>
          <p:cNvSpPr>
            <a:spLocks noGrp="1" noChangeArrowheads="1"/>
          </p:cNvSpPr>
          <p:nvPr>
            <p:ph idx="1"/>
          </p:nvPr>
        </p:nvSpPr>
        <p:spPr>
          <a:xfrm>
            <a:off x="381000" y="1447800"/>
            <a:ext cx="8305800" cy="5410199"/>
          </a:xfrm>
        </p:spPr>
        <p:txBody>
          <a:bodyPr>
            <a:normAutofit/>
          </a:bodyPr>
          <a:lstStyle/>
          <a:p>
            <a:pPr>
              <a:lnSpc>
                <a:spcPct val="120000"/>
              </a:lnSpc>
              <a:spcBef>
                <a:spcPts val="600"/>
              </a:spcBef>
            </a:pPr>
            <a:r>
              <a:rPr lang="en-US" sz="2600" dirty="0"/>
              <a:t>An </a:t>
            </a:r>
            <a:r>
              <a:rPr lang="en-US" sz="2600" b="1" dirty="0"/>
              <a:t>index</a:t>
            </a:r>
            <a:r>
              <a:rPr lang="en-US" sz="2600" dirty="0"/>
              <a:t> is a data structure that organizes data to </a:t>
            </a:r>
            <a:r>
              <a:rPr lang="en-US" sz="2600" dirty="0">
                <a:solidFill>
                  <a:srgbClr val="C00000"/>
                </a:solidFill>
              </a:rPr>
              <a:t>optimize </a:t>
            </a:r>
            <a:r>
              <a:rPr lang="en-US" sz="2400" dirty="0"/>
              <a:t>locating row(s) </a:t>
            </a:r>
            <a:r>
              <a:rPr lang="en-US" sz="2400" dirty="0">
                <a:solidFill>
                  <a:srgbClr val="0070C0"/>
                </a:solidFill>
              </a:rPr>
              <a:t>without having to scan entire table</a:t>
            </a:r>
          </a:p>
          <a:p>
            <a:pPr lvl="1">
              <a:lnSpc>
                <a:spcPct val="120000"/>
              </a:lnSpc>
              <a:spcBef>
                <a:spcPts val="600"/>
              </a:spcBef>
            </a:pPr>
            <a:r>
              <a:rPr lang="en-US" sz="2200" dirty="0"/>
              <a:t>An index supports efficient retrieval of records based on the </a:t>
            </a:r>
            <a:r>
              <a:rPr lang="en-US" sz="2200" b="1" dirty="0"/>
              <a:t>search key</a:t>
            </a:r>
            <a:r>
              <a:rPr lang="en-US" sz="2200" dirty="0"/>
              <a:t> of the index</a:t>
            </a:r>
          </a:p>
          <a:p>
            <a:pPr lvl="1">
              <a:lnSpc>
                <a:spcPct val="120000"/>
              </a:lnSpc>
            </a:pPr>
            <a:r>
              <a:rPr lang="en-US" sz="2200" dirty="0"/>
              <a:t>A table can have more than one index – each based on a different search key</a:t>
            </a:r>
          </a:p>
          <a:p>
            <a:pPr>
              <a:lnSpc>
                <a:spcPct val="120000"/>
              </a:lnSpc>
              <a:spcBef>
                <a:spcPts val="600"/>
              </a:spcBef>
            </a:pPr>
            <a:r>
              <a:rPr lang="en-US" sz="2600" dirty="0"/>
              <a:t>An index is a collection of data entries which must contain:</a:t>
            </a:r>
          </a:p>
          <a:p>
            <a:pPr lvl="1">
              <a:lnSpc>
                <a:spcPct val="120000"/>
              </a:lnSpc>
              <a:spcBef>
                <a:spcPts val="600"/>
              </a:spcBef>
            </a:pPr>
            <a:r>
              <a:rPr lang="en-US" sz="2200" dirty="0"/>
              <a:t>A </a:t>
            </a:r>
            <a:r>
              <a:rPr lang="en-US" sz="2200" dirty="0">
                <a:solidFill>
                  <a:srgbClr val="C00000"/>
                </a:solidFill>
              </a:rPr>
              <a:t>search key value</a:t>
            </a:r>
            <a:r>
              <a:rPr lang="en-US" sz="2200" dirty="0"/>
              <a:t>, </a:t>
            </a:r>
            <a:r>
              <a:rPr lang="en-US" sz="2200" i="1" dirty="0"/>
              <a:t>k</a:t>
            </a:r>
            <a:r>
              <a:rPr lang="en-US" sz="2200" dirty="0"/>
              <a:t>, and</a:t>
            </a:r>
          </a:p>
          <a:p>
            <a:pPr lvl="1">
              <a:lnSpc>
                <a:spcPct val="120000"/>
              </a:lnSpc>
            </a:pPr>
            <a:r>
              <a:rPr lang="en-US" sz="2400" dirty="0">
                <a:solidFill>
                  <a:srgbClr val="C00000"/>
                </a:solidFill>
              </a:rPr>
              <a:t>Pointer </a:t>
            </a:r>
            <a:r>
              <a:rPr lang="en-US" sz="2200" dirty="0"/>
              <a:t>to find data records with that search key value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b="0" dirty="0"/>
              <a:t>Index Structure</a:t>
            </a:r>
            <a:endParaRPr lang="en-US" dirty="0"/>
          </a:p>
        </p:txBody>
      </p:sp>
      <p:pic>
        <p:nvPicPr>
          <p:cNvPr id="3074" name="Picture 2" descr="C:\Users\erradi\AppData\Local\Temp\SNAGHTML435e30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942701"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9</a:t>
            </a:fld>
            <a:endParaRPr lang="en-US"/>
          </a:p>
        </p:txBody>
      </p:sp>
    </p:spTree>
    <p:extLst>
      <p:ext uri="{BB962C8B-B14F-4D97-AF65-F5344CB8AC3E}">
        <p14:creationId xmlns:p14="http://schemas.microsoft.com/office/powerpoint/2010/main" val="1403303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lecture3">
  <a:themeElements>
    <a:clrScheme name="">
      <a:dk1>
        <a:srgbClr val="000000"/>
      </a:dk1>
      <a:lt1>
        <a:srgbClr val="FFFFFF"/>
      </a:lt1>
      <a:dk2>
        <a:srgbClr val="000000"/>
      </a:dk2>
      <a:lt2>
        <a:srgbClr val="868686"/>
      </a:lt2>
      <a:accent1>
        <a:srgbClr val="3366FF"/>
      </a:accent1>
      <a:accent2>
        <a:srgbClr val="804000"/>
      </a:accent2>
      <a:accent3>
        <a:srgbClr val="FFFFFF"/>
      </a:accent3>
      <a:accent4>
        <a:srgbClr val="000000"/>
      </a:accent4>
      <a:accent5>
        <a:srgbClr val="ADB8FF"/>
      </a:accent5>
      <a:accent6>
        <a:srgbClr val="733900"/>
      </a:accent6>
      <a:hlink>
        <a:srgbClr val="FCCD04"/>
      </a:hlink>
      <a:folHlink>
        <a:srgbClr val="B92B32"/>
      </a:folHlink>
    </a:clrScheme>
    <a:fontScheme name="lecture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3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ecture3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ecture3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15073</TotalTime>
  <Words>5712</Words>
  <Application>Microsoft Office PowerPoint</Application>
  <PresentationFormat>On-screen Show (4:3)</PresentationFormat>
  <Paragraphs>1381</Paragraphs>
  <Slides>70</Slides>
  <Notes>61</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70</vt:i4>
      </vt:variant>
    </vt:vector>
  </HeadingPairs>
  <TitlesOfParts>
    <vt:vector size="87" baseType="lpstr">
      <vt:lpstr>Alexa</vt:lpstr>
      <vt:lpstr>Arial</vt:lpstr>
      <vt:lpstr>Arial Narrow</vt:lpstr>
      <vt:lpstr>Book Antiqua</vt:lpstr>
      <vt:lpstr>Calibri</vt:lpstr>
      <vt:lpstr>Consolas</vt:lpstr>
      <vt:lpstr>Corbel</vt:lpstr>
      <vt:lpstr>Courier New</vt:lpstr>
      <vt:lpstr>Crimson Text</vt:lpstr>
      <vt:lpstr>Tahoma</vt:lpstr>
      <vt:lpstr>Times New Roman</vt:lpstr>
      <vt:lpstr>Wingdings</vt:lpstr>
      <vt:lpstr>Wingdings 2</vt:lpstr>
      <vt:lpstr>Wingdings 3</vt:lpstr>
      <vt:lpstr>Module</vt:lpstr>
      <vt:lpstr>lecture3</vt:lpstr>
      <vt:lpstr>Clip</vt:lpstr>
      <vt:lpstr>CMPT 606</vt:lpstr>
      <vt:lpstr>Outline</vt:lpstr>
      <vt:lpstr>Introduction to Indexes</vt:lpstr>
      <vt:lpstr>DB Internals – Journey so far…</vt:lpstr>
      <vt:lpstr>Types of Queries</vt:lpstr>
      <vt:lpstr>Types of Queries</vt:lpstr>
      <vt:lpstr>Index</vt:lpstr>
      <vt:lpstr>Indexes</vt:lpstr>
      <vt:lpstr>Index Structure</vt:lpstr>
      <vt:lpstr>Indexes Trade-off</vt:lpstr>
      <vt:lpstr>Clustered Index</vt:lpstr>
      <vt:lpstr>Clustered vs. Non-Clustered Index</vt:lpstr>
      <vt:lpstr>Clustered Index on the Primary Key field</vt:lpstr>
      <vt:lpstr>A Clustered Index on non-key field</vt:lpstr>
      <vt:lpstr>Dense vs. Sparse Index</vt:lpstr>
      <vt:lpstr>Dense vs. Sparse Indexes</vt:lpstr>
      <vt:lpstr>Covering Index</vt:lpstr>
      <vt:lpstr>Tree Based Indexes</vt:lpstr>
      <vt:lpstr>Full Table Scan vs. Index Access</vt:lpstr>
      <vt:lpstr>Single Level Indexes</vt:lpstr>
      <vt:lpstr>Multiple Level Indexes</vt:lpstr>
      <vt:lpstr>Multiple Level Index</vt:lpstr>
      <vt:lpstr>Tree Index Introduction</vt:lpstr>
      <vt:lpstr>B Tree Structure</vt:lpstr>
      <vt:lpstr>B Tree Node Structure</vt:lpstr>
      <vt:lpstr>Leaf Nodes</vt:lpstr>
      <vt:lpstr>Inner Nodes</vt:lpstr>
      <vt:lpstr>Meaning of Inner Node</vt:lpstr>
      <vt:lpstr>Meaning of Leaf Nodes</vt:lpstr>
      <vt:lpstr>B+Tree Leaf Node</vt:lpstr>
      <vt:lpstr>B-Trees Space related constraints</vt:lpstr>
      <vt:lpstr>Leaf Nodes</vt:lpstr>
      <vt:lpstr>Internal Nodes</vt:lpstr>
      <vt:lpstr>Root Node</vt:lpstr>
      <vt:lpstr>Example B Tree</vt:lpstr>
      <vt:lpstr>Searching a B Tree</vt:lpstr>
      <vt:lpstr>B Tree Searches</vt:lpstr>
      <vt:lpstr>Range Queries</vt:lpstr>
      <vt:lpstr>Inserting a Data Entry into a B+ Tree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Deleting a Data Entry from a B+ Tree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Handling non-unique keys</vt:lpstr>
      <vt:lpstr>B Tree Height</vt:lpstr>
      <vt:lpstr>B Tree Efficiency</vt:lpstr>
      <vt:lpstr>Key Compression</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dc:creator>
  <cp:lastModifiedBy>Abdelkarim Erradi</cp:lastModifiedBy>
  <cp:revision>569</cp:revision>
  <dcterms:created xsi:type="dcterms:W3CDTF">2006-01-06T02:19:01Z</dcterms:created>
  <dcterms:modified xsi:type="dcterms:W3CDTF">2019-10-15T11:25:08Z</dcterms:modified>
</cp:coreProperties>
</file>