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409" r:id="rId2"/>
    <p:sldId id="466" r:id="rId3"/>
    <p:sldId id="469" r:id="rId4"/>
    <p:sldId id="468" r:id="rId5"/>
    <p:sldId id="467" r:id="rId6"/>
    <p:sldId id="470" r:id="rId7"/>
    <p:sldId id="472" r:id="rId8"/>
    <p:sldId id="476" r:id="rId9"/>
    <p:sldId id="475" r:id="rId10"/>
    <p:sldId id="477" r:id="rId11"/>
    <p:sldId id="471" r:id="rId12"/>
    <p:sldId id="479" r:id="rId13"/>
    <p:sldId id="482" r:id="rId14"/>
    <p:sldId id="478" r:id="rId15"/>
    <p:sldId id="481"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3">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思源" initials="M.C" lastIdx="1" clrIdx="0"/>
  <p:cmAuthor id="1" name="樊敏" initials="樊敏" lastIdx="1" clrIdx="0"/>
  <p:cmAuthor id="2" name="cmcc" initials="c" lastIdx="10" clrIdx="2"/>
  <p:cmAuthor id="3" name="作者" initials="A" lastIdx="0" clrIdx="2"/>
  <p:cmAuthor id="4" name="wangxinping" initials="w" lastIdx="1" clrIdx="3"/>
  <p:cmAuthor id="5" name="CMCC" initials="c" lastIdx="3" clrIdx="4"/>
  <p:cmAuthor id="6" name="Nancy Chang" initials="NC" lastIdx="2" clrIdx="5"/>
  <p:cmAuthor id="7" name="lk" initials="l" lastIdx="4" clrIdx="6"/>
  <p:cmAuthor id="8" name="10087098" initials="1" lastIdx="1" clrIdx="7"/>
  <p:cmAuthor id="9" name="熊先奎10009191" initials="熊先奎10009191" lastIdx="1" clrIdx="9"/>
  <p:cmAuthor id="10" name="Mingming Cai" initials="MC" lastIdx="1" clrIdx="9"/>
  <p:cmAuthor id="11" name="bokite" initials="b" lastIdx="2" clrIdx="10"/>
  <p:cmAuthor id="13" name="殷江培10047781" initials="殷江培10047781" lastIdx="1" clrIdx="12"/>
  <p:cmAuthor id="14" name="10247586" initials="Nikodemus" lastIdx="1" clrIdx="13"/>
  <p:cmAuthor id="15" name="10247451" initials="1" lastIdx="39" clrIdx="14"/>
  <p:cmAuthor id="16" name="10078380" initials="1" lastIdx="1" clrIdx="15"/>
  <p:cmAuthor id="17" name="00035181" initials="0" lastIdx="1" clrIdx="16"/>
  <p:cmAuthor id="18" name="张燕" initials="MSOffice" lastIdx="1" clrIdx="17"/>
  <p:cmAuthor id="19" name="Saku Uchikawa" initials="S" lastIdx="11" clrIdx="0"/>
  <p:cmAuthor id="20" name="00065088" initials="0" lastIdx="2" clrIdx="19"/>
  <p:cmAuthor id="21" name="10066351" initials="1" lastIdx="2" clrIdx="0"/>
  <p:cmAuthor id="22" name="蔡建楠" initials="caijianna" lastIdx="15" clrIdx="17"/>
  <p:cmAuthor id="2000" name="李婧宜_YBferYVR" initials="authorId_1217247658" lastIdx="0" clrIdx="0"/>
  <p:cmAuthor id="23" name="Author" initials="A" lastIdx="0" clrIdx="22"/>
  <p:cmAuthor id="24" name="李蕾00009994" initials="李" lastIdx="6" clrIdx="17"/>
  <p:cmAuthor id="25" name="10118178" initials="1" lastIdx="1" clrIdx="24"/>
  <p:cmAuthor id="26" name="10270945" initials="1" lastIdx="2" clrIdx="25"/>
  <p:cmAuthor id="28" name="Hou Yingfeng" initials="H" lastIdx="10" clrIdx="23"/>
  <p:cmAuthor id="32" name="李楠10047711" initials="李楠10047711" lastIdx="2" clrIdx="31"/>
  <p:cmAuthor id="33" name="10045953" initials="1" lastIdx="3" clrIdx="32"/>
  <p:cmAuthor id="35" name="Administrator" initials="A" lastIdx="1" clrIdx="35"/>
  <p:cmAuthor id="36" name="rev2" initials="c" lastIdx="1" clrIdx="36"/>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CC4"/>
    <a:srgbClr val="7030A0"/>
    <a:srgbClr val="EED4FD"/>
    <a:srgbClr val="C383FA"/>
    <a:srgbClr val="888888"/>
    <a:srgbClr val="FA96F9"/>
    <a:srgbClr val="B6CFF4"/>
    <a:srgbClr val="2B35F3"/>
    <a:srgbClr val="888BF8"/>
    <a:srgbClr val="8DD1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8" autoAdjust="0"/>
    <p:restoredTop sz="79482" autoAdjust="0"/>
  </p:normalViewPr>
  <p:slideViewPr>
    <p:cSldViewPr snapToGrid="0" showGuides="1">
      <p:cViewPr varScale="1">
        <p:scale>
          <a:sx n="59" d="100"/>
          <a:sy n="59" d="100"/>
        </p:scale>
        <p:origin x="932" y="36"/>
      </p:cViewPr>
      <p:guideLst>
        <p:guide orient="horz" pos="2453"/>
        <p:guide pos="3840"/>
      </p:guideLst>
    </p:cSldViewPr>
  </p:slideViewPr>
  <p:notesTextViewPr>
    <p:cViewPr>
      <p:scale>
        <a:sx n="200" d="100"/>
        <a:sy n="200" d="100"/>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dirty="0">
              <a:latin typeface="微软雅黑" panose="020B0503020204020204" pitchFamily="34" charset="-122"/>
              <a:ea typeface="微软雅黑" panose="020B0503020204020204" pitchFamily="34" charset="-122"/>
              <a:sym typeface="+mn-ea"/>
            </a:endParaRPr>
          </a:p>
          <a:p>
            <a:endParaRPr lang="zh-CN" altLang="en-US" dirty="0"/>
          </a:p>
        </p:txBody>
      </p:sp>
    </p:spTree>
    <p:extLst>
      <p:ext uri="{BB962C8B-B14F-4D97-AF65-F5344CB8AC3E}">
        <p14:creationId xmlns:p14="http://schemas.microsoft.com/office/powerpoint/2010/main" val="3790040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r>
              <a:rPr lang="en" altLang="zh-CN" dirty="0" err="1">
                <a:latin typeface="微软雅黑" panose="020B0503020204020204" pitchFamily="34" charset="-122"/>
                <a:ea typeface="微软雅黑" panose="020B0503020204020204" pitchFamily="34" charset="-122"/>
                <a:sym typeface="+mn-ea"/>
              </a:rPr>
              <a:t>L_cla</a:t>
            </a:r>
            <a:r>
              <a:rPr lang="en" altLang="zh-CN" dirty="0">
                <a:latin typeface="微软雅黑" panose="020B0503020204020204" pitchFamily="34" charset="-122"/>
                <a:ea typeface="微软雅黑" panose="020B0503020204020204" pitchFamily="34" charset="-122"/>
                <a:sym typeface="+mn-ea"/>
              </a:rPr>
              <a:t> is the cross-entropy loss calculation at the video level after the classifier's results are aggregated. </a:t>
            </a:r>
            <a:r>
              <a:rPr lang="en" altLang="zh-CN" dirty="0" err="1">
                <a:latin typeface="微软雅黑" panose="020B0503020204020204" pitchFamily="34" charset="-122"/>
                <a:ea typeface="微软雅黑" panose="020B0503020204020204" pitchFamily="34" charset="-122"/>
                <a:sym typeface="+mn-ea"/>
              </a:rPr>
              <a:t>L_uef</a:t>
            </a:r>
            <a:r>
              <a:rPr lang="en" altLang="zh-CN" dirty="0">
                <a:latin typeface="微软雅黑" panose="020B0503020204020204" pitchFamily="34" charset="-122"/>
                <a:ea typeface="微软雅黑" panose="020B0503020204020204" pitchFamily="34" charset="-122"/>
                <a:sym typeface="+mn-ea"/>
              </a:rPr>
              <a:t> is the loss that uses attention with weight adjustment based on uncertainty after fusion, and the complementary loss for non-action class probabilities. </a:t>
            </a:r>
            <a:r>
              <a:rPr lang="en" altLang="zh-CN" dirty="0" err="1">
                <a:latin typeface="微软雅黑" panose="020B0503020204020204" pitchFamily="34" charset="-122"/>
                <a:ea typeface="微软雅黑" panose="020B0503020204020204" pitchFamily="34" charset="-122"/>
                <a:sym typeface="+mn-ea"/>
              </a:rPr>
              <a:t>L_hge</a:t>
            </a:r>
            <a:r>
              <a:rPr lang="en" altLang="zh-CN" dirty="0">
                <a:latin typeface="微软雅黑" panose="020B0503020204020204" pitchFamily="34" charset="-122"/>
                <a:ea typeface="微软雅黑" panose="020B0503020204020204" pitchFamily="34" charset="-122"/>
                <a:sym typeface="+mn-ea"/>
              </a:rPr>
              <a:t> is an improvement on the loss for evidence-based deep learning, hoping to further focus on the classification results corresponding to correct labels where the collected evidence is relatively small.</a:t>
            </a:r>
            <a:endParaRPr lang="zh-CN" altLang="en-US" dirty="0"/>
          </a:p>
        </p:txBody>
      </p:sp>
    </p:spTree>
    <p:extLst>
      <p:ext uri="{BB962C8B-B14F-4D97-AF65-F5344CB8AC3E}">
        <p14:creationId xmlns:p14="http://schemas.microsoft.com/office/powerpoint/2010/main" val="2207658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dirty="0"/>
          </a:p>
        </p:txBody>
      </p:sp>
    </p:spTree>
    <p:extLst>
      <p:ext uri="{BB962C8B-B14F-4D97-AF65-F5344CB8AC3E}">
        <p14:creationId xmlns:p14="http://schemas.microsoft.com/office/powerpoint/2010/main" val="2781372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dirty="0"/>
          </a:p>
        </p:txBody>
      </p:sp>
    </p:spTree>
    <p:extLst>
      <p:ext uri="{BB962C8B-B14F-4D97-AF65-F5344CB8AC3E}">
        <p14:creationId xmlns:p14="http://schemas.microsoft.com/office/powerpoint/2010/main" val="721215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dirty="0"/>
          </a:p>
        </p:txBody>
      </p:sp>
    </p:spTree>
    <p:extLst>
      <p:ext uri="{BB962C8B-B14F-4D97-AF65-F5344CB8AC3E}">
        <p14:creationId xmlns:p14="http://schemas.microsoft.com/office/powerpoint/2010/main" val="13316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dirty="0">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this presentation, we'll discuss five main points: Introduction of weakly-supervised temporal action </a:t>
            </a:r>
            <a:r>
              <a:rPr lang="en-US" altLang="zh-CN" dirty="0" err="1"/>
              <a:t>localization,our</a:t>
            </a:r>
            <a:r>
              <a:rPr lang="en-US" altLang="zh-CN" dirty="0"/>
              <a:t> research motivation, contributions, method, experiments, and conclusions.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Let's begin.</a:t>
            </a:r>
            <a:endParaRPr lang="zh-CN" altLang="en-US" dirty="0"/>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dirty="0">
              <a:latin typeface="微软雅黑" panose="020B0503020204020204" pitchFamily="34" charset="-122"/>
              <a:ea typeface="微软雅黑" panose="020B0503020204020204" pitchFamily="34" charset="-122"/>
              <a:sym typeface="+mn-ea"/>
            </a:endParaRPr>
          </a:p>
          <a:p>
            <a:endParaRPr lang="zh-CN" altLang="en-US" dirty="0"/>
          </a:p>
        </p:txBody>
      </p:sp>
    </p:spTree>
    <p:extLst>
      <p:ext uri="{BB962C8B-B14F-4D97-AF65-F5344CB8AC3E}">
        <p14:creationId xmlns:p14="http://schemas.microsoft.com/office/powerpoint/2010/main" val="1987072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b="1" dirty="0">
                <a:latin typeface="Times New Roman" panose="02020603050405020304" charset="0"/>
                <a:cs typeface="Times New Roman" panose="02020603050405020304" charset="0"/>
              </a:rPr>
              <a:t>MIL-based methods</a:t>
            </a:r>
            <a:r>
              <a:rPr lang="en-US" altLang="zh-CN" dirty="0">
                <a:latin typeface="Times New Roman" panose="02020603050405020304" charset="0"/>
                <a:cs typeface="Times New Roman" panose="02020603050405020304" charset="0"/>
              </a:rPr>
              <a:t>: They choose top k instances with the highest classification scores and then average among these selected instances. It should be noted that here we use the original classification score as its value is able to correctly reflect the likelihood of containing certain action instances.</a:t>
            </a:r>
          </a:p>
          <a:p>
            <a:endParaRPr lang="en-US" altLang="zh-CN" dirty="0">
              <a:latin typeface="Times New Roman" panose="02020603050405020304" charset="0"/>
              <a:cs typeface="Times New Roman" panose="02020603050405020304" charset="0"/>
            </a:endParaRPr>
          </a:p>
          <a:p>
            <a:r>
              <a:rPr lang="en-US" altLang="zh-CN" b="1" dirty="0">
                <a:latin typeface="Times New Roman" panose="02020603050405020304" charset="0"/>
                <a:cs typeface="Times New Roman" panose="02020603050405020304" charset="0"/>
              </a:rPr>
              <a:t>Attention methods</a:t>
            </a:r>
            <a:r>
              <a:rPr lang="en-US" altLang="zh-CN" dirty="0">
                <a:latin typeface="Times New Roman" panose="02020603050405020304" charset="0"/>
                <a:cs typeface="Times New Roman" panose="02020603050405020304" charset="0"/>
              </a:rPr>
              <a:t>: They combine the classification scores of all clip proposals and learn an importance weight to rank different clip proposals. Intuitively, these clip proposals are not all relevant to the action class and we could learn an attention weight to highlight the discriminative clip proposals and suppress the background clip proposals.</a:t>
            </a:r>
          </a:p>
          <a:p>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The primary challenge faced by current WS-TAL methods is action-background ambiguity. Specifically, during the training process, the classifier tends to pay attention to salient features, leading to the misclassification of background snippets as actions, while disregarding less prominent action snippets. This tendency enables the model to only take a fraction of action snippets rather than an entire action instance into consideration, resulting in inaccurate localization and classification results. Moreover, most existing WS-TAL methods directly employ a pre-trained I3D model to extract RGB and optical flow features, which encompass a large quantity of redundant information irrelevant to the task, consequently impeding performance.</a:t>
            </a:r>
          </a:p>
          <a:p>
            <a:pPr indent="0" algn="l">
              <a:lnSpc>
                <a:spcPct val="130000"/>
              </a:lnSpc>
              <a:buNone/>
            </a:pPr>
            <a:endParaRPr lang="zh-CN" altLang="en-US" dirty="0">
              <a:latin typeface="微软雅黑" panose="020B0503020204020204" pitchFamily="34" charset="-122"/>
              <a:ea typeface="微软雅黑" panose="020B0503020204020204" pitchFamily="34" charset="-122"/>
              <a:sym typeface="+mn-ea"/>
            </a:endParaRPr>
          </a:p>
          <a:p>
            <a:endParaRPr lang="zh-CN" altLang="en-US" dirty="0"/>
          </a:p>
        </p:txBody>
      </p:sp>
    </p:spTree>
    <p:extLst>
      <p:ext uri="{BB962C8B-B14F-4D97-AF65-F5344CB8AC3E}">
        <p14:creationId xmlns:p14="http://schemas.microsoft.com/office/powerpoint/2010/main" val="2524452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dirty="0">
              <a:latin typeface="微软雅黑" panose="020B0503020204020204" pitchFamily="34" charset="-122"/>
              <a:ea typeface="微软雅黑" panose="020B0503020204020204" pitchFamily="34" charset="-122"/>
              <a:sym typeface="+mn-ea"/>
            </a:endParaRPr>
          </a:p>
          <a:p>
            <a:r>
              <a:rPr lang="en" altLang="zh-CN" dirty="0"/>
              <a:t>To address the action-background ambiguity problem, we propose a Generalized Uncertainty-Based Evidential fusion (GUEF) module for WS-TAL, inspired by Traditional Evidential Deep Learning (TEDL), which is capable of obtaining the uncertainty of predictions by computing the uncertainty measure of each snippet-level evidence to filter useless background snippets. Within the GUEF module, the disturbance of background information is quantified by video-level uncertainty, which can adaptively eliminate redundant background snippets. Additionally, the snippet-level uncertainty can be spontaneously deduced to be video-level uncertainty. Therefore, the action-background ambiguity problem is alleviated effectively with this module. Besides, a Hybrid Multi-Head Attention (HMHA) is proposed, which effectively strengthens RGB and optical flow features extracted by the pre-trained I3D model by aligning their feature distribution with the WS-TAL task.</a:t>
            </a:r>
            <a:endParaRPr lang="zh-CN" altLang="en-US" dirty="0"/>
          </a:p>
        </p:txBody>
      </p:sp>
    </p:spTree>
    <p:extLst>
      <p:ext uri="{BB962C8B-B14F-4D97-AF65-F5344CB8AC3E}">
        <p14:creationId xmlns:p14="http://schemas.microsoft.com/office/powerpoint/2010/main" val="733896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a:latin typeface="微软雅黑" panose="020B0503020204020204" pitchFamily="34" charset="-122"/>
              <a:ea typeface="微软雅黑" panose="020B0503020204020204" pitchFamily="34" charset="-122"/>
              <a:sym typeface="+mn-ea"/>
            </a:endParaRPr>
          </a:p>
          <a:p>
            <a:endParaRPr lang="zh-CN" altLang="en-US"/>
          </a:p>
        </p:txBody>
      </p:sp>
    </p:spTree>
    <p:extLst>
      <p:ext uri="{BB962C8B-B14F-4D97-AF65-F5344CB8AC3E}">
        <p14:creationId xmlns:p14="http://schemas.microsoft.com/office/powerpoint/2010/main" val="1958311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a:latin typeface="微软雅黑" panose="020B0503020204020204" pitchFamily="34" charset="-122"/>
              <a:ea typeface="微软雅黑" panose="020B0503020204020204" pitchFamily="34" charset="-122"/>
              <a:sym typeface="+mn-ea"/>
            </a:endParaRPr>
          </a:p>
          <a:p>
            <a:endParaRPr lang="zh-CN" altLang="en-US"/>
          </a:p>
        </p:txBody>
      </p:sp>
    </p:spTree>
    <p:extLst>
      <p:ext uri="{BB962C8B-B14F-4D97-AF65-F5344CB8AC3E}">
        <p14:creationId xmlns:p14="http://schemas.microsoft.com/office/powerpoint/2010/main" val="3626172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a:latin typeface="微软雅黑" panose="020B0503020204020204" pitchFamily="34" charset="-122"/>
              <a:ea typeface="微软雅黑" panose="020B0503020204020204" pitchFamily="34" charset="-122"/>
              <a:sym typeface="+mn-ea"/>
            </a:endParaRPr>
          </a:p>
          <a:p>
            <a:endParaRPr lang="zh-CN" altLang="en-US"/>
          </a:p>
        </p:txBody>
      </p:sp>
    </p:spTree>
    <p:extLst>
      <p:ext uri="{BB962C8B-B14F-4D97-AF65-F5344CB8AC3E}">
        <p14:creationId xmlns:p14="http://schemas.microsoft.com/office/powerpoint/2010/main" val="3458065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l">
              <a:lnSpc>
                <a:spcPct val="130000"/>
              </a:lnSpc>
              <a:buNone/>
            </a:pPr>
            <a:endParaRPr lang="zh-CN" altLang="en-US" dirty="0">
              <a:latin typeface="微软雅黑" panose="020B0503020204020204" pitchFamily="34" charset="-122"/>
              <a:ea typeface="微软雅黑" panose="020B0503020204020204" pitchFamily="34" charset="-122"/>
              <a:sym typeface="+mn-ea"/>
            </a:endParaRPr>
          </a:p>
          <a:p>
            <a:r>
              <a:rPr lang="en" altLang="zh-CN" dirty="0"/>
              <a:t>However, according to the original definition of Dempster-Shafer evidence theory, the process of calculation of uncertainty in evidential deep learning is not precise enough to fully represent the level of uncertainty of each complete piece of evidence. Here, we introduce the concept of multiple subsets into the traditional evidential deep learning. The belief values of a </a:t>
            </a:r>
            <a:r>
              <a:rPr lang="en" altLang="zh-CN" dirty="0" err="1"/>
              <a:t>multiplet</a:t>
            </a:r>
            <a:r>
              <a:rPr lang="en" altLang="zh-CN" dirty="0"/>
              <a:t> $\Theta$ replace the position of the original uncertainty measure and unify uncertainty measures and belief values into one piece of newly-defined evidence.</a:t>
            </a:r>
            <a:endParaRPr lang="zh-CN" altLang="en-US" dirty="0"/>
          </a:p>
        </p:txBody>
      </p:sp>
    </p:spTree>
    <p:extLst>
      <p:ext uri="{BB962C8B-B14F-4D97-AF65-F5344CB8AC3E}">
        <p14:creationId xmlns:p14="http://schemas.microsoft.com/office/powerpoint/2010/main" val="1011486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92668" y="2081529"/>
            <a:ext cx="11006667" cy="553999"/>
          </a:xfrm>
          <a:prstGeom prst="rect">
            <a:avLst/>
          </a:prstGeom>
        </p:spPr>
        <p:txBody>
          <a:bodyPr wrap="square" lIns="0" tIns="0" rIns="0" bIns="0">
            <a:spAutoFit/>
          </a:bodyPr>
          <a:lstStyle>
            <a:lvl1pPr>
              <a:defRPr sz="3600" b="1" i="0">
                <a:solidFill>
                  <a:srgbClr val="006FC0"/>
                </a:solidFill>
                <a:latin typeface="微软雅黑" panose="020B0503020204020204" pitchFamily="34" charset="-122"/>
                <a:cs typeface="微软雅黑" panose="020B0503020204020204" pitchFamily="34" charset="-122"/>
              </a:defRPr>
            </a:lvl1pPr>
          </a:lstStyle>
          <a:p>
            <a:endParaRPr/>
          </a:p>
        </p:txBody>
      </p:sp>
      <p:sp>
        <p:nvSpPr>
          <p:cNvPr id="3" name="Holder 3"/>
          <p:cNvSpPr>
            <a:spLocks noGrp="1"/>
          </p:cNvSpPr>
          <p:nvPr>
            <p:ph type="subTitle" idx="4"/>
          </p:nvPr>
        </p:nvSpPr>
        <p:spPr>
          <a:xfrm>
            <a:off x="1828800" y="3840480"/>
            <a:ext cx="8534400" cy="41036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p:spPr>
        <p:txBody>
          <a:bodyPr lIns="0" tIns="0" rIns="0" bIns="0"/>
          <a:lstStyle>
            <a:lvl1pPr algn="l">
              <a:defRPr>
                <a:solidFill>
                  <a:schemeClr val="tx1">
                    <a:tint val="75000"/>
                  </a:schemeClr>
                </a:solidFill>
              </a:defRPr>
            </a:lvl1pPr>
          </a:lstStyle>
          <a:p>
            <a:fld id="{D876E8A3-33FB-4ECE-8C5E-B99795DDCEAA}" type="datetime1">
              <a:rPr lang="en-US" altLang="zh-CN" smtClean="0"/>
              <a:t>4/17/2024</a:t>
            </a:fld>
            <a:endParaRPr lang="en-US"/>
          </a:p>
        </p:txBody>
      </p:sp>
      <p:sp>
        <p:nvSpPr>
          <p:cNvPr id="8" name="TextBox 7"/>
          <p:cNvSpPr txBox="1"/>
          <p:nvPr userDrawn="1"/>
        </p:nvSpPr>
        <p:spPr>
          <a:xfrm>
            <a:off x="11658951" y="6488668"/>
            <a:ext cx="527381" cy="297180"/>
          </a:xfrm>
          <a:prstGeom prst="rect">
            <a:avLst/>
          </a:prstGeom>
          <a:noFill/>
        </p:spPr>
        <p:txBody>
          <a:bodyPr wrap="square" rtlCol="0">
            <a:spAutoFit/>
          </a:bodyPr>
          <a:lstStyle/>
          <a:p>
            <a:pPr algn="r"/>
            <a:fld id="{24173ED6-4A69-4FA8-8A09-51FC87ACF5D8}" type="slidenum">
              <a:rPr lang="zh-CN" altLang="en-US" sz="1335" b="1" smtClean="0">
                <a:solidFill>
                  <a:prstClr val="white">
                    <a:lumMod val="50000"/>
                  </a:prstClr>
                </a:solidFill>
                <a:latin typeface="微软雅黑" panose="020B0503020204020204" pitchFamily="34" charset="-122"/>
                <a:ea typeface="微软雅黑" panose="020B0503020204020204" pitchFamily="34" charset="-122"/>
              </a:rPr>
              <a:t>‹#›</a:t>
            </a:fld>
            <a:endParaRPr lang="zh-CN" altLang="en-US" sz="1335" b="1" dirty="0">
              <a:solidFill>
                <a:prstClr val="white">
                  <a:lumMod val="50000"/>
                </a:prstClr>
              </a:solidFill>
              <a:latin typeface="微软雅黑" panose="020B0503020204020204" pitchFamily="34" charset="-122"/>
              <a:ea typeface="微软雅黑" panose="020B0503020204020204" pitchFamily="34" charset="-122"/>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77941"/>
            <a:ext cx="2804160" cy="276999"/>
          </a:xfrm>
        </p:spPr>
        <p:txBody>
          <a:bodyPr/>
          <a:lstStyle/>
          <a:p>
            <a:fld id="{8F1989DD-B348-4D66-A074-5584C6F32FC8}" type="datetime1">
              <a:rPr lang="en-US" altLang="zh-CN" smtClean="0"/>
              <a:t>4/17/2024</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51miz-E819865-EA764E9B"/>
          <p:cNvPicPr>
            <a:picLocks noChangeAspect="1"/>
          </p:cNvPicPr>
          <p:nvPr userDrawn="1">
            <p:custDataLst>
              <p:tags r:id="rId9"/>
            </p:custDataLst>
          </p:nvPr>
        </p:nvPicPr>
        <p:blipFill>
          <a:blip r:embed="rId11">
            <a:alphaModFix amt="40000"/>
            <a:lum bright="70000" contrast="-70000"/>
          </a:blip>
          <a:srcRect l="26269" t="17668"/>
          <a:stretch>
            <a:fillRect/>
          </a:stretch>
        </p:blipFill>
        <p:spPr>
          <a:xfrm>
            <a:off x="19685" y="1004570"/>
            <a:ext cx="4947285" cy="5524500"/>
          </a:xfrm>
          <a:prstGeom prst="rect">
            <a:avLst/>
          </a:prstGeom>
        </p:spPr>
      </p:pic>
      <p:pic>
        <p:nvPicPr>
          <p:cNvPr id="31" name="图片 30" descr="51miz-E819865-EA764E9B"/>
          <p:cNvPicPr>
            <a:picLocks noChangeAspect="1"/>
          </p:cNvPicPr>
          <p:nvPr userDrawn="1">
            <p:custDataLst>
              <p:tags r:id="rId10"/>
            </p:custDataLst>
          </p:nvPr>
        </p:nvPicPr>
        <p:blipFill>
          <a:blip r:embed="rId11">
            <a:alphaModFix amt="40000"/>
            <a:lum bright="70000" contrast="-70000"/>
          </a:blip>
          <a:srcRect l="26269" t="17668"/>
          <a:stretch>
            <a:fillRect/>
          </a:stretch>
        </p:blipFill>
        <p:spPr>
          <a:xfrm>
            <a:off x="0" y="1004570"/>
            <a:ext cx="4947285" cy="5524500"/>
          </a:xfrm>
          <a:prstGeom prst="rect">
            <a:avLst/>
          </a:prstGeom>
        </p:spPr>
      </p:pic>
    </p:spTree>
    <p:custDataLst>
      <p:tags r:id="rId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slideLayout" Target="../slideLayouts/slideLayout1.xml"/><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notesSlide" Target="../notesSlides/notesSlide11.xml"/><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7.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28.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7.png"/><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1.xml"/><Relationship Id="rId7" Type="http://schemas.openxmlformats.org/officeDocument/2006/relationships/image" Target="../media/image10.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7.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4.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1.xml"/><Relationship Id="rId7" Type="http://schemas.openxmlformats.org/officeDocument/2006/relationships/image" Target="../media/image16.sv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564253" y="1847500"/>
            <a:ext cx="11085086" cy="1754326"/>
          </a:xfrm>
          <a:prstGeom prst="rect">
            <a:avLst/>
          </a:prstGeom>
          <a:noFill/>
          <a:ln>
            <a:noFill/>
          </a:ln>
        </p:spPr>
        <p:txBody>
          <a:bodyPr wrap="none" rtlCol="0" anchor="t">
            <a:spAutoFit/>
            <a:scene3d>
              <a:camera prst="orthographicFront"/>
              <a:lightRig rig="threePt" dir="t"/>
            </a:scene3d>
          </a:bodyPr>
          <a:lstStyle/>
          <a:p>
            <a:pPr algn="ctr"/>
            <a:r>
              <a:rPr lang="en-US" altLang="zh-CN" sz="3600" b="1" dirty="0">
                <a:solidFill>
                  <a:schemeClr val="accent1"/>
                </a:solidFill>
                <a:effectLst>
                  <a:outerShdw blurRad="38100" dist="25400" dir="5400000" algn="ctr" rotWithShape="0">
                    <a:srgbClr val="6E747A">
                      <a:alpha val="43000"/>
                    </a:srgbClr>
                  </a:outerShdw>
                </a:effectLst>
              </a:rPr>
              <a:t>Generalized Uncertainty-Based Evidential Fusion </a:t>
            </a:r>
          </a:p>
          <a:p>
            <a:pPr algn="ctr"/>
            <a:r>
              <a:rPr lang="en-US" altLang="zh-CN" sz="3600" b="1" dirty="0">
                <a:solidFill>
                  <a:schemeClr val="accent1"/>
                </a:solidFill>
                <a:effectLst>
                  <a:outerShdw blurRad="38100" dist="25400" dir="5400000" algn="ctr" rotWithShape="0">
                    <a:srgbClr val="6E747A">
                      <a:alpha val="43000"/>
                    </a:srgbClr>
                  </a:outerShdw>
                </a:effectLst>
              </a:rPr>
              <a:t>with Hybrid Multi-Head Attention for </a:t>
            </a:r>
          </a:p>
          <a:p>
            <a:pPr algn="ctr"/>
            <a:r>
              <a:rPr lang="en-US" altLang="zh-CN" sz="3600" b="1" dirty="0">
                <a:solidFill>
                  <a:schemeClr val="accent1"/>
                </a:solidFill>
                <a:effectLst>
                  <a:outerShdw blurRad="38100" dist="25400" dir="5400000" algn="ctr" rotWithShape="0">
                    <a:srgbClr val="6E747A">
                      <a:alpha val="43000"/>
                    </a:srgbClr>
                  </a:outerShdw>
                </a:effectLst>
              </a:rPr>
              <a:t>Weak-Supervised Temporal Action Localization</a:t>
            </a:r>
          </a:p>
        </p:txBody>
      </p:sp>
      <p:grpSp>
        <p:nvGrpSpPr>
          <p:cNvPr id="33" name="组合 32"/>
          <p:cNvGrpSpPr/>
          <p:nvPr/>
        </p:nvGrpSpPr>
        <p:grpSpPr>
          <a:xfrm>
            <a:off x="1132840" y="3602005"/>
            <a:ext cx="9617710" cy="142240"/>
            <a:chOff x="2204" y="5246"/>
            <a:chExt cx="15146" cy="224"/>
          </a:xfrm>
          <a:solidFill>
            <a:schemeClr val="accent3">
              <a:lumMod val="60000"/>
              <a:lumOff val="40000"/>
            </a:schemeClr>
          </a:solidFill>
        </p:grpSpPr>
        <p:grpSp>
          <p:nvGrpSpPr>
            <p:cNvPr id="25" name="组合 24"/>
            <p:cNvGrpSpPr/>
            <p:nvPr/>
          </p:nvGrpSpPr>
          <p:grpSpPr>
            <a:xfrm>
              <a:off x="8473" y="5246"/>
              <a:ext cx="8877" cy="224"/>
              <a:chOff x="8598" y="5596"/>
              <a:chExt cx="8877" cy="224"/>
            </a:xfrm>
            <a:grpFill/>
          </p:grpSpPr>
          <p:sp>
            <p:nvSpPr>
              <p:cNvPr id="13" name="燕尾形 12"/>
              <p:cNvSpPr/>
              <p:nvPr/>
            </p:nvSpPr>
            <p:spPr>
              <a:xfrm>
                <a:off x="8598" y="5596"/>
                <a:ext cx="225" cy="22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燕尾形 13"/>
              <p:cNvSpPr/>
              <p:nvPr/>
            </p:nvSpPr>
            <p:spPr>
              <a:xfrm>
                <a:off x="8890" y="5596"/>
                <a:ext cx="225" cy="22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燕尾形 14"/>
              <p:cNvSpPr/>
              <p:nvPr/>
            </p:nvSpPr>
            <p:spPr>
              <a:xfrm>
                <a:off x="9182" y="5596"/>
                <a:ext cx="225" cy="22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燕尾形 15"/>
              <p:cNvSpPr/>
              <p:nvPr/>
            </p:nvSpPr>
            <p:spPr>
              <a:xfrm>
                <a:off x="9474" y="5596"/>
                <a:ext cx="225" cy="22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p:cNvSpPr/>
              <p:nvPr/>
            </p:nvSpPr>
            <p:spPr>
              <a:xfrm>
                <a:off x="9766" y="5596"/>
                <a:ext cx="225" cy="22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燕尾形 17"/>
              <p:cNvSpPr/>
              <p:nvPr/>
            </p:nvSpPr>
            <p:spPr>
              <a:xfrm>
                <a:off x="10058" y="5596"/>
                <a:ext cx="225" cy="22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燕尾形 18"/>
              <p:cNvSpPr/>
              <p:nvPr/>
            </p:nvSpPr>
            <p:spPr>
              <a:xfrm>
                <a:off x="10350" y="5596"/>
                <a:ext cx="225" cy="22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 19"/>
              <p:cNvSpPr/>
              <p:nvPr/>
            </p:nvSpPr>
            <p:spPr>
              <a:xfrm>
                <a:off x="10642" y="5596"/>
                <a:ext cx="225" cy="22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燕尾形 20"/>
              <p:cNvSpPr/>
              <p:nvPr/>
            </p:nvSpPr>
            <p:spPr>
              <a:xfrm>
                <a:off x="10934" y="5596"/>
                <a:ext cx="225" cy="225"/>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flipV="1">
                <a:off x="11183" y="5720"/>
                <a:ext cx="6293" cy="0"/>
              </a:xfrm>
              <a:prstGeom prst="line">
                <a:avLst/>
              </a:prstGeom>
              <a:grpFill/>
              <a:ln w="1270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flipV="1">
              <a:off x="2204" y="5358"/>
              <a:ext cx="6293" cy="0"/>
            </a:xfrm>
            <a:prstGeom prst="line">
              <a:avLst/>
            </a:prstGeom>
            <a:grpFill/>
            <a:ln w="1270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4" name="文本框 33"/>
          <p:cNvSpPr txBox="1"/>
          <p:nvPr/>
        </p:nvSpPr>
        <p:spPr>
          <a:xfrm>
            <a:off x="436652" y="4191814"/>
            <a:ext cx="11430000" cy="1884618"/>
          </a:xfrm>
          <a:prstGeom prst="rect">
            <a:avLst/>
          </a:prstGeom>
          <a:noFill/>
        </p:spPr>
        <p:txBody>
          <a:bodyPr wrap="square" rtlCol="0">
            <a:spAutoFit/>
          </a:bodyPr>
          <a:lstStyle/>
          <a:p>
            <a:pPr algn="ctr" defTabSz="914400" eaLnBrk="1" fontAlgn="auto" latinLnBrk="0" hangingPunct="1">
              <a:lnSpc>
                <a:spcPct val="150000"/>
              </a:lnSpc>
              <a:buClrTx/>
              <a:buSzTx/>
            </a:pPr>
            <a:r>
              <a:rPr lang="en-US" altLang="zh-CN" sz="2000" b="1" dirty="0" err="1">
                <a:solidFill>
                  <a:schemeClr val="tx1"/>
                </a:solidFill>
                <a:latin typeface="微软雅黑" panose="020B0503020204020204" pitchFamily="34" charset="-122"/>
                <a:ea typeface="微软雅黑" panose="020B0503020204020204" pitchFamily="34" charset="-122"/>
                <a:sym typeface="+mn-ea"/>
              </a:rPr>
              <a:t>Yuanpeng</a:t>
            </a:r>
            <a:r>
              <a:rPr lang="en-US" altLang="zh-CN" sz="2000" b="1" dirty="0">
                <a:solidFill>
                  <a:schemeClr val="tx1"/>
                </a:solidFill>
                <a:latin typeface="微软雅黑" panose="020B0503020204020204" pitchFamily="34" charset="-122"/>
                <a:ea typeface="微软雅黑" panose="020B0503020204020204" pitchFamily="34" charset="-122"/>
                <a:sym typeface="+mn-ea"/>
              </a:rPr>
              <a:t> He, </a:t>
            </a:r>
            <a:r>
              <a:rPr lang="en-US" altLang="zh-CN" sz="2000" b="1" dirty="0" err="1">
                <a:solidFill>
                  <a:schemeClr val="tx1"/>
                </a:solidFill>
                <a:latin typeface="微软雅黑" panose="020B0503020204020204" pitchFamily="34" charset="-122"/>
                <a:ea typeface="微软雅黑" panose="020B0503020204020204" pitchFamily="34" charset="-122"/>
                <a:sym typeface="+mn-ea"/>
              </a:rPr>
              <a:t>Lijian</a:t>
            </a:r>
            <a:r>
              <a:rPr lang="en-US" altLang="zh-CN" sz="2000" b="1" dirty="0">
                <a:solidFill>
                  <a:schemeClr val="tx1"/>
                </a:solidFill>
                <a:latin typeface="微软雅黑" panose="020B0503020204020204" pitchFamily="34" charset="-122"/>
                <a:ea typeface="微软雅黑" panose="020B0503020204020204" pitchFamily="34" charset="-122"/>
                <a:sym typeface="+mn-ea"/>
              </a:rPr>
              <a:t> Li, </a:t>
            </a:r>
            <a:r>
              <a:rPr lang="en-US" altLang="zh-CN" sz="2000" b="1" dirty="0" err="1">
                <a:solidFill>
                  <a:schemeClr val="tx1"/>
                </a:solidFill>
                <a:latin typeface="微软雅黑" panose="020B0503020204020204" pitchFamily="34" charset="-122"/>
                <a:ea typeface="微软雅黑" panose="020B0503020204020204" pitchFamily="34" charset="-122"/>
                <a:sym typeface="+mn-ea"/>
              </a:rPr>
              <a:t>Tianxiang</a:t>
            </a:r>
            <a:r>
              <a:rPr lang="en-US" altLang="zh-CN" sz="2000" b="1" dirty="0">
                <a:solidFill>
                  <a:schemeClr val="tx1"/>
                </a:solidFill>
                <a:latin typeface="微软雅黑" panose="020B0503020204020204" pitchFamily="34" charset="-122"/>
                <a:ea typeface="微软雅黑" panose="020B0503020204020204" pitchFamily="34" charset="-122"/>
                <a:sym typeface="+mn-ea"/>
              </a:rPr>
              <a:t> Zhan, </a:t>
            </a:r>
            <a:r>
              <a:rPr lang="en-US" altLang="zh-CN" sz="2000" b="1" dirty="0" err="1">
                <a:solidFill>
                  <a:schemeClr val="tx1"/>
                </a:solidFill>
                <a:latin typeface="微软雅黑" panose="020B0503020204020204" pitchFamily="34" charset="-122"/>
                <a:ea typeface="微软雅黑" panose="020B0503020204020204" pitchFamily="34" charset="-122"/>
                <a:sym typeface="+mn-ea"/>
              </a:rPr>
              <a:t>Wenpin</a:t>
            </a:r>
            <a:r>
              <a:rPr lang="en-US" altLang="zh-CN" sz="2000" b="1" dirty="0">
                <a:solidFill>
                  <a:schemeClr val="tx1"/>
                </a:solidFill>
                <a:latin typeface="微软雅黑" panose="020B0503020204020204" pitchFamily="34" charset="-122"/>
                <a:ea typeface="微软雅黑" panose="020B0503020204020204" pitchFamily="34" charset="-122"/>
                <a:sym typeface="+mn-ea"/>
              </a:rPr>
              <a:t> Jiao, Chi-Man Pun</a:t>
            </a:r>
          </a:p>
          <a:p>
            <a:pPr algn="ctr" defTabSz="914400" eaLnBrk="1" fontAlgn="auto" latinLnBrk="0" hangingPunct="1">
              <a:lnSpc>
                <a:spcPct val="150000"/>
              </a:lnSpc>
              <a:buClrTx/>
              <a:buSzTx/>
            </a:pPr>
            <a:endParaRPr lang="en" altLang="zh-CN" sz="2000" i="1" dirty="0">
              <a:solidFill>
                <a:schemeClr val="tx1"/>
              </a:solidFill>
              <a:latin typeface="微软雅黑" panose="020B0503020204020204" pitchFamily="34" charset="-122"/>
              <a:ea typeface="微软雅黑" panose="020B0503020204020204" pitchFamily="34" charset="-122"/>
              <a:sym typeface="+mn-ea"/>
            </a:endParaRPr>
          </a:p>
          <a:p>
            <a:pPr algn="ctr" defTabSz="914400" eaLnBrk="1" fontAlgn="auto" latinLnBrk="0" hangingPunct="1">
              <a:lnSpc>
                <a:spcPct val="150000"/>
              </a:lnSpc>
              <a:buClrTx/>
              <a:buSzTx/>
            </a:pPr>
            <a:r>
              <a:rPr lang="en" altLang="zh-CN" sz="2000" i="1" dirty="0">
                <a:solidFill>
                  <a:schemeClr val="tx1"/>
                </a:solidFill>
                <a:latin typeface="微软雅黑" panose="020B0503020204020204" pitchFamily="34" charset="-122"/>
                <a:ea typeface="微软雅黑" panose="020B0503020204020204" pitchFamily="34" charset="-122"/>
                <a:sym typeface="+mn-ea"/>
              </a:rPr>
              <a:t>School of Computer Science, Peking University, Beijing, China</a:t>
            </a:r>
          </a:p>
          <a:p>
            <a:pPr algn="ctr" defTabSz="914400" eaLnBrk="1" fontAlgn="auto" latinLnBrk="0" hangingPunct="1">
              <a:lnSpc>
                <a:spcPct val="150000"/>
              </a:lnSpc>
              <a:buClrTx/>
              <a:buSzTx/>
            </a:pPr>
            <a:r>
              <a:rPr lang="en" altLang="zh-CN" sz="2000" i="1" dirty="0">
                <a:solidFill>
                  <a:schemeClr val="tx1"/>
                </a:solidFill>
                <a:latin typeface="微软雅黑" panose="020B0503020204020204" pitchFamily="34" charset="-122"/>
                <a:ea typeface="微软雅黑" panose="020B0503020204020204" pitchFamily="34" charset="-122"/>
                <a:sym typeface="+mn-ea"/>
              </a:rPr>
              <a:t>Department of Computer and Information Science, University of Macau, Macau, China</a:t>
            </a:r>
            <a:endParaRPr lang="zh-CN" altLang="en-US" sz="2000" i="1" dirty="0">
              <a:solidFill>
                <a:schemeClr val="tx1"/>
              </a:solidFill>
              <a:latin typeface="微软雅黑" panose="020B0503020204020204" pitchFamily="34" charset="-122"/>
              <a:ea typeface="微软雅黑" panose="020B0503020204020204" pitchFamily="34" charset="-122"/>
              <a:sym typeface="+mn-ea"/>
            </a:endParaRPr>
          </a:p>
        </p:txBody>
      </p:sp>
      <p:pic>
        <p:nvPicPr>
          <p:cNvPr id="2" name="图片 1" descr="01229CEC-FC22-48C1-B427-3D3527376D74"/>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10640695" y="71216"/>
            <a:ext cx="1551305" cy="1551305"/>
          </a:xfrm>
          <a:prstGeom prst="rect">
            <a:avLst/>
          </a:prstGeom>
        </p:spPr>
      </p:pic>
      <p:pic>
        <p:nvPicPr>
          <p:cNvPr id="4" name="图片 3">
            <a:extLst>
              <a:ext uri="{FF2B5EF4-FFF2-40B4-BE49-F238E27FC236}">
                <a16:creationId xmlns:a16="http://schemas.microsoft.com/office/drawing/2014/main" id="{36F821EE-8F16-BFF9-D17A-18A44CE69E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4919" y="88610"/>
            <a:ext cx="1551305" cy="1551305"/>
          </a:xfrm>
          <a:prstGeom prst="rect">
            <a:avLst/>
          </a:prstGeom>
        </p:spPr>
      </p:pic>
      <p:pic>
        <p:nvPicPr>
          <p:cNvPr id="6" name="图片 5">
            <a:extLst>
              <a:ext uri="{FF2B5EF4-FFF2-40B4-BE49-F238E27FC236}">
                <a16:creationId xmlns:a16="http://schemas.microsoft.com/office/drawing/2014/main" id="{D3DA5FBE-2E50-6A11-31D5-5432F7D99521}"/>
              </a:ext>
            </a:extLst>
          </p:cNvPr>
          <p:cNvPicPr>
            <a:picLocks noChangeAspect="1"/>
          </p:cNvPicPr>
          <p:nvPr/>
        </p:nvPicPr>
        <p:blipFill rotWithShape="1">
          <a:blip r:embed="rId6"/>
          <a:srcRect t="13802" r="70608" b="11212"/>
          <a:stretch/>
        </p:blipFill>
        <p:spPr>
          <a:xfrm>
            <a:off x="1967516" y="10278"/>
            <a:ext cx="1692555" cy="1676259"/>
          </a:xfrm>
          <a:prstGeom prst="rect">
            <a:avLst/>
          </a:prstGeom>
        </p:spPr>
      </p:pic>
      <p:pic>
        <p:nvPicPr>
          <p:cNvPr id="7" name="图形 6">
            <a:extLst>
              <a:ext uri="{FF2B5EF4-FFF2-40B4-BE49-F238E27FC236}">
                <a16:creationId xmlns:a16="http://schemas.microsoft.com/office/drawing/2014/main" id="{3119A4A4-4142-DD9B-49E1-FD783503D1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78057" y="425515"/>
            <a:ext cx="2965933" cy="878795"/>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460375" y="94029"/>
            <a:ext cx="1867819"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Methods</a:t>
            </a:r>
          </a:p>
        </p:txBody>
      </p:sp>
      <p:pic>
        <p:nvPicPr>
          <p:cNvPr id="195" name="图片 194" descr="图示&#10;&#10;描述已自动生成">
            <a:extLst>
              <a:ext uri="{FF2B5EF4-FFF2-40B4-BE49-F238E27FC236}">
                <a16:creationId xmlns:a16="http://schemas.microsoft.com/office/drawing/2014/main" id="{857F8CC5-1488-F96E-7BC1-6C03115081FE}"/>
              </a:ext>
            </a:extLst>
          </p:cNvPr>
          <p:cNvPicPr>
            <a:picLocks noChangeAspect="1"/>
          </p:cNvPicPr>
          <p:nvPr/>
        </p:nvPicPr>
        <p:blipFill rotWithShape="1">
          <a:blip r:embed="rId5">
            <a:extLst>
              <a:ext uri="{28A0092B-C50C-407E-A947-70E740481C1C}">
                <a14:useLocalDpi xmlns:a14="http://schemas.microsoft.com/office/drawing/2010/main" val="0"/>
              </a:ext>
            </a:extLst>
          </a:blip>
          <a:srcRect l="3437" t="3966" b="2085"/>
          <a:stretch/>
        </p:blipFill>
        <p:spPr>
          <a:xfrm>
            <a:off x="5296829" y="1404557"/>
            <a:ext cx="6650761" cy="4048886"/>
          </a:xfrm>
          <a:prstGeom prst="rect">
            <a:avLst/>
          </a:prstGeom>
        </p:spPr>
      </p:pic>
      <p:sp>
        <p:nvSpPr>
          <p:cNvPr id="2" name="文本框 1">
            <a:extLst>
              <a:ext uri="{FF2B5EF4-FFF2-40B4-BE49-F238E27FC236}">
                <a16:creationId xmlns:a16="http://schemas.microsoft.com/office/drawing/2014/main" id="{780E607C-77AF-91C5-8DE1-9B5E5BF7E1DD}"/>
              </a:ext>
            </a:extLst>
          </p:cNvPr>
          <p:cNvSpPr txBox="1"/>
          <p:nvPr/>
        </p:nvSpPr>
        <p:spPr>
          <a:xfrm>
            <a:off x="457200" y="914400"/>
            <a:ext cx="4839629" cy="3839000"/>
          </a:xfrm>
          <a:prstGeom prst="rect">
            <a:avLst/>
          </a:prstGeom>
          <a:noFill/>
        </p:spPr>
        <p:txBody>
          <a:bodyPr wrap="square" rtlCol="0">
            <a:spAutoFit/>
          </a:bodyPr>
          <a:lstStyle/>
          <a:p>
            <a:pPr marL="342900" indent="-342900">
              <a:buFont typeface="Wingdings" panose="05000000000000000000" charset="0"/>
              <a:buChar char="n"/>
            </a:pPr>
            <a:r>
              <a:rPr lang="en-US" altLang="zh-CN" sz="2400" b="1" dirty="0">
                <a:sym typeface="+mn-ea"/>
              </a:rPr>
              <a:t>Deep Learning with Generalized Uncertainty-Based Evidential Fusion</a:t>
            </a:r>
            <a:endParaRPr lang="en-US" altLang="en-US" sz="2400" b="1" dirty="0">
              <a:sym typeface="+mn-ea"/>
            </a:endParaRPr>
          </a:p>
          <a:p>
            <a:pPr marL="342900" indent="-342900">
              <a:buFont typeface="Wingdings" panose="05000000000000000000" charset="0"/>
              <a:buChar char="n"/>
            </a:pPr>
            <a:endParaRPr lang="en-US" altLang="zh-CN" sz="2400" b="1" dirty="0"/>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pPr indent="0" algn="l">
              <a:lnSpc>
                <a:spcPct val="130000"/>
              </a:lnSpc>
              <a:buNone/>
            </a:pPr>
            <a:endParaRPr lang="en-US"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r>
              <a:rPr lang="en-US" sz="2000" dirty="0">
                <a:latin typeface="微软雅黑" panose="020B0503020204020204" pitchFamily="34" charset="-122"/>
                <a:ea typeface="微软雅黑" panose="020B0503020204020204" pitchFamily="34" charset="-122"/>
                <a:cs typeface="Times New Roman Regular" panose="02020603050405020304" charset="0"/>
                <a:sym typeface="+mn-ea"/>
              </a:rPr>
              <a:t>    </a:t>
            </a: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2C019EE-89F5-5216-0DF4-91235D96E597}"/>
                  </a:ext>
                </a:extLst>
              </p:cNvPr>
              <p:cNvSpPr txBox="1"/>
              <p:nvPr/>
            </p:nvSpPr>
            <p:spPr>
              <a:xfrm>
                <a:off x="-170056" y="4067052"/>
                <a:ext cx="6094140" cy="889795"/>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𝑓𝑖𝑛𝑎𝑙</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𝑘</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1</m:t>
                          </m:r>
                        </m:num>
                        <m:den>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𝐶𝑜𝑛</m:t>
                          </m:r>
                        </m:den>
                      </m:f>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𝑘</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𝑘</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𝑘</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DengXian" panose="02010600030101010101" pitchFamily="2" charset="-122"/>
                          <a:cs typeface="Times New Roman" panose="02020603050405020304" pitchFamily="18" charset="0"/>
                        </a:rPr>
                        <m:t>Θ</m:t>
                      </m:r>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DengXian" panose="02010600030101010101" pitchFamily="2" charset="-122"/>
                          <a:cs typeface="Times New Roman" panose="02020603050405020304" pitchFamily="18" charset="0"/>
                        </a:rPr>
                        <m:t>Θ</m:t>
                      </m:r>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𝑘</m:t>
                          </m:r>
                        </m:sub>
                      </m:sSub>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12C019EE-89F5-5216-0DF4-91235D96E597}"/>
                  </a:ext>
                </a:extLst>
              </p:cNvPr>
              <p:cNvSpPr txBox="1">
                <a:spLocks noRot="1" noChangeAspect="1" noMove="1" noResize="1" noEditPoints="1" noAdjustHandles="1" noChangeArrowheads="1" noChangeShapeType="1" noTextEdit="1"/>
              </p:cNvSpPr>
              <p:nvPr/>
            </p:nvSpPr>
            <p:spPr>
              <a:xfrm>
                <a:off x="-170056" y="4067052"/>
                <a:ext cx="6094140" cy="889795"/>
              </a:xfrm>
              <a:prstGeom prst="rect">
                <a:avLst/>
              </a:prstGeom>
              <a:blipFill>
                <a:blip r:embed="rId6"/>
                <a:stretch>
                  <a:fillRect b="-4225"/>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5BF6993A-A9AC-EF5E-C20A-49297A9D2E22}"/>
              </a:ext>
            </a:extLst>
          </p:cNvPr>
          <p:cNvSpPr txBox="1"/>
          <p:nvPr/>
        </p:nvSpPr>
        <p:spPr>
          <a:xfrm>
            <a:off x="390292" y="2363225"/>
            <a:ext cx="4973444" cy="1200329"/>
          </a:xfrm>
          <a:prstGeom prst="rect">
            <a:avLst/>
          </a:prstGeom>
          <a:noFill/>
        </p:spPr>
        <p:txBody>
          <a:bodyPr wrap="square">
            <a:spAutoFit/>
          </a:bodyPr>
          <a:lstStyle/>
          <a:p>
            <a:pPr algn="just"/>
            <a:r>
              <a:rPr lang="en" altLang="zh-CN" dirty="0"/>
              <a:t>In order to better fuse the classification results from different attention weights, we propose a probability distribution fusion strategy at the snippet level.</a:t>
            </a:r>
            <a:endParaRPr lang="zh-CN" altLang="en-US" dirty="0"/>
          </a:p>
        </p:txBody>
      </p:sp>
    </p:spTree>
    <p:custDataLst>
      <p:tags r:id="rId1"/>
    </p:custDataLst>
    <p:extLst>
      <p:ext uri="{BB962C8B-B14F-4D97-AF65-F5344CB8AC3E}">
        <p14:creationId xmlns:p14="http://schemas.microsoft.com/office/powerpoint/2010/main" val="3751958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457200" y="914400"/>
            <a:ext cx="6323965" cy="1623008"/>
          </a:xfrm>
          <a:prstGeom prst="rect">
            <a:avLst/>
          </a:prstGeom>
          <a:noFill/>
        </p:spPr>
        <p:txBody>
          <a:bodyPr wrap="square" rtlCol="0">
            <a:spAutoFit/>
          </a:bodyPr>
          <a:lstStyle/>
          <a:p>
            <a:pPr marL="342900" indent="-342900">
              <a:buFont typeface="Wingdings" panose="05000000000000000000" charset="0"/>
              <a:buChar char="n"/>
            </a:pPr>
            <a:r>
              <a:rPr lang="en-US" altLang="zh-CN" sz="2400" b="1" dirty="0">
                <a:latin typeface="微软雅黑" panose="020B0503020204020204" pitchFamily="34" charset="-122"/>
                <a:ea typeface="微软雅黑" panose="020B0503020204020204" pitchFamily="34" charset="-122"/>
                <a:cs typeface="Times New Roman Regular" panose="02020603050405020304" charset="0"/>
              </a:rPr>
              <a:t>Loss Function</a:t>
            </a:r>
          </a:p>
          <a:p>
            <a:pPr indent="0" algn="l">
              <a:lnSpc>
                <a:spcPct val="130000"/>
              </a:lnSpc>
              <a:buNone/>
            </a:pPr>
            <a:endParaRPr lang="en-US"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r>
              <a:rPr lang="en-US" sz="2000" dirty="0">
                <a:latin typeface="微软雅黑" panose="020B0503020204020204" pitchFamily="34" charset="-122"/>
                <a:ea typeface="微软雅黑" panose="020B0503020204020204" pitchFamily="34" charset="-122"/>
                <a:cs typeface="Times New Roman Regular" panose="02020603050405020304" charset="0"/>
                <a:sym typeface="+mn-ea"/>
              </a:rPr>
              <a:t>    </a:t>
            </a: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p:txBody>
      </p:sp>
      <p:sp>
        <p:nvSpPr>
          <p:cNvPr id="26" name="矩形 25"/>
          <p:cNvSpPr/>
          <p:nvPr/>
        </p:nvSpPr>
        <p:spPr>
          <a:xfrm>
            <a:off x="457200" y="146110"/>
            <a:ext cx="1777859"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Training</a:t>
            </a:r>
          </a:p>
        </p:txBody>
      </p:sp>
      <p:pic>
        <p:nvPicPr>
          <p:cNvPr id="3" name="图形 2">
            <a:extLst>
              <a:ext uri="{FF2B5EF4-FFF2-40B4-BE49-F238E27FC236}">
                <a16:creationId xmlns:a16="http://schemas.microsoft.com/office/drawing/2014/main" id="{C20E666A-C2CA-6C1F-EA87-C2CF94620C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79338" y="3998772"/>
            <a:ext cx="6632687" cy="909320"/>
          </a:xfrm>
          <a:prstGeom prst="rect">
            <a:avLst/>
          </a:prstGeom>
        </p:spPr>
      </p:pic>
      <p:pic>
        <p:nvPicPr>
          <p:cNvPr id="6" name="图形 5">
            <a:extLst>
              <a:ext uri="{FF2B5EF4-FFF2-40B4-BE49-F238E27FC236}">
                <a16:creationId xmlns:a16="http://schemas.microsoft.com/office/drawing/2014/main" id="{421183A1-A244-97CB-C6C9-FE229C889A7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80754" y="1885359"/>
            <a:ext cx="4539204" cy="378267"/>
          </a:xfrm>
          <a:prstGeom prst="rect">
            <a:avLst/>
          </a:prstGeom>
        </p:spPr>
      </p:pic>
      <p:pic>
        <p:nvPicPr>
          <p:cNvPr id="12" name="图形 11">
            <a:extLst>
              <a:ext uri="{FF2B5EF4-FFF2-40B4-BE49-F238E27FC236}">
                <a16:creationId xmlns:a16="http://schemas.microsoft.com/office/drawing/2014/main" id="{E82150E8-5156-D944-7652-56592F33D69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89733" y="2738067"/>
            <a:ext cx="8790093" cy="909320"/>
          </a:xfrm>
          <a:prstGeom prst="rect">
            <a:avLst/>
          </a:prstGeom>
        </p:spPr>
      </p:pic>
      <p:pic>
        <p:nvPicPr>
          <p:cNvPr id="14" name="图形 13">
            <a:extLst>
              <a:ext uri="{FF2B5EF4-FFF2-40B4-BE49-F238E27FC236}">
                <a16:creationId xmlns:a16="http://schemas.microsoft.com/office/drawing/2014/main" id="{74D44E8A-8241-EFB5-04D8-7138728D067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9469" y="5506492"/>
            <a:ext cx="4473062" cy="382313"/>
          </a:xfrm>
          <a:prstGeom prst="rect">
            <a:avLst/>
          </a:prstGeom>
        </p:spPr>
      </p:pic>
    </p:spTree>
    <p:custDataLst>
      <p:tags r:id="rId1"/>
    </p:custDataLst>
    <p:extLst>
      <p:ext uri="{BB962C8B-B14F-4D97-AF65-F5344CB8AC3E}">
        <p14:creationId xmlns:p14="http://schemas.microsoft.com/office/powerpoint/2010/main" val="3949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23497" y="146110"/>
            <a:ext cx="2645276"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Experiments</a:t>
            </a:r>
          </a:p>
        </p:txBody>
      </p:sp>
      <p:sp>
        <p:nvSpPr>
          <p:cNvPr id="3" name="文本框 2">
            <a:extLst>
              <a:ext uri="{FF2B5EF4-FFF2-40B4-BE49-F238E27FC236}">
                <a16:creationId xmlns:a16="http://schemas.microsoft.com/office/drawing/2014/main" id="{E091DE3D-E28B-FA0D-67FC-D2A36F9C15B0}"/>
              </a:ext>
            </a:extLst>
          </p:cNvPr>
          <p:cNvSpPr txBox="1"/>
          <p:nvPr/>
        </p:nvSpPr>
        <p:spPr>
          <a:xfrm>
            <a:off x="1948256" y="1126951"/>
            <a:ext cx="8294852" cy="1754326"/>
          </a:xfrm>
          <a:prstGeom prst="rect">
            <a:avLst/>
          </a:prstGeom>
          <a:noFill/>
        </p:spPr>
        <p:txBody>
          <a:bodyPr wrap="square">
            <a:spAutoFit/>
          </a:bodyPr>
          <a:lstStyle/>
          <a:p>
            <a:r>
              <a:rPr lang="zh-CN" altLang="en-US" dirty="0"/>
              <a:t>We conduct a large amount of experiments to evaluate the proposed method on THUMOS14 dataset. THUMOS14 is composed of 200 validation videos and 213 testing videos with 20 action classes. Besides, The mean Average Precision (mAP) with different Intersection-over-Union (IoU) thresholds, which is regarded as a standard evaluation metric for WS-TAL tasks, is used to evaluate the performance of the proposed model.</a:t>
            </a:r>
          </a:p>
        </p:txBody>
      </p:sp>
      <p:pic>
        <p:nvPicPr>
          <p:cNvPr id="6" name="Picture 5">
            <a:extLst>
              <a:ext uri="{FF2B5EF4-FFF2-40B4-BE49-F238E27FC236}">
                <a16:creationId xmlns:a16="http://schemas.microsoft.com/office/drawing/2014/main" id="{EA8C6DF7-FC20-A4C3-2C00-40B5E2635208}"/>
              </a:ext>
            </a:extLst>
          </p:cNvPr>
          <p:cNvPicPr>
            <a:picLocks noChangeAspect="1"/>
          </p:cNvPicPr>
          <p:nvPr/>
        </p:nvPicPr>
        <p:blipFill>
          <a:blip r:embed="rId5"/>
          <a:stretch>
            <a:fillRect/>
          </a:stretch>
        </p:blipFill>
        <p:spPr>
          <a:xfrm>
            <a:off x="1305036" y="3019190"/>
            <a:ext cx="10527903" cy="3751180"/>
          </a:xfrm>
          <a:prstGeom prst="rect">
            <a:avLst/>
          </a:prstGeom>
        </p:spPr>
      </p:pic>
    </p:spTree>
    <p:custDataLst>
      <p:tags r:id="rId1"/>
    </p:custDataLst>
    <p:extLst>
      <p:ext uri="{BB962C8B-B14F-4D97-AF65-F5344CB8AC3E}">
        <p14:creationId xmlns:p14="http://schemas.microsoft.com/office/powerpoint/2010/main" val="162123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23497" y="146110"/>
            <a:ext cx="2645276"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Experiments</a:t>
            </a:r>
          </a:p>
        </p:txBody>
      </p:sp>
      <p:sp>
        <p:nvSpPr>
          <p:cNvPr id="3" name="文本框 2">
            <a:extLst>
              <a:ext uri="{FF2B5EF4-FFF2-40B4-BE49-F238E27FC236}">
                <a16:creationId xmlns:a16="http://schemas.microsoft.com/office/drawing/2014/main" id="{E091DE3D-E28B-FA0D-67FC-D2A36F9C15B0}"/>
              </a:ext>
            </a:extLst>
          </p:cNvPr>
          <p:cNvSpPr txBox="1"/>
          <p:nvPr/>
        </p:nvSpPr>
        <p:spPr>
          <a:xfrm>
            <a:off x="1948256" y="1126951"/>
            <a:ext cx="8294852" cy="1200329"/>
          </a:xfrm>
          <a:prstGeom prst="rect">
            <a:avLst/>
          </a:prstGeom>
          <a:noFill/>
        </p:spPr>
        <p:txBody>
          <a:bodyPr wrap="square">
            <a:spAutoFit/>
          </a:bodyPr>
          <a:lstStyle/>
          <a:p>
            <a:pPr algn="just"/>
            <a:r>
              <a:rPr lang="en-US" altLang="zh-CN" dirty="0"/>
              <a:t>Here, we explore the effectiveness of two mentioned modules on the THUMOS14 dataset. Notably, the omission of GUEF results in significant performance degradation, confirming its effectiveness. Besides, only removing HMHA, the performance also shows a moderate degradation within 0.6.</a:t>
            </a:r>
            <a:endParaRPr lang="zh-CN" altLang="en-US" dirty="0"/>
          </a:p>
        </p:txBody>
      </p:sp>
      <p:pic>
        <p:nvPicPr>
          <p:cNvPr id="6" name="Picture 5">
            <a:extLst>
              <a:ext uri="{FF2B5EF4-FFF2-40B4-BE49-F238E27FC236}">
                <a16:creationId xmlns:a16="http://schemas.microsoft.com/office/drawing/2014/main" id="{EAD13E04-E528-C1BE-E4DC-209AB2E8A99A}"/>
              </a:ext>
            </a:extLst>
          </p:cNvPr>
          <p:cNvPicPr>
            <a:picLocks noChangeAspect="1"/>
          </p:cNvPicPr>
          <p:nvPr/>
        </p:nvPicPr>
        <p:blipFill>
          <a:blip r:embed="rId5"/>
          <a:stretch>
            <a:fillRect/>
          </a:stretch>
        </p:blipFill>
        <p:spPr>
          <a:xfrm>
            <a:off x="1948256" y="2711233"/>
            <a:ext cx="8668260" cy="3415882"/>
          </a:xfrm>
          <a:prstGeom prst="rect">
            <a:avLst/>
          </a:prstGeom>
        </p:spPr>
      </p:pic>
    </p:spTree>
    <p:custDataLst>
      <p:tags r:id="rId1"/>
    </p:custDataLst>
    <p:extLst>
      <p:ext uri="{BB962C8B-B14F-4D97-AF65-F5344CB8AC3E}">
        <p14:creationId xmlns:p14="http://schemas.microsoft.com/office/powerpoint/2010/main" val="144933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138910" y="146110"/>
            <a:ext cx="2414444"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Conclusion</a:t>
            </a:r>
          </a:p>
        </p:txBody>
      </p:sp>
      <p:sp>
        <p:nvSpPr>
          <p:cNvPr id="9" name="文本框 8">
            <a:extLst>
              <a:ext uri="{FF2B5EF4-FFF2-40B4-BE49-F238E27FC236}">
                <a16:creationId xmlns:a16="http://schemas.microsoft.com/office/drawing/2014/main" id="{4343F90E-C5F9-BAD6-9511-D76643734241}"/>
              </a:ext>
            </a:extLst>
          </p:cNvPr>
          <p:cNvSpPr txBox="1"/>
          <p:nvPr/>
        </p:nvSpPr>
        <p:spPr>
          <a:xfrm>
            <a:off x="850410" y="1184374"/>
            <a:ext cx="10588109" cy="3785652"/>
          </a:xfrm>
          <a:prstGeom prst="rect">
            <a:avLst/>
          </a:prstGeom>
          <a:noFill/>
        </p:spPr>
        <p:txBody>
          <a:bodyPr wrap="square">
            <a:spAutoFit/>
          </a:bodyPr>
          <a:lstStyle/>
          <a:p>
            <a:pPr marL="342900" indent="-342900" algn="just">
              <a:buFont typeface="Wingdings" panose="05000000000000000000" pitchFamily="2" charset="2"/>
              <a:buChar char="§"/>
            </a:pPr>
            <a:r>
              <a:rPr lang="zh-CN" altLang="en-US" sz="2400" dirty="0"/>
              <a:t>In this paper, we propose a generalized uncertainty-based evidential fusion and hybrid multi-head attention module, which effectively eliminates action-background ambiguity and filters redundant information from pre-trained features to enable the model to focus on foreground snippets, consequently improving performance. </a:t>
            </a:r>
            <a:endParaRPr lang="en-US" altLang="zh-CN" sz="2400" dirty="0"/>
          </a:p>
          <a:p>
            <a:pPr marL="342900" indent="-342900" algn="just">
              <a:buFont typeface="Wingdings" panose="05000000000000000000" pitchFamily="2" charset="2"/>
              <a:buChar char="§"/>
            </a:pPr>
            <a:r>
              <a:rPr lang="zh-CN" altLang="en-US" sz="2400" dirty="0"/>
              <a:t>Experimental results on the THUMOS14 dataset compared with the latest state-of-the-art methods demonstrate the effectiveness of our proposed method. </a:t>
            </a:r>
            <a:endParaRPr lang="en-US" altLang="zh-CN" sz="2400" dirty="0"/>
          </a:p>
          <a:p>
            <a:pPr marL="342900" indent="-342900" algn="just">
              <a:buFont typeface="Wingdings" panose="05000000000000000000" pitchFamily="2" charset="2"/>
              <a:buChar char="§"/>
            </a:pPr>
            <a:r>
              <a:rPr lang="zh-CN" altLang="en-US" sz="2400" dirty="0"/>
              <a:t>Considering the fact that pseudo-label is also efficacious on WS-TAL tasks, we will conduct further research </a:t>
            </a:r>
            <a:r>
              <a:rPr lang="en-US" altLang="zh-CN" sz="2400" dirty="0"/>
              <a:t>on </a:t>
            </a:r>
            <a:r>
              <a:rPr lang="en-US" altLang="zh-CN" sz="2400"/>
              <a:t>this direction</a:t>
            </a:r>
            <a:r>
              <a:rPr lang="zh-CN" altLang="en-US" sz="2400"/>
              <a:t>.</a:t>
            </a:r>
            <a:endParaRPr lang="zh-CN" altLang="en-US" sz="2400" dirty="0"/>
          </a:p>
        </p:txBody>
      </p:sp>
    </p:spTree>
    <p:custDataLst>
      <p:tags r:id="rId1"/>
    </p:custDataLst>
    <p:extLst>
      <p:ext uri="{BB962C8B-B14F-4D97-AF65-F5344CB8AC3E}">
        <p14:creationId xmlns:p14="http://schemas.microsoft.com/office/powerpoint/2010/main" val="3111714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E094-4425-430E-4FF4-10670A2716C4}"/>
              </a:ext>
            </a:extLst>
          </p:cNvPr>
          <p:cNvSpPr>
            <a:spLocks noGrp="1"/>
          </p:cNvSpPr>
          <p:nvPr>
            <p:ph type="ctrTitle"/>
          </p:nvPr>
        </p:nvSpPr>
        <p:spPr>
          <a:xfrm>
            <a:off x="592668" y="2081529"/>
            <a:ext cx="11006667" cy="1015663"/>
          </a:xfrm>
        </p:spPr>
        <p:txBody>
          <a:bodyPr/>
          <a:lstStyle/>
          <a:p>
            <a:pPr algn="ctr"/>
            <a:r>
              <a:rPr lang="en-US" sz="6600" dirty="0"/>
              <a:t>Thank You!!</a:t>
            </a:r>
            <a:endParaRPr lang="LID4096" sz="6600" dirty="0"/>
          </a:p>
        </p:txBody>
      </p:sp>
      <p:sp>
        <p:nvSpPr>
          <p:cNvPr id="3" name="Subtitle 2">
            <a:extLst>
              <a:ext uri="{FF2B5EF4-FFF2-40B4-BE49-F238E27FC236}">
                <a16:creationId xmlns:a16="http://schemas.microsoft.com/office/drawing/2014/main" id="{7F1454A6-6374-A402-8823-3D2BB7195E30}"/>
              </a:ext>
            </a:extLst>
          </p:cNvPr>
          <p:cNvSpPr>
            <a:spLocks noGrp="1"/>
          </p:cNvSpPr>
          <p:nvPr>
            <p:ph type="subTitle" idx="4"/>
          </p:nvPr>
        </p:nvSpPr>
        <p:spPr>
          <a:xfrm>
            <a:off x="1828800" y="3840479"/>
            <a:ext cx="8534400" cy="2158796"/>
          </a:xfrm>
        </p:spPr>
        <p:txBody>
          <a:bodyPr/>
          <a:lstStyle/>
          <a:p>
            <a:pPr marL="0" indent="0" algn="ctr">
              <a:buNone/>
            </a:pPr>
            <a:r>
              <a:rPr lang="en-US" sz="4800" b="1" dirty="0"/>
              <a:t>Q&amp;A</a:t>
            </a:r>
            <a:endParaRPr lang="en-US" sz="4400" b="1" dirty="0"/>
          </a:p>
          <a:p>
            <a:pPr marL="0" indent="0" algn="ctr">
              <a:buNone/>
            </a:pPr>
            <a:r>
              <a:rPr lang="en-US" sz="3200" dirty="0">
                <a:solidFill>
                  <a:schemeClr val="accent3"/>
                </a:solidFill>
              </a:rPr>
              <a:t>Our code is available at: </a:t>
            </a:r>
            <a:r>
              <a:rPr lang="en-US" sz="2400" dirty="0">
                <a:solidFill>
                  <a:schemeClr val="accent3"/>
                </a:solidFill>
              </a:rPr>
              <a:t>https://github.com/heyuanpengpku/GUEF/tree/main</a:t>
            </a:r>
            <a:endParaRPr lang="LID4096" sz="3200" dirty="0">
              <a:solidFill>
                <a:schemeClr val="accent3"/>
              </a:solidFill>
            </a:endParaRPr>
          </a:p>
        </p:txBody>
      </p:sp>
    </p:spTree>
    <p:extLst>
      <p:ext uri="{BB962C8B-B14F-4D97-AF65-F5344CB8AC3E}">
        <p14:creationId xmlns:p14="http://schemas.microsoft.com/office/powerpoint/2010/main" val="1371462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378277" y="147320"/>
            <a:ext cx="1595310"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Outline</a:t>
            </a:r>
          </a:p>
        </p:txBody>
      </p:sp>
      <p:sp>
        <p:nvSpPr>
          <p:cNvPr id="2" name="内容占位符 2">
            <a:extLst>
              <a:ext uri="{FF2B5EF4-FFF2-40B4-BE49-F238E27FC236}">
                <a16:creationId xmlns:a16="http://schemas.microsoft.com/office/drawing/2014/main" id="{2F7541F4-F83F-3248-05B9-CE7FB74A2283}"/>
              </a:ext>
            </a:extLst>
          </p:cNvPr>
          <p:cNvSpPr txBox="1">
            <a:spLocks/>
          </p:cNvSpPr>
          <p:nvPr/>
        </p:nvSpPr>
        <p:spPr>
          <a:xfrm>
            <a:off x="4456728" y="1237309"/>
            <a:ext cx="4200345" cy="4930832"/>
          </a:xfrm>
          <a:prstGeom prst="rect">
            <a:avLst/>
          </a:prstGeom>
        </p:spPr>
        <p:txBody>
          <a:bodyPr>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800" b="1" dirty="0">
                <a:solidFill>
                  <a:schemeClr val="tx1"/>
                </a:solidFill>
                <a:latin typeface="+mj-ea"/>
                <a:ea typeface="+mj-ea"/>
                <a:cs typeface="Times New Roman" panose="02020603050405020304" pitchFamily="18" charset="0"/>
              </a:rPr>
              <a:t>Introduction</a:t>
            </a:r>
          </a:p>
          <a:p>
            <a:pPr>
              <a:lnSpc>
                <a:spcPct val="150000"/>
              </a:lnSpc>
            </a:pPr>
            <a:r>
              <a:rPr lang="en-US" altLang="zh-CN" sz="2800" b="1" dirty="0">
                <a:solidFill>
                  <a:schemeClr val="tx1"/>
                </a:solidFill>
                <a:latin typeface="+mj-ea"/>
                <a:ea typeface="+mj-ea"/>
                <a:cs typeface="Times New Roman" panose="02020603050405020304" pitchFamily="18" charset="0"/>
              </a:rPr>
              <a:t>Motivations</a:t>
            </a:r>
          </a:p>
          <a:p>
            <a:pPr>
              <a:lnSpc>
                <a:spcPct val="150000"/>
              </a:lnSpc>
            </a:pPr>
            <a:r>
              <a:rPr lang="en-US" altLang="zh-CN" sz="2800" b="1" dirty="0">
                <a:solidFill>
                  <a:schemeClr val="tx1"/>
                </a:solidFill>
                <a:latin typeface="+mj-ea"/>
                <a:ea typeface="+mj-ea"/>
                <a:cs typeface="Times New Roman" panose="02020603050405020304" pitchFamily="18" charset="0"/>
              </a:rPr>
              <a:t>Contributions</a:t>
            </a:r>
          </a:p>
          <a:p>
            <a:pPr>
              <a:lnSpc>
                <a:spcPct val="150000"/>
              </a:lnSpc>
            </a:pPr>
            <a:r>
              <a:rPr lang="en-US" altLang="zh-CN" sz="2800" b="1" dirty="0">
                <a:solidFill>
                  <a:schemeClr val="tx1"/>
                </a:solidFill>
                <a:latin typeface="+mj-ea"/>
                <a:ea typeface="+mj-ea"/>
                <a:cs typeface="Times New Roman" panose="02020603050405020304" pitchFamily="18" charset="0"/>
              </a:rPr>
              <a:t>Methods</a:t>
            </a:r>
          </a:p>
          <a:p>
            <a:pPr>
              <a:lnSpc>
                <a:spcPct val="150000"/>
              </a:lnSpc>
            </a:pPr>
            <a:r>
              <a:rPr lang="en-US" altLang="zh-CN" sz="2800" b="1" dirty="0">
                <a:solidFill>
                  <a:schemeClr val="tx1"/>
                </a:solidFill>
                <a:latin typeface="+mj-ea"/>
                <a:ea typeface="+mj-ea"/>
                <a:cs typeface="Times New Roman" panose="02020603050405020304" pitchFamily="18" charset="0"/>
              </a:rPr>
              <a:t>Experiments</a:t>
            </a:r>
          </a:p>
          <a:p>
            <a:pPr>
              <a:lnSpc>
                <a:spcPct val="150000"/>
              </a:lnSpc>
            </a:pPr>
            <a:r>
              <a:rPr lang="en-US" altLang="zh-CN" sz="2800" b="1" dirty="0">
                <a:solidFill>
                  <a:schemeClr val="tx1"/>
                </a:solidFill>
                <a:latin typeface="+mj-ea"/>
                <a:ea typeface="+mj-ea"/>
                <a:cs typeface="Times New Roman" panose="02020603050405020304" pitchFamily="18" charset="0"/>
              </a:rPr>
              <a:t>Conclusions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457200" y="914400"/>
            <a:ext cx="6323965" cy="1623008"/>
          </a:xfrm>
          <a:prstGeom prst="rect">
            <a:avLst/>
          </a:prstGeom>
          <a:noFill/>
        </p:spPr>
        <p:txBody>
          <a:bodyPr wrap="square" rtlCol="0">
            <a:spAutoFit/>
          </a:bodyPr>
          <a:lstStyle/>
          <a:p>
            <a:pPr marL="342900" indent="-342900">
              <a:buFont typeface="Wingdings" panose="05000000000000000000" charset="0"/>
              <a:buChar char="n"/>
            </a:pPr>
            <a:r>
              <a:rPr lang="en-US" altLang="zh-CN" sz="2400" b="1" dirty="0">
                <a:latin typeface="微软雅黑" panose="020B0503020204020204" pitchFamily="34" charset="-122"/>
                <a:ea typeface="微软雅黑" panose="020B0503020204020204" pitchFamily="34" charset="-122"/>
                <a:cs typeface="Times New Roman Regular" panose="02020603050405020304" charset="0"/>
              </a:rPr>
              <a:t>Introduction</a:t>
            </a:r>
          </a:p>
          <a:p>
            <a:pPr indent="0" algn="l">
              <a:lnSpc>
                <a:spcPct val="130000"/>
              </a:lnSpc>
              <a:buNone/>
            </a:pPr>
            <a:endParaRPr lang="en-US"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r>
              <a:rPr lang="en-US" sz="2000" dirty="0">
                <a:latin typeface="微软雅黑" panose="020B0503020204020204" pitchFamily="34" charset="-122"/>
                <a:ea typeface="微软雅黑" panose="020B0503020204020204" pitchFamily="34" charset="-122"/>
                <a:cs typeface="Times New Roman Regular" panose="02020603050405020304" charset="0"/>
                <a:sym typeface="+mn-ea"/>
              </a:rPr>
              <a:t>    </a:t>
            </a: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p:txBody>
      </p:sp>
      <p:sp>
        <p:nvSpPr>
          <p:cNvPr id="26" name="矩形 25"/>
          <p:cNvSpPr/>
          <p:nvPr/>
        </p:nvSpPr>
        <p:spPr>
          <a:xfrm>
            <a:off x="657225" y="147320"/>
            <a:ext cx="2553970" cy="583565"/>
          </a:xfrm>
          <a:prstGeom prst="rect">
            <a:avLst/>
          </a:prstGeom>
          <a:noFill/>
          <a:ln>
            <a:noFill/>
          </a:ln>
        </p:spPr>
        <p:txBody>
          <a:bodyPr wrap="none" rtlCol="0" anchor="t">
            <a:spAutoFit/>
          </a:bodyPr>
          <a:lstStyle/>
          <a:p>
            <a:pPr algn="ctr"/>
            <a:r>
              <a:rPr lang="en-US" altLang="zh-CN" sz="3200" b="1">
                <a:solidFill>
                  <a:schemeClr val="tx1"/>
                </a:solidFill>
                <a:effectLst>
                  <a:outerShdw blurRad="38100" dist="19050" dir="2700000" algn="tl" rotWithShape="0">
                    <a:schemeClr val="dk1">
                      <a:alpha val="40000"/>
                    </a:schemeClr>
                  </a:outerShdw>
                </a:effectLst>
              </a:rPr>
              <a:t>Background</a:t>
            </a:r>
          </a:p>
        </p:txBody>
      </p:sp>
      <p:sp>
        <p:nvSpPr>
          <p:cNvPr id="2" name="文本框 1">
            <a:extLst>
              <a:ext uri="{FF2B5EF4-FFF2-40B4-BE49-F238E27FC236}">
                <a16:creationId xmlns:a16="http://schemas.microsoft.com/office/drawing/2014/main" id="{C0B2F7DA-422C-235F-2A44-C2622D3F4843}"/>
              </a:ext>
            </a:extLst>
          </p:cNvPr>
          <p:cNvSpPr txBox="1"/>
          <p:nvPr/>
        </p:nvSpPr>
        <p:spPr>
          <a:xfrm>
            <a:off x="423747" y="1597631"/>
            <a:ext cx="5905134" cy="5076854"/>
          </a:xfrm>
          <a:prstGeom prst="rect">
            <a:avLst/>
          </a:prstGeom>
          <a:noFill/>
        </p:spPr>
        <p:txBody>
          <a:bodyPr wrap="square" rtlCol="0" anchor="t">
            <a:noAutofit/>
          </a:bodyPr>
          <a:lstStyle/>
          <a:p>
            <a:pPr marL="342900" indent="-342900" algn="just">
              <a:buFont typeface="Arial" panose="020B0604020202020204" pitchFamily="34" charset="0"/>
              <a:buChar char="•"/>
            </a:pPr>
            <a:r>
              <a:rPr lang="zh-CN" altLang="en-US" sz="2200" dirty="0">
                <a:latin typeface="Times New Roman" panose="02020603050405020304" charset="0"/>
                <a:cs typeface="Times New Roman" panose="02020603050405020304" charset="0"/>
              </a:rPr>
              <a:t>Temporal action localization (TAL), which is one of</a:t>
            </a:r>
            <a:r>
              <a:rPr lang="en-US" altLang="zh-CN" sz="2200" dirty="0">
                <a:latin typeface="Times New Roman" panose="02020603050405020304" charset="0"/>
                <a:cs typeface="Times New Roman" panose="02020603050405020304" charset="0"/>
              </a:rPr>
              <a:t> </a:t>
            </a:r>
            <a:r>
              <a:rPr lang="zh-CN" altLang="en-US" sz="2200" dirty="0">
                <a:latin typeface="Times New Roman" panose="02020603050405020304" charset="0"/>
                <a:cs typeface="Times New Roman" panose="02020603050405020304" charset="0"/>
              </a:rPr>
              <a:t>the main tasks of video understanding, aims at localizing the start and end timestamps of action instances in an</a:t>
            </a:r>
            <a:r>
              <a:rPr lang="en-US" altLang="zh-CN" sz="2200" dirty="0">
                <a:latin typeface="Times New Roman" panose="02020603050405020304" charset="0"/>
                <a:cs typeface="Times New Roman" panose="02020603050405020304" charset="0"/>
              </a:rPr>
              <a:t> </a:t>
            </a:r>
            <a:r>
              <a:rPr lang="zh-CN" altLang="en-US" sz="2200" dirty="0">
                <a:latin typeface="Times New Roman" panose="02020603050405020304" charset="0"/>
                <a:cs typeface="Times New Roman" panose="02020603050405020304" charset="0"/>
              </a:rPr>
              <a:t>untrimmed video and classifying them</a:t>
            </a:r>
            <a:r>
              <a:rPr lang="en-US" altLang="zh-CN" sz="2200" dirty="0">
                <a:latin typeface="Times New Roman" panose="02020603050405020304" charset="0"/>
                <a:cs typeface="Times New Roman" panose="02020603050405020304" charset="0"/>
              </a:rPr>
              <a:t>.</a:t>
            </a:r>
          </a:p>
          <a:p>
            <a:pPr marL="342900" indent="-342900" algn="just">
              <a:buFont typeface="Arial" panose="020B0604020202020204" pitchFamily="34" charset="0"/>
              <a:buChar char="•"/>
            </a:pPr>
            <a:endParaRPr lang="en-US" altLang="zh-CN" sz="22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zh-CN" sz="2200" dirty="0">
                <a:latin typeface="Times New Roman" panose="02020603050405020304" charset="0"/>
                <a:cs typeface="Times New Roman" panose="02020603050405020304" charset="0"/>
              </a:rPr>
              <a:t>Fully-supervised methods require a huge amount of fine-grained frame-level annotations, which need manual labeling and have annotation bias of annotators.</a:t>
            </a:r>
          </a:p>
          <a:p>
            <a:pPr marL="342900" indent="-342900" algn="just">
              <a:buFont typeface="Arial" panose="020B0604020202020204" pitchFamily="34" charset="0"/>
              <a:buChar char="•"/>
            </a:pPr>
            <a:endParaRPr lang="en-US" altLang="zh-CN" sz="22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zh-CN" sz="2200" dirty="0">
                <a:latin typeface="Times New Roman" panose="02020603050405020304" charset="0"/>
                <a:cs typeface="Times New Roman" panose="02020603050405020304" charset="0"/>
              </a:rPr>
              <a:t>To address above issue, weakly-supervised temporal action localization (WTAL) is proposed, which only require easily collected video-level categorical labels.</a:t>
            </a:r>
          </a:p>
        </p:txBody>
      </p:sp>
      <p:pic>
        <p:nvPicPr>
          <p:cNvPr id="3" name="图片 2">
            <a:extLst>
              <a:ext uri="{FF2B5EF4-FFF2-40B4-BE49-F238E27FC236}">
                <a16:creationId xmlns:a16="http://schemas.microsoft.com/office/drawing/2014/main" id="{A356340D-1496-AF2A-0C64-D7A59D7E49A9}"/>
              </a:ext>
            </a:extLst>
          </p:cNvPr>
          <p:cNvPicPr>
            <a:picLocks noChangeAspect="1"/>
          </p:cNvPicPr>
          <p:nvPr>
            <p:custDataLst>
              <p:tags r:id="rId3"/>
            </p:custDataLst>
          </p:nvPr>
        </p:nvPicPr>
        <p:blipFill rotWithShape="1">
          <a:blip r:embed="rId6"/>
          <a:srcRect l="2159"/>
          <a:stretch/>
        </p:blipFill>
        <p:spPr>
          <a:xfrm>
            <a:off x="6399385" y="1737024"/>
            <a:ext cx="5575484" cy="3994700"/>
          </a:xfrm>
          <a:prstGeom prst="rect">
            <a:avLst/>
          </a:prstGeom>
        </p:spPr>
      </p:pic>
    </p:spTree>
    <p:custDataLst>
      <p:tags r:id="rId1"/>
    </p:custDataLst>
    <p:extLst>
      <p:ext uri="{BB962C8B-B14F-4D97-AF65-F5344CB8AC3E}">
        <p14:creationId xmlns:p14="http://schemas.microsoft.com/office/powerpoint/2010/main" val="4119612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457200" y="914400"/>
            <a:ext cx="6323965" cy="2361672"/>
          </a:xfrm>
          <a:prstGeom prst="rect">
            <a:avLst/>
          </a:prstGeom>
          <a:noFill/>
        </p:spPr>
        <p:txBody>
          <a:bodyPr wrap="square" rtlCol="0">
            <a:spAutoFit/>
          </a:bodyPr>
          <a:lstStyle/>
          <a:p>
            <a:pPr marL="342900" indent="-342900">
              <a:buFont typeface="Wingdings" panose="05000000000000000000" charset="0"/>
              <a:buChar char="n"/>
            </a:pPr>
            <a:r>
              <a:rPr lang="en-US" altLang="zh-CN" sz="2400" b="1" dirty="0">
                <a:latin typeface="微软雅黑" panose="020B0503020204020204" pitchFamily="34" charset="-122"/>
                <a:ea typeface="微软雅黑" panose="020B0503020204020204" pitchFamily="34" charset="-122"/>
                <a:cs typeface="Times New Roman Regular" panose="02020603050405020304" charset="0"/>
              </a:rPr>
              <a:t>Existing Methods and Motivation</a:t>
            </a:r>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pPr indent="0" algn="l">
              <a:lnSpc>
                <a:spcPct val="130000"/>
              </a:lnSpc>
              <a:buNone/>
            </a:pPr>
            <a:endParaRPr lang="en-US"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r>
              <a:rPr lang="en-US" sz="2000" dirty="0">
                <a:latin typeface="微软雅黑" panose="020B0503020204020204" pitchFamily="34" charset="-122"/>
                <a:ea typeface="微软雅黑" panose="020B0503020204020204" pitchFamily="34" charset="-122"/>
                <a:cs typeface="Times New Roman Regular" panose="02020603050405020304" charset="0"/>
                <a:sym typeface="+mn-ea"/>
              </a:rPr>
              <a:t>    </a:t>
            </a: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p:txBody>
      </p:sp>
      <p:sp>
        <p:nvSpPr>
          <p:cNvPr id="26" name="矩形 25"/>
          <p:cNvSpPr/>
          <p:nvPr/>
        </p:nvSpPr>
        <p:spPr>
          <a:xfrm>
            <a:off x="657225" y="147320"/>
            <a:ext cx="2553970" cy="583565"/>
          </a:xfrm>
          <a:prstGeom prst="rect">
            <a:avLst/>
          </a:prstGeom>
          <a:noFill/>
          <a:ln>
            <a:noFill/>
          </a:ln>
        </p:spPr>
        <p:txBody>
          <a:bodyPr wrap="none" rtlCol="0" anchor="t">
            <a:spAutoFit/>
          </a:bodyPr>
          <a:lstStyle/>
          <a:p>
            <a:pPr algn="ctr"/>
            <a:r>
              <a:rPr lang="en-US" altLang="zh-CN" sz="3200" b="1">
                <a:solidFill>
                  <a:schemeClr val="tx1"/>
                </a:solidFill>
                <a:effectLst>
                  <a:outerShdw blurRad="38100" dist="19050" dir="2700000" algn="tl" rotWithShape="0">
                    <a:schemeClr val="dk1">
                      <a:alpha val="40000"/>
                    </a:schemeClr>
                  </a:outerShdw>
                </a:effectLst>
              </a:rPr>
              <a:t>Background</a:t>
            </a:r>
          </a:p>
        </p:txBody>
      </p:sp>
      <p:sp>
        <p:nvSpPr>
          <p:cNvPr id="2" name="文本框 1">
            <a:extLst>
              <a:ext uri="{FF2B5EF4-FFF2-40B4-BE49-F238E27FC236}">
                <a16:creationId xmlns:a16="http://schemas.microsoft.com/office/drawing/2014/main" id="{15073429-6FEB-9595-2A25-5C31DC3A8A38}"/>
              </a:ext>
            </a:extLst>
          </p:cNvPr>
          <p:cNvSpPr txBox="1"/>
          <p:nvPr/>
        </p:nvSpPr>
        <p:spPr>
          <a:xfrm>
            <a:off x="457200" y="1617345"/>
            <a:ext cx="8838298" cy="1938992"/>
          </a:xfrm>
          <a:prstGeom prst="rect">
            <a:avLst/>
          </a:prstGeom>
          <a:noFill/>
        </p:spPr>
        <p:txBody>
          <a:bodyPr wrap="square" rtlCol="0" anchor="t">
            <a:spAutoFit/>
          </a:bodyPr>
          <a:lstStyle/>
          <a:p>
            <a:pPr marL="285750" indent="-285750">
              <a:buFont typeface="Arial" panose="020B0604020202020204" pitchFamily="34" charset="0"/>
              <a:buChar char="•"/>
            </a:pPr>
            <a:r>
              <a:rPr lang="en-US" sz="2400" dirty="0">
                <a:sym typeface="+mn-ea"/>
              </a:rPr>
              <a:t>Four types of existing methods</a:t>
            </a:r>
            <a:endParaRPr lang="en-US" sz="2400" dirty="0"/>
          </a:p>
          <a:p>
            <a:pPr marL="742950" lvl="1" indent="-285750">
              <a:buFont typeface="Wingdings" panose="05000000000000000000" charset="0"/>
              <a:buChar char="n"/>
            </a:pPr>
            <a:r>
              <a:rPr lang="en-US" altLang="zh-CN" sz="2400" b="1" dirty="0">
                <a:latin typeface="Times New Roman" panose="02020603050405020304" charset="0"/>
                <a:cs typeface="Times New Roman" panose="02020603050405020304" charset="0"/>
              </a:rPr>
              <a:t>MIL-based methods</a:t>
            </a:r>
            <a:endParaRPr lang="en-US" sz="2400" dirty="0">
              <a:sym typeface="+mn-ea"/>
            </a:endParaRPr>
          </a:p>
          <a:p>
            <a:pPr marL="742950" lvl="1" indent="-285750">
              <a:buFont typeface="Wingdings" panose="05000000000000000000" charset="0"/>
              <a:buChar char="n"/>
            </a:pPr>
            <a:r>
              <a:rPr lang="en-US" altLang="zh-CN" sz="2400" b="1" dirty="0">
                <a:latin typeface="Times New Roman" panose="02020603050405020304" charset="0"/>
                <a:cs typeface="Times New Roman" panose="02020603050405020304" charset="0"/>
              </a:rPr>
              <a:t>Attention methods</a:t>
            </a:r>
          </a:p>
          <a:p>
            <a:pPr marL="742950" lvl="1" indent="-285750">
              <a:buFont typeface="Wingdings" panose="05000000000000000000" charset="0"/>
              <a:buChar char="n"/>
            </a:pPr>
            <a:r>
              <a:rPr lang="en-US" altLang="zh-CN" sz="2400" b="1" dirty="0">
                <a:latin typeface="Times New Roman" panose="02020603050405020304" charset="0"/>
                <a:cs typeface="Times New Roman" panose="02020603050405020304" charset="0"/>
              </a:rPr>
              <a:t>Uncertainty-based methods</a:t>
            </a:r>
          </a:p>
          <a:p>
            <a:pPr marL="742950" lvl="1" indent="-285750">
              <a:buFont typeface="Wingdings" panose="05000000000000000000" charset="0"/>
              <a:buChar char="n"/>
            </a:pPr>
            <a:r>
              <a:rPr lang="en-US" altLang="zh-CN" sz="2400" b="1" dirty="0">
                <a:latin typeface="Times New Roman" panose="02020603050405020304" charset="0"/>
                <a:cs typeface="Times New Roman" panose="02020603050405020304" charset="0"/>
              </a:rPr>
              <a:t>Pseudo-label-based methods</a:t>
            </a:r>
            <a:endParaRPr lang="en-US" sz="2400" b="1" dirty="0">
              <a:sym typeface="+mn-ea"/>
            </a:endParaRPr>
          </a:p>
        </p:txBody>
      </p:sp>
      <p:sp>
        <p:nvSpPr>
          <p:cNvPr id="3" name="文本框 2">
            <a:extLst>
              <a:ext uri="{FF2B5EF4-FFF2-40B4-BE49-F238E27FC236}">
                <a16:creationId xmlns:a16="http://schemas.microsoft.com/office/drawing/2014/main" id="{36C1ACB2-2F0F-9EE1-F022-2F46B2C59768}"/>
              </a:ext>
            </a:extLst>
          </p:cNvPr>
          <p:cNvSpPr txBox="1"/>
          <p:nvPr/>
        </p:nvSpPr>
        <p:spPr>
          <a:xfrm>
            <a:off x="323214" y="3911600"/>
            <a:ext cx="11482826" cy="2677656"/>
          </a:xfrm>
          <a:prstGeom prst="rect">
            <a:avLst/>
          </a:prstGeom>
          <a:noFill/>
        </p:spPr>
        <p:txBody>
          <a:bodyPr wrap="square" rtlCol="0" anchor="t">
            <a:spAutoFit/>
          </a:bodyPr>
          <a:lstStyle/>
          <a:p>
            <a:pPr marL="285750" indent="-285750" algn="just">
              <a:buFont typeface="Arial" panose="020B0604020202020204" pitchFamily="34" charset="0"/>
              <a:buChar char="•"/>
            </a:pPr>
            <a:r>
              <a:rPr lang="en-US" sz="2400" dirty="0">
                <a:sym typeface="+mn-ea"/>
              </a:rPr>
              <a:t>The shortage of previous researches</a:t>
            </a:r>
          </a:p>
          <a:p>
            <a:pPr marL="285750" indent="-285750" algn="just">
              <a:buFont typeface="Arial" panose="020B0604020202020204" pitchFamily="34" charset="0"/>
              <a:buChar char="•"/>
            </a:pPr>
            <a:endParaRPr lang="en-US" sz="2400" dirty="0"/>
          </a:p>
          <a:p>
            <a:pPr marL="742950" lvl="1" indent="-285750" algn="just">
              <a:buFont typeface="Wingdings" panose="05000000000000000000" charset="0"/>
              <a:buChar char="n"/>
            </a:pPr>
            <a:r>
              <a:rPr lang="en-US" sz="2400" dirty="0">
                <a:sym typeface="+mn-ea"/>
              </a:rPr>
              <a:t>The primary challenge faced by current WS-TAL methods is action-background ambiguity.</a:t>
            </a:r>
          </a:p>
          <a:p>
            <a:pPr marL="742950" lvl="1" indent="-285750" algn="just">
              <a:buFont typeface="Wingdings" panose="05000000000000000000" charset="0"/>
              <a:buChar char="n"/>
            </a:pPr>
            <a:endParaRPr lang="en-US" sz="2400" dirty="0"/>
          </a:p>
          <a:p>
            <a:pPr marL="742950" lvl="1" indent="-285750" algn="just">
              <a:buFont typeface="Wingdings" panose="05000000000000000000" charset="0"/>
              <a:buChar char="n"/>
            </a:pPr>
            <a:r>
              <a:rPr lang="en-US" sz="2400" dirty="0">
                <a:sym typeface="+mn-ea"/>
              </a:rPr>
              <a:t>Pre-trained I3D model to extract RGB and optical flow features, which encompass a large quantity of redundant information irrelevant to the task.</a:t>
            </a:r>
            <a:endParaRPr lang="en-US" altLang="en-US" sz="2400" dirty="0">
              <a:sym typeface="+mn-ea"/>
            </a:endParaRPr>
          </a:p>
        </p:txBody>
      </p:sp>
    </p:spTree>
    <p:custDataLst>
      <p:tags r:id="rId1"/>
    </p:custDataLst>
    <p:extLst>
      <p:ext uri="{BB962C8B-B14F-4D97-AF65-F5344CB8AC3E}">
        <p14:creationId xmlns:p14="http://schemas.microsoft.com/office/powerpoint/2010/main" val="3420751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8725" y="147320"/>
            <a:ext cx="2869696"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Contributions</a:t>
            </a:r>
          </a:p>
        </p:txBody>
      </p:sp>
      <p:sp>
        <p:nvSpPr>
          <p:cNvPr id="9" name="文本框 8">
            <a:extLst>
              <a:ext uri="{FF2B5EF4-FFF2-40B4-BE49-F238E27FC236}">
                <a16:creationId xmlns:a16="http://schemas.microsoft.com/office/drawing/2014/main" id="{CB455114-178D-210A-9269-110C05D116F2}"/>
              </a:ext>
            </a:extLst>
          </p:cNvPr>
          <p:cNvSpPr txBox="1"/>
          <p:nvPr/>
        </p:nvSpPr>
        <p:spPr>
          <a:xfrm>
            <a:off x="481922" y="1018183"/>
            <a:ext cx="10538538" cy="4524315"/>
          </a:xfrm>
          <a:prstGeom prst="rect">
            <a:avLst/>
          </a:prstGeom>
          <a:noFill/>
        </p:spPr>
        <p:txBody>
          <a:bodyPr wrap="square" rtlCol="0" anchor="t">
            <a:spAutoFit/>
          </a:bodyPr>
          <a:lstStyle/>
          <a:p>
            <a:endParaRPr lang="en-US" sz="2400" dirty="0"/>
          </a:p>
          <a:p>
            <a:pPr marL="742950" lvl="1" indent="-285750">
              <a:buFont typeface="Wingdings" panose="05000000000000000000" charset="0"/>
              <a:buChar char="n"/>
            </a:pPr>
            <a:r>
              <a:rPr lang="en-US" altLang="zh-CN" sz="2400" b="1" dirty="0">
                <a:latin typeface="Times New Roman" panose="02020603050405020304" charset="0"/>
                <a:cs typeface="Times New Roman" panose="02020603050405020304" charset="0"/>
              </a:rPr>
              <a:t>We propose a Generalized Uncertainty-Based Evidential Fusion module for the WS-TAL task, which can effectively eliminate action-background ambiguity problem by fusing snippet-level evidences.</a:t>
            </a:r>
          </a:p>
          <a:p>
            <a:pPr marL="742950" lvl="1" indent="-285750">
              <a:buFont typeface="Wingdings" panose="05000000000000000000" charset="0"/>
              <a:buChar char="n"/>
            </a:pPr>
            <a:endParaRPr lang="en-US" sz="2400" dirty="0">
              <a:sym typeface="+mn-ea"/>
            </a:endParaRPr>
          </a:p>
          <a:p>
            <a:pPr marL="742950" lvl="1" indent="-285750">
              <a:buFont typeface="Wingdings" panose="05000000000000000000" charset="0"/>
              <a:buChar char="n"/>
            </a:pPr>
            <a:r>
              <a:rPr lang="en-US" altLang="zh-CN" sz="2400" b="1" dirty="0">
                <a:latin typeface="Times New Roman" panose="02020603050405020304" charset="0"/>
                <a:cs typeface="Times New Roman" panose="02020603050405020304" charset="0"/>
              </a:rPr>
              <a:t>A Hybrid Multi-Head Attention module is proposed to enhance the extracted RGB and optical flow features, aligning the feature distribution more appropriately with the requirements of the WS-TAL task.</a:t>
            </a:r>
          </a:p>
          <a:p>
            <a:pPr marL="742950" lvl="1" indent="-285750">
              <a:buFont typeface="Wingdings" panose="05000000000000000000" charset="0"/>
              <a:buChar char="n"/>
            </a:pPr>
            <a:endParaRPr lang="en-US" altLang="zh-CN" sz="2400" b="1" dirty="0">
              <a:latin typeface="Times New Roman" panose="02020603050405020304" charset="0"/>
              <a:cs typeface="Times New Roman" panose="02020603050405020304" charset="0"/>
            </a:endParaRPr>
          </a:p>
          <a:p>
            <a:pPr marL="742950" lvl="1" indent="-285750">
              <a:buFont typeface="Wingdings" panose="05000000000000000000" charset="0"/>
              <a:buChar char="n"/>
            </a:pPr>
            <a:r>
              <a:rPr lang="en-US" altLang="zh-CN" sz="2400" b="1" dirty="0">
                <a:latin typeface="Times New Roman" panose="02020603050405020304" charset="0"/>
                <a:cs typeface="Times New Roman" panose="02020603050405020304" charset="0"/>
              </a:rPr>
              <a:t>The results of a large number of experiments conducted on the THUMOS14 dataset demonstrate the excellent performance of our proposed method, surpassing recent state-of-the-art methods.</a:t>
            </a:r>
          </a:p>
        </p:txBody>
      </p:sp>
    </p:spTree>
    <p:custDataLst>
      <p:tags r:id="rId1"/>
    </p:custDataLst>
    <p:extLst>
      <p:ext uri="{BB962C8B-B14F-4D97-AF65-F5344CB8AC3E}">
        <p14:creationId xmlns:p14="http://schemas.microsoft.com/office/powerpoint/2010/main" val="174158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460375" y="94029"/>
            <a:ext cx="1867819"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Methods</a:t>
            </a:r>
          </a:p>
        </p:txBody>
      </p:sp>
      <p:pic>
        <p:nvPicPr>
          <p:cNvPr id="195" name="图片 194" descr="图示&#10;&#10;描述已自动生成">
            <a:extLst>
              <a:ext uri="{FF2B5EF4-FFF2-40B4-BE49-F238E27FC236}">
                <a16:creationId xmlns:a16="http://schemas.microsoft.com/office/drawing/2014/main" id="{857F8CC5-1488-F96E-7BC1-6C03115081FE}"/>
              </a:ext>
            </a:extLst>
          </p:cNvPr>
          <p:cNvPicPr>
            <a:picLocks noChangeAspect="1"/>
          </p:cNvPicPr>
          <p:nvPr/>
        </p:nvPicPr>
        <p:blipFill rotWithShape="1">
          <a:blip r:embed="rId5">
            <a:extLst>
              <a:ext uri="{28A0092B-C50C-407E-A947-70E740481C1C}">
                <a14:useLocalDpi xmlns:a14="http://schemas.microsoft.com/office/drawing/2010/main" val="0"/>
              </a:ext>
            </a:extLst>
          </a:blip>
          <a:srcRect l="3437" t="3966" b="2085"/>
          <a:stretch/>
        </p:blipFill>
        <p:spPr>
          <a:xfrm>
            <a:off x="5296829" y="1404557"/>
            <a:ext cx="6650761" cy="4048886"/>
          </a:xfrm>
          <a:prstGeom prst="rect">
            <a:avLst/>
          </a:prstGeom>
        </p:spPr>
      </p:pic>
      <p:sp>
        <p:nvSpPr>
          <p:cNvPr id="196" name="文本框 195">
            <a:extLst>
              <a:ext uri="{FF2B5EF4-FFF2-40B4-BE49-F238E27FC236}">
                <a16:creationId xmlns:a16="http://schemas.microsoft.com/office/drawing/2014/main" id="{150C70DB-EF94-1614-EE46-F42E921F4FBA}"/>
              </a:ext>
            </a:extLst>
          </p:cNvPr>
          <p:cNvSpPr txBox="1"/>
          <p:nvPr/>
        </p:nvSpPr>
        <p:spPr>
          <a:xfrm>
            <a:off x="378182" y="1632502"/>
            <a:ext cx="4435009" cy="2800767"/>
          </a:xfrm>
          <a:prstGeom prst="rect">
            <a:avLst/>
          </a:prstGeom>
          <a:noFill/>
        </p:spPr>
        <p:txBody>
          <a:bodyPr wrap="square" rtlCol="0" anchor="t">
            <a:spAutoFit/>
          </a:bodyPr>
          <a:lstStyle/>
          <a:p>
            <a:pPr marL="342900" indent="-342900">
              <a:buFont typeface="Wingdings" panose="05000000000000000000" pitchFamily="2" charset="2"/>
              <a:buChar char="§"/>
            </a:pPr>
            <a:r>
              <a:rPr lang="en-US" sz="2800" dirty="0">
                <a:sym typeface="+mn-ea"/>
              </a:rPr>
              <a:t>Two main design of the Methodology</a:t>
            </a:r>
          </a:p>
          <a:p>
            <a:pPr marL="285750" indent="-285750">
              <a:buFont typeface="Arial" panose="020B0604020202020204" pitchFamily="34" charset="0"/>
              <a:buChar char="•"/>
            </a:pPr>
            <a:endParaRPr lang="en-US" altLang="zh-CN" sz="2000" dirty="0"/>
          </a:p>
          <a:p>
            <a:pPr marL="742950" lvl="1" indent="-285750">
              <a:buFont typeface="Wingdings" panose="05000000000000000000" charset="0"/>
              <a:buChar char="n"/>
            </a:pPr>
            <a:r>
              <a:rPr lang="en-US" sz="2000" dirty="0">
                <a:sym typeface="+mn-ea"/>
              </a:rPr>
              <a:t>Hybrid Multi-Head Attention</a:t>
            </a:r>
            <a:endParaRPr lang="en-US" sz="2000" dirty="0"/>
          </a:p>
          <a:p>
            <a:pPr marL="1200150" lvl="2" indent="-285750" algn="just">
              <a:buFont typeface="Wingdings" panose="05000000000000000000" charset="0"/>
              <a:buChar char="Ø"/>
            </a:pPr>
            <a:endParaRPr lang="en-US" sz="2000" dirty="0"/>
          </a:p>
          <a:p>
            <a:pPr marL="742950" lvl="1" indent="-285750">
              <a:buFont typeface="Wingdings" panose="05000000000000000000" charset="0"/>
              <a:buChar char="n"/>
            </a:pPr>
            <a:r>
              <a:rPr lang="en-US" sz="2000" dirty="0">
                <a:sym typeface="+mn-ea"/>
              </a:rPr>
              <a:t>Deep Learning with Generalized Uncertainty-Based Evidential Fusion</a:t>
            </a:r>
            <a:endParaRPr lang="en-US" altLang="en-US" sz="2000" dirty="0">
              <a:sym typeface="+mn-ea"/>
            </a:endParaRPr>
          </a:p>
        </p:txBody>
      </p:sp>
    </p:spTree>
    <p:custDataLst>
      <p:tags r:id="rId1"/>
    </p:custDataLst>
    <p:extLst>
      <p:ext uri="{BB962C8B-B14F-4D97-AF65-F5344CB8AC3E}">
        <p14:creationId xmlns:p14="http://schemas.microsoft.com/office/powerpoint/2010/main" val="71445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460375" y="94029"/>
            <a:ext cx="1867819"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Methods</a:t>
            </a:r>
          </a:p>
        </p:txBody>
      </p:sp>
      <p:pic>
        <p:nvPicPr>
          <p:cNvPr id="195" name="图片 194" descr="图示&#10;&#10;描述已自动生成">
            <a:extLst>
              <a:ext uri="{FF2B5EF4-FFF2-40B4-BE49-F238E27FC236}">
                <a16:creationId xmlns:a16="http://schemas.microsoft.com/office/drawing/2014/main" id="{857F8CC5-1488-F96E-7BC1-6C03115081FE}"/>
              </a:ext>
            </a:extLst>
          </p:cNvPr>
          <p:cNvPicPr>
            <a:picLocks noChangeAspect="1"/>
          </p:cNvPicPr>
          <p:nvPr/>
        </p:nvPicPr>
        <p:blipFill rotWithShape="1">
          <a:blip r:embed="rId5">
            <a:extLst>
              <a:ext uri="{28A0092B-C50C-407E-A947-70E740481C1C}">
                <a14:useLocalDpi xmlns:a14="http://schemas.microsoft.com/office/drawing/2010/main" val="0"/>
              </a:ext>
            </a:extLst>
          </a:blip>
          <a:srcRect l="3437" t="3966" b="2085"/>
          <a:stretch/>
        </p:blipFill>
        <p:spPr>
          <a:xfrm>
            <a:off x="5296829" y="1404557"/>
            <a:ext cx="6650761" cy="4048886"/>
          </a:xfrm>
          <a:prstGeom prst="rect">
            <a:avLst/>
          </a:prstGeom>
        </p:spPr>
      </p:pic>
      <p:sp>
        <p:nvSpPr>
          <p:cNvPr id="2" name="文本框 1">
            <a:extLst>
              <a:ext uri="{FF2B5EF4-FFF2-40B4-BE49-F238E27FC236}">
                <a16:creationId xmlns:a16="http://schemas.microsoft.com/office/drawing/2014/main" id="{780E607C-77AF-91C5-8DE1-9B5E5BF7E1DD}"/>
              </a:ext>
            </a:extLst>
          </p:cNvPr>
          <p:cNvSpPr txBox="1"/>
          <p:nvPr/>
        </p:nvSpPr>
        <p:spPr>
          <a:xfrm>
            <a:off x="457200" y="914400"/>
            <a:ext cx="6323965" cy="2731004"/>
          </a:xfrm>
          <a:prstGeom prst="rect">
            <a:avLst/>
          </a:prstGeom>
          <a:noFill/>
        </p:spPr>
        <p:txBody>
          <a:bodyPr wrap="square" rtlCol="0">
            <a:spAutoFit/>
          </a:bodyPr>
          <a:lstStyle/>
          <a:p>
            <a:pPr marL="342900" indent="-342900">
              <a:buFont typeface="Wingdings" panose="05000000000000000000" charset="0"/>
              <a:buChar char="n"/>
            </a:pPr>
            <a:r>
              <a:rPr lang="en-US" altLang="zh-CN" sz="2400" b="1" dirty="0">
                <a:sym typeface="+mn-ea"/>
              </a:rPr>
              <a:t>Hybrid Multi-Head Attention</a:t>
            </a:r>
            <a:endParaRPr lang="en-US" altLang="zh-CN" sz="2400" b="1" dirty="0"/>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pPr indent="0" algn="l">
              <a:lnSpc>
                <a:spcPct val="130000"/>
              </a:lnSpc>
              <a:buNone/>
            </a:pPr>
            <a:endParaRPr lang="en-US"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r>
              <a:rPr lang="en-US" sz="2000" dirty="0">
                <a:latin typeface="微软雅黑" panose="020B0503020204020204" pitchFamily="34" charset="-122"/>
                <a:ea typeface="微软雅黑" panose="020B0503020204020204" pitchFamily="34" charset="-122"/>
                <a:cs typeface="Times New Roman Regular" panose="02020603050405020304" charset="0"/>
                <a:sym typeface="+mn-ea"/>
              </a:rPr>
              <a:t>    </a:t>
            </a: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D81A3A84-A679-AFAF-B667-223E3FFA44FC}"/>
                  </a:ext>
                </a:extLst>
              </p:cNvPr>
              <p:cNvSpPr txBox="1"/>
              <p:nvPr/>
            </p:nvSpPr>
            <p:spPr>
              <a:xfrm>
                <a:off x="624468" y="1607859"/>
                <a:ext cx="4538547" cy="1760547"/>
              </a:xfrm>
              <a:prstGeom prst="rect">
                <a:avLst/>
              </a:prstGeom>
              <a:noFill/>
            </p:spPr>
            <p:txBody>
              <a:bodyPr wrap="square">
                <a:spAutoFit/>
              </a:bodyPr>
              <a:lstStyle/>
              <a:p>
                <a:pPr algn="just"/>
                <a:r>
                  <a:rPr lang="en" altLang="zh-CN" dirty="0"/>
                  <a:t>Optical flow features and RGB features </a:t>
                </a:r>
                <a:r>
                  <a:rPr lang="zh-CN" altLang="en-US" dirty="0"/>
                  <a:t>are fed into two sharing multi-head attention modules </a:t>
                </a:r>
                <a14:m>
                  <m:oMath xmlns:m="http://schemas.openxmlformats.org/officeDocument/2006/math">
                    <m:r>
                      <a:rPr lang="en-US" altLang="zh-CN" i="1">
                        <a:latin typeface="Cambria Math" panose="02040503050406030204" pitchFamily="18" charset="0"/>
                      </a:rPr>
                      <m:t>𝑀𝐻𝐴</m:t>
                    </m:r>
                    <m:r>
                      <a:rPr lang="en-US" altLang="zh-CN" b="0" i="0" smtClean="0">
                        <a:latin typeface="Cambria Math" panose="02040503050406030204" pitchFamily="18" charset="0"/>
                      </a:rPr>
                      <m:t> </m:t>
                    </m:r>
                  </m:oMath>
                </a14:m>
                <a:r>
                  <a:rPr lang="zh-CN" altLang="en-US" dirty="0"/>
                  <a:t>to obtain two weights </a:t>
                </a:r>
                <a14:m>
                  <m:oMath xmlns:m="http://schemas.openxmlformats.org/officeDocument/2006/math">
                    <m:sSup>
                      <m:sSup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𝐴</m:t>
                        </m:r>
                      </m:e>
                      <m:sup>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𝐹𝑙𝑜𝑤</m:t>
                        </m:r>
                      </m:sup>
                    </m:sSup>
                  </m:oMath>
                </a14:m>
                <a:r>
                  <a:rPr lang="zh-CN" altLang="en-US" dirty="0"/>
                  <a:t>,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𝑅𝐺𝐵</m:t>
                        </m:r>
                      </m:sup>
                    </m:sSup>
                  </m:oMath>
                </a14:m>
                <a:r>
                  <a:rPr lang="zh-CN" altLang="en-US" dirty="0"/>
                  <a:t> </a:t>
                </a:r>
                <a14:m>
                  <m:oMath xmlns:m="http://schemas.openxmlformats.org/officeDocument/2006/math">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ℝ</m:t>
                        </m:r>
                      </m:e>
                      <m:sup>
                        <m:r>
                          <a:rPr lang="en-US" altLang="zh-CN" i="1">
                            <a:latin typeface="Cambria Math" panose="02040503050406030204" pitchFamily="18" charset="0"/>
                          </a:rPr>
                          <m:t>𝑊</m:t>
                        </m:r>
                      </m:sup>
                    </m:sSup>
                  </m:oMath>
                </a14:m>
                <a:r>
                  <a:rPr lang="zh-CN" altLang="en-US" dirty="0"/>
                  <a:t>, which are employed to eliminate task-irrelevant information contained in two initial features</a:t>
                </a:r>
              </a:p>
            </p:txBody>
          </p:sp>
        </mc:Choice>
        <mc:Fallback>
          <p:sp>
            <p:nvSpPr>
              <p:cNvPr id="5" name="文本框 4">
                <a:extLst>
                  <a:ext uri="{FF2B5EF4-FFF2-40B4-BE49-F238E27FC236}">
                    <a16:creationId xmlns:a16="http://schemas.microsoft.com/office/drawing/2014/main" id="{D81A3A84-A679-AFAF-B667-223E3FFA44FC}"/>
                  </a:ext>
                </a:extLst>
              </p:cNvPr>
              <p:cNvSpPr txBox="1">
                <a:spLocks noRot="1" noChangeAspect="1" noMove="1" noResize="1" noEditPoints="1" noAdjustHandles="1" noChangeArrowheads="1" noChangeShapeType="1" noTextEdit="1"/>
              </p:cNvSpPr>
              <p:nvPr/>
            </p:nvSpPr>
            <p:spPr>
              <a:xfrm>
                <a:off x="624468" y="1607859"/>
                <a:ext cx="4538547" cy="1760547"/>
              </a:xfrm>
              <a:prstGeom prst="rect">
                <a:avLst/>
              </a:prstGeom>
              <a:blipFill>
                <a:blip r:embed="rId6"/>
                <a:stretch>
                  <a:fillRect l="-1074" t="-2076" r="-1074" b="-4498"/>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10F2ED8-90D0-83FC-64AB-F47704E7B675}"/>
                  </a:ext>
                </a:extLst>
              </p:cNvPr>
              <p:cNvSpPr txBox="1"/>
              <p:nvPr/>
            </p:nvSpPr>
            <p:spPr>
              <a:xfrm>
                <a:off x="-170055" y="3829160"/>
                <a:ext cx="6094140" cy="404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836967"/>
                              </a:solidFill>
                              <a:latin typeface="Cambria Math" panose="02040503050406030204" pitchFamily="18" charset="0"/>
                            </a:rPr>
                          </m:ctrlPr>
                        </m:sSupPr>
                        <m:e>
                          <m:r>
                            <a:rPr lang="zh-CN" altLang="en-US" i="1">
                              <a:latin typeface="Cambria Math" panose="02040503050406030204" pitchFamily="18" charset="0"/>
                            </a:rPr>
                            <m:t>𝐴</m:t>
                          </m:r>
                        </m:e>
                        <m:sup>
                          <m:r>
                            <a:rPr lang="zh-CN" altLang="en-US" i="1">
                              <a:latin typeface="Cambria Math" panose="02040503050406030204" pitchFamily="18" charset="0"/>
                            </a:rPr>
                            <m:t>𝐹𝑙𝑜𝑤</m:t>
                          </m:r>
                        </m:sup>
                      </m:s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𝐴</m:t>
                          </m:r>
                        </m:e>
                        <m:sup>
                          <m:r>
                            <a:rPr lang="zh-CN" altLang="en-US" i="1">
                              <a:latin typeface="Cambria Math" panose="02040503050406030204" pitchFamily="18" charset="0"/>
                            </a:rPr>
                            <m:t>𝑅𝐺𝐵</m:t>
                          </m:r>
                        </m:sup>
                      </m:sSup>
                      <m:r>
                        <a:rPr lang="zh-CN" altLang="en-US" i="0">
                          <a:latin typeface="Cambria Math" panose="02040503050406030204" pitchFamily="18" charset="0"/>
                        </a:rPr>
                        <m:t>=</m:t>
                      </m:r>
                      <m:r>
                        <a:rPr lang="zh-CN" altLang="en-US" i="1">
                          <a:latin typeface="Cambria Math" panose="02040503050406030204" pitchFamily="18" charset="0"/>
                        </a:rPr>
                        <m:t>𝑀𝐻𝐴</m:t>
                      </m:r>
                      <m:d>
                        <m:dPr>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𝑋</m:t>
                              </m:r>
                            </m:e>
                            <m:sup>
                              <m:r>
                                <a:rPr lang="zh-CN" altLang="en-US" i="1">
                                  <a:latin typeface="Cambria Math" panose="02040503050406030204" pitchFamily="18" charset="0"/>
                                </a:rPr>
                                <m:t>𝐹𝑙𝑜𝑤</m:t>
                              </m:r>
                            </m:sup>
                          </m:sSup>
                        </m:e>
                      </m:d>
                      <m:r>
                        <a:rPr lang="zh-CN" altLang="en-US" i="0">
                          <a:latin typeface="Cambria Math" panose="02040503050406030204" pitchFamily="18" charset="0"/>
                        </a:rPr>
                        <m:t>,</m:t>
                      </m:r>
                      <m:r>
                        <a:rPr lang="zh-CN" altLang="en-US" i="1">
                          <a:latin typeface="Cambria Math" panose="02040503050406030204" pitchFamily="18" charset="0"/>
                        </a:rPr>
                        <m:t>𝑀𝐻𝐴</m:t>
                      </m:r>
                      <m:d>
                        <m:dPr>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𝑋</m:t>
                              </m:r>
                            </m:e>
                            <m:sup>
                              <m:r>
                                <a:rPr lang="zh-CN" altLang="en-US" i="1">
                                  <a:latin typeface="Cambria Math" panose="02040503050406030204" pitchFamily="18" charset="0"/>
                                </a:rPr>
                                <m:t>𝑅𝐺𝐵</m:t>
                              </m:r>
                            </m:sup>
                          </m:sSup>
                        </m:e>
                      </m:d>
                    </m:oMath>
                  </m:oMathPara>
                </a14:m>
                <a:endParaRPr lang="zh-CN" altLang="en-US" dirty="0"/>
              </a:p>
            </p:txBody>
          </p:sp>
        </mc:Choice>
        <mc:Fallback xmlns="">
          <p:sp>
            <p:nvSpPr>
              <p:cNvPr id="9" name="文本框 8">
                <a:extLst>
                  <a:ext uri="{FF2B5EF4-FFF2-40B4-BE49-F238E27FC236}">
                    <a16:creationId xmlns:a16="http://schemas.microsoft.com/office/drawing/2014/main" id="{D10F2ED8-90D0-83FC-64AB-F47704E7B675}"/>
                  </a:ext>
                </a:extLst>
              </p:cNvPr>
              <p:cNvSpPr txBox="1">
                <a:spLocks noRot="1" noChangeAspect="1" noMove="1" noResize="1" noEditPoints="1" noAdjustHandles="1" noChangeArrowheads="1" noChangeShapeType="1" noTextEdit="1"/>
              </p:cNvSpPr>
              <p:nvPr/>
            </p:nvSpPr>
            <p:spPr>
              <a:xfrm>
                <a:off x="-170055" y="3829160"/>
                <a:ext cx="6094140" cy="40498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2663993-6803-E3A5-D485-BC45E9D441CE}"/>
                  </a:ext>
                </a:extLst>
              </p:cNvPr>
              <p:cNvSpPr txBox="1"/>
              <p:nvPr/>
            </p:nvSpPr>
            <p:spPr>
              <a:xfrm>
                <a:off x="-170055" y="4306755"/>
                <a:ext cx="6177774" cy="523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836967"/>
                              </a:solidFill>
                              <a:latin typeface="Cambria Math" panose="02040503050406030204" pitchFamily="18" charset="0"/>
                            </a:rPr>
                          </m:ctrlPr>
                        </m:sSupPr>
                        <m:e>
                          <m:limUpp>
                            <m:limUppPr>
                              <m:ctrlPr>
                                <a:rPr lang="zh-CN" altLang="en-US" i="1">
                                  <a:solidFill>
                                    <a:srgbClr val="836967"/>
                                  </a:solidFill>
                                  <a:latin typeface="Cambria Math" panose="02040503050406030204" pitchFamily="18" charset="0"/>
                                </a:rPr>
                              </m:ctrlPr>
                            </m:limUppPr>
                            <m:e>
                              <m:r>
                                <a:rPr lang="zh-CN" altLang="en-US" i="1">
                                  <a:latin typeface="Cambria Math" panose="02040503050406030204" pitchFamily="18" charset="0"/>
                                </a:rPr>
                                <m:t>𝑋</m:t>
                              </m:r>
                            </m:e>
                            <m:lim>
                              <m:r>
                                <m:rPr>
                                  <m:lit/>
                                </m:rPr>
                                <a:rPr lang="zh-CN" altLang="en-US" i="0">
                                  <a:latin typeface="Cambria Math" panose="02040503050406030204" pitchFamily="18" charset="0"/>
                                </a:rPr>
                                <m:t>^</m:t>
                              </m:r>
                            </m:lim>
                          </m:limUpp>
                        </m:e>
                        <m:sup>
                          <m:r>
                            <a:rPr lang="zh-CN" altLang="en-US" i="1">
                              <a:latin typeface="Cambria Math" panose="02040503050406030204" pitchFamily="18" charset="0"/>
                            </a:rPr>
                            <m:t>𝐹𝑙𝑜𝑤</m:t>
                          </m:r>
                        </m:sup>
                      </m:s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𝑋</m:t>
                          </m:r>
                        </m:e>
                        <m:sup>
                          <m:r>
                            <a:rPr lang="zh-CN" altLang="en-US" i="1">
                              <a:latin typeface="Cambria Math" panose="02040503050406030204" pitchFamily="18" charset="0"/>
                            </a:rPr>
                            <m:t>𝐹𝑙𝑜𝑤</m:t>
                          </m:r>
                        </m:sup>
                      </m:sSup>
                      <m:r>
                        <a:rPr lang="zh-CN" altLang="en-US" i="0">
                          <a:latin typeface="Cambria Math" panose="02040503050406030204" pitchFamily="18" charset="0"/>
                        </a:rPr>
                        <m:t>⊗</m:t>
                      </m:r>
                      <m:r>
                        <a:rPr lang="zh-CN" altLang="en-US" i="1">
                          <a:latin typeface="Cambria Math" panose="02040503050406030204" pitchFamily="18" charset="0"/>
                        </a:rPr>
                        <m:t>𝜎</m:t>
                      </m:r>
                      <m:d>
                        <m:dPr>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𝐴</m:t>
                              </m:r>
                            </m:e>
                            <m:sup>
                              <m:r>
                                <a:rPr lang="zh-CN" altLang="en-US" i="1">
                                  <a:latin typeface="Cambria Math" panose="02040503050406030204" pitchFamily="18" charset="0"/>
                                </a:rPr>
                                <m:t>𝐹𝑙𝑜𝑤</m:t>
                              </m:r>
                            </m:sup>
                          </m:s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𝐴</m:t>
                              </m:r>
                            </m:e>
                            <m:sup>
                              <m:r>
                                <a:rPr lang="zh-CN" altLang="en-US" i="1">
                                  <a:latin typeface="Cambria Math" panose="02040503050406030204" pitchFamily="18" charset="0"/>
                                </a:rPr>
                                <m:t>𝑅𝐺𝐵</m:t>
                              </m:r>
                            </m:sup>
                          </m:sSup>
                        </m:e>
                      </m:d>
                    </m:oMath>
                  </m:oMathPara>
                </a14:m>
                <a:endParaRPr lang="zh-CN" altLang="en-US" dirty="0"/>
              </a:p>
            </p:txBody>
          </p:sp>
        </mc:Choice>
        <mc:Fallback xmlns="">
          <p:sp>
            <p:nvSpPr>
              <p:cNvPr id="11" name="文本框 10">
                <a:extLst>
                  <a:ext uri="{FF2B5EF4-FFF2-40B4-BE49-F238E27FC236}">
                    <a16:creationId xmlns:a16="http://schemas.microsoft.com/office/drawing/2014/main" id="{22663993-6803-E3A5-D485-BC45E9D441CE}"/>
                  </a:ext>
                </a:extLst>
              </p:cNvPr>
              <p:cNvSpPr txBox="1">
                <a:spLocks noRot="1" noChangeAspect="1" noMove="1" noResize="1" noEditPoints="1" noAdjustHandles="1" noChangeArrowheads="1" noChangeShapeType="1" noTextEdit="1"/>
              </p:cNvSpPr>
              <p:nvPr/>
            </p:nvSpPr>
            <p:spPr>
              <a:xfrm>
                <a:off x="-170055" y="4306755"/>
                <a:ext cx="6177774" cy="52354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3E918BA-B71E-DD5E-767D-FC9E65F0BE8C}"/>
                  </a:ext>
                </a:extLst>
              </p:cNvPr>
              <p:cNvSpPr txBox="1"/>
              <p:nvPr/>
            </p:nvSpPr>
            <p:spPr>
              <a:xfrm>
                <a:off x="-170055" y="4902908"/>
                <a:ext cx="6177774" cy="5235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836967"/>
                              </a:solidFill>
                              <a:latin typeface="Cambria Math" panose="02040503050406030204" pitchFamily="18" charset="0"/>
                            </a:rPr>
                          </m:ctrlPr>
                        </m:sSupPr>
                        <m:e>
                          <m:limUpp>
                            <m:limUppPr>
                              <m:ctrlPr>
                                <a:rPr lang="zh-CN" altLang="en-US" i="1">
                                  <a:solidFill>
                                    <a:srgbClr val="836967"/>
                                  </a:solidFill>
                                  <a:latin typeface="Cambria Math" panose="02040503050406030204" pitchFamily="18" charset="0"/>
                                </a:rPr>
                              </m:ctrlPr>
                            </m:limUppPr>
                            <m:e>
                              <m:r>
                                <a:rPr lang="zh-CN" altLang="en-US" i="1">
                                  <a:latin typeface="Cambria Math" panose="02040503050406030204" pitchFamily="18" charset="0"/>
                                </a:rPr>
                                <m:t>𝑋</m:t>
                              </m:r>
                            </m:e>
                            <m:lim>
                              <m:r>
                                <m:rPr>
                                  <m:lit/>
                                </m:rPr>
                                <a:rPr lang="zh-CN" altLang="en-US" i="0">
                                  <a:latin typeface="Cambria Math" panose="02040503050406030204" pitchFamily="18" charset="0"/>
                                </a:rPr>
                                <m:t>^</m:t>
                              </m:r>
                            </m:lim>
                          </m:limUpp>
                        </m:e>
                        <m:sup>
                          <m:r>
                            <a:rPr lang="zh-CN" altLang="en-US" i="1">
                              <a:latin typeface="Cambria Math" panose="02040503050406030204" pitchFamily="18" charset="0"/>
                            </a:rPr>
                            <m:t>𝑅𝐺𝐵</m:t>
                          </m:r>
                        </m:sup>
                      </m:s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𝑋</m:t>
                          </m:r>
                        </m:e>
                        <m:sup>
                          <m:r>
                            <a:rPr lang="zh-CN" altLang="en-US" i="1">
                              <a:latin typeface="Cambria Math" panose="02040503050406030204" pitchFamily="18" charset="0"/>
                            </a:rPr>
                            <m:t>𝑅𝐺𝐵</m:t>
                          </m:r>
                        </m:sup>
                      </m:sSup>
                      <m:r>
                        <a:rPr lang="zh-CN" altLang="en-US" i="0">
                          <a:latin typeface="Cambria Math" panose="02040503050406030204" pitchFamily="18" charset="0"/>
                        </a:rPr>
                        <m:t>⊗</m:t>
                      </m:r>
                      <m:r>
                        <a:rPr lang="zh-CN" altLang="en-US" i="1">
                          <a:latin typeface="Cambria Math" panose="02040503050406030204" pitchFamily="18" charset="0"/>
                        </a:rPr>
                        <m:t>𝜎</m:t>
                      </m:r>
                      <m:d>
                        <m:dPr>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𝐴</m:t>
                              </m:r>
                            </m:e>
                            <m:sup>
                              <m:r>
                                <a:rPr lang="zh-CN" altLang="en-US" i="1">
                                  <a:latin typeface="Cambria Math" panose="02040503050406030204" pitchFamily="18" charset="0"/>
                                </a:rPr>
                                <m:t>𝑅𝐺𝐵</m:t>
                              </m:r>
                            </m:sup>
                          </m:s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𝐴</m:t>
                              </m:r>
                            </m:e>
                            <m:sup>
                              <m:r>
                                <a:rPr lang="zh-CN" altLang="en-US" i="1">
                                  <a:latin typeface="Cambria Math" panose="02040503050406030204" pitchFamily="18" charset="0"/>
                                </a:rPr>
                                <m:t>𝐹𝑙𝑜𝑤</m:t>
                              </m:r>
                            </m:sup>
                          </m:sSup>
                        </m:e>
                      </m:d>
                    </m:oMath>
                  </m:oMathPara>
                </a14:m>
                <a:endParaRPr lang="zh-CN" altLang="en-US" dirty="0"/>
              </a:p>
            </p:txBody>
          </p:sp>
        </mc:Choice>
        <mc:Fallback xmlns="">
          <p:sp>
            <p:nvSpPr>
              <p:cNvPr id="13" name="文本框 12">
                <a:extLst>
                  <a:ext uri="{FF2B5EF4-FFF2-40B4-BE49-F238E27FC236}">
                    <a16:creationId xmlns:a16="http://schemas.microsoft.com/office/drawing/2014/main" id="{33E918BA-B71E-DD5E-767D-FC9E65F0BE8C}"/>
                  </a:ext>
                </a:extLst>
              </p:cNvPr>
              <p:cNvSpPr txBox="1">
                <a:spLocks noRot="1" noChangeAspect="1" noMove="1" noResize="1" noEditPoints="1" noAdjustHandles="1" noChangeArrowheads="1" noChangeShapeType="1" noTextEdit="1"/>
              </p:cNvSpPr>
              <p:nvPr/>
            </p:nvSpPr>
            <p:spPr>
              <a:xfrm>
                <a:off x="-170055" y="4902908"/>
                <a:ext cx="6177774" cy="523541"/>
              </a:xfrm>
              <a:prstGeom prst="rect">
                <a:avLst/>
              </a:prstGeom>
              <a:blipFill>
                <a:blip r:embed="rId9"/>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60801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460375" y="94029"/>
            <a:ext cx="1867819"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Methods</a:t>
            </a:r>
          </a:p>
        </p:txBody>
      </p:sp>
      <p:pic>
        <p:nvPicPr>
          <p:cNvPr id="195" name="图片 194" descr="图示&#10;&#10;描述已自动生成">
            <a:extLst>
              <a:ext uri="{FF2B5EF4-FFF2-40B4-BE49-F238E27FC236}">
                <a16:creationId xmlns:a16="http://schemas.microsoft.com/office/drawing/2014/main" id="{857F8CC5-1488-F96E-7BC1-6C03115081FE}"/>
              </a:ext>
            </a:extLst>
          </p:cNvPr>
          <p:cNvPicPr>
            <a:picLocks noChangeAspect="1"/>
          </p:cNvPicPr>
          <p:nvPr/>
        </p:nvPicPr>
        <p:blipFill rotWithShape="1">
          <a:blip r:embed="rId5">
            <a:extLst>
              <a:ext uri="{28A0092B-C50C-407E-A947-70E740481C1C}">
                <a14:useLocalDpi xmlns:a14="http://schemas.microsoft.com/office/drawing/2010/main" val="0"/>
              </a:ext>
            </a:extLst>
          </a:blip>
          <a:srcRect l="3437" t="3966" b="2085"/>
          <a:stretch/>
        </p:blipFill>
        <p:spPr>
          <a:xfrm>
            <a:off x="5296829" y="1404557"/>
            <a:ext cx="6650761" cy="4048886"/>
          </a:xfrm>
          <a:prstGeom prst="rect">
            <a:avLst/>
          </a:prstGeom>
        </p:spPr>
      </p:pic>
      <p:sp>
        <p:nvSpPr>
          <p:cNvPr id="2" name="文本框 1">
            <a:extLst>
              <a:ext uri="{FF2B5EF4-FFF2-40B4-BE49-F238E27FC236}">
                <a16:creationId xmlns:a16="http://schemas.microsoft.com/office/drawing/2014/main" id="{780E607C-77AF-91C5-8DE1-9B5E5BF7E1DD}"/>
              </a:ext>
            </a:extLst>
          </p:cNvPr>
          <p:cNvSpPr txBox="1"/>
          <p:nvPr/>
        </p:nvSpPr>
        <p:spPr>
          <a:xfrm>
            <a:off x="457200" y="914400"/>
            <a:ext cx="6323965" cy="2731004"/>
          </a:xfrm>
          <a:prstGeom prst="rect">
            <a:avLst/>
          </a:prstGeom>
          <a:noFill/>
        </p:spPr>
        <p:txBody>
          <a:bodyPr wrap="square" rtlCol="0">
            <a:spAutoFit/>
          </a:bodyPr>
          <a:lstStyle/>
          <a:p>
            <a:pPr marL="342900" indent="-342900">
              <a:buFont typeface="Wingdings" panose="05000000000000000000" charset="0"/>
              <a:buChar char="n"/>
            </a:pPr>
            <a:r>
              <a:rPr lang="en-US" altLang="zh-CN" sz="2400" b="1" dirty="0">
                <a:sym typeface="+mn-ea"/>
              </a:rPr>
              <a:t>Hybrid Multi-Head Attention</a:t>
            </a:r>
            <a:endParaRPr lang="en-US" altLang="zh-CN" sz="2400" b="1" dirty="0"/>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pPr indent="0" algn="l">
              <a:lnSpc>
                <a:spcPct val="130000"/>
              </a:lnSpc>
              <a:buNone/>
            </a:pPr>
            <a:endParaRPr lang="en-US"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r>
              <a:rPr lang="en-US" sz="2000" dirty="0">
                <a:latin typeface="微软雅黑" panose="020B0503020204020204" pitchFamily="34" charset="-122"/>
                <a:ea typeface="微软雅黑" panose="020B0503020204020204" pitchFamily="34" charset="-122"/>
                <a:cs typeface="Times New Roman Regular" panose="02020603050405020304" charset="0"/>
                <a:sym typeface="+mn-ea"/>
              </a:rPr>
              <a:t>    </a:t>
            </a: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D81A3A84-A679-AFAF-B667-223E3FFA44FC}"/>
                  </a:ext>
                </a:extLst>
              </p:cNvPr>
              <p:cNvSpPr txBox="1"/>
              <p:nvPr/>
            </p:nvSpPr>
            <p:spPr>
              <a:xfrm>
                <a:off x="624467" y="1737934"/>
                <a:ext cx="4538547" cy="1741246"/>
              </a:xfrm>
              <a:prstGeom prst="rect">
                <a:avLst/>
              </a:prstGeom>
              <a:noFill/>
            </p:spPr>
            <p:txBody>
              <a:bodyPr wrap="square">
                <a:spAutoFit/>
              </a:bodyPr>
              <a:lstStyle/>
              <a:p>
                <a:pPr algn="just"/>
                <a:r>
                  <a:rPr lang="en" altLang="zh-CN" dirty="0"/>
                  <a:t>With optimized optical flow </a:t>
                </a:r>
                <a14:m>
                  <m:oMath xmlns:m="http://schemas.openxmlformats.org/officeDocument/2006/math">
                    <m:sSup>
                      <m:sSup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pPr>
                      <m:e>
                        <m:limUpp>
                          <m:limUp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𝑋</m:t>
                            </m:r>
                          </m:e>
                          <m:lim>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lim>
                        </m:limUpp>
                      </m:e>
                      <m:sup>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𝐹𝑙𝑜𝑤</m:t>
                        </m:r>
                      </m:sup>
                    </m:sSup>
                    <m:r>
                      <a:rPr lang="en-US" altLang="zh-CN" sz="1800" b="0" i="0" kern="100" smtClean="0">
                        <a:effectLst/>
                        <a:latin typeface="Cambria Math" panose="02040503050406030204" pitchFamily="18" charset="0"/>
                        <a:ea typeface="DengXian" panose="02010600030101010101" pitchFamily="2" charset="-122"/>
                        <a:cs typeface="Times New Roman" panose="02020603050405020304" pitchFamily="18" charset="0"/>
                      </a:rPr>
                      <m:t> </m:t>
                    </m:r>
                  </m:oMath>
                </a14:m>
                <a:r>
                  <a:rPr lang="en" altLang="zh-CN" dirty="0"/>
                  <a:t>and RGB features </a:t>
                </a:r>
                <a14:m>
                  <m:oMath xmlns:m="http://schemas.openxmlformats.org/officeDocument/2006/math">
                    <m:sSup>
                      <m:sSup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pPr>
                      <m:e>
                        <m:limUpp>
                          <m:limUp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𝑋</m:t>
                            </m:r>
                          </m:e>
                          <m:lim>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m:t>
                            </m:r>
                          </m:lim>
                        </m:limUpp>
                      </m:e>
                      <m:sup>
                        <m:r>
                          <a:rPr lang="en-US" altLang="zh-CN" sz="1800" i="1" kern="100">
                            <a:effectLst/>
                            <a:latin typeface="Cambria Math" panose="02040503050406030204" pitchFamily="18" charset="0"/>
                            <a:ea typeface="DengXian" panose="02010600030101010101" pitchFamily="2" charset="-122"/>
                            <a:cs typeface="Times New Roman" panose="02020603050405020304" pitchFamily="18" charset="0"/>
                          </a:rPr>
                          <m:t>𝑅𝐺𝐵</m:t>
                        </m:r>
                      </m:sup>
                    </m:sSup>
                  </m:oMath>
                </a14:m>
                <a:r>
                  <a:rPr lang="en" altLang="zh-CN" dirty="0"/>
                  <a:t>, we intend to use a filtering module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𝑎𝑡𝑡𝑛</m:t>
                        </m:r>
                      </m:sub>
                    </m:sSub>
                  </m:oMath>
                </a14:m>
                <a:r>
                  <a:rPr lang="en-US" altLang="zh-CN" dirty="0"/>
                  <a:t> </a:t>
                </a:r>
                <a:r>
                  <a:rPr lang="en" altLang="zh-CN" dirty="0"/>
                  <a:t>which consists of three 1D convolution layers and a sigmoid function, to extract their temporal attention weights.</a:t>
                </a:r>
                <a:endParaRPr lang="zh-CN" altLang="en-US" dirty="0"/>
              </a:p>
            </p:txBody>
          </p:sp>
        </mc:Choice>
        <mc:Fallback>
          <p:sp>
            <p:nvSpPr>
              <p:cNvPr id="5" name="文本框 4">
                <a:extLst>
                  <a:ext uri="{FF2B5EF4-FFF2-40B4-BE49-F238E27FC236}">
                    <a16:creationId xmlns:a16="http://schemas.microsoft.com/office/drawing/2014/main" id="{D81A3A84-A679-AFAF-B667-223E3FFA44FC}"/>
                  </a:ext>
                </a:extLst>
              </p:cNvPr>
              <p:cNvSpPr txBox="1">
                <a:spLocks noRot="1" noChangeAspect="1" noMove="1" noResize="1" noEditPoints="1" noAdjustHandles="1" noChangeArrowheads="1" noChangeShapeType="1" noTextEdit="1"/>
              </p:cNvSpPr>
              <p:nvPr/>
            </p:nvSpPr>
            <p:spPr>
              <a:xfrm>
                <a:off x="624467" y="1737934"/>
                <a:ext cx="4538547" cy="1741246"/>
              </a:xfrm>
              <a:prstGeom prst="rect">
                <a:avLst/>
              </a:prstGeom>
              <a:blipFill>
                <a:blip r:embed="rId6"/>
                <a:stretch>
                  <a:fillRect l="-1074" r="-1074" b="-4545"/>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928377B-167A-64A4-7203-84185DF15EA6}"/>
                  </a:ext>
                </a:extLst>
              </p:cNvPr>
              <p:cNvSpPr txBox="1"/>
              <p:nvPr/>
            </p:nvSpPr>
            <p:spPr>
              <a:xfrm>
                <a:off x="-195146" y="4453160"/>
                <a:ext cx="6177774" cy="5031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836967"/>
                              </a:solidFill>
                              <a:latin typeface="Cambria Math" panose="02040503050406030204" pitchFamily="18" charset="0"/>
                            </a:rPr>
                          </m:ctrlPr>
                        </m:sSupPr>
                        <m:e>
                          <m:limUpp>
                            <m:limUppPr>
                              <m:ctrlPr>
                                <a:rPr lang="zh-CN" altLang="en-US" i="1">
                                  <a:solidFill>
                                    <a:srgbClr val="836967"/>
                                  </a:solidFill>
                                  <a:latin typeface="Cambria Math" panose="02040503050406030204" pitchFamily="18" charset="0"/>
                                </a:rPr>
                              </m:ctrlPr>
                            </m:limUppPr>
                            <m:e>
                              <m:r>
                                <a:rPr lang="zh-CN" altLang="en-US" i="1">
                                  <a:latin typeface="Cambria Math" panose="02040503050406030204" pitchFamily="18" charset="0"/>
                                </a:rPr>
                                <m:t>𝐴</m:t>
                              </m:r>
                            </m:e>
                            <m:lim>
                              <m:r>
                                <m:rPr>
                                  <m:lit/>
                                </m:rPr>
                                <a:rPr lang="zh-CN" altLang="en-US" i="0">
                                  <a:latin typeface="Cambria Math" panose="02040503050406030204" pitchFamily="18" charset="0"/>
                                </a:rPr>
                                <m:t>^</m:t>
                              </m:r>
                            </m:lim>
                          </m:limUpp>
                        </m:e>
                        <m:sup>
                          <m:r>
                            <a:rPr lang="zh-CN" altLang="en-US" i="1">
                              <a:latin typeface="Cambria Math" panose="02040503050406030204" pitchFamily="18" charset="0"/>
                            </a:rPr>
                            <m:t>𝐹𝑙𝑜𝑤</m:t>
                          </m:r>
                        </m:sup>
                      </m:s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limUpp>
                            <m:limUppPr>
                              <m:ctrlPr>
                                <a:rPr lang="zh-CN" altLang="en-US" i="1">
                                  <a:solidFill>
                                    <a:srgbClr val="836967"/>
                                  </a:solidFill>
                                  <a:latin typeface="Cambria Math" panose="02040503050406030204" pitchFamily="18" charset="0"/>
                                </a:rPr>
                              </m:ctrlPr>
                            </m:limUppPr>
                            <m:e>
                              <m:r>
                                <a:rPr lang="zh-CN" altLang="en-US" i="1">
                                  <a:latin typeface="Cambria Math" panose="02040503050406030204" pitchFamily="18" charset="0"/>
                                </a:rPr>
                                <m:t>𝐴</m:t>
                              </m:r>
                            </m:e>
                            <m:lim>
                              <m:r>
                                <m:rPr>
                                  <m:lit/>
                                </m:rPr>
                                <a:rPr lang="zh-CN" altLang="en-US" i="0">
                                  <a:latin typeface="Cambria Math" panose="02040503050406030204" pitchFamily="18" charset="0"/>
                                </a:rPr>
                                <m:t>^</m:t>
                              </m:r>
                            </m:lim>
                          </m:limUpp>
                        </m:e>
                        <m:sup>
                          <m:r>
                            <a:rPr lang="zh-CN" altLang="en-US" i="1">
                              <a:latin typeface="Cambria Math" panose="02040503050406030204" pitchFamily="18" charset="0"/>
                            </a:rPr>
                            <m:t>𝑅𝐺𝐵</m:t>
                          </m:r>
                        </m:sup>
                      </m:sSup>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𝑎𝑡𝑡𝑛</m:t>
                          </m:r>
                        </m:sub>
                      </m:sSub>
                      <m:d>
                        <m:dPr>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limUpp>
                                <m:limUppPr>
                                  <m:ctrlPr>
                                    <a:rPr lang="zh-CN" altLang="en-US" i="1">
                                      <a:solidFill>
                                        <a:srgbClr val="836967"/>
                                      </a:solidFill>
                                      <a:latin typeface="Cambria Math" panose="02040503050406030204" pitchFamily="18" charset="0"/>
                                    </a:rPr>
                                  </m:ctrlPr>
                                </m:limUppPr>
                                <m:e>
                                  <m:r>
                                    <a:rPr lang="zh-CN" altLang="en-US" i="1">
                                      <a:latin typeface="Cambria Math" panose="02040503050406030204" pitchFamily="18" charset="0"/>
                                    </a:rPr>
                                    <m:t>𝑋</m:t>
                                  </m:r>
                                </m:e>
                                <m:lim>
                                  <m:r>
                                    <m:rPr>
                                      <m:lit/>
                                    </m:rPr>
                                    <a:rPr lang="zh-CN" altLang="en-US" i="0">
                                      <a:latin typeface="Cambria Math" panose="02040503050406030204" pitchFamily="18" charset="0"/>
                                    </a:rPr>
                                    <m:t>^</m:t>
                                  </m:r>
                                </m:lim>
                              </m:limUpp>
                            </m:e>
                            <m:sup>
                              <m:r>
                                <a:rPr lang="zh-CN" altLang="en-US" i="1">
                                  <a:latin typeface="Cambria Math" panose="02040503050406030204" pitchFamily="18" charset="0"/>
                                </a:rPr>
                                <m:t>𝐹𝑙𝑜𝑤</m:t>
                              </m:r>
                            </m:sup>
                          </m:sSup>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𝑎𝑡𝑡𝑛</m:t>
                          </m:r>
                        </m:sub>
                      </m:sSub>
                      <m:d>
                        <m:dPr>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limUpp>
                                <m:limUppPr>
                                  <m:ctrlPr>
                                    <a:rPr lang="zh-CN" altLang="en-US" i="1">
                                      <a:solidFill>
                                        <a:srgbClr val="836967"/>
                                      </a:solidFill>
                                      <a:latin typeface="Cambria Math" panose="02040503050406030204" pitchFamily="18" charset="0"/>
                                    </a:rPr>
                                  </m:ctrlPr>
                                </m:limUppPr>
                                <m:e>
                                  <m:r>
                                    <a:rPr lang="zh-CN" altLang="en-US" i="1">
                                      <a:latin typeface="Cambria Math" panose="02040503050406030204" pitchFamily="18" charset="0"/>
                                    </a:rPr>
                                    <m:t>𝑋</m:t>
                                  </m:r>
                                </m:e>
                                <m:lim>
                                  <m:r>
                                    <m:rPr>
                                      <m:lit/>
                                    </m:rPr>
                                    <a:rPr lang="zh-CN" altLang="en-US" i="0">
                                      <a:latin typeface="Cambria Math" panose="02040503050406030204" pitchFamily="18" charset="0"/>
                                    </a:rPr>
                                    <m:t>^</m:t>
                                  </m:r>
                                </m:lim>
                              </m:limUpp>
                            </m:e>
                            <m:sup>
                              <m:r>
                                <a:rPr lang="zh-CN" altLang="en-US" i="1">
                                  <a:latin typeface="Cambria Math" panose="02040503050406030204" pitchFamily="18" charset="0"/>
                                </a:rPr>
                                <m:t>𝑅𝐺𝐵</m:t>
                              </m:r>
                            </m:sup>
                          </m:sSup>
                        </m:e>
                      </m:d>
                    </m:oMath>
                  </m:oMathPara>
                </a14:m>
                <a:endParaRPr lang="zh-CN" altLang="en-US" dirty="0"/>
              </a:p>
            </p:txBody>
          </p:sp>
        </mc:Choice>
        <mc:Fallback xmlns="">
          <p:sp>
            <p:nvSpPr>
              <p:cNvPr id="15" name="文本框 14">
                <a:extLst>
                  <a:ext uri="{FF2B5EF4-FFF2-40B4-BE49-F238E27FC236}">
                    <a16:creationId xmlns:a16="http://schemas.microsoft.com/office/drawing/2014/main" id="{0928377B-167A-64A4-7203-84185DF15EA6}"/>
                  </a:ext>
                </a:extLst>
              </p:cNvPr>
              <p:cNvSpPr txBox="1">
                <a:spLocks noRot="1" noChangeAspect="1" noMove="1" noResize="1" noEditPoints="1" noAdjustHandles="1" noChangeArrowheads="1" noChangeShapeType="1" noTextEdit="1"/>
              </p:cNvSpPr>
              <p:nvPr/>
            </p:nvSpPr>
            <p:spPr>
              <a:xfrm>
                <a:off x="-195146" y="4453160"/>
                <a:ext cx="6177774" cy="503151"/>
              </a:xfrm>
              <a:prstGeom prst="rect">
                <a:avLst/>
              </a:prstGeom>
              <a:blipFill>
                <a:blip r:embed="rId7"/>
                <a:stretch>
                  <a:fillRect b="-1219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173981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30885"/>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custDataLst>
              <p:tags r:id="rId2"/>
            </p:custDataLst>
          </p:nvPr>
        </p:nvSpPr>
        <p:spPr>
          <a:xfrm rot="10800000">
            <a:off x="-635" y="6770370"/>
            <a:ext cx="12192635" cy="95885"/>
          </a:xfrm>
          <a:prstGeom prst="rect">
            <a:avLst/>
          </a:prstGeom>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100000" t="100000"/>
            </a:path>
            <a:tileRect r="-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460375" y="94029"/>
            <a:ext cx="1867819" cy="584775"/>
          </a:xfrm>
          <a:prstGeom prst="rect">
            <a:avLst/>
          </a:prstGeom>
          <a:noFill/>
          <a:ln>
            <a:noFill/>
          </a:ln>
        </p:spPr>
        <p:txBody>
          <a:bodyPr wrap="none" rtlCol="0" anchor="t">
            <a:spAutoFit/>
          </a:bodyPr>
          <a:lstStyle/>
          <a:p>
            <a:pPr algn="ctr"/>
            <a:r>
              <a:rPr lang="en-US" altLang="zh-CN" sz="3200" b="1" dirty="0">
                <a:solidFill>
                  <a:schemeClr val="tx1"/>
                </a:solidFill>
                <a:effectLst>
                  <a:outerShdw blurRad="38100" dist="19050" dir="2700000" algn="tl" rotWithShape="0">
                    <a:schemeClr val="dk1">
                      <a:alpha val="40000"/>
                    </a:schemeClr>
                  </a:outerShdw>
                </a:effectLst>
              </a:rPr>
              <a:t>Methods</a:t>
            </a:r>
          </a:p>
        </p:txBody>
      </p:sp>
      <p:pic>
        <p:nvPicPr>
          <p:cNvPr id="195" name="图片 194" descr="图示&#10;&#10;描述已自动生成">
            <a:extLst>
              <a:ext uri="{FF2B5EF4-FFF2-40B4-BE49-F238E27FC236}">
                <a16:creationId xmlns:a16="http://schemas.microsoft.com/office/drawing/2014/main" id="{857F8CC5-1488-F96E-7BC1-6C03115081FE}"/>
              </a:ext>
            </a:extLst>
          </p:cNvPr>
          <p:cNvPicPr>
            <a:picLocks noChangeAspect="1"/>
          </p:cNvPicPr>
          <p:nvPr/>
        </p:nvPicPr>
        <p:blipFill rotWithShape="1">
          <a:blip r:embed="rId5">
            <a:extLst>
              <a:ext uri="{28A0092B-C50C-407E-A947-70E740481C1C}">
                <a14:useLocalDpi xmlns:a14="http://schemas.microsoft.com/office/drawing/2010/main" val="0"/>
              </a:ext>
            </a:extLst>
          </a:blip>
          <a:srcRect l="3437" t="3966" b="2085"/>
          <a:stretch/>
        </p:blipFill>
        <p:spPr>
          <a:xfrm>
            <a:off x="5296829" y="1404557"/>
            <a:ext cx="6650761" cy="4048886"/>
          </a:xfrm>
          <a:prstGeom prst="rect">
            <a:avLst/>
          </a:prstGeom>
        </p:spPr>
      </p:pic>
      <p:sp>
        <p:nvSpPr>
          <p:cNvPr id="2" name="文本框 1">
            <a:extLst>
              <a:ext uri="{FF2B5EF4-FFF2-40B4-BE49-F238E27FC236}">
                <a16:creationId xmlns:a16="http://schemas.microsoft.com/office/drawing/2014/main" id="{780E607C-77AF-91C5-8DE1-9B5E5BF7E1DD}"/>
              </a:ext>
            </a:extLst>
          </p:cNvPr>
          <p:cNvSpPr txBox="1"/>
          <p:nvPr/>
        </p:nvSpPr>
        <p:spPr>
          <a:xfrm>
            <a:off x="457200" y="914400"/>
            <a:ext cx="4839629" cy="3839000"/>
          </a:xfrm>
          <a:prstGeom prst="rect">
            <a:avLst/>
          </a:prstGeom>
          <a:noFill/>
        </p:spPr>
        <p:txBody>
          <a:bodyPr wrap="square" rtlCol="0">
            <a:spAutoFit/>
          </a:bodyPr>
          <a:lstStyle/>
          <a:p>
            <a:pPr marL="342900" indent="-342900">
              <a:buFont typeface="Wingdings" panose="05000000000000000000" charset="0"/>
              <a:buChar char="n"/>
            </a:pPr>
            <a:r>
              <a:rPr lang="en-US" altLang="zh-CN" sz="2400" b="1" dirty="0">
                <a:sym typeface="+mn-ea"/>
              </a:rPr>
              <a:t>Deep Learning with Generalized Uncertainty-Based Evidential Fusion</a:t>
            </a:r>
            <a:endParaRPr lang="en-US" altLang="en-US" sz="2400" b="1" dirty="0">
              <a:sym typeface="+mn-ea"/>
            </a:endParaRPr>
          </a:p>
          <a:p>
            <a:pPr marL="342900" indent="-342900">
              <a:buFont typeface="Wingdings" panose="05000000000000000000" charset="0"/>
              <a:buChar char="n"/>
            </a:pPr>
            <a:endParaRPr lang="en-US" altLang="zh-CN" sz="2400" b="1" dirty="0"/>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endParaRPr lang="en-US" altLang="zh-CN" sz="2400" b="1" dirty="0">
              <a:latin typeface="微软雅黑" panose="020B0503020204020204" pitchFamily="34" charset="-122"/>
              <a:ea typeface="微软雅黑" panose="020B0503020204020204" pitchFamily="34" charset="-122"/>
              <a:cs typeface="Times New Roman Regular" panose="02020603050405020304" charset="0"/>
            </a:endParaRPr>
          </a:p>
          <a:p>
            <a:pPr indent="0" algn="l">
              <a:lnSpc>
                <a:spcPct val="130000"/>
              </a:lnSpc>
              <a:buNone/>
            </a:pPr>
            <a:endParaRPr lang="en-US"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r>
              <a:rPr lang="en-US" sz="2000" dirty="0">
                <a:latin typeface="微软雅黑" panose="020B0503020204020204" pitchFamily="34" charset="-122"/>
                <a:ea typeface="微软雅黑" panose="020B0503020204020204" pitchFamily="34" charset="-122"/>
                <a:cs typeface="Times New Roman Regular" panose="02020603050405020304" charset="0"/>
                <a:sym typeface="+mn-ea"/>
              </a:rPr>
              <a:t>    </a:t>
            </a: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a:p>
            <a:pPr indent="0" algn="l">
              <a:lnSpc>
                <a:spcPct val="130000"/>
              </a:lnSpc>
              <a:buNone/>
            </a:pPr>
            <a:endParaRPr sz="2000" dirty="0">
              <a:latin typeface="微软雅黑" panose="020B0503020204020204" pitchFamily="34" charset="-122"/>
              <a:ea typeface="微软雅黑" panose="020B0503020204020204" pitchFamily="34" charset="-122"/>
              <a:cs typeface="Times New Roman Regular" panose="02020603050405020304" charset="0"/>
              <a:sym typeface="+mn-ea"/>
            </a:endParaRPr>
          </a:p>
        </p:txBody>
      </p:sp>
      <p:sp>
        <p:nvSpPr>
          <p:cNvPr id="9" name="文本框 8">
            <a:extLst>
              <a:ext uri="{FF2B5EF4-FFF2-40B4-BE49-F238E27FC236}">
                <a16:creationId xmlns:a16="http://schemas.microsoft.com/office/drawing/2014/main" id="{5BF6993A-A9AC-EF5E-C20A-49297A9D2E22}"/>
              </a:ext>
            </a:extLst>
          </p:cNvPr>
          <p:cNvSpPr txBox="1"/>
          <p:nvPr/>
        </p:nvSpPr>
        <p:spPr>
          <a:xfrm>
            <a:off x="390293" y="2172906"/>
            <a:ext cx="4973444" cy="2308324"/>
          </a:xfrm>
          <a:prstGeom prst="rect">
            <a:avLst/>
          </a:prstGeom>
          <a:noFill/>
        </p:spPr>
        <p:txBody>
          <a:bodyPr wrap="square">
            <a:spAutoFit/>
          </a:bodyPr>
          <a:lstStyle/>
          <a:p>
            <a:pPr algn="just"/>
            <a:r>
              <a:rPr lang="zh-CN" altLang="en-US" dirty="0"/>
              <a:t>Evidential deep learning aims to avoid overconfidence of softmax-based classifiers on false predictions. </a:t>
            </a:r>
            <a:r>
              <a:rPr lang="en" altLang="zh-CN" dirty="0"/>
              <a:t>However, according to the original definition of Dempster-Shafer evidence theory, the process of calculation of uncertainty in evidential deep learning is not precise enough to fully represent the level of uncertainty of each complete piece of evidence.</a:t>
            </a:r>
            <a:endParaRPr lang="zh-CN" altLang="en-US" dirty="0"/>
          </a:p>
        </p:txBody>
      </p:sp>
      <p:pic>
        <p:nvPicPr>
          <p:cNvPr id="13" name="图形 12">
            <a:extLst>
              <a:ext uri="{FF2B5EF4-FFF2-40B4-BE49-F238E27FC236}">
                <a16:creationId xmlns:a16="http://schemas.microsoft.com/office/drawing/2014/main" id="{C6F3276A-7DD9-79BC-2FD6-277CE76E89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0385" y="4830783"/>
            <a:ext cx="4533259" cy="768349"/>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8A8BC6F-BE4B-24F7-2D69-9C3768887F46}"/>
                  </a:ext>
                </a:extLst>
              </p:cNvPr>
              <p:cNvSpPr txBox="1"/>
              <p:nvPr/>
            </p:nvSpPr>
            <p:spPr>
              <a:xfrm>
                <a:off x="-635" y="5700995"/>
                <a:ext cx="60941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𝑚</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m:rPr>
                                  <m:sty m:val="p"/>
                                </m:rPr>
                                <a:rPr lang="zh-CN" altLang="en-US" i="0">
                                  <a:latin typeface="Cambria Math" panose="02040503050406030204" pitchFamily="18" charset="0"/>
                                </a:rPr>
                                <m:t>Θ</m:t>
                              </m:r>
                            </m:e>
                          </m:d>
                        </m:e>
                      </m:d>
                      <m:r>
                        <a:rPr lang="zh-CN" altLang="en-US" i="0">
                          <a:latin typeface="Cambria Math" panose="02040503050406030204" pitchFamily="18" charset="0"/>
                        </a:rPr>
                        <m:t>=</m:t>
                      </m:r>
                      <m:r>
                        <a:rPr lang="zh-CN" altLang="en-US" i="1">
                          <a:latin typeface="Cambria Math" panose="02040503050406030204" pitchFamily="18" charset="0"/>
                        </a:rPr>
                        <m:t>𝑈</m:t>
                      </m:r>
                      <m:r>
                        <a:rPr lang="zh-CN" altLang="en-US" i="0">
                          <a:latin typeface="Cambria Math" panose="02040503050406030204" pitchFamily="18" charset="0"/>
                        </a:rPr>
                        <m:t>,</m:t>
                      </m:r>
                      <m:r>
                        <m:rPr>
                          <m:sty m:val="p"/>
                        </m:rPr>
                        <a:rPr lang="zh-CN" altLang="en-US" i="0">
                          <a:latin typeface="Cambria Math" panose="02040503050406030204" pitchFamily="18" charset="0"/>
                        </a:rPr>
                        <m:t>Θ</m:t>
                      </m:r>
                      <m:r>
                        <a:rPr lang="zh-CN" altLang="en-US" i="0">
                          <a:latin typeface="Cambria Math" panose="02040503050406030204" pitchFamily="18" charset="0"/>
                        </a:rPr>
                        <m:t>=</m:t>
                      </m:r>
                      <m:d>
                        <m:dPr>
                          <m:begChr m:val="{"/>
                          <m:endChr m:val="}"/>
                          <m:sepChr m:val=","/>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0">
                                  <a:latin typeface="Cambria Math" panose="02040503050406030204" pitchFamily="18" charset="0"/>
                                </a:rPr>
                                <m:t>1</m:t>
                              </m:r>
                            </m:sub>
                          </m:sSub>
                        </m:e>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0">
                                  <a:latin typeface="Cambria Math" panose="02040503050406030204" pitchFamily="18" charset="0"/>
                                </a:rPr>
                                <m:t>2</m:t>
                              </m:r>
                            </m:sub>
                          </m:sSub>
                        </m:e>
                        <m:e>
                          <m:r>
                            <a:rPr lang="zh-CN" altLang="en-US" i="0">
                              <a:latin typeface="Cambria Math" panose="02040503050406030204" pitchFamily="18" charset="0"/>
                            </a:rPr>
                            <m:t>.</m:t>
                          </m:r>
                        </m:e>
                        <m:e>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𝑁</m:t>
                              </m:r>
                            </m:sub>
                          </m:sSub>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𝑁</m:t>
                          </m:r>
                          <m:r>
                            <a:rPr lang="zh-CN" altLang="en-US" i="0">
                              <a:latin typeface="Cambria Math" panose="02040503050406030204" pitchFamily="18" charset="0"/>
                            </a:rPr>
                            <m:t>+1</m:t>
                          </m:r>
                        </m:sub>
                      </m:sSub>
                    </m:oMath>
                  </m:oMathPara>
                </a14:m>
                <a:endParaRPr lang="zh-CN" altLang="en-US" dirty="0"/>
              </a:p>
            </p:txBody>
          </p:sp>
        </mc:Choice>
        <mc:Fallback xmlns="">
          <p:sp>
            <p:nvSpPr>
              <p:cNvPr id="15" name="文本框 14">
                <a:extLst>
                  <a:ext uri="{FF2B5EF4-FFF2-40B4-BE49-F238E27FC236}">
                    <a16:creationId xmlns:a16="http://schemas.microsoft.com/office/drawing/2014/main" id="{C8A8BC6F-BE4B-24F7-2D69-9C3768887F46}"/>
                  </a:ext>
                </a:extLst>
              </p:cNvPr>
              <p:cNvSpPr txBox="1">
                <a:spLocks noRot="1" noChangeAspect="1" noMove="1" noResize="1" noEditPoints="1" noAdjustHandles="1" noChangeArrowheads="1" noChangeShapeType="1" noTextEdit="1"/>
              </p:cNvSpPr>
              <p:nvPr/>
            </p:nvSpPr>
            <p:spPr>
              <a:xfrm>
                <a:off x="-635" y="5700995"/>
                <a:ext cx="6094140" cy="369332"/>
              </a:xfrm>
              <a:prstGeom prst="rect">
                <a:avLst/>
              </a:prstGeom>
              <a:blipFill>
                <a:blip r:embed="rId8"/>
                <a:stretch>
                  <a:fillRect b="-9677"/>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6329296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3fcebf10-9dff-4b8e-8f73-db1e9ddb7e28"/>
  <p:tag name="COMMONDATA" val="eyJjb3VudCI6NiwiaGRpZCI6IjUzZTc2OTNmOGY2YzhjNTljYmZhZDUyZTdkNmU4MzMzIiwidXNlckNvdW50Ijo2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2398</Words>
  <Application>Microsoft Office PowerPoint</Application>
  <PresentationFormat>Widescreen</PresentationFormat>
  <Paragraphs>121</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DengXian</vt:lpstr>
      <vt:lpstr>微软雅黑</vt:lpstr>
      <vt:lpstr>Arial</vt:lpstr>
      <vt:lpstr>Calibri</vt:lpstr>
      <vt:lpstr>Cambria Math</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Chi-Man Pun</dc:creator>
  <cp:lastModifiedBy>Chi-Man Pun</cp:lastModifiedBy>
  <cp:revision>389</cp:revision>
  <dcterms:created xsi:type="dcterms:W3CDTF">2023-12-08T02:04:00Z</dcterms:created>
  <dcterms:modified xsi:type="dcterms:W3CDTF">2024-04-17T13:27:24Z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2052-11.8.2.12055</vt:lpwstr>
  </property>
  <property fmtid="{D5CDD505-2E9C-101B-9397-08002B2CF9AE}" pid="3" name="KSOTemplateUUID">
    <vt:lpwstr>v1.0_mb_+Wl5afYee34SOeaWIvNX9Q==</vt:lpwstr>
  </property>
  <property fmtid="{D5CDD505-2E9C-101B-9397-08002B2CF9AE}" pid="4" name="ICV">
    <vt:lpwstr>A29BCE94767142670F1A4E652A22B06F</vt:lpwstr>
  </property>
</Properties>
</file>