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4572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9144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3716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3429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783771" marR="0" indent="-326571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1219200" marR="0" indent="-3048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1737360" marR="0" indent="-36576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2235200" marR="0" indent="-4064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2692400" marR="0" indent="-4064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3149600" marR="0" indent="-4064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3606800" marR="0" indent="-4064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4064000" marR="0" indent="-4064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Karim Ali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</a:lstStyle>
          <a:p>
            <a:pPr/>
            <a:r>
              <a:t>Karim Ali</a:t>
            </a:r>
          </a:p>
        </p:txBody>
      </p:sp>
      <p:sp>
        <p:nvSpPr>
          <p:cNvPr id="23" name="Introduction to Lab #1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/>
            </a:lvl1pPr>
          </a:lstStyle>
          <a:p>
            <a:pPr/>
            <a:r>
              <a:t>Introduction to Lab #1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xample #2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Example #2</a:t>
            </a:r>
          </a:p>
        </p:txBody>
      </p:sp>
      <p:sp>
        <p:nvSpPr>
          <p:cNvPr id="55" name="Integer: 1179907"/>
          <p:cNvSpPr txBox="1"/>
          <p:nvPr/>
        </p:nvSpPr>
        <p:spPr>
          <a:xfrm>
            <a:off x="774700" y="1417637"/>
            <a:ext cx="2838704" cy="5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Integer: 1179907 </a:t>
            </a:r>
          </a:p>
        </p:txBody>
      </p:sp>
      <p:grpSp>
        <p:nvGrpSpPr>
          <p:cNvPr id="80" name="Group"/>
          <p:cNvGrpSpPr/>
          <p:nvPr/>
        </p:nvGrpSpPr>
        <p:grpSpPr>
          <a:xfrm>
            <a:off x="1085850" y="3451225"/>
            <a:ext cx="7124701" cy="1199714"/>
            <a:chOff x="0" y="0"/>
            <a:chExt cx="7124700" cy="1199713"/>
          </a:xfrm>
        </p:grpSpPr>
        <p:grpSp>
          <p:nvGrpSpPr>
            <p:cNvPr id="58" name="Group"/>
            <p:cNvGrpSpPr/>
            <p:nvPr/>
          </p:nvGrpSpPr>
          <p:grpSpPr>
            <a:xfrm>
              <a:off x="12699" y="358775"/>
              <a:ext cx="1747840" cy="495300"/>
              <a:chOff x="0" y="0"/>
              <a:chExt cx="1747838" cy="495299"/>
            </a:xfrm>
          </p:grpSpPr>
          <p:sp>
            <p:nvSpPr>
              <p:cNvPr id="56" name="Rectangle"/>
              <p:cNvSpPr/>
              <p:nvPr/>
            </p:nvSpPr>
            <p:spPr>
              <a:xfrm>
                <a:off x="0" y="0"/>
                <a:ext cx="1747839" cy="495300"/>
              </a:xfrm>
              <a:prstGeom prst="rect">
                <a:avLst/>
              </a:prstGeom>
              <a:solidFill>
                <a:srgbClr val="FCD5B5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/>
                </a:pPr>
              </a:p>
            </p:txBody>
          </p:sp>
          <p:sp>
            <p:nvSpPr>
              <p:cNvPr id="57" name="0000 0000"/>
              <p:cNvSpPr txBox="1"/>
              <p:nvPr/>
            </p:nvSpPr>
            <p:spPr>
              <a:xfrm>
                <a:off x="0" y="62229"/>
                <a:ext cx="1747839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800"/>
                </a:lvl1pPr>
              </a:lstStyle>
              <a:p>
                <a:pPr/>
                <a:r>
                  <a:t>0000 0000</a:t>
                </a:r>
              </a:p>
            </p:txBody>
          </p:sp>
        </p:grpSp>
        <p:grpSp>
          <p:nvGrpSpPr>
            <p:cNvPr id="61" name="Group"/>
            <p:cNvGrpSpPr/>
            <p:nvPr/>
          </p:nvGrpSpPr>
          <p:grpSpPr>
            <a:xfrm>
              <a:off x="1760538" y="358775"/>
              <a:ext cx="1749426" cy="495300"/>
              <a:chOff x="0" y="0"/>
              <a:chExt cx="1749425" cy="495299"/>
            </a:xfrm>
          </p:grpSpPr>
          <p:sp>
            <p:nvSpPr>
              <p:cNvPr id="59" name="Rectangle"/>
              <p:cNvSpPr/>
              <p:nvPr/>
            </p:nvSpPr>
            <p:spPr>
              <a:xfrm>
                <a:off x="0" y="0"/>
                <a:ext cx="1749426" cy="495300"/>
              </a:xfrm>
              <a:prstGeom prst="rect">
                <a:avLst/>
              </a:prstGeom>
              <a:solidFill>
                <a:srgbClr val="FCD5B5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/>
                </a:pPr>
              </a:p>
            </p:txBody>
          </p:sp>
          <p:sp>
            <p:nvSpPr>
              <p:cNvPr id="60" name="0001 0010"/>
              <p:cNvSpPr txBox="1"/>
              <p:nvPr/>
            </p:nvSpPr>
            <p:spPr>
              <a:xfrm>
                <a:off x="0" y="62229"/>
                <a:ext cx="17494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800"/>
                </a:lvl1pPr>
              </a:lstStyle>
              <a:p>
                <a:pPr/>
                <a:r>
                  <a:t>0001 0010</a:t>
                </a:r>
              </a:p>
            </p:txBody>
          </p:sp>
        </p:grpSp>
        <p:grpSp>
          <p:nvGrpSpPr>
            <p:cNvPr id="64" name="Group"/>
            <p:cNvGrpSpPr/>
            <p:nvPr/>
          </p:nvGrpSpPr>
          <p:grpSpPr>
            <a:xfrm>
              <a:off x="3509963" y="358775"/>
              <a:ext cx="1747838" cy="495300"/>
              <a:chOff x="0" y="0"/>
              <a:chExt cx="1747837" cy="495299"/>
            </a:xfrm>
          </p:grpSpPr>
          <p:sp>
            <p:nvSpPr>
              <p:cNvPr id="62" name="Rectangle"/>
              <p:cNvSpPr/>
              <p:nvPr/>
            </p:nvSpPr>
            <p:spPr>
              <a:xfrm>
                <a:off x="0" y="0"/>
                <a:ext cx="1747838" cy="495300"/>
              </a:xfrm>
              <a:prstGeom prst="rect">
                <a:avLst/>
              </a:prstGeom>
              <a:solidFill>
                <a:srgbClr val="FCD5B5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/>
                </a:pPr>
              </a:p>
            </p:txBody>
          </p:sp>
          <p:sp>
            <p:nvSpPr>
              <p:cNvPr id="63" name="0000 0001"/>
              <p:cNvSpPr txBox="1"/>
              <p:nvPr/>
            </p:nvSpPr>
            <p:spPr>
              <a:xfrm>
                <a:off x="0" y="62229"/>
                <a:ext cx="174783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800"/>
                </a:lvl1pPr>
              </a:lstStyle>
              <a:p>
                <a:pPr/>
                <a:r>
                  <a:t>0000 0001</a:t>
                </a:r>
              </a:p>
            </p:txBody>
          </p:sp>
        </p:grpSp>
        <p:grpSp>
          <p:nvGrpSpPr>
            <p:cNvPr id="67" name="Group"/>
            <p:cNvGrpSpPr/>
            <p:nvPr/>
          </p:nvGrpSpPr>
          <p:grpSpPr>
            <a:xfrm>
              <a:off x="5257799" y="358775"/>
              <a:ext cx="1747839" cy="495300"/>
              <a:chOff x="0" y="0"/>
              <a:chExt cx="1747838" cy="495299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0"/>
                <a:ext cx="1747839" cy="495300"/>
              </a:xfrm>
              <a:prstGeom prst="rect">
                <a:avLst/>
              </a:prstGeom>
              <a:solidFill>
                <a:srgbClr val="FCD5B5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/>
                </a:pPr>
              </a:p>
            </p:txBody>
          </p:sp>
          <p:sp>
            <p:nvSpPr>
              <p:cNvPr id="66" name="0000 0011"/>
              <p:cNvSpPr txBox="1"/>
              <p:nvPr/>
            </p:nvSpPr>
            <p:spPr>
              <a:xfrm>
                <a:off x="0" y="62229"/>
                <a:ext cx="1747839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800"/>
                </a:lvl1pPr>
              </a:lstStyle>
              <a:p>
                <a:pPr/>
                <a:r>
                  <a:t>0000 0011</a:t>
                </a:r>
              </a:p>
            </p:txBody>
          </p:sp>
        </p:grpSp>
        <p:sp>
          <p:nvSpPr>
            <p:cNvPr id="68" name="24"/>
            <p:cNvSpPr txBox="1"/>
            <p:nvPr/>
          </p:nvSpPr>
          <p:spPr>
            <a:xfrm>
              <a:off x="1375253" y="0"/>
              <a:ext cx="35841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69" name="31"/>
            <p:cNvSpPr txBox="1"/>
            <p:nvPr/>
          </p:nvSpPr>
          <p:spPr>
            <a:xfrm>
              <a:off x="0" y="0"/>
              <a:ext cx="41865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31</a:t>
              </a:r>
            </a:p>
          </p:txBody>
        </p:sp>
        <p:sp>
          <p:nvSpPr>
            <p:cNvPr id="70" name="23"/>
            <p:cNvSpPr txBox="1"/>
            <p:nvPr/>
          </p:nvSpPr>
          <p:spPr>
            <a:xfrm>
              <a:off x="1692590" y="0"/>
              <a:ext cx="35841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23</a:t>
              </a:r>
            </a:p>
          </p:txBody>
        </p:sp>
        <p:sp>
          <p:nvSpPr>
            <p:cNvPr id="71" name="16"/>
            <p:cNvSpPr txBox="1"/>
            <p:nvPr/>
          </p:nvSpPr>
          <p:spPr>
            <a:xfrm>
              <a:off x="3131511" y="0"/>
              <a:ext cx="41865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72" name="15"/>
            <p:cNvSpPr txBox="1"/>
            <p:nvPr/>
          </p:nvSpPr>
          <p:spPr>
            <a:xfrm>
              <a:off x="3448848" y="0"/>
              <a:ext cx="41865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73" name="8"/>
            <p:cNvSpPr txBox="1"/>
            <p:nvPr/>
          </p:nvSpPr>
          <p:spPr>
            <a:xfrm>
              <a:off x="4933297" y="0"/>
              <a:ext cx="41865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4" name="7"/>
            <p:cNvSpPr txBox="1"/>
            <p:nvPr/>
          </p:nvSpPr>
          <p:spPr>
            <a:xfrm>
              <a:off x="5217647" y="0"/>
              <a:ext cx="41865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5" name="0"/>
            <p:cNvSpPr txBox="1"/>
            <p:nvPr/>
          </p:nvSpPr>
          <p:spPr>
            <a:xfrm>
              <a:off x="6706049" y="0"/>
              <a:ext cx="41865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76" name="Byte 3"/>
            <p:cNvSpPr txBox="1"/>
            <p:nvPr/>
          </p:nvSpPr>
          <p:spPr>
            <a:xfrm>
              <a:off x="366818" y="828873"/>
              <a:ext cx="102888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Byte 3</a:t>
              </a:r>
            </a:p>
          </p:txBody>
        </p:sp>
        <p:sp>
          <p:nvSpPr>
            <p:cNvPr id="77" name="Byte 2"/>
            <p:cNvSpPr txBox="1"/>
            <p:nvPr/>
          </p:nvSpPr>
          <p:spPr>
            <a:xfrm>
              <a:off x="2136934" y="828873"/>
              <a:ext cx="102888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Byte 2</a:t>
              </a:r>
            </a:p>
          </p:txBody>
        </p:sp>
        <p:sp>
          <p:nvSpPr>
            <p:cNvPr id="78" name="Byte 1"/>
            <p:cNvSpPr txBox="1"/>
            <p:nvPr/>
          </p:nvSpPr>
          <p:spPr>
            <a:xfrm>
              <a:off x="3907050" y="828873"/>
              <a:ext cx="102888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Byte 1</a:t>
              </a:r>
            </a:p>
          </p:txBody>
        </p:sp>
        <p:sp>
          <p:nvSpPr>
            <p:cNvPr id="79" name="Byte 0"/>
            <p:cNvSpPr txBox="1"/>
            <p:nvPr/>
          </p:nvSpPr>
          <p:spPr>
            <a:xfrm>
              <a:off x="5677166" y="828873"/>
              <a:ext cx="102888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Byte 0</a:t>
              </a:r>
            </a:p>
          </p:txBody>
        </p:sp>
      </p:grpSp>
      <p:grpSp>
        <p:nvGrpSpPr>
          <p:cNvPr id="103" name="Group"/>
          <p:cNvGrpSpPr/>
          <p:nvPr/>
        </p:nvGrpSpPr>
        <p:grpSpPr>
          <a:xfrm>
            <a:off x="774699" y="4948237"/>
            <a:ext cx="7686530" cy="1838671"/>
            <a:chOff x="0" y="0"/>
            <a:chExt cx="7686528" cy="1838670"/>
          </a:xfrm>
        </p:grpSpPr>
        <p:sp>
          <p:nvSpPr>
            <p:cNvPr id="81" name="Your program has to produce the following value:"/>
            <p:cNvSpPr/>
            <p:nvPr/>
          </p:nvSpPr>
          <p:spPr>
            <a:xfrm>
              <a:off x="-1" y="0"/>
              <a:ext cx="768653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Your program has to produce the following value:</a:t>
              </a:r>
            </a:p>
          </p:txBody>
        </p:sp>
        <p:grpSp>
          <p:nvGrpSpPr>
            <p:cNvPr id="102" name="Group"/>
            <p:cNvGrpSpPr/>
            <p:nvPr/>
          </p:nvGrpSpPr>
          <p:grpSpPr>
            <a:xfrm>
              <a:off x="304797" y="568670"/>
              <a:ext cx="7124703" cy="1270001"/>
              <a:chOff x="0" y="0"/>
              <a:chExt cx="7124701" cy="1270000"/>
            </a:xfrm>
          </p:grpSpPr>
          <p:grpSp>
            <p:nvGrpSpPr>
              <p:cNvPr id="84" name="Group"/>
              <p:cNvGrpSpPr/>
              <p:nvPr/>
            </p:nvGrpSpPr>
            <p:grpSpPr>
              <a:xfrm>
                <a:off x="12702" y="358430"/>
                <a:ext cx="1747838" cy="495300"/>
                <a:chOff x="0" y="0"/>
                <a:chExt cx="1747837" cy="495299"/>
              </a:xfrm>
            </p:grpSpPr>
            <p:sp>
              <p:nvSpPr>
                <p:cNvPr id="82" name="Rectangle"/>
                <p:cNvSpPr/>
                <p:nvPr/>
              </p:nvSpPr>
              <p:spPr>
                <a:xfrm>
                  <a:off x="0" y="0"/>
                  <a:ext cx="1747838" cy="495300"/>
                </a:xfrm>
                <a:prstGeom prst="rect">
                  <a:avLst/>
                </a:prstGeom>
                <a:solidFill>
                  <a:srgbClr val="DDD9C3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/>
                  </a:pPr>
                </a:p>
              </p:txBody>
            </p:sp>
            <p:sp>
              <p:nvSpPr>
                <p:cNvPr id="83" name="0000 0011"/>
                <p:cNvSpPr/>
                <p:nvPr/>
              </p:nvSpPr>
              <p:spPr>
                <a:xfrm>
                  <a:off x="0" y="247649"/>
                  <a:ext cx="1747838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800"/>
                  </a:lvl1pPr>
                </a:lstStyle>
                <a:p>
                  <a:pPr/>
                  <a:r>
                    <a:t>0000 0011</a:t>
                  </a:r>
                </a:p>
              </p:txBody>
            </p:sp>
          </p:grpSp>
          <p:grpSp>
            <p:nvGrpSpPr>
              <p:cNvPr id="87" name="Group"/>
              <p:cNvGrpSpPr/>
              <p:nvPr/>
            </p:nvGrpSpPr>
            <p:grpSpPr>
              <a:xfrm>
                <a:off x="1760539" y="358430"/>
                <a:ext cx="1749426" cy="495300"/>
                <a:chOff x="0" y="0"/>
                <a:chExt cx="1749424" cy="495299"/>
              </a:xfrm>
            </p:grpSpPr>
            <p:sp>
              <p:nvSpPr>
                <p:cNvPr id="85" name="Rectangle"/>
                <p:cNvSpPr/>
                <p:nvPr/>
              </p:nvSpPr>
              <p:spPr>
                <a:xfrm>
                  <a:off x="0" y="0"/>
                  <a:ext cx="1749425" cy="495300"/>
                </a:xfrm>
                <a:prstGeom prst="rect">
                  <a:avLst/>
                </a:prstGeom>
                <a:solidFill>
                  <a:srgbClr val="DDD9C3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/>
                  </a:pPr>
                </a:p>
              </p:txBody>
            </p:sp>
            <p:sp>
              <p:nvSpPr>
                <p:cNvPr id="86" name="0000 0001"/>
                <p:cNvSpPr/>
                <p:nvPr/>
              </p:nvSpPr>
              <p:spPr>
                <a:xfrm>
                  <a:off x="0" y="247649"/>
                  <a:ext cx="1749425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800"/>
                  </a:lvl1pPr>
                </a:lstStyle>
                <a:p>
                  <a:pPr/>
                  <a:r>
                    <a:t>0000 0001</a:t>
                  </a:r>
                </a:p>
              </p:txBody>
            </p:sp>
          </p:grpSp>
          <p:grpSp>
            <p:nvGrpSpPr>
              <p:cNvPr id="90" name="Group"/>
              <p:cNvGrpSpPr/>
              <p:nvPr/>
            </p:nvGrpSpPr>
            <p:grpSpPr>
              <a:xfrm>
                <a:off x="3509965" y="358430"/>
                <a:ext cx="1747838" cy="495300"/>
                <a:chOff x="0" y="0"/>
                <a:chExt cx="1747836" cy="495299"/>
              </a:xfrm>
            </p:grpSpPr>
            <p:sp>
              <p:nvSpPr>
                <p:cNvPr id="88" name="Rectangle"/>
                <p:cNvSpPr/>
                <p:nvPr/>
              </p:nvSpPr>
              <p:spPr>
                <a:xfrm>
                  <a:off x="0" y="0"/>
                  <a:ext cx="1747837" cy="495300"/>
                </a:xfrm>
                <a:prstGeom prst="rect">
                  <a:avLst/>
                </a:prstGeom>
                <a:solidFill>
                  <a:srgbClr val="DDD9C3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/>
                  </a:pPr>
                </a:p>
              </p:txBody>
            </p:sp>
            <p:sp>
              <p:nvSpPr>
                <p:cNvPr id="89" name="0001 0010"/>
                <p:cNvSpPr/>
                <p:nvPr/>
              </p:nvSpPr>
              <p:spPr>
                <a:xfrm>
                  <a:off x="0" y="247649"/>
                  <a:ext cx="1747837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800"/>
                  </a:lvl1pPr>
                </a:lstStyle>
                <a:p>
                  <a:pPr/>
                  <a:r>
                    <a:t>0001 0010</a:t>
                  </a:r>
                </a:p>
              </p:txBody>
            </p:sp>
          </p:grpSp>
          <p:grpSp>
            <p:nvGrpSpPr>
              <p:cNvPr id="93" name="Group"/>
              <p:cNvGrpSpPr/>
              <p:nvPr/>
            </p:nvGrpSpPr>
            <p:grpSpPr>
              <a:xfrm>
                <a:off x="5257802" y="358430"/>
                <a:ext cx="1747839" cy="495300"/>
                <a:chOff x="0" y="0"/>
                <a:chExt cx="1747837" cy="495299"/>
              </a:xfrm>
            </p:grpSpPr>
            <p:sp>
              <p:nvSpPr>
                <p:cNvPr id="91" name="Rectangle"/>
                <p:cNvSpPr/>
                <p:nvPr/>
              </p:nvSpPr>
              <p:spPr>
                <a:xfrm>
                  <a:off x="0" y="0"/>
                  <a:ext cx="1747838" cy="495300"/>
                </a:xfrm>
                <a:prstGeom prst="rect">
                  <a:avLst/>
                </a:prstGeom>
                <a:solidFill>
                  <a:srgbClr val="DDD9C3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/>
                  </a:pPr>
                </a:p>
              </p:txBody>
            </p:sp>
            <p:sp>
              <p:nvSpPr>
                <p:cNvPr id="92" name="0000 0000"/>
                <p:cNvSpPr/>
                <p:nvPr/>
              </p:nvSpPr>
              <p:spPr>
                <a:xfrm>
                  <a:off x="0" y="247649"/>
                  <a:ext cx="1747838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800"/>
                  </a:lvl1pPr>
                </a:lstStyle>
                <a:p>
                  <a:pPr/>
                  <a:r>
                    <a:t>0000 0000</a:t>
                  </a:r>
                </a:p>
              </p:txBody>
            </p:sp>
          </p:grpSp>
          <p:sp>
            <p:nvSpPr>
              <p:cNvPr id="94" name="24"/>
              <p:cNvSpPr/>
              <p:nvPr/>
            </p:nvSpPr>
            <p:spPr>
              <a:xfrm>
                <a:off x="1375253" y="-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24</a:t>
                </a:r>
              </a:p>
            </p:txBody>
          </p:sp>
          <p:sp>
            <p:nvSpPr>
              <p:cNvPr id="95" name="31"/>
              <p:cNvSpPr/>
              <p:nvPr/>
            </p:nvSpPr>
            <p:spPr>
              <a:xfrm>
                <a:off x="0" y="-1"/>
                <a:ext cx="41865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31</a:t>
                </a:r>
              </a:p>
            </p:txBody>
          </p:sp>
          <p:sp>
            <p:nvSpPr>
              <p:cNvPr id="96" name="23"/>
              <p:cNvSpPr/>
              <p:nvPr/>
            </p:nvSpPr>
            <p:spPr>
              <a:xfrm>
                <a:off x="1692591" y="-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23</a:t>
                </a:r>
              </a:p>
            </p:txBody>
          </p:sp>
          <p:sp>
            <p:nvSpPr>
              <p:cNvPr id="97" name="16"/>
              <p:cNvSpPr/>
              <p:nvPr/>
            </p:nvSpPr>
            <p:spPr>
              <a:xfrm>
                <a:off x="3131512" y="-1"/>
                <a:ext cx="41865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98" name="15"/>
              <p:cNvSpPr/>
              <p:nvPr/>
            </p:nvSpPr>
            <p:spPr>
              <a:xfrm>
                <a:off x="3448849" y="-1"/>
                <a:ext cx="41865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99" name="8"/>
              <p:cNvSpPr/>
              <p:nvPr/>
            </p:nvSpPr>
            <p:spPr>
              <a:xfrm>
                <a:off x="4933298" y="-1"/>
                <a:ext cx="41865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00" name="7"/>
              <p:cNvSpPr/>
              <p:nvPr/>
            </p:nvSpPr>
            <p:spPr>
              <a:xfrm>
                <a:off x="5217648" y="-1"/>
                <a:ext cx="41865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101" name="0"/>
              <p:cNvSpPr/>
              <p:nvPr/>
            </p:nvSpPr>
            <p:spPr>
              <a:xfrm>
                <a:off x="6706051" y="-1"/>
                <a:ext cx="41865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0</a:t>
                </a:r>
              </a:p>
            </p:txBody>
          </p:sp>
        </p:grpSp>
      </p:grpSp>
      <p:sp>
        <p:nvSpPr>
          <p:cNvPr id="104" name="Line"/>
          <p:cNvSpPr/>
          <p:nvPr/>
        </p:nvSpPr>
        <p:spPr>
          <a:xfrm flipH="1">
            <a:off x="2027237" y="4741862"/>
            <a:ext cx="5119689" cy="94615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Line"/>
          <p:cNvSpPr/>
          <p:nvPr/>
        </p:nvSpPr>
        <p:spPr>
          <a:xfrm flipH="1">
            <a:off x="3716337" y="4741862"/>
            <a:ext cx="1792288" cy="94615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Line"/>
          <p:cNvSpPr/>
          <p:nvPr/>
        </p:nvSpPr>
        <p:spPr>
          <a:xfrm>
            <a:off x="3738562" y="4741862"/>
            <a:ext cx="1770064" cy="94615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Line"/>
          <p:cNvSpPr/>
          <p:nvPr/>
        </p:nvSpPr>
        <p:spPr>
          <a:xfrm>
            <a:off x="1966912" y="4741862"/>
            <a:ext cx="5180014" cy="94615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" grpId="3"/>
      <p:bldP build="whole" bldLvl="1" animBg="1" rev="0" advAuto="0" spid="104" grpId="5"/>
      <p:bldP build="whole" bldLvl="1" animBg="1" rev="0" advAuto="0" spid="105" grpId="4"/>
      <p:bldP build="whole" bldLvl="1" animBg="1" rev="0" advAuto="0" spid="107" grpId="2"/>
      <p:bldP build="whole" bldLvl="1" animBg="1" rev="0" advAuto="0" spid="10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heck the grading mark-sheet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har char="•"/>
            </a:lvl1pPr>
          </a:lstStyle>
          <a:p>
            <a:pPr/>
            <a:r>
              <a:t>Check the grading mark-sheet</a:t>
            </a:r>
          </a:p>
        </p:txBody>
      </p:sp>
      <p:sp>
        <p:nvSpPr>
          <p:cNvPr id="110" name="Formatting and Style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Formatting and Style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4294967295"/>
          </p:nvPr>
        </p:nvSpPr>
        <p:spPr>
          <a:xfrm>
            <a:off x="457200" y="6404292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  <p:sp>
        <p:nvSpPr>
          <p:cNvPr id="113" name="Assembler Syntax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Assembler Syntax</a:t>
            </a:r>
          </a:p>
        </p:txBody>
      </p:sp>
      <p:sp>
        <p:nvSpPr>
          <p:cNvPr id="114" name="comments begin with a sharp sign (#) and run to the end of the line."/>
          <p:cNvSpPr txBox="1"/>
          <p:nvPr/>
        </p:nvSpPr>
        <p:spPr>
          <a:xfrm>
            <a:off x="1076325" y="1987073"/>
            <a:ext cx="69407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800">
                <a:solidFill>
                  <a:srgbClr val="FF0000"/>
                </a:solidFill>
              </a:defRPr>
            </a:pPr>
            <a:r>
              <a:t>comments</a:t>
            </a:r>
            <a:r>
              <a:rPr>
                <a:solidFill>
                  <a:srgbClr val="000000"/>
                </a:solidFill>
              </a:rPr>
              <a:t> begin with a sharp sign (#) and run to the end of the line.</a:t>
            </a:r>
          </a:p>
        </p:txBody>
      </p:sp>
      <p:sp>
        <p:nvSpPr>
          <p:cNvPr id="115" name=".data…"/>
          <p:cNvSpPr txBox="1"/>
          <p:nvPr/>
        </p:nvSpPr>
        <p:spPr>
          <a:xfrm>
            <a:off x="1681162" y="3914565"/>
            <a:ext cx="4751895" cy="29150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400"/>
            </a:pPr>
            <a:r>
              <a:t>                  .data</a:t>
            </a:r>
          </a:p>
          <a:p>
            <a:pPr>
              <a:defRPr sz="1400"/>
            </a:pPr>
            <a:r>
              <a:t>item:         .word 1</a:t>
            </a:r>
          </a:p>
          <a:p>
            <a:pPr>
              <a:defRPr sz="1400"/>
            </a:pPr>
            <a:r>
              <a:t>                  .text</a:t>
            </a:r>
          </a:p>
          <a:p>
            <a:pPr>
              <a:defRPr sz="1400"/>
            </a:pPr>
            <a:r>
              <a:t>                  .globl           main</a:t>
            </a:r>
          </a:p>
          <a:p>
            <a:pPr>
              <a:defRPr sz="1400"/>
            </a:pPr>
            <a:r>
              <a:t>main: lw     $s3, item</a:t>
            </a:r>
          </a:p>
          <a:p>
            <a:pPr>
              <a:defRPr sz="1400"/>
            </a:pPr>
            <a:r>
              <a:t>Loop:	add	$t1, $s3, $s3             #  $t1 ← 2 * i</a:t>
            </a:r>
          </a:p>
          <a:p>
            <a:pPr>
              <a:defRPr sz="1400"/>
            </a:pPr>
            <a:r>
              <a:t>	add 	$t1, $t1, $t1	             #  $t1 ← 4 * i</a:t>
            </a:r>
          </a:p>
          <a:p>
            <a:pPr>
              <a:defRPr sz="1400"/>
            </a:pPr>
            <a:r>
              <a:t>	add	$t1, $t1, $s6	             #  $t1 ← Addr(save[i])</a:t>
            </a:r>
          </a:p>
          <a:p>
            <a:pPr>
              <a:defRPr sz="1400"/>
            </a:pPr>
            <a:r>
              <a:t>	lw	$t0, 0($t1)		  #  $t0 ← MEM[save[i]]</a:t>
            </a:r>
          </a:p>
          <a:p>
            <a:pPr>
              <a:defRPr sz="1400"/>
            </a:pPr>
            <a:r>
              <a:t>	bne	$t0, $s5, Exit             #  if save[I] ≠ k goto Exit</a:t>
            </a:r>
          </a:p>
          <a:p>
            <a:pPr>
              <a:defRPr sz="1400"/>
            </a:pPr>
            <a:r>
              <a:t>	add	$s3, $s3, $s4	  #  i ← i + j</a:t>
            </a:r>
          </a:p>
          <a:p>
            <a:pPr>
              <a:defRPr sz="1400"/>
            </a:pPr>
            <a:r>
              <a:t>	j	Loop		              # goto Loop</a:t>
            </a:r>
            <a:endParaRPr>
              <a:solidFill>
                <a:srgbClr val="FF0000"/>
              </a:solidFill>
            </a:endParaRPr>
          </a:p>
          <a:p>
            <a:pPr>
              <a:defRPr sz="1400"/>
            </a:pPr>
            <a:r>
              <a:t>Exit:</a:t>
            </a:r>
          </a:p>
        </p:txBody>
      </p:sp>
      <p:sp>
        <p:nvSpPr>
          <p:cNvPr id="116" name="Oval"/>
          <p:cNvSpPr/>
          <p:nvPr/>
        </p:nvSpPr>
        <p:spPr>
          <a:xfrm>
            <a:off x="3725862" y="4813300"/>
            <a:ext cx="2705101" cy="1955800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117" name="identifiers are alphanumeric sequences, underbars (_), and dots (.)…"/>
          <p:cNvSpPr txBox="1"/>
          <p:nvPr/>
        </p:nvSpPr>
        <p:spPr>
          <a:xfrm>
            <a:off x="1076325" y="2433955"/>
            <a:ext cx="68641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800">
                <a:solidFill>
                  <a:srgbClr val="FF0000"/>
                </a:solidFill>
              </a:defRPr>
            </a:pPr>
            <a:r>
              <a:t>identifiers</a:t>
            </a:r>
            <a:r>
              <a:rPr>
                <a:solidFill>
                  <a:srgbClr val="000000"/>
                </a:solidFill>
              </a:rPr>
              <a:t> are alphanumeric sequences, underbars (_), and dots (.)</a:t>
            </a:r>
          </a:p>
          <a:p>
            <a:pPr>
              <a:defRPr sz="1800"/>
            </a:pPr>
            <a:r>
              <a:t>                 that do not begin with a number.</a:t>
            </a:r>
          </a:p>
        </p:txBody>
      </p:sp>
      <p:sp>
        <p:nvSpPr>
          <p:cNvPr id="118" name="Oval"/>
          <p:cNvSpPr/>
          <p:nvPr/>
        </p:nvSpPr>
        <p:spPr>
          <a:xfrm>
            <a:off x="1492200" y="4089400"/>
            <a:ext cx="806500" cy="2755901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119" name="labels are identifiers placed at the beginning of a line, and followed…"/>
          <p:cNvSpPr txBox="1"/>
          <p:nvPr/>
        </p:nvSpPr>
        <p:spPr>
          <a:xfrm>
            <a:off x="1076325" y="3157855"/>
            <a:ext cx="683969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800">
                <a:solidFill>
                  <a:srgbClr val="FF0000"/>
                </a:solidFill>
              </a:defRPr>
            </a:pPr>
            <a:r>
              <a:t>labels</a:t>
            </a:r>
            <a:r>
              <a:rPr>
                <a:solidFill>
                  <a:srgbClr val="000000"/>
                </a:solidFill>
              </a:rPr>
              <a:t> are identifiers placed at the beginning of a line, and followed</a:t>
            </a:r>
          </a:p>
          <a:p>
            <a:pPr>
              <a:defRPr sz="1800"/>
            </a:pPr>
            <a:r>
              <a:t>           by a colon.</a:t>
            </a:r>
          </a:p>
        </p:txBody>
      </p:sp>
      <p:grpSp>
        <p:nvGrpSpPr>
          <p:cNvPr id="123" name="Group"/>
          <p:cNvGrpSpPr/>
          <p:nvPr/>
        </p:nvGrpSpPr>
        <p:grpSpPr>
          <a:xfrm>
            <a:off x="2566987" y="4613275"/>
            <a:ext cx="1585914" cy="1958975"/>
            <a:chOff x="0" y="0"/>
            <a:chExt cx="1585912" cy="1958975"/>
          </a:xfrm>
        </p:grpSpPr>
        <p:sp>
          <p:nvSpPr>
            <p:cNvPr id="120" name="Oval"/>
            <p:cNvSpPr/>
            <p:nvPr/>
          </p:nvSpPr>
          <p:spPr>
            <a:xfrm>
              <a:off x="849312" y="0"/>
              <a:ext cx="736601" cy="254000"/>
            </a:xfrm>
            <a:prstGeom prst="ellips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1" name="Oval"/>
            <p:cNvSpPr/>
            <p:nvPr/>
          </p:nvSpPr>
          <p:spPr>
            <a:xfrm>
              <a:off x="757237" y="1306512"/>
              <a:ext cx="444501" cy="215901"/>
            </a:xfrm>
            <a:prstGeom prst="ellips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2" name="Oval"/>
            <p:cNvSpPr/>
            <p:nvPr/>
          </p:nvSpPr>
          <p:spPr>
            <a:xfrm>
              <a:off x="0" y="1743075"/>
              <a:ext cx="622300" cy="215900"/>
            </a:xfrm>
            <a:prstGeom prst="ellips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</p:grpSp>
      <p:sp>
        <p:nvSpPr>
          <p:cNvPr id="124" name="Patterson and Hennessy pp. B-10"/>
          <p:cNvSpPr txBox="1"/>
          <p:nvPr/>
        </p:nvSpPr>
        <p:spPr>
          <a:xfrm>
            <a:off x="5967755" y="6387821"/>
            <a:ext cx="2719046" cy="30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Patterson and Hennessy pp. B-10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3"/>
      <p:bldP build="whole" bldLvl="1" animBg="1" rev="0" advAuto="0" spid="114" grpId="1"/>
      <p:bldP build="whole" bldLvl="1" animBg="1" rev="0" advAuto="0" spid="116" grpId="2"/>
      <p:bldP build="whole" bldLvl="1" animBg="1" rev="0" advAuto="0" spid="123" grpId="4"/>
      <p:bldP build="whole" bldLvl="1" animBg="1" rev="0" advAuto="0" spid="119" grpId="5"/>
      <p:bldP build="whole" bldLvl="1" animBg="1" rev="0" advAuto="0" spid="118" grpId="6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4294967295"/>
          </p:nvPr>
        </p:nvSpPr>
        <p:spPr>
          <a:xfrm>
            <a:off x="457200" y="6404292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  <p:sp>
        <p:nvSpPr>
          <p:cNvPr id="127" name="Assembler Directives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Assembler Directives</a:t>
            </a:r>
          </a:p>
        </p:txBody>
      </p:sp>
      <p:sp>
        <p:nvSpPr>
          <p:cNvPr id="128" name=".data…"/>
          <p:cNvSpPr txBox="1"/>
          <p:nvPr/>
        </p:nvSpPr>
        <p:spPr>
          <a:xfrm>
            <a:off x="1681162" y="3897102"/>
            <a:ext cx="4751895" cy="29150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400"/>
            </a:pPr>
            <a:r>
              <a:t>                  .data</a:t>
            </a:r>
          </a:p>
          <a:p>
            <a:pPr>
              <a:defRPr sz="1400"/>
            </a:pPr>
            <a:r>
              <a:t>item:         .word 1</a:t>
            </a:r>
          </a:p>
          <a:p>
            <a:pPr>
              <a:defRPr sz="1400"/>
            </a:pPr>
            <a:r>
              <a:t>                  .text</a:t>
            </a:r>
          </a:p>
          <a:p>
            <a:pPr>
              <a:defRPr sz="1400"/>
            </a:pPr>
            <a:r>
              <a:t>                  .globl           main</a:t>
            </a:r>
          </a:p>
          <a:p>
            <a:pPr>
              <a:defRPr sz="1400"/>
            </a:pPr>
            <a:r>
              <a:t>main: lw     $s3, item</a:t>
            </a:r>
          </a:p>
          <a:p>
            <a:pPr>
              <a:defRPr sz="1400"/>
            </a:pPr>
            <a:r>
              <a:t>Loop:	add	$t1, $s3, $s3             #  $t1 ← 2 * i</a:t>
            </a:r>
          </a:p>
          <a:p>
            <a:pPr>
              <a:defRPr sz="1400"/>
            </a:pPr>
            <a:r>
              <a:t>	add 	$t1, $t1, $t1	             #  $t1 ← 4 * i</a:t>
            </a:r>
          </a:p>
          <a:p>
            <a:pPr>
              <a:defRPr sz="1400"/>
            </a:pPr>
            <a:r>
              <a:t>	add	$t1, $t1, $s6	             #  $t1 ← Addr(save[i])</a:t>
            </a:r>
          </a:p>
          <a:p>
            <a:pPr>
              <a:defRPr sz="1400"/>
            </a:pPr>
            <a:r>
              <a:t>	lw	$t0, 0($t1)		  #  $t0 ← MEM[save[i]]</a:t>
            </a:r>
          </a:p>
          <a:p>
            <a:pPr>
              <a:defRPr sz="1400"/>
            </a:pPr>
            <a:r>
              <a:t>	bne	$t0, $s5, Exit             #  if save[I] ≠ k goto Exit</a:t>
            </a:r>
          </a:p>
          <a:p>
            <a:pPr>
              <a:defRPr sz="1400"/>
            </a:pPr>
            <a:r>
              <a:t>	add	$s3, $s3, $s4	  #  i ← i + j</a:t>
            </a:r>
          </a:p>
          <a:p>
            <a:pPr>
              <a:defRPr sz="1400"/>
            </a:pPr>
            <a:r>
              <a:t>	j	Loop		              # goto Loop</a:t>
            </a:r>
            <a:endParaRPr>
              <a:solidFill>
                <a:srgbClr val="FF0000"/>
              </a:solidFill>
            </a:endParaRPr>
          </a:p>
          <a:p>
            <a:pPr>
              <a:defRPr sz="1400"/>
            </a:pPr>
            <a:r>
              <a:t>Exit:</a:t>
            </a:r>
          </a:p>
        </p:txBody>
      </p:sp>
      <p:sp>
        <p:nvSpPr>
          <p:cNvPr id="129" name=".data         identifies the beginning of the data segment…"/>
          <p:cNvSpPr txBox="1"/>
          <p:nvPr/>
        </p:nvSpPr>
        <p:spPr>
          <a:xfrm>
            <a:off x="1377949" y="1592580"/>
            <a:ext cx="635525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400"/>
            </a:pPr>
            <a:r>
              <a:t>.data         </a:t>
            </a:r>
            <a:r>
              <a:rPr sz="1800"/>
              <a:t>identifies the beginning of the data segment </a:t>
            </a:r>
            <a:endParaRPr sz="1800"/>
          </a:p>
          <a:p>
            <a:pPr>
              <a:defRPr sz="1800"/>
            </a:pPr>
            <a:r>
              <a:t>             (in this example this segment contains a single word).</a:t>
            </a:r>
          </a:p>
        </p:txBody>
      </p:sp>
      <p:sp>
        <p:nvSpPr>
          <p:cNvPr id="130" name=".word 1     stores the decimal number 1 in 32-bits  (4 bytes)"/>
          <p:cNvSpPr txBox="1"/>
          <p:nvPr/>
        </p:nvSpPr>
        <p:spPr>
          <a:xfrm>
            <a:off x="1377950" y="2266473"/>
            <a:ext cx="58258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400"/>
            </a:pPr>
            <a:r>
              <a:t>.word 1     </a:t>
            </a:r>
            <a:r>
              <a:rPr sz="1800"/>
              <a:t>stores the decimal number 1 in 32-bits  (4 bytes)</a:t>
            </a:r>
          </a:p>
        </p:txBody>
      </p:sp>
      <p:sp>
        <p:nvSpPr>
          <p:cNvPr id="131" name=".text           identifies the beginning of the text segment…"/>
          <p:cNvSpPr txBox="1"/>
          <p:nvPr/>
        </p:nvSpPr>
        <p:spPr>
          <a:xfrm>
            <a:off x="1377949" y="2660967"/>
            <a:ext cx="607564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400"/>
            </a:pPr>
            <a:r>
              <a:t>.text           </a:t>
            </a:r>
            <a:r>
              <a:rPr sz="1800"/>
              <a:t>identifies the beginning of the text segment</a:t>
            </a:r>
            <a:endParaRPr sz="1800"/>
          </a:p>
          <a:p>
            <a:pPr>
              <a:defRPr sz="1800"/>
            </a:pPr>
            <a:r>
              <a:t>              (where the instructions of the program are stored).</a:t>
            </a:r>
          </a:p>
        </p:txBody>
      </p:sp>
      <p:sp>
        <p:nvSpPr>
          <p:cNvPr id="132" name=".globl           main     declares the label main global…"/>
          <p:cNvSpPr txBox="1"/>
          <p:nvPr/>
        </p:nvSpPr>
        <p:spPr>
          <a:xfrm>
            <a:off x="1377950" y="3332480"/>
            <a:ext cx="612621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400"/>
            </a:pPr>
            <a:r>
              <a:t>.globl           main     </a:t>
            </a:r>
            <a:r>
              <a:rPr sz="1800"/>
              <a:t>declares the label </a:t>
            </a:r>
            <a:r>
              <a:t>main</a:t>
            </a:r>
            <a:r>
              <a:rPr sz="1800"/>
              <a:t> global </a:t>
            </a:r>
            <a:endParaRPr sz="1800"/>
          </a:p>
          <a:p>
            <a:pPr>
              <a:defRPr sz="1800"/>
            </a:pPr>
            <a:r>
              <a:t>                         (so that it can be accessed from other files).</a:t>
            </a:r>
          </a:p>
        </p:txBody>
      </p:sp>
      <p:sp>
        <p:nvSpPr>
          <p:cNvPr id="133" name="Oval"/>
          <p:cNvSpPr/>
          <p:nvPr/>
        </p:nvSpPr>
        <p:spPr>
          <a:xfrm>
            <a:off x="2574925" y="3976687"/>
            <a:ext cx="444500" cy="215901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134" name="Oval"/>
          <p:cNvSpPr/>
          <p:nvPr/>
        </p:nvSpPr>
        <p:spPr>
          <a:xfrm>
            <a:off x="2445345" y="4175125"/>
            <a:ext cx="773510" cy="215900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135" name="Oval"/>
          <p:cNvSpPr/>
          <p:nvPr/>
        </p:nvSpPr>
        <p:spPr>
          <a:xfrm>
            <a:off x="2549525" y="4395787"/>
            <a:ext cx="444500" cy="215901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136" name="Oval"/>
          <p:cNvSpPr/>
          <p:nvPr/>
        </p:nvSpPr>
        <p:spPr>
          <a:xfrm>
            <a:off x="2498725" y="4624387"/>
            <a:ext cx="1396720" cy="215901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6"/>
      <p:bldP build="whole" bldLvl="1" animBg="1" rev="0" advAuto="0" spid="134" grpId="4"/>
      <p:bldP build="whole" bldLvl="1" animBg="1" rev="0" advAuto="0" spid="136" grpId="8"/>
      <p:bldP build="whole" bldLvl="1" animBg="1" rev="0" advAuto="0" spid="129" grpId="1"/>
      <p:bldP build="whole" bldLvl="1" animBg="1" rev="0" advAuto="0" spid="131" grpId="5"/>
      <p:bldP build="whole" bldLvl="1" animBg="1" rev="0" advAuto="0" spid="132" grpId="7"/>
      <p:bldP build="whole" bldLvl="1" animBg="1" rev="0" advAuto="0" spid="130" grpId="3"/>
      <p:bldP build="whole" bldLvl="1" animBg="1" rev="0" advAuto="0" spid="13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"/>
          <p:cNvSpPr txBox="1"/>
          <p:nvPr>
            <p:ph type="sldNum" sz="quarter" idx="4294967295"/>
          </p:nvPr>
        </p:nvSpPr>
        <p:spPr>
          <a:xfrm>
            <a:off x="457200" y="6404292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  <p:sp>
        <p:nvSpPr>
          <p:cNvPr id="139" name="File lab1-p1.s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File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lab1-p1.s</a:t>
            </a:r>
          </a:p>
        </p:txBody>
      </p:sp>
      <p:sp>
        <p:nvSpPr>
          <p:cNvPr id="140" name="# What's going on here ?…"/>
          <p:cNvSpPr txBox="1"/>
          <p:nvPr/>
        </p:nvSpPr>
        <p:spPr>
          <a:xfrm>
            <a:off x="1066800" y="1902142"/>
            <a:ext cx="2421184" cy="3545841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400"/>
            </a:pPr>
            <a:r>
              <a:t># What's going on here ?       </a:t>
            </a:r>
          </a:p>
          <a:p>
            <a:pPr>
              <a:defRPr sz="1400"/>
            </a:pPr>
            <a:r>
              <a:t>        .text</a:t>
            </a:r>
          </a:p>
          <a:p>
            <a:pPr>
              <a:defRPr sz="1400"/>
            </a:pPr>
            <a:r>
              <a:t>main:   </a:t>
            </a:r>
          </a:p>
          <a:p>
            <a:pPr>
              <a:defRPr sz="1400"/>
            </a:pPr>
            <a:r>
              <a:t>        li $a1, 5</a:t>
            </a:r>
          </a:p>
          <a:p>
            <a:pPr>
              <a:defRPr sz="1400"/>
            </a:pPr>
            <a:r>
              <a:t>        la $t0, val</a:t>
            </a:r>
          </a:p>
          <a:p>
            <a:pPr>
              <a:defRPr sz="1400"/>
            </a:pPr>
            <a:r>
              <a:t>        xor $t1, $t1, $t1</a:t>
            </a:r>
          </a:p>
          <a:p>
            <a:pPr>
              <a:defRPr sz="1400"/>
            </a:pPr>
            <a:r>
              <a:t>        xor $t2, $t2, $t2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loop:   sub $t3, $a1, $t2</a:t>
            </a:r>
          </a:p>
          <a:p>
            <a:pPr>
              <a:defRPr sz="1400"/>
            </a:pPr>
            <a:r>
              <a:t>        blez $t3, exit</a:t>
            </a:r>
          </a:p>
          <a:p>
            <a:pPr>
              <a:defRPr sz="1400"/>
            </a:pPr>
            <a:r>
              <a:t>        lw $t4, 0($t0)</a:t>
            </a:r>
          </a:p>
          <a:p>
            <a:pPr>
              <a:defRPr sz="1400"/>
            </a:pPr>
            <a:r>
              <a:t>        add $t1, $t1, $t4</a:t>
            </a:r>
          </a:p>
          <a:p>
            <a:pPr>
              <a:defRPr sz="1400"/>
            </a:pPr>
            <a:r>
              <a:t>        add $t2, $t2, 1</a:t>
            </a:r>
          </a:p>
          <a:p>
            <a:pPr>
              <a:defRPr sz="1400"/>
            </a:pPr>
            <a:r>
              <a:t>        addu $t0, $t0, 4</a:t>
            </a:r>
          </a:p>
          <a:p>
            <a:pPr>
              <a:defRPr sz="1400"/>
            </a:pPr>
            <a:r>
              <a:t>        j loop</a:t>
            </a:r>
          </a:p>
        </p:txBody>
      </p:sp>
      <p:sp>
        <p:nvSpPr>
          <p:cNvPr id="141" name="exit:   div $t5, $t1, $a1…"/>
          <p:cNvSpPr txBox="1"/>
          <p:nvPr/>
        </p:nvSpPr>
        <p:spPr>
          <a:xfrm>
            <a:off x="4038600" y="1138555"/>
            <a:ext cx="2496019" cy="505714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400"/>
            </a:pPr>
            <a:r>
              <a:t>exit:   div $t5, $t1, $a1</a:t>
            </a:r>
          </a:p>
          <a:p>
            <a:pPr>
              <a:defRPr sz="1400"/>
            </a:pPr>
            <a:r>
              <a:t>        li $v0, 4</a:t>
            </a:r>
          </a:p>
          <a:p>
            <a:pPr>
              <a:defRPr sz="1400"/>
            </a:pPr>
            <a:r>
              <a:t>        la $a0, outputMsg</a:t>
            </a:r>
          </a:p>
          <a:p>
            <a:pPr>
              <a:defRPr sz="1400"/>
            </a:pPr>
            <a:r>
              <a:t>        syscall</a:t>
            </a:r>
          </a:p>
          <a:p>
            <a:pPr>
              <a:defRPr sz="1400"/>
            </a:pPr>
            <a:r>
              <a:t>        li $v0, 1</a:t>
            </a:r>
          </a:p>
          <a:p>
            <a:pPr>
              <a:defRPr sz="1400"/>
            </a:pPr>
            <a:r>
              <a:t>        add $a0, $0, $t5</a:t>
            </a:r>
          </a:p>
          <a:p>
            <a:pPr>
              <a:defRPr sz="1400"/>
            </a:pPr>
            <a:r>
              <a:t>        syscall</a:t>
            </a:r>
          </a:p>
          <a:p>
            <a:pPr>
              <a:defRPr sz="1400"/>
            </a:pPr>
            <a:r>
              <a:t>        li $v0, 4</a:t>
            </a:r>
          </a:p>
          <a:p>
            <a:pPr>
              <a:defRPr sz="1400"/>
            </a:pPr>
            <a:r>
              <a:t>        la $a0, newln</a:t>
            </a:r>
          </a:p>
          <a:p>
            <a:pPr>
              <a:defRPr sz="1400"/>
            </a:pPr>
            <a:r>
              <a:t>        syscall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jr $ra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.data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val:    .word 12, 34, 56, 78, 90 </a:t>
            </a:r>
          </a:p>
          <a:p>
            <a:pPr>
              <a:defRPr sz="1400"/>
            </a:pPr>
            <a:r>
              <a:t>         </a:t>
            </a:r>
          </a:p>
          <a:p>
            <a:pPr>
              <a:defRPr sz="1400"/>
            </a:pPr>
            <a:r>
              <a:t>outputMsg:</a:t>
            </a:r>
          </a:p>
          <a:p>
            <a:pPr>
              <a:defRPr sz="1400"/>
            </a:pPr>
            <a:r>
              <a:t>        .asciiz "\n Result = "</a:t>
            </a:r>
          </a:p>
          <a:p>
            <a:pPr>
              <a:defRPr sz="1400"/>
            </a:pPr>
            <a:r>
              <a:t>newln:</a:t>
            </a:r>
          </a:p>
          <a:p>
            <a:pPr>
              <a:defRPr sz="1400"/>
            </a:pPr>
            <a:r>
              <a:t>        .asciiz "\n\n"</a:t>
            </a:r>
          </a:p>
          <a:p>
            <a:pPr>
              <a:defRPr sz="1400"/>
            </a:pPr>
          </a:p>
        </p:txBody>
      </p:sp>
      <p:grpSp>
        <p:nvGrpSpPr>
          <p:cNvPr id="144" name="Group"/>
          <p:cNvGrpSpPr/>
          <p:nvPr/>
        </p:nvGrpSpPr>
        <p:grpSpPr>
          <a:xfrm>
            <a:off x="4292599" y="1828800"/>
            <a:ext cx="3691530" cy="1574876"/>
            <a:chOff x="0" y="0"/>
            <a:chExt cx="3691527" cy="1574875"/>
          </a:xfrm>
        </p:grpSpPr>
        <p:sp>
          <p:nvSpPr>
            <p:cNvPr id="142" name="Oval"/>
            <p:cNvSpPr/>
            <p:nvPr/>
          </p:nvSpPr>
          <p:spPr>
            <a:xfrm>
              <a:off x="0" y="0"/>
              <a:ext cx="736601" cy="254063"/>
            </a:xfrm>
            <a:prstGeom prst="ellips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43" name="OS-style call to obtain…"/>
            <p:cNvSpPr/>
            <p:nvPr/>
          </p:nvSpPr>
          <p:spPr>
            <a:xfrm>
              <a:off x="2421527" y="30487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OS-style call to obtain</a:t>
              </a:r>
            </a:p>
            <a:p>
              <a:pPr>
                <a:defRPr sz="1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services from SPIM:</a:t>
              </a:r>
            </a:p>
            <a:p>
              <a:pPr>
                <a:defRPr sz="1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$a0-$a3: arguments</a:t>
              </a:r>
            </a:p>
            <a:p>
              <a:pPr>
                <a:defRPr sz="1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$v0: system call code</a:t>
              </a:r>
            </a:p>
            <a:p>
              <a:pPr>
                <a:defRPr sz="1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        before the call;</a:t>
              </a:r>
            </a:p>
            <a:p>
              <a:pPr>
                <a:defRPr sz="1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        return value</a:t>
              </a:r>
            </a:p>
            <a:p>
              <a:pPr>
                <a:defRPr sz="1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        after the call.</a:t>
              </a:r>
            </a:p>
            <a:p>
              <a:pPr>
                <a:defRPr sz="1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(see Patterson and </a:t>
              </a:r>
            </a:p>
            <a:p>
              <a:pPr>
                <a:defRPr sz="1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Hennessy pp. A-43).</a:t>
              </a:r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685799" y="981075"/>
            <a:ext cx="1905416" cy="1838326"/>
            <a:chOff x="0" y="0"/>
            <a:chExt cx="1905414" cy="1838325"/>
          </a:xfrm>
        </p:grpSpPr>
        <p:sp>
          <p:nvSpPr>
            <p:cNvPr id="145" name="Oval"/>
            <p:cNvSpPr/>
            <p:nvPr/>
          </p:nvSpPr>
          <p:spPr>
            <a:xfrm>
              <a:off x="685949" y="1609651"/>
              <a:ext cx="1219466" cy="228675"/>
            </a:xfrm>
            <a:prstGeom prst="ellips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46" name="pseudo instruction that…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pseudo instruction that</a:t>
              </a:r>
            </a:p>
            <a:p>
              <a:pPr>
                <a:defRPr sz="1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loads the immediate value</a:t>
              </a:r>
            </a:p>
            <a:p>
              <a:pPr>
                <a:defRPr sz="1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in the register</a:t>
              </a:r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609600" y="2819399"/>
            <a:ext cx="1981295" cy="3861240"/>
            <a:chOff x="0" y="0"/>
            <a:chExt cx="1981294" cy="3861238"/>
          </a:xfrm>
        </p:grpSpPr>
        <p:sp>
          <p:nvSpPr>
            <p:cNvPr id="148" name="Oval"/>
            <p:cNvSpPr/>
            <p:nvPr/>
          </p:nvSpPr>
          <p:spPr>
            <a:xfrm>
              <a:off x="762036" y="0"/>
              <a:ext cx="1219259" cy="228639"/>
            </a:xfrm>
            <a:prstGeom prst="ellips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49" name="pseudo instruction that…"/>
            <p:cNvSpPr/>
            <p:nvPr/>
          </p:nvSpPr>
          <p:spPr>
            <a:xfrm>
              <a:off x="0" y="2591238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pseudo instruction that</a:t>
              </a:r>
            </a:p>
            <a:p>
              <a:pPr>
                <a:defRPr sz="1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loads the address of</a:t>
              </a:r>
            </a:p>
            <a:p>
              <a:pPr>
                <a:defRPr sz="18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specified label into register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3"/>
      <p:bldP build="whole" bldLvl="1" animBg="1" rev="0" advAuto="0" spid="150" grpId="4"/>
      <p:bldP build="whole" bldLvl="1" animBg="1" rev="0" advAuto="0" spid="144" grpId="5"/>
      <p:bldP build="whole" bldLvl="1" animBg="1" rev="0" advAuto="0" spid="147" grpId="1"/>
      <p:bldP build="whole" bldLvl="1" animBg="1" rev="0" advAuto="0" spid="147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here are three files to submit: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There are three files to submit:</a:t>
            </a:r>
          </a:p>
          <a:p>
            <a:pPr lvl="1" marL="742950" indent="-285750">
              <a:spcBef>
                <a:spcPts val="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lab1.txt</a:t>
            </a:r>
          </a:p>
          <a:p>
            <a:pPr lvl="1" marL="742950" indent="-285750">
              <a:spcBef>
                <a:spcPts val="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lab1.s</a:t>
            </a:r>
          </a:p>
          <a:p>
            <a:pPr lvl="1" marL="742950" indent="-285750">
              <a:spcBef>
                <a:spcPts val="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bugs.txt</a:t>
            </a:r>
          </a:p>
        </p:txBody>
      </p:sp>
      <p:sp>
        <p:nvSpPr>
          <p:cNvPr id="153" name="Files to Submit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Files to Submit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 229, a “lab” is a programming assignment: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9470" indent="-339470" defTabSz="452627">
              <a:buChar char="•"/>
              <a:defRPr sz="3168"/>
            </a:pPr>
            <a:r>
              <a:t>In 229, a </a:t>
            </a:r>
            <a:r>
              <a:t>“</a:t>
            </a:r>
            <a:r>
              <a:t>lab</a:t>
            </a:r>
            <a:r>
              <a:t>”</a:t>
            </a:r>
            <a:r>
              <a:t> is a programming assignment:</a:t>
            </a:r>
          </a:p>
          <a:p>
            <a:pPr lvl="2" marL="678941" indent="-226313" defTabSz="452627">
              <a:spcBef>
                <a:spcPts val="0"/>
              </a:spcBef>
              <a:defRPr sz="2376"/>
            </a:pPr>
            <a:r>
              <a:t>Labs are do not count towards your grade, but can be submitted for marking and feedback.</a:t>
            </a:r>
          </a:p>
          <a:p>
            <a:pPr lvl="2" marL="678941" indent="-226313" defTabSz="452627">
              <a:spcBef>
                <a:spcPts val="0"/>
              </a:spcBef>
              <a:defRPr sz="2376"/>
            </a:pPr>
            <a:r>
              <a:t>Lab sessions are </a:t>
            </a:r>
            <a:r>
              <a:t>“</a:t>
            </a:r>
            <a:r>
              <a:t>consulting hours</a:t>
            </a:r>
            <a:r>
              <a:t>”</a:t>
            </a:r>
            <a:r>
              <a:t> when TAs are available to answer questions and to help.</a:t>
            </a:r>
          </a:p>
          <a:p>
            <a:pPr lvl="2" marL="678941" indent="-226313" defTabSz="452627">
              <a:spcBef>
                <a:spcPts val="0"/>
              </a:spcBef>
              <a:defRPr sz="2376"/>
            </a:pPr>
            <a:r>
              <a:t>The Labs are designed to help develop your understanding of the material. It is highly recommended that you do the labs.</a:t>
            </a:r>
          </a:p>
          <a:p>
            <a:pPr lvl="2" marL="678941" indent="-226313" defTabSz="452627">
              <a:spcBef>
                <a:spcPts val="0"/>
              </a:spcBef>
              <a:defRPr sz="2376"/>
            </a:pPr>
            <a:r>
              <a:t>The lab assignments will be progressively more difficult, and will require more time as the term advances.</a:t>
            </a:r>
          </a:p>
        </p:txBody>
      </p:sp>
      <p:sp>
        <p:nvSpPr>
          <p:cNvPr id="26" name="General Intro to 229 Labs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General Intro to 229 Labs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ad Appendix titled &quot;Assemblers, Linkers, and the SPIM Simulator&quot; (specially Section 9):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Read Appendix titled "Assemblers, Linkers, and the SPIM Simulator" (specially Section 9):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In the 4</a:t>
            </a:r>
            <a:r>
              <a:rPr baseline="30000"/>
              <a:t>th</a:t>
            </a:r>
            <a:r>
              <a:t> edition of the book, this is Appendix B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In the 5</a:t>
            </a:r>
            <a:r>
              <a:rPr baseline="30000"/>
              <a:t>th</a:t>
            </a:r>
            <a:r>
              <a:t> edition of the book, this is Appendix A</a:t>
            </a:r>
          </a:p>
        </p:txBody>
      </p:sp>
      <p:sp>
        <p:nvSpPr>
          <p:cNvPr id="29" name="Part #1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Part #1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lf-guided tutorial-style introduction to usage of QTSPIM."/>
          <p:cNvSpPr txBox="1"/>
          <p:nvPr>
            <p:ph type="body" sz="half" idx="1"/>
          </p:nvPr>
        </p:nvSpPr>
        <p:spPr>
          <a:xfrm>
            <a:off x="457200" y="1600200"/>
            <a:ext cx="8229600" cy="1828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har char="•"/>
            </a:lvl1pPr>
          </a:lstStyle>
          <a:p>
            <a:pPr/>
            <a:r>
              <a:t>Self-guided tutorial-style introduction to usage of QTSPIM.</a:t>
            </a:r>
          </a:p>
        </p:txBody>
      </p:sp>
      <p:sp>
        <p:nvSpPr>
          <p:cNvPr id="32" name="Part #2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Part #2</a:t>
            </a:r>
          </a:p>
        </p:txBody>
      </p:sp>
      <p:grpSp>
        <p:nvGrpSpPr>
          <p:cNvPr id="35" name="Group"/>
          <p:cNvGrpSpPr/>
          <p:nvPr/>
        </p:nvGrpSpPr>
        <p:grpSpPr>
          <a:xfrm>
            <a:off x="460375" y="4033837"/>
            <a:ext cx="8229600" cy="754064"/>
            <a:chOff x="0" y="225449"/>
            <a:chExt cx="8229600" cy="754062"/>
          </a:xfrm>
        </p:grpSpPr>
        <p:sp>
          <p:nvSpPr>
            <p:cNvPr id="33" name="Part #3"/>
            <p:cNvSpPr/>
            <p:nvPr/>
          </p:nvSpPr>
          <p:spPr>
            <a:xfrm>
              <a:off x="0" y="225449"/>
              <a:ext cx="82296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Part #3</a:t>
              </a:r>
            </a:p>
          </p:txBody>
        </p:sp>
        <p:sp>
          <p:nvSpPr>
            <p:cNvPr id="34" name="Simple exercise to illustrate use of SPIM."/>
            <p:cNvSpPr/>
            <p:nvPr/>
          </p:nvSpPr>
          <p:spPr>
            <a:xfrm>
              <a:off x="0" y="979512"/>
              <a:ext cx="82296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342900" indent="-342900">
                <a:spcBef>
                  <a:spcPts val="700"/>
                </a:spcBef>
                <a:buSzPct val="100000"/>
                <a:buFont typeface="Arial"/>
                <a:buChar char="•"/>
                <a:defRPr sz="32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Simple exercise to illustrate use of SPIM.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Understand data storage in memory.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Understand data storage in memory.</a:t>
            </a:r>
          </a:p>
          <a:p>
            <a:pPr>
              <a:buChar char="•"/>
            </a:pPr>
            <a:r>
              <a:t>Question #7: Understand little/big endianness and conversion to/from ASCII.</a:t>
            </a:r>
          </a:p>
          <a:p>
            <a:pPr>
              <a:buChar char="•"/>
            </a:pPr>
            <a:r>
              <a:t>Question #10: Understand 2’s complement</a:t>
            </a:r>
          </a:p>
          <a:p>
            <a:pPr>
              <a:buChar char="•"/>
            </a:pPr>
            <a:r>
              <a:t>Question #11: Assembly directives</a:t>
            </a:r>
          </a:p>
        </p:txBody>
      </p:sp>
      <p:sp>
        <p:nvSpPr>
          <p:cNvPr id="38" name="Part #4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Part #4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he program lab1-broken.s was written to replace characters in a str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The program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lab1-broken.s</a:t>
            </a:r>
            <a:r>
              <a:t> was written to replace characters in a string.</a:t>
            </a:r>
          </a:p>
          <a:p>
            <a:pPr>
              <a:buChar char="•"/>
            </a:pPr>
            <a:r>
              <a:t>It should convert</a:t>
            </a:r>
            <a:br/>
            <a:r>
              <a:t>“Cmput 229 is the absolute bomb.” into</a:t>
            </a:r>
            <a:br/>
            <a:r>
              <a:t>“Cmput-229-is-the-absolute-bomb.”</a:t>
            </a:r>
          </a:p>
          <a:p>
            <a:pPr>
              <a:buChar char="•"/>
            </a:pPr>
            <a:r>
              <a:t>But it is not working as it should.</a:t>
            </a:r>
          </a:p>
          <a:p>
            <a:pPr>
              <a:buChar char="•"/>
            </a:pPr>
            <a:r>
              <a:t>Your job is to read and understand the program and report the errors in it.</a:t>
            </a:r>
          </a:p>
        </p:txBody>
      </p:sp>
      <p:sp>
        <p:nvSpPr>
          <p:cNvPr id="41" name="Part #5: Find bugs in lab1-broken.s"/>
          <p:cNvSpPr txBox="1"/>
          <p:nvPr>
            <p:ph type="title"/>
          </p:nvPr>
        </p:nvSpPr>
        <p:spPr>
          <a:xfrm>
            <a:off x="457200" y="714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Part #5: Find bugs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lab1-broken.s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You will describe the bugs in a text file called bugs.txt and submit this file.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You will describe the bugs in a text file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bugs.txt</a:t>
            </a:r>
            <a:r>
              <a:t> and submit this file.</a:t>
            </a:r>
          </a:p>
          <a:p>
            <a:pPr>
              <a:buChar char="•"/>
            </a:pPr>
            <a:r>
              <a:t>The solution for Parts 1–5 are answers to the questions in the lab assignment.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There is no specified format for these answers. Just use a reasonable formatting and provide clear and concise answers.</a:t>
            </a:r>
          </a:p>
        </p:txBody>
      </p:sp>
      <p:sp>
        <p:nvSpPr>
          <p:cNvPr id="44" name="Part #5 Submission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Part #5 Submission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ystem call table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System call table</a:t>
            </a:r>
          </a:p>
        </p:txBody>
      </p:sp>
      <p:sp>
        <p:nvSpPr>
          <p:cNvPr id="47" name="Slide Number"/>
          <p:cNvSpPr txBox="1"/>
          <p:nvPr>
            <p:ph type="sldNum" sz="quarter" idx="4294967295"/>
          </p:nvPr>
        </p:nvSpPr>
        <p:spPr>
          <a:xfrm>
            <a:off x="457200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  <p:pic>
        <p:nvPicPr>
          <p:cNvPr id="48" name="syscall-table.jpg" descr="syscall-tab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400" y="1287462"/>
            <a:ext cx="6705600" cy="4808538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Patterson and Hennessy pp. A-44"/>
          <p:cNvSpPr txBox="1"/>
          <p:nvPr/>
        </p:nvSpPr>
        <p:spPr>
          <a:xfrm>
            <a:off x="5974333" y="6387821"/>
            <a:ext cx="2712467" cy="30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Patterson and Hennessy pp. A-44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Write a MIPS assembly language program to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Write a MIPS assembly language program to:</a:t>
            </a:r>
          </a:p>
          <a:p>
            <a:pPr lvl="1" marL="800100" indent="-342900">
              <a:buChar char="•"/>
            </a:pPr>
            <a:r>
              <a:t>read an integer from the terminal</a:t>
            </a:r>
          </a:p>
          <a:p>
            <a:pPr lvl="1" marL="800100" indent="-342900">
              <a:buChar char="•"/>
            </a:pPr>
            <a:r>
              <a:t>invert the byte order of the integer</a:t>
            </a:r>
          </a:p>
          <a:p>
            <a:pPr lvl="1" marL="800100" indent="-342900">
              <a:buChar char="•"/>
            </a:pPr>
            <a:r>
              <a:t>print out the new value of the integer</a:t>
            </a:r>
          </a:p>
        </p:txBody>
      </p:sp>
      <p:sp>
        <p:nvSpPr>
          <p:cNvPr id="52" name="Part #6: Write a Simple Program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Part #6: Write a Simple Program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