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</a:t>
            </a:r>
            <a:r>
              <a:rPr b="0" lang="en-CA" sz="2000" spc="-1" strike="noStrike">
                <a:latin typeface="Arial"/>
              </a:rPr>
              <a:t>to </a:t>
            </a:r>
            <a:r>
              <a:rPr b="0" lang="en-CA" sz="2000" spc="-1" strike="noStrike">
                <a:latin typeface="Arial"/>
              </a:rPr>
              <a:t>edit </a:t>
            </a:r>
            <a:r>
              <a:rPr b="0" lang="en-CA" sz="2000" spc="-1" strike="noStrike">
                <a:latin typeface="Arial"/>
              </a:rPr>
              <a:t>the </a:t>
            </a:r>
            <a:r>
              <a:rPr b="0" lang="en-CA" sz="2000" spc="-1" strike="noStrike">
                <a:latin typeface="Arial"/>
              </a:rPr>
              <a:t>note</a:t>
            </a:r>
            <a:r>
              <a:rPr b="0" lang="en-CA" sz="2000" spc="-1" strike="noStrike">
                <a:latin typeface="Arial"/>
              </a:rPr>
              <a:t>s </a:t>
            </a:r>
            <a:r>
              <a:rPr b="0" lang="en-CA" sz="2000" spc="-1" strike="noStrike">
                <a:latin typeface="Arial"/>
              </a:rPr>
              <a:t>form</a:t>
            </a:r>
            <a:r>
              <a:rPr b="0" lang="en-CA" sz="2000" spc="-1" strike="noStrike">
                <a:latin typeface="Arial"/>
              </a:rPr>
              <a:t>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EB3747A-23B8-455F-B25A-DEFE8EAD277C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University of Adelaide, School of Computer Science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0964B79-FC6F-4CC1-B612-F866FDAE243F}" type="datetime3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Monday, January 11, 2021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Chapter 2 — Instructions: Language of the Computer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C1E0AA-D709-43E8-BD70-C3D5ADE0FC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University of Adelaide, School of Computer Science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BC64C86-8454-4EBF-BDDA-3F4798305579}" type="datetime3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Monday, January 11, 2021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Chapter 2 — Instructions: Language of the Computer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33C1EF8-CB08-469A-B39A-2EF2277BA3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University of Adelaide, School of Computer Science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8DAF629-8E43-4AC4-967A-47D954DB2A7D}" type="datetime3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Monday, January 11, 2021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Chapter 2 — Instructions: Language of the Computer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DC53F6-3527-40C1-8458-C13CB31EBB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Master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674D18-89FD-42E3-8311-37C3CF198729}" type="datetime1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01/11/2021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868BC4-D851-404E-A73B-19E5DF07BB98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EEE229-C86B-4122-9A0F-B14F38494E6D}" type="datetime1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01/11/2021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595E3D-EABA-42AC-B215-D3236E1A377E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title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BF74A1-263D-4192-A2BB-DC1AEDB4FDD8}" type="datetime1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01/11/2021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0A3196-6ABE-4132-95F7-8C63FCAA08A0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#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J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s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é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 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l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s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 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r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l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Example #2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29840" y="1417680"/>
            <a:ext cx="337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Integer: 1179907 </a:t>
            </a:r>
            <a:endParaRPr b="0" lang="en-CA" sz="2800" spc="-1" strike="noStrike">
              <a:latin typeface="Arial"/>
            </a:endParaRPr>
          </a:p>
        </p:txBody>
      </p:sp>
      <p:grpSp>
        <p:nvGrpSpPr>
          <p:cNvPr id="156" name="Group 3"/>
          <p:cNvGrpSpPr/>
          <p:nvPr/>
        </p:nvGrpSpPr>
        <p:grpSpPr>
          <a:xfrm>
            <a:off x="1085760" y="3451320"/>
            <a:ext cx="7124400" cy="1649880"/>
            <a:chOff x="1085760" y="3451320"/>
            <a:chExt cx="7124400" cy="1649880"/>
          </a:xfrm>
        </p:grpSpPr>
        <p:sp>
          <p:nvSpPr>
            <p:cNvPr id="157" name="CustomShape 4"/>
            <p:cNvSpPr/>
            <p:nvPr/>
          </p:nvSpPr>
          <p:spPr>
            <a:xfrm>
              <a:off x="1098720" y="3809880"/>
              <a:ext cx="1747440" cy="495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0000 0000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2846520" y="3809880"/>
              <a:ext cx="1749240" cy="495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0001 0010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59" name="CustomShape 6"/>
            <p:cNvSpPr/>
            <p:nvPr/>
          </p:nvSpPr>
          <p:spPr>
            <a:xfrm>
              <a:off x="4595760" y="3809880"/>
              <a:ext cx="1747440" cy="495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0000 0001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60" name="CustomShape 7"/>
            <p:cNvSpPr/>
            <p:nvPr/>
          </p:nvSpPr>
          <p:spPr>
            <a:xfrm>
              <a:off x="6343560" y="3809880"/>
              <a:ext cx="1747440" cy="495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0000 0011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61" name="CustomShape 8"/>
            <p:cNvSpPr/>
            <p:nvPr/>
          </p:nvSpPr>
          <p:spPr>
            <a:xfrm>
              <a:off x="2435760" y="345132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24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1085760" y="3451320"/>
              <a:ext cx="4183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31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3" name="CustomShape 10"/>
            <p:cNvSpPr/>
            <p:nvPr/>
          </p:nvSpPr>
          <p:spPr>
            <a:xfrm>
              <a:off x="2753280" y="345132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23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4" name="CustomShape 11"/>
            <p:cNvSpPr/>
            <p:nvPr/>
          </p:nvSpPr>
          <p:spPr>
            <a:xfrm>
              <a:off x="4217400" y="3451320"/>
              <a:ext cx="4183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16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5" name="CustomShape 12"/>
            <p:cNvSpPr/>
            <p:nvPr/>
          </p:nvSpPr>
          <p:spPr>
            <a:xfrm>
              <a:off x="4534560" y="3451320"/>
              <a:ext cx="4183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15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6" name="CustomShape 13"/>
            <p:cNvSpPr/>
            <p:nvPr/>
          </p:nvSpPr>
          <p:spPr>
            <a:xfrm>
              <a:off x="6019200" y="3451320"/>
              <a:ext cx="418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8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7" name="CustomShape 14"/>
            <p:cNvSpPr/>
            <p:nvPr/>
          </p:nvSpPr>
          <p:spPr>
            <a:xfrm>
              <a:off x="6303600" y="3451320"/>
              <a:ext cx="418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7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8" name="CustomShape 15"/>
            <p:cNvSpPr/>
            <p:nvPr/>
          </p:nvSpPr>
          <p:spPr>
            <a:xfrm>
              <a:off x="7791840" y="3451320"/>
              <a:ext cx="418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0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69" name="CustomShape 16"/>
            <p:cNvSpPr/>
            <p:nvPr/>
          </p:nvSpPr>
          <p:spPr>
            <a:xfrm>
              <a:off x="1452600" y="4280040"/>
              <a:ext cx="102852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Byte 3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70" name="CustomShape 17"/>
            <p:cNvSpPr/>
            <p:nvPr/>
          </p:nvSpPr>
          <p:spPr>
            <a:xfrm>
              <a:off x="3222720" y="4280040"/>
              <a:ext cx="102852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Byte 2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71" name="CustomShape 18"/>
            <p:cNvSpPr/>
            <p:nvPr/>
          </p:nvSpPr>
          <p:spPr>
            <a:xfrm>
              <a:off x="4992840" y="4280040"/>
              <a:ext cx="102852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Byte 1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72" name="CustomShape 19"/>
            <p:cNvSpPr/>
            <p:nvPr/>
          </p:nvSpPr>
          <p:spPr>
            <a:xfrm>
              <a:off x="6762960" y="4280040"/>
              <a:ext cx="102852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Byte 0</a:t>
              </a:r>
              <a:endParaRPr b="0" lang="en-CA" sz="2400" spc="-1" strike="noStrike">
                <a:latin typeface="Arial"/>
              </a:endParaRPr>
            </a:p>
          </p:txBody>
        </p:sp>
      </p:grpSp>
      <p:grpSp>
        <p:nvGrpSpPr>
          <p:cNvPr id="173" name="Group 20"/>
          <p:cNvGrpSpPr/>
          <p:nvPr/>
        </p:nvGrpSpPr>
        <p:grpSpPr>
          <a:xfrm>
            <a:off x="774720" y="4948200"/>
            <a:ext cx="7429320" cy="1422000"/>
            <a:chOff x="774720" y="4948200"/>
            <a:chExt cx="7429320" cy="1422000"/>
          </a:xfrm>
        </p:grpSpPr>
        <p:sp>
          <p:nvSpPr>
            <p:cNvPr id="174" name="CustomShape 21"/>
            <p:cNvSpPr/>
            <p:nvPr/>
          </p:nvSpPr>
          <p:spPr>
            <a:xfrm>
              <a:off x="774720" y="4948200"/>
              <a:ext cx="7389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Your program has to produce the following value:</a:t>
              </a:r>
              <a:endParaRPr b="0" lang="en-CA" sz="2800" spc="-1" strike="noStrike">
                <a:latin typeface="Arial"/>
              </a:endParaRPr>
            </a:p>
          </p:txBody>
        </p:sp>
        <p:grpSp>
          <p:nvGrpSpPr>
            <p:cNvPr id="175" name="Group 22"/>
            <p:cNvGrpSpPr/>
            <p:nvPr/>
          </p:nvGrpSpPr>
          <p:grpSpPr>
            <a:xfrm>
              <a:off x="1079640" y="5517000"/>
              <a:ext cx="7124400" cy="853200"/>
              <a:chOff x="1079640" y="5517000"/>
              <a:chExt cx="7124400" cy="853200"/>
            </a:xfrm>
          </p:grpSpPr>
          <p:sp>
            <p:nvSpPr>
              <p:cNvPr id="176" name="CustomShape 23"/>
              <p:cNvSpPr/>
              <p:nvPr/>
            </p:nvSpPr>
            <p:spPr>
              <a:xfrm>
                <a:off x="1092240" y="5875200"/>
                <a:ext cx="1747440" cy="49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0000 0011</a:t>
                </a:r>
                <a:endParaRPr b="0" lang="en-CA" sz="2400" spc="-1" strike="noStrike">
                  <a:latin typeface="Arial"/>
                </a:endParaRPr>
              </a:p>
            </p:txBody>
          </p:sp>
          <p:sp>
            <p:nvSpPr>
              <p:cNvPr id="177" name="CustomShape 24"/>
              <p:cNvSpPr/>
              <p:nvPr/>
            </p:nvSpPr>
            <p:spPr>
              <a:xfrm>
                <a:off x="2840040" y="5875200"/>
                <a:ext cx="1749240" cy="49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0000 0001</a:t>
                </a:r>
                <a:endParaRPr b="0" lang="en-CA" sz="2400" spc="-1" strike="noStrike">
                  <a:latin typeface="Arial"/>
                </a:endParaRPr>
              </a:p>
            </p:txBody>
          </p:sp>
          <p:sp>
            <p:nvSpPr>
              <p:cNvPr id="178" name="CustomShape 25"/>
              <p:cNvSpPr/>
              <p:nvPr/>
            </p:nvSpPr>
            <p:spPr>
              <a:xfrm>
                <a:off x="4589640" y="5875200"/>
                <a:ext cx="1747440" cy="49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0001 0010</a:t>
                </a:r>
                <a:endParaRPr b="0" lang="en-CA" sz="2400" spc="-1" strike="noStrike">
                  <a:latin typeface="Arial"/>
                </a:endParaRPr>
              </a:p>
            </p:txBody>
          </p:sp>
          <p:sp>
            <p:nvSpPr>
              <p:cNvPr id="179" name="CustomShape 26"/>
              <p:cNvSpPr/>
              <p:nvPr/>
            </p:nvSpPr>
            <p:spPr>
              <a:xfrm>
                <a:off x="6337440" y="5875200"/>
                <a:ext cx="1747440" cy="49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0000 0000</a:t>
                </a:r>
                <a:endParaRPr b="0" lang="en-CA" sz="2400" spc="-1" strike="noStrike">
                  <a:latin typeface="Arial"/>
                </a:endParaRPr>
              </a:p>
            </p:txBody>
          </p:sp>
          <p:sp>
            <p:nvSpPr>
              <p:cNvPr id="180" name="CustomShape 27"/>
              <p:cNvSpPr/>
              <p:nvPr/>
            </p:nvSpPr>
            <p:spPr>
              <a:xfrm>
                <a:off x="2429640" y="5517000"/>
                <a:ext cx="4690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24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1" name="CustomShape 28"/>
              <p:cNvSpPr/>
              <p:nvPr/>
            </p:nvSpPr>
            <p:spPr>
              <a:xfrm>
                <a:off x="1079640" y="5517000"/>
                <a:ext cx="41832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31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2" name="CustomShape 29"/>
              <p:cNvSpPr/>
              <p:nvPr/>
            </p:nvSpPr>
            <p:spPr>
              <a:xfrm>
                <a:off x="2746800" y="5517000"/>
                <a:ext cx="4690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23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3" name="CustomShape 30"/>
              <p:cNvSpPr/>
              <p:nvPr/>
            </p:nvSpPr>
            <p:spPr>
              <a:xfrm>
                <a:off x="4210920" y="5517000"/>
                <a:ext cx="41832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16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4" name="CustomShape 31"/>
              <p:cNvSpPr/>
              <p:nvPr/>
            </p:nvSpPr>
            <p:spPr>
              <a:xfrm>
                <a:off x="4528440" y="5517000"/>
                <a:ext cx="41832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15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5" name="CustomShape 32"/>
              <p:cNvSpPr/>
              <p:nvPr/>
            </p:nvSpPr>
            <p:spPr>
              <a:xfrm>
                <a:off x="6012720" y="5517000"/>
                <a:ext cx="418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8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6" name="CustomShape 33"/>
              <p:cNvSpPr/>
              <p:nvPr/>
            </p:nvSpPr>
            <p:spPr>
              <a:xfrm>
                <a:off x="6297120" y="5517000"/>
                <a:ext cx="418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7</a:t>
                </a:r>
                <a:endParaRPr b="0" lang="en-CA" sz="1800" spc="-1" strike="noStrike">
                  <a:latin typeface="Arial"/>
                </a:endParaRPr>
              </a:p>
            </p:txBody>
          </p:sp>
          <p:sp>
            <p:nvSpPr>
              <p:cNvPr id="187" name="CustomShape 34"/>
              <p:cNvSpPr/>
              <p:nvPr/>
            </p:nvSpPr>
            <p:spPr>
              <a:xfrm>
                <a:off x="7785720" y="5517000"/>
                <a:ext cx="418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0</a:t>
                </a:r>
                <a:endParaRPr b="0" lang="en-CA" sz="1800" spc="-1" strike="noStrike">
                  <a:latin typeface="Arial"/>
                </a:endParaRPr>
              </a:p>
            </p:txBody>
          </p:sp>
        </p:grpSp>
      </p:grpSp>
      <p:sp>
        <p:nvSpPr>
          <p:cNvPr id="188" name="CustomShape 35"/>
          <p:cNvSpPr/>
          <p:nvPr/>
        </p:nvSpPr>
        <p:spPr>
          <a:xfrm flipV="1" rot="10800000">
            <a:off x="2027880" y="4741560"/>
            <a:ext cx="5119200" cy="94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36"/>
          <p:cNvSpPr/>
          <p:nvPr/>
        </p:nvSpPr>
        <p:spPr>
          <a:xfrm rot="5400000">
            <a:off x="4139640" y="4318560"/>
            <a:ext cx="945720" cy="17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CustomShape 37"/>
          <p:cNvSpPr/>
          <p:nvPr/>
        </p:nvSpPr>
        <p:spPr>
          <a:xfrm flipH="1" rot="16200000">
            <a:off x="4150800" y="4329720"/>
            <a:ext cx="945720" cy="17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CustomShape 38"/>
          <p:cNvSpPr/>
          <p:nvPr/>
        </p:nvSpPr>
        <p:spPr>
          <a:xfrm flipH="1" rot="16200000">
            <a:off x="4084200" y="2624760"/>
            <a:ext cx="945720" cy="51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Formatting and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Check the grading  lab marksheet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Chapter 2 — Instructions: Language of the Computer — </a:t>
            </a:r>
            <a:fld id="{406227D8-0C5F-4A79-9A28-3F1AAC981592}" type="slidenum"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Assembler 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083960" y="1989720"/>
            <a:ext cx="70056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comments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begin with a sharp sign (#) and run to the end of the line.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715760" y="3941280"/>
            <a:ext cx="4334400" cy="286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.data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item:          .word 1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.text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.globl           main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main: lw     $s3, item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Loop: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$t1, $s3, $s3       #  $t1 ← 2 * i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$t1, $t1, $t1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$t1 ← 4 * i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$t1, $t1, $s6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$t1 ← Addr(save[i])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lw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$t0, 0($t1)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$t0 ← MEM[save[i]]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bne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$t0, $s5, Exit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if save[I] ≠ k goto Exit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$s3, $s3, $s4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i ← i + j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Loop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# goto Loop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Exit: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3598920" y="4813200"/>
            <a:ext cx="2704680" cy="1955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1085040" y="2439000"/>
            <a:ext cx="6926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identifiers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are alphanumeric sequences, underbars (_), and dots (.)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that do not begin with a number.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1511280" y="4089240"/>
            <a:ext cx="901440" cy="27554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>
            <a:off x="1087560" y="3162960"/>
            <a:ext cx="68972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labels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are identifiers placed at the beginning of a line, and followed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by a colon.</a:t>
            </a:r>
            <a:endParaRPr b="0" lang="en-CA" sz="1800" spc="-1" strike="noStrike">
              <a:latin typeface="Arial"/>
            </a:endParaRPr>
          </a:p>
        </p:txBody>
      </p:sp>
      <p:grpSp>
        <p:nvGrpSpPr>
          <p:cNvPr id="202" name="Group 9"/>
          <p:cNvGrpSpPr/>
          <p:nvPr/>
        </p:nvGrpSpPr>
        <p:grpSpPr>
          <a:xfrm>
            <a:off x="2592360" y="4626000"/>
            <a:ext cx="1623600" cy="1946160"/>
            <a:chOff x="2592360" y="4626000"/>
            <a:chExt cx="1623600" cy="1946160"/>
          </a:xfrm>
        </p:grpSpPr>
        <p:sp>
          <p:nvSpPr>
            <p:cNvPr id="203" name="CustomShape 10"/>
            <p:cNvSpPr/>
            <p:nvPr/>
          </p:nvSpPr>
          <p:spPr>
            <a:xfrm>
              <a:off x="3479760" y="4626000"/>
              <a:ext cx="736200" cy="253800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1"/>
            <p:cNvSpPr/>
            <p:nvPr/>
          </p:nvSpPr>
          <p:spPr>
            <a:xfrm>
              <a:off x="3362400" y="5919840"/>
              <a:ext cx="444240" cy="215640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2"/>
            <p:cNvSpPr/>
            <p:nvPr/>
          </p:nvSpPr>
          <p:spPr>
            <a:xfrm>
              <a:off x="2592360" y="6356520"/>
              <a:ext cx="622080" cy="215640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" name="CustomShape 13"/>
          <p:cNvSpPr/>
          <p:nvPr/>
        </p:nvSpPr>
        <p:spPr>
          <a:xfrm>
            <a:off x="7090920" y="6493320"/>
            <a:ext cx="1438560" cy="3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P-H. p. B-10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6" dur="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Chapter 2 — Instructions: Language of the Computer — </a:t>
            </a:r>
            <a:fld id="{5B22822E-0482-4BB3-8DCB-8EFD96D2C2DB}" type="slidenum"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Assembler Directives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715760" y="3924000"/>
            <a:ext cx="4334400" cy="286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.data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item:          .word 1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.text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.globl           main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main: lw     $s3, item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Loop: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$t1, $s3, $s3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$t1 ← 2 * i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$t1, $t1, $t1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$t1 ← 4 * i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$t1, $t1, $s6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$t1 ← Addr(save[i])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lw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$t0, 0($t1)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$t0 ← MEM[save[i]]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bne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$t0, $s5, Exit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if save[I] ≠ k goto Exit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$s3, $s3, $s4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 i ← i + j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Loop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# goto Loop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Exit: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381680" y="1597680"/>
            <a:ext cx="64278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.data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identifies the beginning of the data segment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(in this example this segment contains a single word).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1379520" y="2269080"/>
            <a:ext cx="59022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.word 1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stores the decimal number 1 in 32-bits  (4 bytes)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379880" y="2666160"/>
            <a:ext cx="6152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.text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identifies the beginning of the text segment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(where the instructions of the program are stored).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1375920" y="3337560"/>
            <a:ext cx="62100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.globl           main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declares the label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global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(so that it can be accessed from other files).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Chapter 2 — Instructions: Language of the Computer — </a:t>
            </a:r>
            <a:fld id="{911A1803-D974-4CA0-99C2-5E205B5AD194}" type="slidenum"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 lab1-p1.s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98200" y="1924560"/>
            <a:ext cx="2511360" cy="3500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# What's going on here ?      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.text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main:  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 $a1, 5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 $t0, val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xor $t1, $t1, $t1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xor $t2, $t2, $t2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loop:   sub $t3, $a1, $t2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blez $t3, exit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lw $t4, 0($t0)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 $t1, $t1, $t4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 $t2, $t2, 1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addu $t0, $t0, 4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 loop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4024800" y="1170720"/>
            <a:ext cx="2589120" cy="4992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exit:   div $t5, $t1, $a1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 $v0, 4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 $a0, outputMsg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syscall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 $v0, 1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 $a0, $0, $t5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syscall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 $v0, 4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 $a0, newln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syscall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jr $ra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.data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val:    .word 12, 34, 56, 78, 90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outputMsg: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.asciiz "\n Result = "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newln: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.asciiz "\n\n"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</p:txBody>
      </p:sp>
      <p:grpSp>
        <p:nvGrpSpPr>
          <p:cNvPr id="218" name="Group 5"/>
          <p:cNvGrpSpPr/>
          <p:nvPr/>
        </p:nvGrpSpPr>
        <p:grpSpPr>
          <a:xfrm>
            <a:off x="4419720" y="1828800"/>
            <a:ext cx="4709880" cy="2864160"/>
            <a:chOff x="4419720" y="1828800"/>
            <a:chExt cx="4709880" cy="2864160"/>
          </a:xfrm>
        </p:grpSpPr>
        <p:sp>
          <p:nvSpPr>
            <p:cNvPr id="219" name="CustomShape 6"/>
            <p:cNvSpPr/>
            <p:nvPr/>
          </p:nvSpPr>
          <p:spPr>
            <a:xfrm>
              <a:off x="4419720" y="1828800"/>
              <a:ext cx="736200" cy="253800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7"/>
            <p:cNvSpPr/>
            <p:nvPr/>
          </p:nvSpPr>
          <p:spPr>
            <a:xfrm>
              <a:off x="6728040" y="2133720"/>
              <a:ext cx="2401560" cy="25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OS-style call to obtain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services from SPIM: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$a0-$a3: arguments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$v0: system call code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   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before the call;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   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return value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   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after the call.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(see page A-43).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221" name="Group 8"/>
          <p:cNvGrpSpPr/>
          <p:nvPr/>
        </p:nvGrpSpPr>
        <p:grpSpPr>
          <a:xfrm>
            <a:off x="704160" y="981000"/>
            <a:ext cx="2829960" cy="1837800"/>
            <a:chOff x="704160" y="981000"/>
            <a:chExt cx="2829960" cy="1837800"/>
          </a:xfrm>
        </p:grpSpPr>
        <p:sp>
          <p:nvSpPr>
            <p:cNvPr id="222" name="CustomShape 9"/>
            <p:cNvSpPr/>
            <p:nvPr/>
          </p:nvSpPr>
          <p:spPr>
            <a:xfrm>
              <a:off x="1371600" y="2590560"/>
              <a:ext cx="1218960" cy="228240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0"/>
            <p:cNvSpPr/>
            <p:nvPr/>
          </p:nvSpPr>
          <p:spPr>
            <a:xfrm>
              <a:off x="704160" y="981000"/>
              <a:ext cx="28299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pseudo instruction that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loads the immediate value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in the register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224" name="Group 11"/>
          <p:cNvGrpSpPr/>
          <p:nvPr/>
        </p:nvGrpSpPr>
        <p:grpSpPr>
          <a:xfrm>
            <a:off x="628200" y="2819520"/>
            <a:ext cx="2880000" cy="3504600"/>
            <a:chOff x="628200" y="2819520"/>
            <a:chExt cx="2880000" cy="3504600"/>
          </a:xfrm>
        </p:grpSpPr>
        <p:sp>
          <p:nvSpPr>
            <p:cNvPr id="225" name="CustomShape 12"/>
            <p:cNvSpPr/>
            <p:nvPr/>
          </p:nvSpPr>
          <p:spPr>
            <a:xfrm>
              <a:off x="1371600" y="2819520"/>
              <a:ext cx="1218960" cy="228240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3"/>
            <p:cNvSpPr/>
            <p:nvPr/>
          </p:nvSpPr>
          <p:spPr>
            <a:xfrm>
              <a:off x="628200" y="5410800"/>
              <a:ext cx="288000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pseudo instruction that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loads the address of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specified label into register</a:t>
              </a:r>
              <a:endParaRPr b="0" lang="en-CA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nodeType="clickEffect" fill="hold">
                      <p:stCondLst>
                        <p:cond delay="indefinite"/>
                      </p:stCondLst>
                      <p:childTnLst>
                        <p:par>
                          <p:cTn id="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Files to Submit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There are three files to submit: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lab1.txt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lab1.s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bugs.txt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9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229, a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“lab” is a programming assignment: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lab requires many more hours of work than the time allocated for lab sessions.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Lab sessions are “consulting hours” when TAs are available to answer questions and to help.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Reading/work prior to the lab date/time is essential.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lab assignments will be progressively more difficult, and will require more time as the term advances.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CMPUT 229 lab is not a “lab” in the sense of a chemistry lab.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#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 Appendix titled "Assemblers, Linkers, and the SPIM Simulator" (specially section 9):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the 4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edition of the book, this is appendix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the 5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edition of the book, this is appendix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#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Self-guided tutorial-style introduction to usage of QTSPIM.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7" name="Group 3"/>
          <p:cNvGrpSpPr/>
          <p:nvPr/>
        </p:nvGrpSpPr>
        <p:grpSpPr>
          <a:xfrm>
            <a:off x="460440" y="3462480"/>
            <a:ext cx="8229240" cy="3153960"/>
            <a:chOff x="460440" y="3462480"/>
            <a:chExt cx="8229240" cy="3153960"/>
          </a:xfrm>
        </p:grpSpPr>
        <p:sp>
          <p:nvSpPr>
            <p:cNvPr id="138" name="CustomShape 4"/>
            <p:cNvSpPr/>
            <p:nvPr/>
          </p:nvSpPr>
          <p:spPr>
            <a:xfrm>
              <a:off x="460440" y="3462480"/>
              <a:ext cx="8229240" cy="11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rmAutofit/>
            </a:bodyPr>
            <a:p>
              <a:pPr algn="ctr">
                <a:lnSpc>
                  <a:spcPct val="100000"/>
                </a:lnSpc>
              </a:pPr>
              <a:r>
                <a:rPr b="0" lang="en-US" sz="4400" spc="-1" strike="noStrike">
                  <a:solidFill>
                    <a:srgbClr val="000000"/>
                  </a:solidFill>
                  <a:latin typeface="Calibri"/>
                </a:rPr>
                <a:t>Part #3</a:t>
              </a:r>
              <a:endParaRPr b="0" lang="en-CA" sz="4400" spc="-1" strike="noStrike">
                <a:latin typeface="Arial"/>
              </a:endParaRPr>
            </a:p>
          </p:txBody>
        </p:sp>
        <p:sp>
          <p:nvSpPr>
            <p:cNvPr id="139" name="CustomShape 5"/>
            <p:cNvSpPr/>
            <p:nvPr/>
          </p:nvSpPr>
          <p:spPr>
            <a:xfrm>
              <a:off x="460440" y="4788000"/>
              <a:ext cx="8229240" cy="182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marL="343080" indent="-342720">
                <a:lnSpc>
                  <a:spcPct val="100000"/>
                </a:lnSpc>
                <a:spcBef>
                  <a:spcPts val="64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Simple exercise to illustrate use of SPIM.</a:t>
              </a:r>
              <a:endParaRPr b="0" lang="en-CA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#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data storage in memory.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Question #7: Understand little/big endianess and conversion to/from ASCII.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Question #10: Understand 2-complement integers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Question 11: Assembly directives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#5: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bugs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lab1-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broke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n.s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-457920" y="1386000"/>
            <a:ext cx="88513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program lab1-broken.s was written to 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replace characters in a string.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71400" y="4834080"/>
            <a:ext cx="796248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lab1-broken.s is not working as it should.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Your job is to read and understand the program and to report what are the errors in this program.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-255960" y="2614680"/>
            <a:ext cx="78822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 should convert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Cmput 229 is the absolute bomb.”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Into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Cmput-229-is-the-absolute-bomb.”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#5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issio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You will describe the bugs in a text file called bugs.txt and submit this file.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solution for parts 1-5 are answers to the questions in the lab assignment.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There is no specified format for these answers. Just use a reasonable formatting and provide clear and concise answers.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Syste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call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table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Chapter 2 — </a:t>
            </a:r>
            <a:r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Instructions: Language </a:t>
            </a:r>
            <a:r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of the Computer — </a:t>
            </a:r>
            <a:fld id="{77C05AD5-28B3-42F8-B6BC-0E27764F7589}" type="slidenum">
              <a:rPr b="0" lang="en-AU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275240" y="6095880"/>
            <a:ext cx="148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P-H pp. A-44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51" name="Picture 4" descr="syscall-table.jpg"/>
          <p:cNvPicPr/>
          <p:nvPr/>
        </p:nvPicPr>
        <p:blipFill>
          <a:blip r:embed="rId1"/>
          <a:stretch/>
        </p:blipFill>
        <p:spPr>
          <a:xfrm>
            <a:off x="1295280" y="1287360"/>
            <a:ext cx="6705360" cy="480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Part #6: Write a Simple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200" y="1417680"/>
            <a:ext cx="819900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Write a MIPS assembly language program to:</a:t>
            </a:r>
            <a:endParaRPr b="0" lang="en-CA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 an integer from the terminal;</a:t>
            </a:r>
            <a:endParaRPr b="0" lang="en-CA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invert the byte order of the integer;</a:t>
            </a:r>
            <a:endParaRPr b="0" lang="en-CA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print out the new value of the integer.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23559</TotalTime>
  <Application>LibreOffice/6.4.6.2$Linux_X86_64 LibreOffice_project/40$Build-2</Application>
  <Words>1019</Words>
  <Paragraphs>189</Paragraphs>
  <Company>University of Alberta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2012-09-28T15:26:13Z</dcterms:created>
  <dc:creator>Jose Nelson Amaral</dc:creator>
  <dc:description/>
  <dc:language>en-CA</dc:language>
  <cp:lastModifiedBy/>
  <dcterms:modified xsi:type="dcterms:W3CDTF">2021-01-11T15:54:46Z</dcterms:modified>
  <cp:revision>27</cp:revision>
  <dc:subject/>
  <dc:title>Introduction to Lab #1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Company">
    <vt:lpwstr>University of Alberta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