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5" r:id="rId3"/>
    <p:sldId id="325" r:id="rId4"/>
    <p:sldId id="364" r:id="rId5"/>
    <p:sldId id="365" r:id="rId6"/>
    <p:sldId id="366" r:id="rId7"/>
    <p:sldId id="367" r:id="rId8"/>
    <p:sldId id="370" r:id="rId9"/>
    <p:sldId id="371" r:id="rId10"/>
    <p:sldId id="384" r:id="rId11"/>
    <p:sldId id="383" r:id="rId12"/>
    <p:sldId id="3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Rg st="12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6" autoAdjust="0"/>
  </p:normalViewPr>
  <p:slideViewPr>
    <p:cSldViewPr snapToGrid="0" snapToObjects="1">
      <p:cViewPr>
        <p:scale>
          <a:sx n="100" d="100"/>
          <a:sy n="100" d="100"/>
        </p:scale>
        <p:origin x="-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D4A1-7B26-6844-8BCC-22E9101CD9EE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CDA7-D21F-1C4F-903B-63865833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CDA7-D21F-1C4F-903B-638658335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C13B-4FA3-F741-91D6-24C27100E581}" type="datetimeFigureOut">
              <a:rPr lang="en-US" smtClean="0"/>
              <a:t>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Find Live</a:t>
            </a:r>
            <a:br>
              <a:rPr lang="en-US" dirty="0" smtClean="0"/>
            </a:br>
            <a:r>
              <a:rPr lang="en-US" dirty="0" smtClean="0"/>
              <a:t>(Animations for Website)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229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431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2869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78000" y="2142066"/>
            <a:ext cx="2133600" cy="520700"/>
            <a:chOff x="1778000" y="2286000"/>
            <a:chExt cx="2133600" cy="520700"/>
          </a:xfrm>
        </p:grpSpPr>
        <p:sp>
          <p:nvSpPr>
            <p:cNvPr id="5" name="Oval 4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9050" y="29971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9050" y="38523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9525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0"/>
          </p:cNvCxnSpPr>
          <p:nvPr/>
        </p:nvCxnSpPr>
        <p:spPr>
          <a:xfrm>
            <a:off x="3046856" y="17313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0"/>
          </p:cNvCxnSpPr>
          <p:nvPr/>
        </p:nvCxnSpPr>
        <p:spPr>
          <a:xfrm flipH="1">
            <a:off x="2063750" y="17313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7"/>
          </p:cNvCxnSpPr>
          <p:nvPr/>
        </p:nvCxnSpPr>
        <p:spPr>
          <a:xfrm flipH="1">
            <a:off x="3046856" y="26627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1"/>
          </p:cNvCxnSpPr>
          <p:nvPr/>
        </p:nvCxnSpPr>
        <p:spPr>
          <a:xfrm>
            <a:off x="2063750" y="26627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2844800" y="35178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973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1439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7800" y="511859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FindLive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2" name="Straight Arrow Connector 51"/>
          <p:cNvCxnSpPr>
            <a:stCxn id="50" idx="3"/>
            <a:endCxn id="3" idx="2"/>
          </p:cNvCxnSpPr>
          <p:nvPr/>
        </p:nvCxnSpPr>
        <p:spPr>
          <a:xfrm flipV="1">
            <a:off x="1470642" y="692150"/>
            <a:ext cx="1088408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68650" y="4981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1350" y="13151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2200" y="35811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5027" y="36745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19762" y="36041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22987" y="36041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00" y="222109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sllv</a:t>
            </a:r>
            <a:r>
              <a:rPr lang="en-US" dirty="0" smtClean="0">
                <a:latin typeface="Monaco"/>
                <a:cs typeface="Monaco"/>
              </a:rPr>
              <a:t>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23250" y="36041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26240" y="39275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4800" y="973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29230" y="303389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sub  $t5 $t4 $t1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833155" y="2873375"/>
            <a:ext cx="468845" cy="784225"/>
          </a:xfrm>
          <a:custGeom>
            <a:avLst/>
            <a:gdLst>
              <a:gd name="connsiteX0" fmla="*/ 468845 w 468845"/>
              <a:gd name="connsiteY0" fmla="*/ 0 h 784225"/>
              <a:gd name="connsiteX1" fmla="*/ 227545 w 468845"/>
              <a:gd name="connsiteY1" fmla="*/ 177800 h 784225"/>
              <a:gd name="connsiteX2" fmla="*/ 21170 w 468845"/>
              <a:gd name="connsiteY2" fmla="*/ 333375 h 784225"/>
              <a:gd name="connsiteX3" fmla="*/ 5295 w 468845"/>
              <a:gd name="connsiteY3" fmla="*/ 628650 h 784225"/>
              <a:gd name="connsiteX4" fmla="*/ 8470 w 468845"/>
              <a:gd name="connsiteY4" fmla="*/ 784225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845" h="784225">
                <a:moveTo>
                  <a:pt x="468845" y="0"/>
                </a:moveTo>
                <a:lnTo>
                  <a:pt x="227545" y="177800"/>
                </a:lnTo>
                <a:cubicBezTo>
                  <a:pt x="152933" y="233362"/>
                  <a:pt x="58212" y="258233"/>
                  <a:pt x="21170" y="333375"/>
                </a:cubicBezTo>
                <a:cubicBezTo>
                  <a:pt x="-15872" y="408517"/>
                  <a:pt x="7412" y="553508"/>
                  <a:pt x="5295" y="628650"/>
                </a:cubicBezTo>
                <a:cubicBezTo>
                  <a:pt x="3178" y="703792"/>
                  <a:pt x="8470" y="784225"/>
                  <a:pt x="8470" y="784225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4"/>
          </p:cNvCxnSpPr>
          <p:nvPr/>
        </p:nvCxnSpPr>
        <p:spPr>
          <a:xfrm>
            <a:off x="2841625" y="3657600"/>
            <a:ext cx="3175" cy="5952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980483" y="14224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346325" y="2857500"/>
            <a:ext cx="501669" cy="758825"/>
          </a:xfrm>
          <a:custGeom>
            <a:avLst/>
            <a:gdLst>
              <a:gd name="connsiteX0" fmla="*/ 0 w 501669"/>
              <a:gd name="connsiteY0" fmla="*/ 0 h 758825"/>
              <a:gd name="connsiteX1" fmla="*/ 371475 w 501669"/>
              <a:gd name="connsiteY1" fmla="*/ 273050 h 758825"/>
              <a:gd name="connsiteX2" fmla="*/ 488950 w 501669"/>
              <a:gd name="connsiteY2" fmla="*/ 488950 h 758825"/>
              <a:gd name="connsiteX3" fmla="*/ 498475 w 501669"/>
              <a:gd name="connsiteY3" fmla="*/ 758825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69" h="758825">
                <a:moveTo>
                  <a:pt x="0" y="0"/>
                </a:moveTo>
                <a:cubicBezTo>
                  <a:pt x="144991" y="95779"/>
                  <a:pt x="289983" y="191558"/>
                  <a:pt x="371475" y="273050"/>
                </a:cubicBezTo>
                <a:cubicBezTo>
                  <a:pt x="452967" y="354542"/>
                  <a:pt x="467783" y="407988"/>
                  <a:pt x="488950" y="488950"/>
                </a:cubicBezTo>
                <a:cubicBezTo>
                  <a:pt x="510117" y="569912"/>
                  <a:pt x="498475" y="758825"/>
                  <a:pt x="498475" y="75882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1625" y="3630883"/>
            <a:ext cx="3175" cy="59529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900" y="22083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51169" y="1089194"/>
            <a:ext cx="3175" cy="45385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851150" y="1543050"/>
            <a:ext cx="858447" cy="1327150"/>
          </a:xfrm>
          <a:custGeom>
            <a:avLst/>
            <a:gdLst>
              <a:gd name="connsiteX0" fmla="*/ 0 w 858447"/>
              <a:gd name="connsiteY0" fmla="*/ 0 h 1327150"/>
              <a:gd name="connsiteX1" fmla="*/ 44450 w 858447"/>
              <a:gd name="connsiteY1" fmla="*/ 127000 h 1327150"/>
              <a:gd name="connsiteX2" fmla="*/ 241300 w 858447"/>
              <a:gd name="connsiteY2" fmla="*/ 234950 h 1327150"/>
              <a:gd name="connsiteX3" fmla="*/ 533400 w 858447"/>
              <a:gd name="connsiteY3" fmla="*/ 431800 h 1327150"/>
              <a:gd name="connsiteX4" fmla="*/ 787400 w 858447"/>
              <a:gd name="connsiteY4" fmla="*/ 622300 h 1327150"/>
              <a:gd name="connsiteX5" fmla="*/ 857250 w 858447"/>
              <a:gd name="connsiteY5" fmla="*/ 800100 h 1327150"/>
              <a:gd name="connsiteX6" fmla="*/ 825500 w 858447"/>
              <a:gd name="connsiteY6" fmla="*/ 1009650 h 1327150"/>
              <a:gd name="connsiteX7" fmla="*/ 749300 w 858447"/>
              <a:gd name="connsiteY7" fmla="*/ 1136650 h 1327150"/>
              <a:gd name="connsiteX8" fmla="*/ 463550 w 858447"/>
              <a:gd name="connsiteY8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447" h="1327150">
                <a:moveTo>
                  <a:pt x="0" y="0"/>
                </a:moveTo>
                <a:cubicBezTo>
                  <a:pt x="2116" y="43921"/>
                  <a:pt x="4233" y="87842"/>
                  <a:pt x="44450" y="127000"/>
                </a:cubicBezTo>
                <a:cubicBezTo>
                  <a:pt x="84667" y="166158"/>
                  <a:pt x="159808" y="184150"/>
                  <a:pt x="241300" y="234950"/>
                </a:cubicBezTo>
                <a:cubicBezTo>
                  <a:pt x="322792" y="285750"/>
                  <a:pt x="442383" y="367242"/>
                  <a:pt x="533400" y="431800"/>
                </a:cubicBezTo>
                <a:cubicBezTo>
                  <a:pt x="624417" y="496358"/>
                  <a:pt x="733425" y="560917"/>
                  <a:pt x="787400" y="622300"/>
                </a:cubicBezTo>
                <a:cubicBezTo>
                  <a:pt x="841375" y="683683"/>
                  <a:pt x="850900" y="735542"/>
                  <a:pt x="857250" y="800100"/>
                </a:cubicBezTo>
                <a:cubicBezTo>
                  <a:pt x="863600" y="864658"/>
                  <a:pt x="843492" y="953558"/>
                  <a:pt x="825500" y="1009650"/>
                </a:cubicBezTo>
                <a:cubicBezTo>
                  <a:pt x="807508" y="1065742"/>
                  <a:pt x="809625" y="1083733"/>
                  <a:pt x="749300" y="1136650"/>
                </a:cubicBezTo>
                <a:cubicBezTo>
                  <a:pt x="688975" y="1189567"/>
                  <a:pt x="463550" y="1327150"/>
                  <a:pt x="463550" y="132715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79486" y="4005362"/>
            <a:ext cx="3251036" cy="276999"/>
            <a:chOff x="5476286" y="4614962"/>
            <a:chExt cx="3251036" cy="276999"/>
          </a:xfrm>
        </p:grpSpPr>
        <p:sp>
          <p:nvSpPr>
            <p:cNvPr id="32" name="Rectangle 31"/>
            <p:cNvSpPr/>
            <p:nvPr/>
          </p:nvSpPr>
          <p:spPr>
            <a:xfrm>
              <a:off x="54762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t0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747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732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7171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t3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701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t4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686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t5</a:t>
              </a:r>
              <a:endParaRPr lang="en-US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8671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t6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65612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t7</a:t>
              </a:r>
              <a:endParaRPr lang="en-US" sz="12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196" y="62791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690565" y="62108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521196" y="62791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521196" y="5909786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521196" y="5544740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21196" y="517540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521196" y="48041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12284" y="6235467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516647" y="5897086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686016" y="58288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407735" y="5853435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7278065" y="58288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697165" y="61981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75128" y="4332699"/>
            <a:ext cx="147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deadStack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618114" y="6610350"/>
            <a:ext cx="3251036" cy="276999"/>
            <a:chOff x="5476286" y="4614962"/>
            <a:chExt cx="3251036" cy="276999"/>
          </a:xfrm>
        </p:grpSpPr>
        <p:sp>
          <p:nvSpPr>
            <p:cNvPr id="103" name="Rectangle 102"/>
            <p:cNvSpPr/>
            <p:nvPr/>
          </p:nvSpPr>
          <p:spPr>
            <a:xfrm>
              <a:off x="54762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t0</a:t>
              </a:r>
              <a:endParaRPr lang="en-US" sz="1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747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t1</a:t>
              </a:r>
              <a:endParaRPr lang="en-US" sz="12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732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t2</a:t>
              </a:r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7171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t3</a:t>
              </a:r>
              <a:endParaRPr lang="en-US" sz="12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701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t4</a:t>
              </a:r>
              <a:endParaRPr lang="en-US" sz="12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686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t5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8671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t6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265612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t7</a:t>
              </a:r>
              <a:endParaRPr lang="en-US" sz="12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7336621" y="3616325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15" grpId="0"/>
      <p:bldP spid="38" grpId="0"/>
      <p:bldP spid="40" grpId="0"/>
      <p:bldP spid="41" grpId="0"/>
      <p:bldP spid="48" grpId="0"/>
      <p:bldP spid="64" grpId="0"/>
      <p:bldP spid="16" grpId="0" animBg="1"/>
      <p:bldP spid="16" grpId="1" animBg="1"/>
      <p:bldP spid="47" grpId="0" animBg="1"/>
      <p:bldP spid="47" grpId="1" animBg="1"/>
      <p:bldP spid="25" grpId="0" animBg="1"/>
      <p:bldP spid="25" grpId="1" animBg="1"/>
      <p:bldP spid="51" grpId="0"/>
      <p:bldP spid="30" grpId="0" animBg="1"/>
      <p:bldP spid="30" grpId="1" animBg="1"/>
      <p:bldP spid="81" grpId="0"/>
      <p:bldP spid="87" grpId="0"/>
      <p:bldP spid="87" grpId="3"/>
      <p:bldP spid="88" grpId="0"/>
      <p:bldP spid="88" grpId="1"/>
      <p:bldP spid="89" grpId="0"/>
      <p:bldP spid="89" grpId="1"/>
      <p:bldP spid="90" grpId="0"/>
      <p:bldP spid="90" grpId="5"/>
      <p:bldP spid="91" grpId="0"/>
      <p:bldP spid="91" grpId="1"/>
      <p:bldP spid="96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/>
          <p:cNvSpPr/>
          <p:nvPr/>
        </p:nvSpPr>
        <p:spPr>
          <a:xfrm>
            <a:off x="1781175" y="2472266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560339" y="5037665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60339" y="4182532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60339" y="3327399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44073" y="2472266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59049" y="5890141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23" name="Oval 22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23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4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4"/>
            <a:endCxn id="25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5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4"/>
            <a:endCxn id="27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2"/>
            <a:endCxn id="25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6"/>
            <a:endCxn id="28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7800" y="842059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FindLive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1" name="Straight Arrow Connector 40"/>
          <p:cNvCxnSpPr>
            <a:stCxn id="40" idx="3"/>
            <a:endCxn id="20" idx="2"/>
          </p:cNvCxnSpPr>
          <p:nvPr/>
        </p:nvCxnSpPr>
        <p:spPr>
          <a:xfrm flipV="1">
            <a:off x="1470642" y="1022350"/>
            <a:ext cx="1088408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1600" y="255129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sllv</a:t>
            </a:r>
            <a:r>
              <a:rPr lang="en-US" dirty="0" smtClean="0">
                <a:latin typeface="Monaco"/>
                <a:cs typeface="Monaco"/>
              </a:rPr>
              <a:t>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2222500"/>
            <a:ext cx="393735" cy="990600"/>
          </a:xfrm>
          <a:custGeom>
            <a:avLst/>
            <a:gdLst>
              <a:gd name="connsiteX0" fmla="*/ 0 w 393735"/>
              <a:gd name="connsiteY0" fmla="*/ 0 h 990600"/>
              <a:gd name="connsiteX1" fmla="*/ 393700 w 393735"/>
              <a:gd name="connsiteY1" fmla="*/ 457200 h 990600"/>
              <a:gd name="connsiteX2" fmla="*/ 25400 w 39373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35" h="990600">
                <a:moveTo>
                  <a:pt x="0" y="0"/>
                </a:moveTo>
                <a:cubicBezTo>
                  <a:pt x="194733" y="146050"/>
                  <a:pt x="389467" y="292100"/>
                  <a:pt x="393700" y="457200"/>
                </a:cubicBezTo>
                <a:cubicBezTo>
                  <a:pt x="397933" y="622300"/>
                  <a:pt x="25400" y="990600"/>
                  <a:pt x="25400" y="9906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949571" y="3200400"/>
            <a:ext cx="355604" cy="457200"/>
          </a:xfrm>
          <a:custGeom>
            <a:avLst/>
            <a:gdLst>
              <a:gd name="connsiteX0" fmla="*/ 349254 w 355604"/>
              <a:gd name="connsiteY0" fmla="*/ 0 h 457200"/>
              <a:gd name="connsiteX1" fmla="*/ 101604 w 355604"/>
              <a:gd name="connsiteY1" fmla="*/ 168275 h 457200"/>
              <a:gd name="connsiteX2" fmla="*/ 4 w 355604"/>
              <a:gd name="connsiteY2" fmla="*/ 298450 h 457200"/>
              <a:gd name="connsiteX3" fmla="*/ 104779 w 355604"/>
              <a:gd name="connsiteY3" fmla="*/ 374650 h 457200"/>
              <a:gd name="connsiteX4" fmla="*/ 285754 w 355604"/>
              <a:gd name="connsiteY4" fmla="*/ 415925 h 457200"/>
              <a:gd name="connsiteX5" fmla="*/ 355604 w 355604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604" h="457200">
                <a:moveTo>
                  <a:pt x="349254" y="0"/>
                </a:moveTo>
                <a:cubicBezTo>
                  <a:pt x="254533" y="59266"/>
                  <a:pt x="159812" y="118533"/>
                  <a:pt x="101604" y="168275"/>
                </a:cubicBezTo>
                <a:cubicBezTo>
                  <a:pt x="43396" y="218017"/>
                  <a:pt x="-525" y="264054"/>
                  <a:pt x="4" y="298450"/>
                </a:cubicBezTo>
                <a:cubicBezTo>
                  <a:pt x="533" y="332846"/>
                  <a:pt x="57154" y="355071"/>
                  <a:pt x="104779" y="374650"/>
                </a:cubicBezTo>
                <a:cubicBezTo>
                  <a:pt x="152404" y="394229"/>
                  <a:pt x="243950" y="402167"/>
                  <a:pt x="285754" y="415925"/>
                </a:cubicBezTo>
                <a:cubicBezTo>
                  <a:pt x="327558" y="429683"/>
                  <a:pt x="355604" y="457200"/>
                  <a:pt x="355604" y="4572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280833" y="3640667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828688" y="3479800"/>
            <a:ext cx="117712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83356" y="452368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$t1 $t1 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879486" y="3594100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26665" y="51467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 loop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343150" y="3184525"/>
            <a:ext cx="901700" cy="511175"/>
          </a:xfrm>
          <a:custGeom>
            <a:avLst/>
            <a:gdLst>
              <a:gd name="connsiteX0" fmla="*/ 0 w 901700"/>
              <a:gd name="connsiteY0" fmla="*/ 0 h 511175"/>
              <a:gd name="connsiteX1" fmla="*/ 279400 w 901700"/>
              <a:gd name="connsiteY1" fmla="*/ 225425 h 511175"/>
              <a:gd name="connsiteX2" fmla="*/ 549275 w 901700"/>
              <a:gd name="connsiteY2" fmla="*/ 393700 h 511175"/>
              <a:gd name="connsiteX3" fmla="*/ 901700 w 901700"/>
              <a:gd name="connsiteY3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511175">
                <a:moveTo>
                  <a:pt x="0" y="0"/>
                </a:moveTo>
                <a:cubicBezTo>
                  <a:pt x="93927" y="79904"/>
                  <a:pt x="187854" y="159808"/>
                  <a:pt x="279400" y="225425"/>
                </a:cubicBezTo>
                <a:cubicBezTo>
                  <a:pt x="370946" y="291042"/>
                  <a:pt x="445558" y="346075"/>
                  <a:pt x="549275" y="393700"/>
                </a:cubicBezTo>
                <a:cubicBezTo>
                  <a:pt x="652992" y="441325"/>
                  <a:pt x="901700" y="511175"/>
                  <a:pt x="901700" y="51117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3204503" y="3654768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13196" y="5968484"/>
            <a:ext cx="38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[___,___,___,___,___,___,___,___,___]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00500" y="5917168"/>
            <a:ext cx="108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visited: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5164783" y="5917168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82368" y="59118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968826" y="59118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170530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389730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582618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70630" y="5923518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784560" y="5892284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 flipH="1">
            <a:off x="2724150" y="3502025"/>
            <a:ext cx="91838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chemeClr val="bg2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1841652" y="3596215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948A5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6" grpId="0" animBg="1"/>
      <p:bldP spid="106" grpId="1" animBg="1"/>
      <p:bldP spid="106" grpId="2" animBg="1"/>
      <p:bldP spid="106" grpId="3" animBg="1"/>
      <p:bldP spid="104" grpId="0" animBg="1"/>
      <p:bldP spid="104" grpId="1" animBg="1"/>
      <p:bldP spid="104" grpId="2" animBg="1"/>
      <p:bldP spid="104" grpId="3" animBg="1"/>
      <p:bldP spid="100" grpId="0" animBg="1"/>
      <p:bldP spid="100" grpId="1" animBg="1"/>
      <p:bldP spid="100" grpId="2" animBg="1"/>
      <p:bldP spid="100" grpId="3" animBg="1"/>
      <p:bldP spid="98" grpId="0" animBg="1"/>
      <p:bldP spid="98" grpId="1" animBg="1"/>
      <p:bldP spid="95" grpId="0" animBg="1"/>
      <p:bldP spid="95" grpId="1" animBg="1"/>
      <p:bldP spid="96" grpId="0" animBg="1"/>
      <p:bldP spid="96" grpId="1" animBg="1"/>
      <p:bldP spid="96" grpId="2" animBg="1"/>
      <p:bldP spid="96" grpId="3" animBg="1"/>
      <p:bldP spid="76" grpId="0" animBg="1"/>
      <p:bldP spid="76" grpId="1" animBg="1"/>
      <p:bldP spid="42" grpId="0"/>
      <p:bldP spid="43" grpId="0"/>
      <p:bldP spid="44" grpId="0"/>
      <p:bldP spid="45" grpId="0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4" grpId="0"/>
      <p:bldP spid="55" grpId="0"/>
      <p:bldP spid="68" grpId="0" animBg="1"/>
      <p:bldP spid="68" grpId="1" animBg="1"/>
      <p:bldP spid="75" grpId="0" animBg="1"/>
      <p:bldP spid="75" grpId="1" animBg="1"/>
      <p:bldP spid="79" grpId="0" animBg="1"/>
      <p:bldP spid="79" grpId="1" animBg="1"/>
      <p:bldP spid="80" grpId="0"/>
      <p:bldP spid="81" grpId="0" animBg="1"/>
      <p:bldP spid="81" grpId="1" animBg="1"/>
      <p:bldP spid="82" grpId="0"/>
      <p:bldP spid="86" grpId="0" animBg="1"/>
      <p:bldP spid="86" grpId="1" animBg="1"/>
      <p:bldP spid="94" grpId="0" animBg="1"/>
      <p:bldP spid="94" grpId="1" animBg="1"/>
      <p:bldP spid="89" grpId="0"/>
      <p:bldP spid="89" grpId="1"/>
      <p:bldP spid="97" grpId="0"/>
      <p:bldP spid="97" grpId="1"/>
      <p:bldP spid="99" grpId="0"/>
      <p:bldP spid="99" grpId="1"/>
      <p:bldP spid="101" grpId="0"/>
      <p:bldP spid="101" grpId="1"/>
      <p:bldP spid="101" grpId="2"/>
      <p:bldP spid="101" grpId="3"/>
      <p:bldP spid="102" grpId="0"/>
      <p:bldP spid="102" grpId="1"/>
      <p:bldP spid="102" grpId="2"/>
      <p:bldP spid="102" grpId="3"/>
      <p:bldP spid="105" grpId="0"/>
      <p:bldP spid="105" grpId="1"/>
      <p:bldP spid="105" grpId="2"/>
      <p:bldP spid="105" grpId="3"/>
      <p:bldP spid="107" grpId="0"/>
      <p:bldP spid="107" grpId="1"/>
      <p:bldP spid="107" grpId="2"/>
      <p:bldP spid="107" grpId="3"/>
      <p:bldP spid="109" grpId="0"/>
      <p:bldP spid="109" grpId="2"/>
      <p:bldP spid="110" grpId="0" animBg="1"/>
      <p:bldP spid="110" grpId="1" animBg="1"/>
      <p:bldP spid="111" grpId="0" animBg="1"/>
      <p:bldP spid="1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1714500"/>
            <a:ext cx="38323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foo: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bne</a:t>
            </a:r>
            <a:r>
              <a:rPr lang="en-US" dirty="0" smtClean="0">
                <a:latin typeface="Monaco"/>
                <a:cs typeface="Monaco"/>
              </a:rPr>
              <a:t>  $a0, $0 </a:t>
            </a:r>
            <a:r>
              <a:rPr lang="en-US" dirty="0" err="1" smtClean="0">
                <a:latin typeface="Monaco"/>
                <a:cs typeface="Monaco"/>
              </a:rPr>
              <a:t>validInput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bgtz</a:t>
            </a:r>
            <a:r>
              <a:rPr lang="en-US" dirty="0" smtClean="0">
                <a:latin typeface="Monaco"/>
                <a:cs typeface="Monaco"/>
              </a:rPr>
              <a:t> $a1 </a:t>
            </a:r>
            <a:r>
              <a:rPr lang="en-US" dirty="0" err="1" smtClean="0">
                <a:latin typeface="Monaco"/>
                <a:cs typeface="Monaco"/>
              </a:rPr>
              <a:t>validInput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validInput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# function body</a:t>
            </a:r>
          </a:p>
          <a:p>
            <a:r>
              <a:rPr lang="en-US" dirty="0" smtClean="0">
                <a:latin typeface="Monaco"/>
                <a:cs typeface="Monaco"/>
              </a:rPr>
              <a:t>done: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3879" y="2775148"/>
            <a:ext cx="15698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j    done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1679" y="2240359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jr</a:t>
            </a:r>
            <a:r>
              <a:rPr lang="en-US" dirty="0">
                <a:latin typeface="Monaco"/>
                <a:cs typeface="Monaco"/>
              </a:rPr>
              <a:t>   $</a:t>
            </a:r>
            <a:r>
              <a:rPr lang="en-US" dirty="0" err="1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3579" y="2774791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jr</a:t>
            </a:r>
            <a:r>
              <a:rPr lang="en-US" dirty="0">
                <a:latin typeface="Monaco"/>
                <a:cs typeface="Monaco"/>
              </a:rPr>
              <a:t>   $</a:t>
            </a:r>
            <a:r>
              <a:rPr lang="en-US" dirty="0" err="1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1979" y="2252384"/>
            <a:ext cx="15698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j    done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567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Liveness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853267" y="3814233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791905" y="3975097"/>
            <a:ext cx="127000" cy="1799053"/>
            <a:chOff x="2791905" y="3975097"/>
            <a:chExt cx="127000" cy="1799053"/>
          </a:xfrm>
        </p:grpSpPr>
        <p:sp>
          <p:nvSpPr>
            <p:cNvPr id="7" name="Oval 6"/>
            <p:cNvSpPr/>
            <p:nvPr/>
          </p:nvSpPr>
          <p:spPr>
            <a:xfrm>
              <a:off x="2791905" y="3975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91905" y="4535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1905" y="5096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1905" y="5656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32455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register </a:t>
            </a:r>
            <a:r>
              <a:rPr lang="en-US" sz="2400" dirty="0" smtClean="0"/>
              <a:t>contains a value that is live if that value </a:t>
            </a:r>
            <a:r>
              <a:rPr lang="en-US" sz="2400" i="1" u="sng" dirty="0" smtClean="0"/>
              <a:t>may</a:t>
            </a:r>
            <a:r>
              <a:rPr lang="en-US" sz="2400" dirty="0" smtClean="0"/>
              <a:t> be used by another instruction.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44156"/>
            <a:ext cx="146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152900"/>
            <a:ext cx="2908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add		$t3, $t1, $t2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18906" y="4426149"/>
            <a:ext cx="2830486" cy="369332"/>
            <a:chOff x="2918906" y="4426149"/>
            <a:chExt cx="2830486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18906" y="4969715"/>
            <a:ext cx="2691964" cy="369332"/>
            <a:chOff x="2918906" y="4969715"/>
            <a:chExt cx="2691964" cy="369332"/>
          </a:xfrm>
        </p:grpSpPr>
        <p:sp>
          <p:nvSpPr>
            <p:cNvPr id="19" name="Rectangle 18"/>
            <p:cNvSpPr/>
            <p:nvPr/>
          </p:nvSpPr>
          <p:spPr>
            <a:xfrm>
              <a:off x="4872116" y="4969715"/>
              <a:ext cx="738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2918906" y="5154381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413978" y="4965482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, $t2}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18906" y="5538829"/>
            <a:ext cx="2276398" cy="369332"/>
            <a:chOff x="2918906" y="5538829"/>
            <a:chExt cx="2276398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?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47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853267" y="3814233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791905" y="3975097"/>
            <a:ext cx="127000" cy="1799053"/>
            <a:chOff x="2791905" y="3975097"/>
            <a:chExt cx="127000" cy="1799053"/>
          </a:xfrm>
        </p:grpSpPr>
        <p:sp>
          <p:nvSpPr>
            <p:cNvPr id="7" name="Oval 6"/>
            <p:cNvSpPr/>
            <p:nvPr/>
          </p:nvSpPr>
          <p:spPr>
            <a:xfrm>
              <a:off x="2791905" y="3975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91905" y="4535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1905" y="5096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1905" y="5656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39356"/>
            <a:ext cx="276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Another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152900"/>
            <a:ext cx="2908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add		$t1, $t1, $t2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18906" y="4426149"/>
            <a:ext cx="2766253" cy="369332"/>
            <a:chOff x="2918906" y="4426149"/>
            <a:chExt cx="2766253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}</a:t>
              </a:r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18906" y="4969715"/>
            <a:ext cx="2691964" cy="369332"/>
            <a:chOff x="2918906" y="4969715"/>
            <a:chExt cx="2691964" cy="369332"/>
          </a:xfrm>
        </p:grpSpPr>
        <p:sp>
          <p:nvSpPr>
            <p:cNvPr id="19" name="Rectangle 18"/>
            <p:cNvSpPr/>
            <p:nvPr/>
          </p:nvSpPr>
          <p:spPr>
            <a:xfrm>
              <a:off x="4872116" y="4969715"/>
              <a:ext cx="738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2918906" y="5154381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413978" y="4978182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, $t2}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18906" y="5538829"/>
            <a:ext cx="2276398" cy="369332"/>
            <a:chOff x="2918906" y="5538829"/>
            <a:chExt cx="2276398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?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15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4351867" y="1454081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Examples (Control Flow)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87611" y="3419949"/>
            <a:ext cx="3523096" cy="369332"/>
            <a:chOff x="2918906" y="4426149"/>
            <a:chExt cx="3523096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57200" y="3179462"/>
            <a:ext cx="1569886" cy="838550"/>
            <a:chOff x="457200" y="3179462"/>
            <a:chExt cx="1569886" cy="838550"/>
          </a:xfrm>
        </p:grpSpPr>
        <p:sp>
          <p:nvSpPr>
            <p:cNvPr id="19" name="Rectangle 18"/>
            <p:cNvSpPr/>
            <p:nvPr/>
          </p:nvSpPr>
          <p:spPr>
            <a:xfrm>
              <a:off x="457200" y="3179462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53" idx="1"/>
            </p:cNvCxnSpPr>
            <p:nvPr/>
          </p:nvCxnSpPr>
          <p:spPr>
            <a:xfrm>
              <a:off x="1181100" y="3604615"/>
              <a:ext cx="666300" cy="413397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86272" y="5879756"/>
            <a:ext cx="2830486" cy="369332"/>
            <a:chOff x="2918906" y="5538829"/>
            <a:chExt cx="2830486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{$v0}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22600" y="1537435"/>
            <a:ext cx="3370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$t2, 4($t0)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$t1, $t2, </a:t>
            </a:r>
            <a:r>
              <a:rPr lang="en-US" dirty="0" err="1" smtClean="0">
                <a:latin typeface="Monaco"/>
                <a:cs typeface="Monaco"/>
              </a:rPr>
              <a:t>addOne</a:t>
            </a:r>
            <a:r>
              <a:rPr lang="en-US" dirty="0" smtClean="0">
                <a:latin typeface="Monaco"/>
                <a:cs typeface="Monaco"/>
              </a:rPr>
              <a:t>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2600" y="3818832"/>
            <a:ext cx="2955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  $v0, $t1, $t2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j      done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4891726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addOne</a:t>
            </a:r>
            <a:r>
              <a:rPr lang="en-US" dirty="0" smtClean="0">
                <a:latin typeface="Monaco"/>
                <a:cs typeface="Monaco"/>
              </a:rPr>
              <a:t>: add    $v0, $zero, 1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92300" y="5418091"/>
            <a:ext cx="2678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done:   </a:t>
            </a:r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 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92301" y="3604615"/>
            <a:ext cx="2459566" cy="4314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51867" y="3604615"/>
            <a:ext cx="1909233" cy="64988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2300" y="5019161"/>
            <a:ext cx="2222500" cy="3989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801" y="4891726"/>
            <a:ext cx="2146299" cy="52636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4800" y="5418091"/>
            <a:ext cx="0" cy="64633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92301" y="4036044"/>
            <a:ext cx="0" cy="98311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61100" y="4254500"/>
            <a:ext cx="0" cy="6372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286272" y="1356211"/>
            <a:ext cx="129095" cy="2330102"/>
            <a:chOff x="4286272" y="1356211"/>
            <a:chExt cx="129095" cy="2330102"/>
          </a:xfrm>
        </p:grpSpPr>
        <p:grpSp>
          <p:nvGrpSpPr>
            <p:cNvPr id="24" name="Group 23"/>
            <p:cNvGrpSpPr/>
            <p:nvPr/>
          </p:nvGrpSpPr>
          <p:grpSpPr>
            <a:xfrm>
              <a:off x="4286272" y="1356211"/>
              <a:ext cx="127000" cy="1799053"/>
              <a:chOff x="2791905" y="3975097"/>
              <a:chExt cx="127000" cy="179905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91905" y="39750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91905" y="45355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1905" y="50960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1905" y="56565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4288367" y="3568760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828801" y="4000797"/>
            <a:ext cx="127000" cy="1077140"/>
            <a:chOff x="1828801" y="4000797"/>
            <a:chExt cx="127000" cy="1077140"/>
          </a:xfrm>
        </p:grpSpPr>
        <p:sp>
          <p:nvSpPr>
            <p:cNvPr id="53" name="Oval 52"/>
            <p:cNvSpPr/>
            <p:nvPr/>
          </p:nvSpPr>
          <p:spPr>
            <a:xfrm>
              <a:off x="1828801" y="40007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828801" y="496038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1" y="449048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197600" y="4195723"/>
            <a:ext cx="127000" cy="764661"/>
            <a:chOff x="6197600" y="4195723"/>
            <a:chExt cx="127000" cy="764661"/>
          </a:xfrm>
        </p:grpSpPr>
        <p:sp>
          <p:nvSpPr>
            <p:cNvPr id="56" name="Oval 55"/>
            <p:cNvSpPr/>
            <p:nvPr/>
          </p:nvSpPr>
          <p:spPr>
            <a:xfrm>
              <a:off x="6197600" y="4195723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197600" y="4842831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051300" y="5359314"/>
            <a:ext cx="127000" cy="763884"/>
            <a:chOff x="4051300" y="5359314"/>
            <a:chExt cx="127000" cy="763884"/>
          </a:xfrm>
        </p:grpSpPr>
        <p:sp>
          <p:nvSpPr>
            <p:cNvPr id="58" name="Oval 57"/>
            <p:cNvSpPr/>
            <p:nvPr/>
          </p:nvSpPr>
          <p:spPr>
            <a:xfrm>
              <a:off x="4051300" y="535931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51300" y="6005645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64567" y="5233425"/>
            <a:ext cx="2830486" cy="369332"/>
            <a:chOff x="2918906" y="5538829"/>
            <a:chExt cx="2830486" cy="369332"/>
          </a:xfrm>
        </p:grpSpPr>
        <p:sp>
          <p:nvSpPr>
            <p:cNvPr id="61" name="Rectangle 60"/>
            <p:cNvSpPr/>
            <p:nvPr/>
          </p:nvSpPr>
          <p:spPr>
            <a:xfrm>
              <a:off x="4872116" y="553882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{$v0}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1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393272" y="4096777"/>
            <a:ext cx="2253292" cy="369332"/>
            <a:chOff x="2918906" y="5538829"/>
            <a:chExt cx="2253292" cy="369332"/>
          </a:xfrm>
        </p:grpSpPr>
        <p:sp>
          <p:nvSpPr>
            <p:cNvPr id="64" name="Rectangle 63"/>
            <p:cNvSpPr/>
            <p:nvPr/>
          </p:nvSpPr>
          <p:spPr>
            <a:xfrm>
              <a:off x="4872116" y="553882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∅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10652" y="2907098"/>
            <a:ext cx="3523096" cy="369332"/>
            <a:chOff x="2918906" y="4426149"/>
            <a:chExt cx="3523096" cy="369332"/>
          </a:xfrm>
        </p:grpSpPr>
        <p:sp>
          <p:nvSpPr>
            <p:cNvPr id="69" name="Rectangle 68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413011" y="2359298"/>
            <a:ext cx="3523096" cy="369332"/>
            <a:chOff x="2918906" y="4426149"/>
            <a:chExt cx="3523096" cy="369332"/>
          </a:xfrm>
        </p:grpSpPr>
        <p:sp>
          <p:nvSpPr>
            <p:cNvPr id="72" name="Rectangle 71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{$t0, $t1}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410652" y="1798798"/>
            <a:ext cx="2830486" cy="369332"/>
            <a:chOff x="2918906" y="4426149"/>
            <a:chExt cx="2830486" cy="369332"/>
          </a:xfrm>
        </p:grpSpPr>
        <p:sp>
          <p:nvSpPr>
            <p:cNvPr id="75" name="Rectangle 74"/>
            <p:cNvSpPr/>
            <p:nvPr/>
          </p:nvSpPr>
          <p:spPr>
            <a:xfrm>
              <a:off x="4872116" y="442614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415367" y="1232972"/>
            <a:ext cx="2253292" cy="369332"/>
            <a:chOff x="2918906" y="5538829"/>
            <a:chExt cx="2253292" cy="369332"/>
          </a:xfrm>
        </p:grpSpPr>
        <p:sp>
          <p:nvSpPr>
            <p:cNvPr id="83" name="Rectangle 82"/>
            <p:cNvSpPr/>
            <p:nvPr/>
          </p:nvSpPr>
          <p:spPr>
            <a:xfrm>
              <a:off x="4872116" y="553882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∅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3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4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-0.25833 0.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14815E-6 L 0.28333 -0.08588 " pathEditMode="relative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100" y="1248811"/>
            <a:ext cx="517204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Loop: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lw</a:t>
            </a:r>
            <a:r>
              <a:rPr lang="en-US" sz="2400" dirty="0" smtClean="0">
                <a:latin typeface="Monaco"/>
                <a:cs typeface="Monaco"/>
              </a:rPr>
              <a:t>	  $t0 0($t7)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beq</a:t>
            </a:r>
            <a:r>
              <a:rPr lang="en-US" sz="2400" dirty="0" smtClean="0">
                <a:latin typeface="Monaco"/>
                <a:cs typeface="Monaco"/>
              </a:rPr>
              <a:t>  $t0 $zero Done</a:t>
            </a: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 smtClean="0">
                <a:latin typeface="Monaco"/>
                <a:cs typeface="Monaco"/>
              </a:rPr>
              <a:t> $t0 $t0 -1</a:t>
            </a: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$t7 $t7 </a:t>
            </a:r>
            <a:r>
              <a:rPr lang="en-US" sz="2400" dirty="0">
                <a:latin typeface="Monaco"/>
                <a:cs typeface="Monaco"/>
              </a:rPr>
              <a:t>4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j	Loop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Done: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$v0 $zero 1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syscall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jr</a:t>
            </a:r>
            <a:r>
              <a:rPr lang="en-US" sz="2400" dirty="0" smtClean="0">
                <a:latin typeface="Monaco"/>
                <a:cs typeface="Monaco"/>
              </a:rPr>
              <a:t>	$</a:t>
            </a:r>
            <a:r>
              <a:rPr lang="en-US" sz="2400" dirty="0" err="1" smtClean="0">
                <a:latin typeface="Monaco"/>
                <a:cs typeface="Monaco"/>
              </a:rPr>
              <a:t>ra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6518244" y="2717100"/>
            <a:ext cx="754944" cy="947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4" idx="5"/>
          </p:cNvCxnSpPr>
          <p:nvPr/>
        </p:nvCxnSpPr>
        <p:spPr>
          <a:xfrm>
            <a:off x="7662332" y="2717100"/>
            <a:ext cx="698661" cy="947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92101" y="1965676"/>
            <a:ext cx="4508499" cy="118533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2100" y="4625588"/>
            <a:ext cx="4508499" cy="196430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101" y="3189111"/>
            <a:ext cx="4508499" cy="137054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68820" y="20037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8820" y="4625588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C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8820" y="3189111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B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23" name="Curved Connector 22"/>
          <p:cNvCxnSpPr>
            <a:stCxn id="5" idx="1"/>
            <a:endCxn id="4" idx="2"/>
          </p:cNvCxnSpPr>
          <p:nvPr/>
        </p:nvCxnSpPr>
        <p:spPr>
          <a:xfrm rot="5400000" flipH="1" flipV="1">
            <a:off x="6161513" y="2705508"/>
            <a:ext cx="1193239" cy="86892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" name="Group 11"/>
          <p:cNvGrpSpPr/>
          <p:nvPr/>
        </p:nvGrpSpPr>
        <p:grpSpPr>
          <a:xfrm>
            <a:off x="6243077" y="3660385"/>
            <a:ext cx="550334" cy="495677"/>
            <a:chOff x="5188977" y="3660385"/>
            <a:chExt cx="550334" cy="495677"/>
          </a:xfrm>
        </p:grpSpPr>
        <p:sp>
          <p:nvSpPr>
            <p:cNvPr id="5" name="Oval 4"/>
            <p:cNvSpPr/>
            <p:nvPr/>
          </p:nvSpPr>
          <p:spPr>
            <a:xfrm>
              <a:off x="5188977" y="3664616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7992" y="366038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B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92593" y="2297625"/>
            <a:ext cx="550334" cy="491446"/>
            <a:chOff x="7192593" y="2297625"/>
            <a:chExt cx="550334" cy="491446"/>
          </a:xfrm>
        </p:grpSpPr>
        <p:sp>
          <p:nvSpPr>
            <p:cNvPr id="4" name="Oval 3"/>
            <p:cNvSpPr/>
            <p:nvPr/>
          </p:nvSpPr>
          <p:spPr>
            <a:xfrm>
              <a:off x="7192593" y="2297625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2129" y="229801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93232" y="3644916"/>
            <a:ext cx="550334" cy="495999"/>
            <a:chOff x="7139132" y="3644916"/>
            <a:chExt cx="550334" cy="495999"/>
          </a:xfrm>
        </p:grpSpPr>
        <p:sp>
          <p:nvSpPr>
            <p:cNvPr id="6" name="Oval 5"/>
            <p:cNvSpPr/>
            <p:nvPr/>
          </p:nvSpPr>
          <p:spPr>
            <a:xfrm>
              <a:off x="7139132" y="3649469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52663" y="3644916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C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34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77800" y="842059"/>
            <a:ext cx="2381250" cy="369332"/>
            <a:chOff x="177800" y="842059"/>
            <a:chExt cx="238125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177800" y="842059"/>
              <a:ext cx="129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FindLive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52" name="Straight Arrow Connector 51"/>
            <p:cNvCxnSpPr>
              <a:stCxn id="50" idx="3"/>
              <a:endCxn id="3" idx="2"/>
            </p:cNvCxnSpPr>
            <p:nvPr/>
          </p:nvCxnSpPr>
          <p:spPr>
            <a:xfrm flipV="1">
              <a:off x="1470642" y="1022350"/>
              <a:ext cx="1088408" cy="437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168650" y="828327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1350" y="164536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 $t3 $t0 skip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43400" y="3212867"/>
            <a:ext cx="4141395" cy="461665"/>
            <a:chOff x="4699000" y="4635267"/>
            <a:chExt cx="4141395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4699000" y="4635267"/>
              <a:ext cx="70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live: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1827" y="4703232"/>
              <a:ext cx="348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[___,___,___,___,___,___,___,___]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5560962" y="32104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964187" y="32104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364450" y="32104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129824" y="32104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grpSp>
        <p:nvGrpSpPr>
          <p:cNvPr id="651" name="Group 650"/>
          <p:cNvGrpSpPr/>
          <p:nvPr/>
        </p:nvGrpSpPr>
        <p:grpSpPr>
          <a:xfrm>
            <a:off x="5109428" y="3611030"/>
            <a:ext cx="3251036" cy="276999"/>
            <a:chOff x="5476286" y="4614962"/>
            <a:chExt cx="3251036" cy="276999"/>
          </a:xfrm>
        </p:grpSpPr>
        <p:sp>
          <p:nvSpPr>
            <p:cNvPr id="652" name="Rectangle 651"/>
            <p:cNvSpPr/>
            <p:nvPr/>
          </p:nvSpPr>
          <p:spPr>
            <a:xfrm>
              <a:off x="54762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t0</a:t>
              </a:r>
              <a:endParaRPr lang="en-US" sz="1200" dirty="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58747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t1</a:t>
              </a:r>
              <a:endParaRPr lang="en-US" sz="1200" dirty="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62732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t2</a:t>
              </a:r>
              <a:endParaRPr lang="en-US" sz="1200" dirty="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667171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t3</a:t>
              </a:r>
              <a:endParaRPr lang="en-US" sz="1200" dirty="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70701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t4</a:t>
              </a:r>
              <a:endParaRPr lang="en-US" sz="1200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74686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t5</a:t>
              </a:r>
              <a:endParaRPr lang="en-US" sz="1200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78671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t6</a:t>
              </a:r>
              <a:endParaRPr lang="en-US" sz="1200" dirty="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8265612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t7</a:t>
              </a:r>
              <a:endParaRPr lang="en-US" sz="1200" dirty="0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5124568" y="2498726"/>
            <a:ext cx="781810" cy="711740"/>
            <a:chOff x="7070186" y="3657600"/>
            <a:chExt cx="781810" cy="711740"/>
          </a:xfrm>
        </p:grpSpPr>
        <p:cxnSp>
          <p:nvCxnSpPr>
            <p:cNvPr id="661" name="Straight Arrow Connector 660"/>
            <p:cNvCxnSpPr>
              <a:stCxn id="662" idx="2"/>
            </p:cNvCxnSpPr>
            <p:nvPr/>
          </p:nvCxnSpPr>
          <p:spPr>
            <a:xfrm flipH="1">
              <a:off x="7288593" y="4026932"/>
              <a:ext cx="172498" cy="342408"/>
            </a:xfrm>
            <a:prstGeom prst="straightConnector1">
              <a:avLst/>
            </a:prstGeom>
            <a:ln w="63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/>
            <p:cNvSpPr txBox="1"/>
            <p:nvPr/>
          </p:nvSpPr>
          <p:spPr>
            <a:xfrm>
              <a:off x="7070186" y="3657600"/>
              <a:ext cx="781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63" name="Straight Arrow Connector 662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/>
          <p:cNvCxnSpPr/>
          <p:nvPr/>
        </p:nvCxnSpPr>
        <p:spPr>
          <a:xfrm>
            <a:off x="2844800" y="1409700"/>
            <a:ext cx="0" cy="8890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/>
          <p:cNvCxnSpPr/>
          <p:nvPr/>
        </p:nvCxnSpPr>
        <p:spPr>
          <a:xfrm>
            <a:off x="2844800" y="2137833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3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/>
      <p:bldP spid="59" grpId="0"/>
      <p:bldP spid="69" grpId="0"/>
      <p:bldP spid="70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5" name="Oval 4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7800" y="842059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FindLive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2" name="Straight Arrow Connector 51"/>
          <p:cNvCxnSpPr>
            <a:stCxn id="50" idx="3"/>
            <a:endCxn id="3" idx="2"/>
          </p:cNvCxnSpPr>
          <p:nvPr/>
        </p:nvCxnSpPr>
        <p:spPr>
          <a:xfrm flipV="1">
            <a:off x="1470642" y="1022350"/>
            <a:ext cx="1088408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0" y="41907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1827" y="42841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51827" y="56695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6562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9787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21196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00" y="255129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sllv</a:t>
            </a:r>
            <a:r>
              <a:rPr lang="en-US" dirty="0" smtClean="0">
                <a:latin typeface="Monaco"/>
                <a:cs typeface="Monaco"/>
              </a:rPr>
              <a:t>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0050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21281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26240" y="42577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29230" y="336409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sub  $t5 $t4 $t1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25535" y="5606018"/>
            <a:ext cx="89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ead:</a:t>
            </a:r>
            <a:endParaRPr lang="en-US" sz="2400" dirty="0"/>
          </a:p>
        </p:txBody>
      </p:sp>
      <p:sp>
        <p:nvSpPr>
          <p:cNvPr id="16" name="Freeform 15"/>
          <p:cNvSpPr/>
          <p:nvPr/>
        </p:nvSpPr>
        <p:spPr>
          <a:xfrm>
            <a:off x="2833155" y="3203575"/>
            <a:ext cx="468845" cy="784225"/>
          </a:xfrm>
          <a:custGeom>
            <a:avLst/>
            <a:gdLst>
              <a:gd name="connsiteX0" fmla="*/ 468845 w 468845"/>
              <a:gd name="connsiteY0" fmla="*/ 0 h 784225"/>
              <a:gd name="connsiteX1" fmla="*/ 227545 w 468845"/>
              <a:gd name="connsiteY1" fmla="*/ 177800 h 784225"/>
              <a:gd name="connsiteX2" fmla="*/ 21170 w 468845"/>
              <a:gd name="connsiteY2" fmla="*/ 333375 h 784225"/>
              <a:gd name="connsiteX3" fmla="*/ 5295 w 468845"/>
              <a:gd name="connsiteY3" fmla="*/ 628650 h 784225"/>
              <a:gd name="connsiteX4" fmla="*/ 8470 w 468845"/>
              <a:gd name="connsiteY4" fmla="*/ 784225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845" h="784225">
                <a:moveTo>
                  <a:pt x="468845" y="0"/>
                </a:moveTo>
                <a:lnTo>
                  <a:pt x="227545" y="177800"/>
                </a:lnTo>
                <a:cubicBezTo>
                  <a:pt x="152933" y="233362"/>
                  <a:pt x="58212" y="258233"/>
                  <a:pt x="21170" y="333375"/>
                </a:cubicBezTo>
                <a:cubicBezTo>
                  <a:pt x="-15872" y="408517"/>
                  <a:pt x="7412" y="553508"/>
                  <a:pt x="5295" y="628650"/>
                </a:cubicBezTo>
                <a:cubicBezTo>
                  <a:pt x="3178" y="703792"/>
                  <a:pt x="8470" y="784225"/>
                  <a:pt x="8470" y="784225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4"/>
          </p:cNvCxnSpPr>
          <p:nvPr/>
        </p:nvCxnSpPr>
        <p:spPr>
          <a:xfrm>
            <a:off x="2841625" y="3987800"/>
            <a:ext cx="3175" cy="5952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346325" y="3187700"/>
            <a:ext cx="501669" cy="758825"/>
          </a:xfrm>
          <a:custGeom>
            <a:avLst/>
            <a:gdLst>
              <a:gd name="connsiteX0" fmla="*/ 0 w 501669"/>
              <a:gd name="connsiteY0" fmla="*/ 0 h 758825"/>
              <a:gd name="connsiteX1" fmla="*/ 371475 w 501669"/>
              <a:gd name="connsiteY1" fmla="*/ 273050 h 758825"/>
              <a:gd name="connsiteX2" fmla="*/ 488950 w 501669"/>
              <a:gd name="connsiteY2" fmla="*/ 488950 h 758825"/>
              <a:gd name="connsiteX3" fmla="*/ 498475 w 501669"/>
              <a:gd name="connsiteY3" fmla="*/ 758825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69" h="758825">
                <a:moveTo>
                  <a:pt x="0" y="0"/>
                </a:moveTo>
                <a:cubicBezTo>
                  <a:pt x="144991" y="95779"/>
                  <a:pt x="289983" y="191558"/>
                  <a:pt x="371475" y="273050"/>
                </a:cubicBezTo>
                <a:cubicBezTo>
                  <a:pt x="452967" y="354542"/>
                  <a:pt x="467783" y="407988"/>
                  <a:pt x="488950" y="488950"/>
                </a:cubicBezTo>
                <a:cubicBezTo>
                  <a:pt x="510117" y="569912"/>
                  <a:pt x="498475" y="758825"/>
                  <a:pt x="498475" y="75882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1625" y="3961083"/>
            <a:ext cx="3175" cy="59529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51169" y="1419394"/>
            <a:ext cx="3175" cy="45385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851150" y="1873250"/>
            <a:ext cx="858447" cy="1327150"/>
          </a:xfrm>
          <a:custGeom>
            <a:avLst/>
            <a:gdLst>
              <a:gd name="connsiteX0" fmla="*/ 0 w 858447"/>
              <a:gd name="connsiteY0" fmla="*/ 0 h 1327150"/>
              <a:gd name="connsiteX1" fmla="*/ 44450 w 858447"/>
              <a:gd name="connsiteY1" fmla="*/ 127000 h 1327150"/>
              <a:gd name="connsiteX2" fmla="*/ 241300 w 858447"/>
              <a:gd name="connsiteY2" fmla="*/ 234950 h 1327150"/>
              <a:gd name="connsiteX3" fmla="*/ 533400 w 858447"/>
              <a:gd name="connsiteY3" fmla="*/ 431800 h 1327150"/>
              <a:gd name="connsiteX4" fmla="*/ 787400 w 858447"/>
              <a:gd name="connsiteY4" fmla="*/ 622300 h 1327150"/>
              <a:gd name="connsiteX5" fmla="*/ 857250 w 858447"/>
              <a:gd name="connsiteY5" fmla="*/ 800100 h 1327150"/>
              <a:gd name="connsiteX6" fmla="*/ 825500 w 858447"/>
              <a:gd name="connsiteY6" fmla="*/ 1009650 h 1327150"/>
              <a:gd name="connsiteX7" fmla="*/ 749300 w 858447"/>
              <a:gd name="connsiteY7" fmla="*/ 1136650 h 1327150"/>
              <a:gd name="connsiteX8" fmla="*/ 463550 w 858447"/>
              <a:gd name="connsiteY8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447" h="1327150">
                <a:moveTo>
                  <a:pt x="0" y="0"/>
                </a:moveTo>
                <a:cubicBezTo>
                  <a:pt x="2116" y="43921"/>
                  <a:pt x="4233" y="87842"/>
                  <a:pt x="44450" y="127000"/>
                </a:cubicBezTo>
                <a:cubicBezTo>
                  <a:pt x="84667" y="166158"/>
                  <a:pt x="159808" y="184150"/>
                  <a:pt x="241300" y="234950"/>
                </a:cubicBezTo>
                <a:cubicBezTo>
                  <a:pt x="322792" y="285750"/>
                  <a:pt x="442383" y="367242"/>
                  <a:pt x="533400" y="431800"/>
                </a:cubicBezTo>
                <a:cubicBezTo>
                  <a:pt x="624417" y="496358"/>
                  <a:pt x="733425" y="560917"/>
                  <a:pt x="787400" y="622300"/>
                </a:cubicBezTo>
                <a:cubicBezTo>
                  <a:pt x="841375" y="683683"/>
                  <a:pt x="850900" y="735542"/>
                  <a:pt x="857250" y="800100"/>
                </a:cubicBezTo>
                <a:cubicBezTo>
                  <a:pt x="863600" y="864658"/>
                  <a:pt x="843492" y="953558"/>
                  <a:pt x="825500" y="1009650"/>
                </a:cubicBezTo>
                <a:cubicBezTo>
                  <a:pt x="807508" y="1065742"/>
                  <a:pt x="809625" y="1083733"/>
                  <a:pt x="749300" y="1136650"/>
                </a:cubicBezTo>
                <a:cubicBezTo>
                  <a:pt x="688975" y="1189567"/>
                  <a:pt x="463550" y="1327150"/>
                  <a:pt x="463550" y="132715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476286" y="4614962"/>
            <a:ext cx="3251036" cy="276999"/>
            <a:chOff x="5476286" y="4614962"/>
            <a:chExt cx="3251036" cy="276999"/>
          </a:xfrm>
        </p:grpSpPr>
        <p:sp>
          <p:nvSpPr>
            <p:cNvPr id="32" name="Rectangle 31"/>
            <p:cNvSpPr/>
            <p:nvPr/>
          </p:nvSpPr>
          <p:spPr>
            <a:xfrm>
              <a:off x="54762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t0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747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732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7171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t3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701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t4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686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t5</a:t>
              </a:r>
              <a:endParaRPr lang="en-US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8671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t6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65612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t7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6286" y="5970573"/>
            <a:ext cx="3251036" cy="276999"/>
            <a:chOff x="5476286" y="4614962"/>
            <a:chExt cx="3251036" cy="276999"/>
          </a:xfrm>
        </p:grpSpPr>
        <p:sp>
          <p:nvSpPr>
            <p:cNvPr id="69" name="Rectangle 68"/>
            <p:cNvSpPr/>
            <p:nvPr/>
          </p:nvSpPr>
          <p:spPr>
            <a:xfrm>
              <a:off x="54762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t0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47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t1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732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t2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67171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t3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7018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t4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68661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t5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67136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t6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65612" y="4614962"/>
              <a:ext cx="461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Monaco"/>
                  <a:cs typeface="Monaco"/>
                </a:rPr>
                <a:t>$</a:t>
              </a:r>
              <a:r>
                <a:rPr lang="en-US" sz="1200" dirty="0" smtClean="0">
                  <a:latin typeface="Monaco"/>
                  <a:cs typeface="Monaco"/>
                </a:rPr>
                <a:t>t7</a:t>
              </a:r>
              <a:endParaRPr lang="en-US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70186" y="3517900"/>
            <a:ext cx="885504" cy="851440"/>
            <a:chOff x="7070186" y="3517900"/>
            <a:chExt cx="885504" cy="851440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7288592" y="3845465"/>
              <a:ext cx="180069" cy="523875"/>
            </a:xfrm>
            <a:prstGeom prst="straightConnector1">
              <a:avLst/>
            </a:prstGeom>
            <a:ln w="63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70186" y="3517900"/>
              <a:ext cx="885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178309" y="5031661"/>
            <a:ext cx="781810" cy="711740"/>
            <a:chOff x="7070186" y="3657600"/>
            <a:chExt cx="781810" cy="711740"/>
          </a:xfrm>
        </p:grpSpPr>
        <p:cxnSp>
          <p:nvCxnSpPr>
            <p:cNvPr id="78" name="Straight Arrow Connector 77"/>
            <p:cNvCxnSpPr>
              <a:stCxn id="79" idx="2"/>
            </p:cNvCxnSpPr>
            <p:nvPr/>
          </p:nvCxnSpPr>
          <p:spPr>
            <a:xfrm flipH="1">
              <a:off x="7288593" y="4026932"/>
              <a:ext cx="172498" cy="342408"/>
            </a:xfrm>
            <a:prstGeom prst="straightConnector1">
              <a:avLst/>
            </a:prstGeom>
            <a:ln w="63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70186" y="3657600"/>
              <a:ext cx="781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7519196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emph" presetSubtype="0" repeatCount="3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35" presetClass="emph" presetSubtype="0" repeatCount="3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15" grpId="0"/>
      <p:bldP spid="38" grpId="0"/>
      <p:bldP spid="39" grpId="0"/>
      <p:bldP spid="40" grpId="0"/>
      <p:bldP spid="41" grpId="1"/>
      <p:bldP spid="44" grpId="0"/>
      <p:bldP spid="48" grpId="0"/>
      <p:bldP spid="64" grpId="0"/>
      <p:bldP spid="16" grpId="0" animBg="1"/>
      <p:bldP spid="16" grpId="1" animBg="1"/>
      <p:bldP spid="47" grpId="0" animBg="1"/>
      <p:bldP spid="47" grpId="1" animBg="1"/>
      <p:bldP spid="25" grpId="0" animBg="1"/>
      <p:bldP spid="25" grpId="1" animBg="1"/>
      <p:bldP spid="51" grpId="0"/>
      <p:bldP spid="30" grpId="0" animBg="1"/>
      <p:bldP spid="30" grpId="1" animBg="1"/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17096</TotalTime>
  <Words>546</Words>
  <Application>Microsoft Macintosh PowerPoint</Application>
  <PresentationFormat>On-screen Show (4:3)</PresentationFormat>
  <Paragraphs>196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Lab Find Live (Animations for Website)</vt:lpstr>
      <vt:lpstr>Liveness </vt:lpstr>
      <vt:lpstr>Liveness Definition</vt:lpstr>
      <vt:lpstr>Liveness Examples</vt:lpstr>
      <vt:lpstr>Liveness Examples (Control Flow)</vt:lpstr>
      <vt:lpstr>Control Flow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Basic Blocks</dc:title>
  <dc:creator>Jose Nelson Amaral</dc:creator>
  <cp:lastModifiedBy>Jose Nelson Amaral</cp:lastModifiedBy>
  <cp:revision>286</cp:revision>
  <dcterms:created xsi:type="dcterms:W3CDTF">2013-10-31T22:13:45Z</dcterms:created>
  <dcterms:modified xsi:type="dcterms:W3CDTF">2017-08-08T17:49:55Z</dcterms:modified>
</cp:coreProperties>
</file>