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45" r:id="rId3"/>
    <p:sldId id="325" r:id="rId4"/>
    <p:sldId id="364" r:id="rId5"/>
    <p:sldId id="365" r:id="rId6"/>
    <p:sldId id="366" r:id="rId7"/>
    <p:sldId id="367" r:id="rId8"/>
    <p:sldId id="369" r:id="rId9"/>
    <p:sldId id="368" r:id="rId10"/>
    <p:sldId id="348" r:id="rId11"/>
    <p:sldId id="376" r:id="rId12"/>
    <p:sldId id="346" r:id="rId13"/>
    <p:sldId id="363" r:id="rId14"/>
    <p:sldId id="358" r:id="rId15"/>
    <p:sldId id="370" r:id="rId16"/>
    <p:sldId id="371" r:id="rId17"/>
    <p:sldId id="372" r:id="rId18"/>
    <p:sldId id="377" r:id="rId19"/>
    <p:sldId id="378" r:id="rId20"/>
    <p:sldId id="381" r:id="rId21"/>
    <p:sldId id="380" r:id="rId22"/>
    <p:sldId id="383" r:id="rId23"/>
    <p:sldId id="362" r:id="rId24"/>
    <p:sldId id="307" r:id="rId25"/>
    <p:sldId id="309" r:id="rId26"/>
    <p:sldId id="355" r:id="rId27"/>
    <p:sldId id="31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6" autoAdjust="0"/>
  </p:normalViewPr>
  <p:slideViewPr>
    <p:cSldViewPr snapToGrid="0" snapToObjects="1">
      <p:cViewPr>
        <p:scale>
          <a:sx n="100" d="100"/>
          <a:sy n="100" d="100"/>
        </p:scale>
        <p:origin x="-101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D4A1-7B26-6844-8BCC-22E9101CD9EE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4CDA7-D21F-1C4F-903B-63865833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4CDA7-D21F-1C4F-903B-638658335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C13B-4FA3-F741-91D6-24C27100E581}" type="datetimeFigureOut">
              <a:rPr lang="en-US" smtClean="0"/>
              <a:t>17-08-04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79E60-F753-7248-B74F-1FB14361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Find Live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229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3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743" y="300504"/>
            <a:ext cx="7985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ranch instructions use registers. Thus,  these I-type instruction must be parsed differently than other I-type instructions.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1743" y="3340388"/>
            <a:ext cx="798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/>
                <a:cs typeface="Monaco"/>
              </a:rPr>
              <a:t>beq</a:t>
            </a:r>
            <a:r>
              <a:rPr lang="en-US" sz="2400" dirty="0" smtClean="0">
                <a:latin typeface="Monaco"/>
                <a:cs typeface="Monaco"/>
              </a:rPr>
              <a:t>  $t0 $t7 </a:t>
            </a:r>
            <a:r>
              <a:rPr lang="en-US" sz="2400" dirty="0" err="1" smtClean="0">
                <a:latin typeface="Monaco"/>
                <a:cs typeface="Monaco"/>
              </a:rPr>
              <a:t>someLabel</a:t>
            </a:r>
            <a:r>
              <a:rPr lang="en-US" sz="2400" dirty="0" smtClean="0">
                <a:latin typeface="Monaco"/>
                <a:cs typeface="Monaco"/>
              </a:rPr>
              <a:t>   </a:t>
            </a: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 smtClean="0">
                <a:latin typeface="Monaco"/>
                <a:cs typeface="Monaco"/>
              </a:rPr>
              <a:t> $t0 == $t7 ?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83040" y="4935538"/>
            <a:ext cx="7697788" cy="601662"/>
            <a:chOff x="488" y="2565"/>
            <a:chExt cx="4849" cy="379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488" y="2760"/>
              <a:ext cx="869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35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357" y="2760"/>
              <a:ext cx="77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19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135" y="2760"/>
              <a:ext cx="777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8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12" y="2760"/>
              <a:ext cx="2425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32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594" y="2565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OpCode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650" y="256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rs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442" y="2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err="1"/>
                <a:t>rt</a:t>
              </a:r>
              <a:endParaRPr lang="en-US" sz="1800" dirty="0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806" y="2565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address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51743" y="2649538"/>
            <a:ext cx="7697788" cy="601662"/>
            <a:chOff x="488" y="2565"/>
            <a:chExt cx="4849" cy="379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88" y="2760"/>
              <a:ext cx="869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35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357" y="2760"/>
              <a:ext cx="77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19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135" y="2760"/>
              <a:ext cx="777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8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912" y="2760"/>
              <a:ext cx="2425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594" y="2565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OpCode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650" y="256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rs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442" y="2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rt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806" y="2565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address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1440" y="5702588"/>
            <a:ext cx="798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 smtClean="0">
                <a:latin typeface="Monaco"/>
                <a:cs typeface="Monaco"/>
              </a:rPr>
              <a:t>  $t0 $t7 100        # $t0 = $t7 + 100</a:t>
            </a:r>
            <a:endParaRPr lang="en-US" sz="2400" dirty="0">
              <a:latin typeface="Monaco"/>
              <a:cs typeface="Monaco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60848" y="1580634"/>
            <a:ext cx="2626665" cy="1200666"/>
            <a:chOff x="2560848" y="1580634"/>
            <a:chExt cx="2626665" cy="1200666"/>
          </a:xfrm>
        </p:grpSpPr>
        <p:sp>
          <p:nvSpPr>
            <p:cNvPr id="23" name="TextBox 22"/>
            <p:cNvSpPr txBox="1"/>
            <p:nvPr/>
          </p:nvSpPr>
          <p:spPr>
            <a:xfrm>
              <a:off x="2560848" y="1580634"/>
              <a:ext cx="2626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beq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u="sng" dirty="0" smtClean="0">
                  <a:solidFill>
                    <a:srgbClr val="FF0000"/>
                  </a:solidFill>
                </a:rPr>
                <a:t>uses</a:t>
              </a:r>
              <a:r>
                <a:rPr lang="en-US" dirty="0" smtClean="0">
                  <a:solidFill>
                    <a:srgbClr val="FF0000"/>
                  </a:solidFill>
                </a:rPr>
                <a:t> both </a:t>
              </a:r>
              <a:r>
                <a:rPr lang="en-US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rs</a:t>
              </a:r>
              <a:r>
                <a:rPr lang="en-US" dirty="0" smtClean="0">
                  <a:solidFill>
                    <a:srgbClr val="FF0000"/>
                  </a:solidFill>
                </a:rPr>
                <a:t> and </a:t>
              </a:r>
              <a:r>
                <a:rPr lang="en-US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rt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560849" y="1949966"/>
              <a:ext cx="1630151" cy="831334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0" idx="0"/>
            </p:cNvCxnSpPr>
            <p:nvPr/>
          </p:nvCxnSpPr>
          <p:spPr>
            <a:xfrm flipH="1">
              <a:off x="3815643" y="1949966"/>
              <a:ext cx="997657" cy="699572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71682" y="4209534"/>
            <a:ext cx="3008306" cy="726004"/>
            <a:chOff x="2271682" y="4209534"/>
            <a:chExt cx="3008306" cy="726004"/>
          </a:xfrm>
        </p:grpSpPr>
        <p:sp>
          <p:nvSpPr>
            <p:cNvPr id="24" name="TextBox 23"/>
            <p:cNvSpPr txBox="1"/>
            <p:nvPr/>
          </p:nvSpPr>
          <p:spPr>
            <a:xfrm>
              <a:off x="2271682" y="4209534"/>
              <a:ext cx="3008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addi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u="sng" dirty="0" smtClean="0">
                  <a:solidFill>
                    <a:srgbClr val="FF0000"/>
                  </a:solidFill>
                </a:rPr>
                <a:t>uses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rs</a:t>
              </a:r>
              <a:r>
                <a:rPr lang="en-US" dirty="0" smtClean="0">
                  <a:solidFill>
                    <a:srgbClr val="FF0000"/>
                  </a:solidFill>
                </a:rPr>
                <a:t> and </a:t>
              </a:r>
              <a:r>
                <a:rPr lang="en-US" u="sng" dirty="0" smtClean="0">
                  <a:solidFill>
                    <a:srgbClr val="FF0000"/>
                  </a:solidFill>
                </a:rPr>
                <a:t>defines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rt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  <p:cxnSp>
          <p:nvCxnSpPr>
            <p:cNvPr id="30" name="Straight Arrow Connector 29"/>
            <p:cNvCxnSpPr>
              <a:endCxn id="10" idx="0"/>
            </p:cNvCxnSpPr>
            <p:nvPr/>
          </p:nvCxnSpPr>
          <p:spPr>
            <a:xfrm flipH="1">
              <a:off x="2515040" y="4578866"/>
              <a:ext cx="1069975" cy="356672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1" idx="0"/>
            </p:cNvCxnSpPr>
            <p:nvPr/>
          </p:nvCxnSpPr>
          <p:spPr>
            <a:xfrm flipH="1">
              <a:off x="3746940" y="4578866"/>
              <a:ext cx="1294961" cy="356672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97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74700" y="2522538"/>
            <a:ext cx="7697788" cy="601662"/>
            <a:chOff x="488" y="2565"/>
            <a:chExt cx="4849" cy="379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488" y="2760"/>
              <a:ext cx="869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35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357" y="2760"/>
              <a:ext cx="778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19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135" y="2760"/>
              <a:ext cx="777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8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12" y="2760"/>
              <a:ext cx="2425" cy="1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/>
                <a:t>32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594" y="2565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OpCode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650" y="256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rs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442" y="2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rt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806" y="2565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32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743" y="578555"/>
            <a:ext cx="79854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 branch instructions use two registers and some only use one. </a:t>
            </a:r>
            <a:r>
              <a:rPr lang="en-US" sz="2400" dirty="0"/>
              <a:t>H</a:t>
            </a:r>
            <a:r>
              <a:rPr lang="en-US" sz="2400" dirty="0" smtClean="0"/>
              <a:t>andle the different branch instructions appropriately.</a:t>
            </a:r>
          </a:p>
          <a:p>
            <a:endParaRPr lang="en-US" sz="2400" dirty="0"/>
          </a:p>
        </p:txBody>
      </p:sp>
      <p:pic>
        <p:nvPicPr>
          <p:cNvPr id="2" name="Picture 1" descr="contr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4" y="2383187"/>
            <a:ext cx="7198134" cy="38327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6333" y="2840033"/>
            <a:ext cx="740889" cy="69621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86333" y="3578222"/>
            <a:ext cx="1517000" cy="71137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6333" y="4327526"/>
            <a:ext cx="740889" cy="70485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1743" y="268111"/>
            <a:ext cx="7985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 a store instructions (</a:t>
            </a:r>
            <a:r>
              <a:rPr lang="en-US" sz="2400" dirty="0" err="1" smtClean="0">
                <a:latin typeface="Monaco"/>
                <a:cs typeface="Monaco"/>
              </a:rPr>
              <a:t>sw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Monaco"/>
                <a:cs typeface="Monaco"/>
              </a:rPr>
              <a:t>sb</a:t>
            </a:r>
            <a:r>
              <a:rPr lang="en-US" sz="2400" dirty="0"/>
              <a:t> </a:t>
            </a:r>
            <a:r>
              <a:rPr lang="en-US" sz="2400" dirty="0" smtClean="0"/>
              <a:t>and  </a:t>
            </a:r>
            <a:r>
              <a:rPr lang="en-US" sz="2400" dirty="0" err="1" smtClean="0">
                <a:latin typeface="Monaco"/>
                <a:cs typeface="Monaco"/>
              </a:rPr>
              <a:t>sh</a:t>
            </a:r>
            <a:r>
              <a:rPr lang="en-US" sz="2400" dirty="0" smtClean="0"/>
              <a:t>) both registers are a source: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Monaco"/>
                <a:cs typeface="Monaco"/>
              </a:rPr>
              <a:t>rt</a:t>
            </a:r>
            <a:r>
              <a:rPr lang="en-US" sz="2400" dirty="0" smtClean="0"/>
              <a:t> is not a destination as it is in other I-type instructions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51743" y="1543881"/>
            <a:ext cx="798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2400" dirty="0" err="1" smtClean="0">
                <a:latin typeface="Monaco"/>
                <a:cs typeface="Monaco"/>
              </a:rPr>
              <a:t>sw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$t0 4($t2)</a:t>
            </a:r>
            <a:r>
              <a:rPr lang="en-US" sz="3200" dirty="0" smtClean="0"/>
              <a:t>		</a:t>
            </a: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err="1" smtClean="0">
                <a:latin typeface="Monaco"/>
                <a:cs typeface="Monaco"/>
              </a:rPr>
              <a:t>Mem</a:t>
            </a:r>
            <a:r>
              <a:rPr lang="en-US" sz="2400" dirty="0" smtClean="0">
                <a:latin typeface="Monaco"/>
                <a:cs typeface="Monaco"/>
              </a:rPr>
              <a:t>($t2+4) </a:t>
            </a:r>
            <a:r>
              <a:rPr lang="en-US" sz="2400" dirty="0" smtClean="0">
                <a:latin typeface="Monaco"/>
                <a:cs typeface="Monaco"/>
                <a:sym typeface="Wingdings"/>
              </a:rPr>
              <a:t> $t0 </a:t>
            </a:r>
            <a:r>
              <a:rPr lang="en-US" sz="2400" dirty="0" smtClean="0">
                <a:latin typeface="Monaco"/>
                <a:cs typeface="Monaco"/>
              </a:rPr>
              <a:t>	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1743" y="3804378"/>
            <a:ext cx="79854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/>
                <a:cs typeface="Monaco"/>
              </a:rPr>
              <a:t>sw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Monaco"/>
                <a:cs typeface="Monaco"/>
              </a:rPr>
              <a:t>sh</a:t>
            </a:r>
            <a:r>
              <a:rPr lang="en-US" sz="2400" dirty="0" smtClean="0"/>
              <a:t>, and </a:t>
            </a:r>
            <a:r>
              <a:rPr lang="en-US" sz="2400" dirty="0" err="1" smtClean="0">
                <a:latin typeface="Monaco"/>
                <a:cs typeface="Monaco"/>
              </a:rPr>
              <a:t>sb</a:t>
            </a:r>
            <a:r>
              <a:rPr lang="en-US" sz="2400" dirty="0" smtClean="0"/>
              <a:t> instructions can be detected by their </a:t>
            </a:r>
            <a:r>
              <a:rPr lang="en-US" sz="2400" dirty="0" err="1" smtClean="0"/>
              <a:t>opcode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 descr="st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" y="4655456"/>
            <a:ext cx="8031461" cy="15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7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Proposed Live-Analysis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5" name="Oval 4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5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4"/>
            <a:endCxn id="9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2"/>
            <a:endCxn id="7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6"/>
            <a:endCxn id="10" idx="6"/>
          </p:cNvCxnSpPr>
          <p:nvPr/>
        </p:nvCxnSpPr>
        <p:spPr>
          <a:xfrm>
            <a:off x="3130550" y="3587749"/>
            <a:ext cx="12700" cy="2565401"/>
          </a:xfrm>
          <a:prstGeom prst="curvedConnector3">
            <a:avLst>
              <a:gd name="adj1" fmla="val 45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908300" y="92501"/>
            <a:ext cx="5297301" cy="830997"/>
            <a:chOff x="2908300" y="92501"/>
            <a:chExt cx="5297301" cy="830997"/>
          </a:xfrm>
        </p:grpSpPr>
        <p:sp>
          <p:nvSpPr>
            <p:cNvPr id="47" name="TextBox 46"/>
            <p:cNvSpPr txBox="1"/>
            <p:nvPr/>
          </p:nvSpPr>
          <p:spPr>
            <a:xfrm>
              <a:off x="5092700" y="92501"/>
              <a:ext cx="311290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Which registers are live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at this point? 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7" idx="1"/>
              <a:endCxn id="45" idx="6"/>
            </p:cNvCxnSpPr>
            <p:nvPr/>
          </p:nvCxnSpPr>
          <p:spPr>
            <a:xfrm flipH="1">
              <a:off x="2908300" y="508000"/>
              <a:ext cx="2184400" cy="24909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7800" y="842059"/>
            <a:ext cx="2381250" cy="369332"/>
            <a:chOff x="177800" y="842059"/>
            <a:chExt cx="238125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177800" y="842059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LiveRegs</a:t>
              </a:r>
              <a:r>
                <a:rPr lang="en-US" dirty="0" smtClean="0">
                  <a:latin typeface="Monaco"/>
                  <a:cs typeface="Monaco"/>
                </a:rPr>
                <a:t>?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52" name="Straight Arrow Connector 51"/>
            <p:cNvCxnSpPr>
              <a:stCxn id="50" idx="3"/>
              <a:endCxn id="3" idx="2"/>
            </p:cNvCxnSpPr>
            <p:nvPr/>
          </p:nvCxnSpPr>
          <p:spPr>
            <a:xfrm flipV="1">
              <a:off x="1609164" y="1022350"/>
              <a:ext cx="949886" cy="437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168650" y="828327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1300" y="1180351"/>
            <a:ext cx="366759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Now we know that: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   $t0 </a:t>
            </a:r>
            <a:r>
              <a:rPr lang="en-US" sz="2400" dirty="0" smtClean="0">
                <a:solidFill>
                  <a:srgbClr val="FF0000"/>
                </a:solidFill>
              </a:rPr>
              <a:t>is dead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   $t1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$t2 </a:t>
            </a:r>
            <a:r>
              <a:rPr lang="en-US" sz="2400" dirty="0" smtClean="0">
                <a:solidFill>
                  <a:srgbClr val="FF0000"/>
                </a:solidFill>
              </a:rPr>
              <a:t>are live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18346" y="2542569"/>
            <a:ext cx="3595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Strategy</a:t>
            </a:r>
            <a:r>
              <a:rPr lang="en-US" sz="2400" dirty="0" smtClean="0">
                <a:solidFill>
                  <a:srgbClr val="FF0000"/>
                </a:solidFill>
              </a:rPr>
              <a:t>: find out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which registers are used by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each instruction and mark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those as live?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81350" y="164536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85206" y="5552986"/>
            <a:ext cx="315983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Using that strategy, we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would now mark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$t0</a:t>
            </a:r>
            <a:r>
              <a:rPr lang="en-US" sz="2400" dirty="0" smtClean="0">
                <a:solidFill>
                  <a:srgbClr val="FF0000"/>
                </a:solidFill>
                <a:cs typeface="Monaco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$t3 </a:t>
            </a:r>
            <a:r>
              <a:rPr lang="en-US" sz="2400" dirty="0" smtClean="0">
                <a:solidFill>
                  <a:srgbClr val="FF0000"/>
                </a:solidFill>
              </a:rPr>
              <a:t>as live.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699000" y="4241567"/>
            <a:ext cx="4141395" cy="830997"/>
            <a:chOff x="4699000" y="4241567"/>
            <a:chExt cx="4141395" cy="830997"/>
          </a:xfrm>
        </p:grpSpPr>
        <p:sp>
          <p:nvSpPr>
            <p:cNvPr id="67" name="TextBox 66"/>
            <p:cNvSpPr txBox="1"/>
            <p:nvPr/>
          </p:nvSpPr>
          <p:spPr>
            <a:xfrm>
              <a:off x="4699000" y="4241567"/>
              <a:ext cx="70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live: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1827" y="4703232"/>
              <a:ext cx="348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[___,___,___,___,___,___,___,___]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5916562" y="46328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19787" y="46328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20050" y="46328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485424" y="4651398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023677" y="6253549"/>
            <a:ext cx="197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That </a:t>
            </a:r>
            <a:r>
              <a:rPr lang="en-US" sz="2400" u="sng" dirty="0">
                <a:solidFill>
                  <a:srgbClr val="FF0000"/>
                </a:solidFill>
              </a:rPr>
              <a:t>is </a:t>
            </a:r>
            <a:r>
              <a:rPr lang="en-US" sz="2400" u="sng" dirty="0" smtClean="0">
                <a:solidFill>
                  <a:srgbClr val="FF0000"/>
                </a:solidFill>
              </a:rPr>
              <a:t>wrong!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246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/>
      <p:bldP spid="57" grpId="0"/>
      <p:bldP spid="58" grpId="0"/>
      <p:bldP spid="59" grpId="0"/>
      <p:bldP spid="60" grpId="0"/>
      <p:bldP spid="69" grpId="0"/>
      <p:bldP spid="70" grpId="0"/>
      <p:bldP spid="71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5" name="Oval 4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5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4"/>
            <a:endCxn id="9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2"/>
            <a:endCxn id="7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6"/>
            <a:endCxn id="10" idx="6"/>
          </p:cNvCxnSpPr>
          <p:nvPr/>
        </p:nvCxnSpPr>
        <p:spPr>
          <a:xfrm>
            <a:off x="3130550" y="3587749"/>
            <a:ext cx="12700" cy="2565401"/>
          </a:xfrm>
          <a:prstGeom prst="curvedConnector3">
            <a:avLst>
              <a:gd name="adj1" fmla="val 45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7800" y="842059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LiveRegs</a:t>
            </a:r>
            <a:r>
              <a:rPr lang="en-US" dirty="0" smtClean="0">
                <a:latin typeface="Monaco"/>
                <a:cs typeface="Monaco"/>
              </a:rPr>
              <a:t>?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52" name="Straight Arrow Connector 51"/>
          <p:cNvCxnSpPr>
            <a:stCxn id="50" idx="3"/>
            <a:endCxn id="3" idx="2"/>
          </p:cNvCxnSpPr>
          <p:nvPr/>
        </p:nvCxnSpPr>
        <p:spPr>
          <a:xfrm flipV="1">
            <a:off x="1609164" y="1022350"/>
            <a:ext cx="949886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00" y="3822467"/>
            <a:ext cx="70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live: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1827" y="4284132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51827" y="5669518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6562" y="42137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9787" y="42137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521196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00" y="2551293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20050" y="42137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121281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77040" y="59425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821777" y="1371600"/>
            <a:ext cx="454823" cy="876300"/>
          </a:xfrm>
          <a:custGeom>
            <a:avLst/>
            <a:gdLst>
              <a:gd name="connsiteX0" fmla="*/ 23023 w 454823"/>
              <a:gd name="connsiteY0" fmla="*/ 0 h 876300"/>
              <a:gd name="connsiteX1" fmla="*/ 48423 w 454823"/>
              <a:gd name="connsiteY1" fmla="*/ 469900 h 876300"/>
              <a:gd name="connsiteX2" fmla="*/ 454823 w 454823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23" h="876300">
                <a:moveTo>
                  <a:pt x="23023" y="0"/>
                </a:moveTo>
                <a:cubicBezTo>
                  <a:pt x="-261" y="161925"/>
                  <a:pt x="-23544" y="323850"/>
                  <a:pt x="48423" y="469900"/>
                </a:cubicBezTo>
                <a:cubicBezTo>
                  <a:pt x="120390" y="615950"/>
                  <a:pt x="454823" y="876300"/>
                  <a:pt x="454823" y="8763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76600" y="2222500"/>
            <a:ext cx="393735" cy="990600"/>
          </a:xfrm>
          <a:custGeom>
            <a:avLst/>
            <a:gdLst>
              <a:gd name="connsiteX0" fmla="*/ 0 w 393735"/>
              <a:gd name="connsiteY0" fmla="*/ 0 h 990600"/>
              <a:gd name="connsiteX1" fmla="*/ 393700 w 393735"/>
              <a:gd name="connsiteY1" fmla="*/ 457200 h 990600"/>
              <a:gd name="connsiteX2" fmla="*/ 25400 w 39373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35" h="990600">
                <a:moveTo>
                  <a:pt x="0" y="0"/>
                </a:moveTo>
                <a:cubicBezTo>
                  <a:pt x="194733" y="146050"/>
                  <a:pt x="389467" y="292100"/>
                  <a:pt x="393700" y="457200"/>
                </a:cubicBezTo>
                <a:cubicBezTo>
                  <a:pt x="397933" y="622300"/>
                  <a:pt x="25400" y="990600"/>
                  <a:pt x="25400" y="9906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30731" y="3200400"/>
            <a:ext cx="785299" cy="2946400"/>
          </a:xfrm>
          <a:custGeom>
            <a:avLst/>
            <a:gdLst>
              <a:gd name="connsiteX0" fmla="*/ 371269 w 785299"/>
              <a:gd name="connsiteY0" fmla="*/ 0 h 2946400"/>
              <a:gd name="connsiteX1" fmla="*/ 91869 w 785299"/>
              <a:gd name="connsiteY1" fmla="*/ 152400 h 2946400"/>
              <a:gd name="connsiteX2" fmla="*/ 2969 w 785299"/>
              <a:gd name="connsiteY2" fmla="*/ 330200 h 2946400"/>
              <a:gd name="connsiteX3" fmla="*/ 180769 w 785299"/>
              <a:gd name="connsiteY3" fmla="*/ 406400 h 2946400"/>
              <a:gd name="connsiteX4" fmla="*/ 383969 w 785299"/>
              <a:gd name="connsiteY4" fmla="*/ 457200 h 2946400"/>
              <a:gd name="connsiteX5" fmla="*/ 637969 w 785299"/>
              <a:gd name="connsiteY5" fmla="*/ 850900 h 2946400"/>
              <a:gd name="connsiteX6" fmla="*/ 752269 w 785299"/>
              <a:gd name="connsiteY6" fmla="*/ 1257300 h 2946400"/>
              <a:gd name="connsiteX7" fmla="*/ 777669 w 785299"/>
              <a:gd name="connsiteY7" fmla="*/ 1663700 h 2946400"/>
              <a:gd name="connsiteX8" fmla="*/ 777669 w 785299"/>
              <a:gd name="connsiteY8" fmla="*/ 2006600 h 2946400"/>
              <a:gd name="connsiteX9" fmla="*/ 688769 w 785299"/>
              <a:gd name="connsiteY9" fmla="*/ 2311400 h 2946400"/>
              <a:gd name="connsiteX10" fmla="*/ 561769 w 785299"/>
              <a:gd name="connsiteY10" fmla="*/ 2667000 h 2946400"/>
              <a:gd name="connsiteX11" fmla="*/ 396669 w 785299"/>
              <a:gd name="connsiteY11" fmla="*/ 2895600 h 2946400"/>
              <a:gd name="connsiteX12" fmla="*/ 282369 w 785299"/>
              <a:gd name="connsiteY12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299" h="2946400">
                <a:moveTo>
                  <a:pt x="371269" y="0"/>
                </a:moveTo>
                <a:cubicBezTo>
                  <a:pt x="262260" y="48683"/>
                  <a:pt x="153252" y="97367"/>
                  <a:pt x="91869" y="152400"/>
                </a:cubicBezTo>
                <a:cubicBezTo>
                  <a:pt x="30486" y="207433"/>
                  <a:pt x="-11848" y="287867"/>
                  <a:pt x="2969" y="330200"/>
                </a:cubicBezTo>
                <a:cubicBezTo>
                  <a:pt x="17786" y="372533"/>
                  <a:pt x="117269" y="385233"/>
                  <a:pt x="180769" y="406400"/>
                </a:cubicBezTo>
                <a:cubicBezTo>
                  <a:pt x="244269" y="427567"/>
                  <a:pt x="307769" y="383117"/>
                  <a:pt x="383969" y="457200"/>
                </a:cubicBezTo>
                <a:cubicBezTo>
                  <a:pt x="460169" y="531283"/>
                  <a:pt x="576586" y="717550"/>
                  <a:pt x="637969" y="850900"/>
                </a:cubicBezTo>
                <a:cubicBezTo>
                  <a:pt x="699352" y="984250"/>
                  <a:pt x="728986" y="1121833"/>
                  <a:pt x="752269" y="1257300"/>
                </a:cubicBezTo>
                <a:cubicBezTo>
                  <a:pt x="775552" y="1392767"/>
                  <a:pt x="773436" y="1538817"/>
                  <a:pt x="777669" y="1663700"/>
                </a:cubicBezTo>
                <a:cubicBezTo>
                  <a:pt x="781902" y="1788583"/>
                  <a:pt x="792486" y="1898650"/>
                  <a:pt x="777669" y="2006600"/>
                </a:cubicBezTo>
                <a:cubicBezTo>
                  <a:pt x="762852" y="2114550"/>
                  <a:pt x="724752" y="2201333"/>
                  <a:pt x="688769" y="2311400"/>
                </a:cubicBezTo>
                <a:cubicBezTo>
                  <a:pt x="652786" y="2421467"/>
                  <a:pt x="610452" y="2569633"/>
                  <a:pt x="561769" y="2667000"/>
                </a:cubicBezTo>
                <a:cubicBezTo>
                  <a:pt x="513086" y="2764367"/>
                  <a:pt x="443236" y="2849033"/>
                  <a:pt x="396669" y="2895600"/>
                </a:cubicBezTo>
                <a:cubicBezTo>
                  <a:pt x="350102" y="2942167"/>
                  <a:pt x="282369" y="2946400"/>
                  <a:pt x="282369" y="29464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32237" y="595"/>
            <a:ext cx="36614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have finished the blue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path and found that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$t1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$t2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$t3</a:t>
            </a:r>
            <a:r>
              <a:rPr lang="en-US" sz="2400" dirty="0" smtClean="0">
                <a:solidFill>
                  <a:srgbClr val="FF0000"/>
                </a:solidFill>
              </a:rPr>
              <a:t> are live.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2664" y="1475028"/>
            <a:ext cx="3063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Now we have to follow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other paths.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230" y="336409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$t1 $t4 done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99000" y="5096700"/>
            <a:ext cx="239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knownToBeDead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2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15" grpId="0"/>
      <p:bldP spid="38" grpId="0"/>
      <p:bldP spid="39" grpId="0"/>
      <p:bldP spid="40" grpId="0"/>
      <p:bldP spid="41" grpId="1"/>
      <p:bldP spid="44" grpId="0"/>
      <p:bldP spid="48" grpId="0"/>
      <p:bldP spid="22" grpId="0" animBg="1"/>
      <p:bldP spid="24" grpId="0" animBg="1"/>
      <p:bldP spid="29" grpId="0" animBg="1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5" name="Oval 4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5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8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4"/>
            <a:endCxn id="9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2"/>
            <a:endCxn id="7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6"/>
            <a:endCxn id="10" idx="6"/>
          </p:cNvCxnSpPr>
          <p:nvPr/>
        </p:nvCxnSpPr>
        <p:spPr>
          <a:xfrm>
            <a:off x="3130550" y="3587749"/>
            <a:ext cx="12700" cy="2565401"/>
          </a:xfrm>
          <a:prstGeom prst="curvedConnector3">
            <a:avLst>
              <a:gd name="adj1" fmla="val 45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77800" y="842059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LiveRegs</a:t>
            </a:r>
            <a:r>
              <a:rPr lang="en-US" dirty="0" smtClean="0">
                <a:latin typeface="Monaco"/>
                <a:cs typeface="Monaco"/>
              </a:rPr>
              <a:t>?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52" name="Straight Arrow Connector 51"/>
          <p:cNvCxnSpPr>
            <a:stCxn id="50" idx="3"/>
            <a:endCxn id="3" idx="2"/>
          </p:cNvCxnSpPr>
          <p:nvPr/>
        </p:nvCxnSpPr>
        <p:spPr>
          <a:xfrm flipV="1">
            <a:off x="1609164" y="1022350"/>
            <a:ext cx="949886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9000" y="4241567"/>
            <a:ext cx="70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live: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699000" y="5096700"/>
            <a:ext cx="239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knownToBeDead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1827" y="4703232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51827" y="5669518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16562" y="46328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19787" y="46328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521196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11600" y="2551293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20050" y="46328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121281" y="56012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8900" y="25385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$t0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821777" y="1371600"/>
            <a:ext cx="454823" cy="876300"/>
          </a:xfrm>
          <a:custGeom>
            <a:avLst/>
            <a:gdLst>
              <a:gd name="connsiteX0" fmla="*/ 23023 w 454823"/>
              <a:gd name="connsiteY0" fmla="*/ 0 h 876300"/>
              <a:gd name="connsiteX1" fmla="*/ 48423 w 454823"/>
              <a:gd name="connsiteY1" fmla="*/ 469900 h 876300"/>
              <a:gd name="connsiteX2" fmla="*/ 454823 w 454823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23" h="876300">
                <a:moveTo>
                  <a:pt x="23023" y="0"/>
                </a:moveTo>
                <a:cubicBezTo>
                  <a:pt x="-261" y="161925"/>
                  <a:pt x="-23544" y="323850"/>
                  <a:pt x="48423" y="469900"/>
                </a:cubicBezTo>
                <a:cubicBezTo>
                  <a:pt x="120390" y="615950"/>
                  <a:pt x="454823" y="876300"/>
                  <a:pt x="454823" y="8763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76600" y="2222500"/>
            <a:ext cx="393735" cy="990600"/>
          </a:xfrm>
          <a:custGeom>
            <a:avLst/>
            <a:gdLst>
              <a:gd name="connsiteX0" fmla="*/ 0 w 393735"/>
              <a:gd name="connsiteY0" fmla="*/ 0 h 990600"/>
              <a:gd name="connsiteX1" fmla="*/ 393700 w 393735"/>
              <a:gd name="connsiteY1" fmla="*/ 457200 h 990600"/>
              <a:gd name="connsiteX2" fmla="*/ 25400 w 39373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35" h="990600">
                <a:moveTo>
                  <a:pt x="0" y="0"/>
                </a:moveTo>
                <a:cubicBezTo>
                  <a:pt x="194733" y="146050"/>
                  <a:pt x="389467" y="292100"/>
                  <a:pt x="393700" y="457200"/>
                </a:cubicBezTo>
                <a:cubicBezTo>
                  <a:pt x="397933" y="622300"/>
                  <a:pt x="25400" y="990600"/>
                  <a:pt x="25400" y="9906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930731" y="3200400"/>
            <a:ext cx="785299" cy="2946400"/>
          </a:xfrm>
          <a:custGeom>
            <a:avLst/>
            <a:gdLst>
              <a:gd name="connsiteX0" fmla="*/ 371269 w 785299"/>
              <a:gd name="connsiteY0" fmla="*/ 0 h 2946400"/>
              <a:gd name="connsiteX1" fmla="*/ 91869 w 785299"/>
              <a:gd name="connsiteY1" fmla="*/ 152400 h 2946400"/>
              <a:gd name="connsiteX2" fmla="*/ 2969 w 785299"/>
              <a:gd name="connsiteY2" fmla="*/ 330200 h 2946400"/>
              <a:gd name="connsiteX3" fmla="*/ 180769 w 785299"/>
              <a:gd name="connsiteY3" fmla="*/ 406400 h 2946400"/>
              <a:gd name="connsiteX4" fmla="*/ 383969 w 785299"/>
              <a:gd name="connsiteY4" fmla="*/ 457200 h 2946400"/>
              <a:gd name="connsiteX5" fmla="*/ 637969 w 785299"/>
              <a:gd name="connsiteY5" fmla="*/ 850900 h 2946400"/>
              <a:gd name="connsiteX6" fmla="*/ 752269 w 785299"/>
              <a:gd name="connsiteY6" fmla="*/ 1257300 h 2946400"/>
              <a:gd name="connsiteX7" fmla="*/ 777669 w 785299"/>
              <a:gd name="connsiteY7" fmla="*/ 1663700 h 2946400"/>
              <a:gd name="connsiteX8" fmla="*/ 777669 w 785299"/>
              <a:gd name="connsiteY8" fmla="*/ 2006600 h 2946400"/>
              <a:gd name="connsiteX9" fmla="*/ 688769 w 785299"/>
              <a:gd name="connsiteY9" fmla="*/ 2311400 h 2946400"/>
              <a:gd name="connsiteX10" fmla="*/ 561769 w 785299"/>
              <a:gd name="connsiteY10" fmla="*/ 2667000 h 2946400"/>
              <a:gd name="connsiteX11" fmla="*/ 396669 w 785299"/>
              <a:gd name="connsiteY11" fmla="*/ 2895600 h 2946400"/>
              <a:gd name="connsiteX12" fmla="*/ 282369 w 785299"/>
              <a:gd name="connsiteY12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5299" h="2946400">
                <a:moveTo>
                  <a:pt x="371269" y="0"/>
                </a:moveTo>
                <a:cubicBezTo>
                  <a:pt x="262260" y="48683"/>
                  <a:pt x="153252" y="97367"/>
                  <a:pt x="91869" y="152400"/>
                </a:cubicBezTo>
                <a:cubicBezTo>
                  <a:pt x="30486" y="207433"/>
                  <a:pt x="-11848" y="287867"/>
                  <a:pt x="2969" y="330200"/>
                </a:cubicBezTo>
                <a:cubicBezTo>
                  <a:pt x="17786" y="372533"/>
                  <a:pt x="117269" y="385233"/>
                  <a:pt x="180769" y="406400"/>
                </a:cubicBezTo>
                <a:cubicBezTo>
                  <a:pt x="244269" y="427567"/>
                  <a:pt x="307769" y="383117"/>
                  <a:pt x="383969" y="457200"/>
                </a:cubicBezTo>
                <a:cubicBezTo>
                  <a:pt x="460169" y="531283"/>
                  <a:pt x="576586" y="717550"/>
                  <a:pt x="637969" y="850900"/>
                </a:cubicBezTo>
                <a:cubicBezTo>
                  <a:pt x="699352" y="984250"/>
                  <a:pt x="728986" y="1121833"/>
                  <a:pt x="752269" y="1257300"/>
                </a:cubicBezTo>
                <a:cubicBezTo>
                  <a:pt x="775552" y="1392767"/>
                  <a:pt x="773436" y="1538817"/>
                  <a:pt x="777669" y="1663700"/>
                </a:cubicBezTo>
                <a:cubicBezTo>
                  <a:pt x="781902" y="1788583"/>
                  <a:pt x="792486" y="1898650"/>
                  <a:pt x="777669" y="2006600"/>
                </a:cubicBezTo>
                <a:cubicBezTo>
                  <a:pt x="762852" y="2114550"/>
                  <a:pt x="724752" y="2201333"/>
                  <a:pt x="688769" y="2311400"/>
                </a:cubicBezTo>
                <a:cubicBezTo>
                  <a:pt x="652786" y="2421467"/>
                  <a:pt x="610452" y="2569633"/>
                  <a:pt x="561769" y="2667000"/>
                </a:cubicBezTo>
                <a:cubicBezTo>
                  <a:pt x="513086" y="2764367"/>
                  <a:pt x="443236" y="2849033"/>
                  <a:pt x="396669" y="2895600"/>
                </a:cubicBezTo>
                <a:cubicBezTo>
                  <a:pt x="350102" y="2942167"/>
                  <a:pt x="282369" y="2946400"/>
                  <a:pt x="282369" y="29464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980483" y="17526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916562" y="123236"/>
            <a:ext cx="3179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issue is that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$t4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was marked as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knownToBeDead</a:t>
            </a:r>
            <a:r>
              <a:rPr lang="en-US" sz="2400" dirty="0" smtClean="0">
                <a:solidFill>
                  <a:srgbClr val="FF0000"/>
                </a:solidFill>
              </a:rPr>
              <a:t> in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blue path, but 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is live in the green path.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9187" y="2186453"/>
            <a:ext cx="24222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need to save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knownToBeDead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at each split point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 that we have 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when going down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other path.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9230" y="336409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$t1 $t4 done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040" y="59425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2343150" y="3184525"/>
            <a:ext cx="901700" cy="511175"/>
          </a:xfrm>
          <a:custGeom>
            <a:avLst/>
            <a:gdLst>
              <a:gd name="connsiteX0" fmla="*/ 0 w 901700"/>
              <a:gd name="connsiteY0" fmla="*/ 0 h 511175"/>
              <a:gd name="connsiteX1" fmla="*/ 279400 w 901700"/>
              <a:gd name="connsiteY1" fmla="*/ 225425 h 511175"/>
              <a:gd name="connsiteX2" fmla="*/ 549275 w 901700"/>
              <a:gd name="connsiteY2" fmla="*/ 393700 h 511175"/>
              <a:gd name="connsiteX3" fmla="*/ 901700 w 901700"/>
              <a:gd name="connsiteY3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511175">
                <a:moveTo>
                  <a:pt x="0" y="0"/>
                </a:moveTo>
                <a:cubicBezTo>
                  <a:pt x="93927" y="79904"/>
                  <a:pt x="187854" y="159808"/>
                  <a:pt x="279400" y="225425"/>
                </a:cubicBezTo>
                <a:cubicBezTo>
                  <a:pt x="370946" y="291042"/>
                  <a:pt x="445558" y="346075"/>
                  <a:pt x="549275" y="393700"/>
                </a:cubicBezTo>
                <a:cubicBezTo>
                  <a:pt x="652992" y="441325"/>
                  <a:pt x="901700" y="511175"/>
                  <a:pt x="901700" y="51117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0" grpId="0" animBg="1"/>
      <p:bldP spid="62" grpId="0"/>
      <p:bldP spid="49" grpId="0"/>
      <p:bldP spid="55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790" y="1371600"/>
            <a:ext cx="7851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Because we need to save </a:t>
            </a:r>
            <a:r>
              <a:rPr lang="en-US" sz="2400" dirty="0" err="1"/>
              <a:t>k</a:t>
            </a:r>
            <a:r>
              <a:rPr lang="en-US" sz="2400" dirty="0" err="1" smtClean="0"/>
              <a:t>nownToBeDead</a:t>
            </a:r>
            <a:r>
              <a:rPr lang="en-US" sz="2400" dirty="0" smtClean="0"/>
              <a:t> at each split point</a:t>
            </a:r>
          </a:p>
          <a:p>
            <a:r>
              <a:rPr lang="en-US" sz="2400" dirty="0" smtClean="0"/>
              <a:t>we will need to keep many copies.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4790" y="2717800"/>
            <a:ext cx="746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easy way to do this is to keep a </a:t>
            </a:r>
            <a:r>
              <a:rPr lang="en-US" sz="2400" dirty="0" err="1" smtClean="0"/>
              <a:t>knownToBeDead</a:t>
            </a:r>
            <a:r>
              <a:rPr lang="en-US" sz="2400" dirty="0" smtClean="0"/>
              <a:t> stack.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790" y="4013200"/>
            <a:ext cx="80970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each split point: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before following the first path duplicate the top of the stack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before following the second path discard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100649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1196" y="6380718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0565" y="63124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1196" y="638071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1196" y="6011386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1196" y="5646340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1196" y="527700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1196" y="490571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1400" y="4127267"/>
            <a:ext cx="70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live: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4227" y="4207932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68962" y="41375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2187" y="41375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2450" y="41375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23" name="Oval 22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  <a:endCxn id="23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4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4"/>
            <a:endCxn id="25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5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  <a:endCxn id="26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4"/>
            <a:endCxn id="27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7" idx="2"/>
            <a:endCxn id="25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6"/>
            <a:endCxn id="28" idx="6"/>
          </p:cNvCxnSpPr>
          <p:nvPr/>
        </p:nvCxnSpPr>
        <p:spPr>
          <a:xfrm>
            <a:off x="3130550" y="3587749"/>
            <a:ext cx="12700" cy="2565401"/>
          </a:xfrm>
          <a:prstGeom prst="curvedConnector3">
            <a:avLst>
              <a:gd name="adj1" fmla="val 45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7800" y="842059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LiveRegs</a:t>
            </a:r>
            <a:r>
              <a:rPr lang="en-US" dirty="0" smtClean="0">
                <a:latin typeface="Monaco"/>
                <a:cs typeface="Monaco"/>
              </a:rPr>
              <a:t>?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1" name="Straight Arrow Connector 40"/>
          <p:cNvCxnSpPr>
            <a:stCxn id="40" idx="3"/>
            <a:endCxn id="20" idx="2"/>
          </p:cNvCxnSpPr>
          <p:nvPr/>
        </p:nvCxnSpPr>
        <p:spPr>
          <a:xfrm flipV="1">
            <a:off x="1609164" y="1022350"/>
            <a:ext cx="949886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1600" y="2551293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900" y="25385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$t5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821777" y="1371600"/>
            <a:ext cx="454823" cy="876300"/>
          </a:xfrm>
          <a:custGeom>
            <a:avLst/>
            <a:gdLst>
              <a:gd name="connsiteX0" fmla="*/ 23023 w 454823"/>
              <a:gd name="connsiteY0" fmla="*/ 0 h 876300"/>
              <a:gd name="connsiteX1" fmla="*/ 48423 w 454823"/>
              <a:gd name="connsiteY1" fmla="*/ 469900 h 876300"/>
              <a:gd name="connsiteX2" fmla="*/ 454823 w 454823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23" h="876300">
                <a:moveTo>
                  <a:pt x="23023" y="0"/>
                </a:moveTo>
                <a:cubicBezTo>
                  <a:pt x="-261" y="161925"/>
                  <a:pt x="-23544" y="323850"/>
                  <a:pt x="48423" y="469900"/>
                </a:cubicBezTo>
                <a:cubicBezTo>
                  <a:pt x="120390" y="615950"/>
                  <a:pt x="454823" y="876300"/>
                  <a:pt x="454823" y="8763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276600" y="2222500"/>
            <a:ext cx="393735" cy="990600"/>
          </a:xfrm>
          <a:custGeom>
            <a:avLst/>
            <a:gdLst>
              <a:gd name="connsiteX0" fmla="*/ 0 w 393735"/>
              <a:gd name="connsiteY0" fmla="*/ 0 h 990600"/>
              <a:gd name="connsiteX1" fmla="*/ 393700 w 393735"/>
              <a:gd name="connsiteY1" fmla="*/ 457200 h 990600"/>
              <a:gd name="connsiteX2" fmla="*/ 25400 w 39373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35" h="990600">
                <a:moveTo>
                  <a:pt x="0" y="0"/>
                </a:moveTo>
                <a:cubicBezTo>
                  <a:pt x="194733" y="146050"/>
                  <a:pt x="389467" y="292100"/>
                  <a:pt x="393700" y="457200"/>
                </a:cubicBezTo>
                <a:cubicBezTo>
                  <a:pt x="397933" y="622300"/>
                  <a:pt x="25400" y="990600"/>
                  <a:pt x="25400" y="9906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980483" y="17526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516774" y="75700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Duplicate top of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knownToBeDead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stack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before proceeding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from a split point.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18187" y="2123095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Discard the top of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knownToBeDead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stack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before proceeding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to the other path.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230" y="336409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$t1 $t4 done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040" y="59425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2284" y="6337067"/>
            <a:ext cx="11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 →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516647" y="5998686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686016" y="5930409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407735" y="5955035"/>
            <a:ext cx="11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 →</a:t>
            </a:r>
            <a:endParaRPr lang="en-US" sz="2400" dirty="0"/>
          </a:p>
        </p:txBody>
      </p:sp>
      <p:sp>
        <p:nvSpPr>
          <p:cNvPr id="68" name="Freeform 67"/>
          <p:cNvSpPr/>
          <p:nvPr/>
        </p:nvSpPr>
        <p:spPr>
          <a:xfrm>
            <a:off x="2949571" y="3200400"/>
            <a:ext cx="355604" cy="457200"/>
          </a:xfrm>
          <a:custGeom>
            <a:avLst/>
            <a:gdLst>
              <a:gd name="connsiteX0" fmla="*/ 349254 w 355604"/>
              <a:gd name="connsiteY0" fmla="*/ 0 h 457200"/>
              <a:gd name="connsiteX1" fmla="*/ 101604 w 355604"/>
              <a:gd name="connsiteY1" fmla="*/ 168275 h 457200"/>
              <a:gd name="connsiteX2" fmla="*/ 4 w 355604"/>
              <a:gd name="connsiteY2" fmla="*/ 298450 h 457200"/>
              <a:gd name="connsiteX3" fmla="*/ 104779 w 355604"/>
              <a:gd name="connsiteY3" fmla="*/ 374650 h 457200"/>
              <a:gd name="connsiteX4" fmla="*/ 285754 w 355604"/>
              <a:gd name="connsiteY4" fmla="*/ 415925 h 457200"/>
              <a:gd name="connsiteX5" fmla="*/ 355604 w 355604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604" h="457200">
                <a:moveTo>
                  <a:pt x="349254" y="0"/>
                </a:moveTo>
                <a:cubicBezTo>
                  <a:pt x="254533" y="59266"/>
                  <a:pt x="159812" y="118533"/>
                  <a:pt x="101604" y="168275"/>
                </a:cubicBezTo>
                <a:cubicBezTo>
                  <a:pt x="43396" y="218017"/>
                  <a:pt x="-525" y="264054"/>
                  <a:pt x="4" y="298450"/>
                </a:cubicBezTo>
                <a:cubicBezTo>
                  <a:pt x="533" y="332846"/>
                  <a:pt x="57154" y="355071"/>
                  <a:pt x="104779" y="374650"/>
                </a:cubicBezTo>
                <a:cubicBezTo>
                  <a:pt x="152404" y="394229"/>
                  <a:pt x="243950" y="402167"/>
                  <a:pt x="285754" y="415925"/>
                </a:cubicBezTo>
                <a:cubicBezTo>
                  <a:pt x="327558" y="429683"/>
                  <a:pt x="355604" y="457200"/>
                  <a:pt x="355604" y="4572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78065" y="5930409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503947" y="5643086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673316" y="5574809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395035" y="5599435"/>
            <a:ext cx="11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 →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7265365" y="5574809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3280833" y="3640667"/>
            <a:ext cx="425320" cy="2476500"/>
          </a:xfrm>
          <a:custGeom>
            <a:avLst/>
            <a:gdLst>
              <a:gd name="connsiteX0" fmla="*/ 8467 w 425320"/>
              <a:gd name="connsiteY0" fmla="*/ 0 h 2476500"/>
              <a:gd name="connsiteX1" fmla="*/ 152400 w 425320"/>
              <a:gd name="connsiteY1" fmla="*/ 152400 h 2476500"/>
              <a:gd name="connsiteX2" fmla="*/ 262467 w 425320"/>
              <a:gd name="connsiteY2" fmla="*/ 342900 h 2476500"/>
              <a:gd name="connsiteX3" fmla="*/ 355600 w 425320"/>
              <a:gd name="connsiteY3" fmla="*/ 643466 h 2476500"/>
              <a:gd name="connsiteX4" fmla="*/ 419100 w 425320"/>
              <a:gd name="connsiteY4" fmla="*/ 986366 h 2476500"/>
              <a:gd name="connsiteX5" fmla="*/ 419100 w 425320"/>
              <a:gd name="connsiteY5" fmla="*/ 1397000 h 2476500"/>
              <a:gd name="connsiteX6" fmla="*/ 385234 w 425320"/>
              <a:gd name="connsiteY6" fmla="*/ 1718733 h 2476500"/>
              <a:gd name="connsiteX7" fmla="*/ 292100 w 425320"/>
              <a:gd name="connsiteY7" fmla="*/ 2044700 h 2476500"/>
              <a:gd name="connsiteX8" fmla="*/ 165100 w 425320"/>
              <a:gd name="connsiteY8" fmla="*/ 2294466 h 2476500"/>
              <a:gd name="connsiteX9" fmla="*/ 0 w 425320"/>
              <a:gd name="connsiteY9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320" h="2476500">
                <a:moveTo>
                  <a:pt x="8467" y="0"/>
                </a:moveTo>
                <a:cubicBezTo>
                  <a:pt x="59267" y="47625"/>
                  <a:pt x="110067" y="95250"/>
                  <a:pt x="152400" y="152400"/>
                </a:cubicBezTo>
                <a:cubicBezTo>
                  <a:pt x="194733" y="209550"/>
                  <a:pt x="228600" y="261056"/>
                  <a:pt x="262467" y="342900"/>
                </a:cubicBezTo>
                <a:cubicBezTo>
                  <a:pt x="296334" y="424744"/>
                  <a:pt x="329495" y="536222"/>
                  <a:pt x="355600" y="643466"/>
                </a:cubicBezTo>
                <a:cubicBezTo>
                  <a:pt x="381706" y="750710"/>
                  <a:pt x="408517" y="860777"/>
                  <a:pt x="419100" y="986366"/>
                </a:cubicBezTo>
                <a:cubicBezTo>
                  <a:pt x="429683" y="1111955"/>
                  <a:pt x="424744" y="1274939"/>
                  <a:pt x="419100" y="1397000"/>
                </a:cubicBezTo>
                <a:cubicBezTo>
                  <a:pt x="413456" y="1519061"/>
                  <a:pt x="406401" y="1610783"/>
                  <a:pt x="385234" y="1718733"/>
                </a:cubicBezTo>
                <a:cubicBezTo>
                  <a:pt x="364067" y="1826683"/>
                  <a:pt x="328789" y="1948744"/>
                  <a:pt x="292100" y="2044700"/>
                </a:cubicBezTo>
                <a:cubicBezTo>
                  <a:pt x="255411" y="2140656"/>
                  <a:pt x="213783" y="2222499"/>
                  <a:pt x="165100" y="2294466"/>
                </a:cubicBezTo>
                <a:cubicBezTo>
                  <a:pt x="116417" y="2366433"/>
                  <a:pt x="0" y="2476500"/>
                  <a:pt x="0" y="24765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828688" y="3479800"/>
            <a:ext cx="117712" cy="1346200"/>
          </a:xfrm>
          <a:custGeom>
            <a:avLst/>
            <a:gdLst>
              <a:gd name="connsiteX0" fmla="*/ 117712 w 117712"/>
              <a:gd name="connsiteY0" fmla="*/ 0 h 1346200"/>
              <a:gd name="connsiteX1" fmla="*/ 3412 w 117712"/>
              <a:gd name="connsiteY1" fmla="*/ 228600 h 1346200"/>
              <a:gd name="connsiteX2" fmla="*/ 28812 w 117712"/>
              <a:gd name="connsiteY2" fmla="*/ 596900 h 1346200"/>
              <a:gd name="connsiteX3" fmla="*/ 16112 w 117712"/>
              <a:gd name="connsiteY3" fmla="*/ 965200 h 1346200"/>
              <a:gd name="connsiteX4" fmla="*/ 16112 w 117712"/>
              <a:gd name="connsiteY4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2" h="1346200">
                <a:moveTo>
                  <a:pt x="117712" y="0"/>
                </a:moveTo>
                <a:cubicBezTo>
                  <a:pt x="67970" y="64558"/>
                  <a:pt x="18229" y="129117"/>
                  <a:pt x="3412" y="228600"/>
                </a:cubicBezTo>
                <a:cubicBezTo>
                  <a:pt x="-11405" y="328083"/>
                  <a:pt x="26695" y="474133"/>
                  <a:pt x="28812" y="596900"/>
                </a:cubicBezTo>
                <a:cubicBezTo>
                  <a:pt x="30929" y="719667"/>
                  <a:pt x="18229" y="840317"/>
                  <a:pt x="16112" y="965200"/>
                </a:cubicBezTo>
                <a:cubicBezTo>
                  <a:pt x="13995" y="1090083"/>
                  <a:pt x="16112" y="1346200"/>
                  <a:pt x="16112" y="1346200"/>
                </a:cubicBezTo>
              </a:path>
            </a:pathLst>
          </a:custGeom>
          <a:ln w="38100" cmpd="sng">
            <a:solidFill>
              <a:srgbClr val="80008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983356" y="452368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$t1 $t1 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879486" y="3594100"/>
            <a:ext cx="972953" cy="1729350"/>
          </a:xfrm>
          <a:custGeom>
            <a:avLst/>
            <a:gdLst>
              <a:gd name="connsiteX0" fmla="*/ 965314 w 972953"/>
              <a:gd name="connsiteY0" fmla="*/ 1219200 h 1729350"/>
              <a:gd name="connsiteX1" fmla="*/ 965314 w 972953"/>
              <a:gd name="connsiteY1" fmla="*/ 1460500 h 1729350"/>
              <a:gd name="connsiteX2" fmla="*/ 952614 w 972953"/>
              <a:gd name="connsiteY2" fmla="*/ 1663700 h 1729350"/>
              <a:gd name="connsiteX3" fmla="*/ 736714 w 972953"/>
              <a:gd name="connsiteY3" fmla="*/ 1727200 h 1729350"/>
              <a:gd name="connsiteX4" fmla="*/ 419214 w 972953"/>
              <a:gd name="connsiteY4" fmla="*/ 1600200 h 1729350"/>
              <a:gd name="connsiteX5" fmla="*/ 216014 w 972953"/>
              <a:gd name="connsiteY5" fmla="*/ 1447800 h 1729350"/>
              <a:gd name="connsiteX6" fmla="*/ 76314 w 972953"/>
              <a:gd name="connsiteY6" fmla="*/ 1193800 h 1729350"/>
              <a:gd name="connsiteX7" fmla="*/ 114 w 972953"/>
              <a:gd name="connsiteY7" fmla="*/ 863600 h 1729350"/>
              <a:gd name="connsiteX8" fmla="*/ 63614 w 972953"/>
              <a:gd name="connsiteY8" fmla="*/ 533400 h 1729350"/>
              <a:gd name="connsiteX9" fmla="*/ 228714 w 972953"/>
              <a:gd name="connsiteY9" fmla="*/ 254000 h 1729350"/>
              <a:gd name="connsiteX10" fmla="*/ 558914 w 972953"/>
              <a:gd name="connsiteY10" fmla="*/ 0 h 17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953" h="1729350">
                <a:moveTo>
                  <a:pt x="965314" y="1219200"/>
                </a:moveTo>
                <a:cubicBezTo>
                  <a:pt x="966372" y="1302808"/>
                  <a:pt x="967431" y="1386417"/>
                  <a:pt x="965314" y="1460500"/>
                </a:cubicBezTo>
                <a:cubicBezTo>
                  <a:pt x="963197" y="1534583"/>
                  <a:pt x="990714" y="1619250"/>
                  <a:pt x="952614" y="1663700"/>
                </a:cubicBezTo>
                <a:cubicBezTo>
                  <a:pt x="914514" y="1708150"/>
                  <a:pt x="825614" y="1737783"/>
                  <a:pt x="736714" y="1727200"/>
                </a:cubicBezTo>
                <a:cubicBezTo>
                  <a:pt x="647814" y="1716617"/>
                  <a:pt x="505997" y="1646767"/>
                  <a:pt x="419214" y="1600200"/>
                </a:cubicBezTo>
                <a:cubicBezTo>
                  <a:pt x="332431" y="1553633"/>
                  <a:pt x="273164" y="1515533"/>
                  <a:pt x="216014" y="1447800"/>
                </a:cubicBezTo>
                <a:cubicBezTo>
                  <a:pt x="158864" y="1380067"/>
                  <a:pt x="112297" y="1291167"/>
                  <a:pt x="76314" y="1193800"/>
                </a:cubicBezTo>
                <a:cubicBezTo>
                  <a:pt x="40331" y="1096433"/>
                  <a:pt x="2231" y="973667"/>
                  <a:pt x="114" y="863600"/>
                </a:cubicBezTo>
                <a:cubicBezTo>
                  <a:pt x="-2003" y="753533"/>
                  <a:pt x="25514" y="635000"/>
                  <a:pt x="63614" y="533400"/>
                </a:cubicBezTo>
                <a:cubicBezTo>
                  <a:pt x="101714" y="431800"/>
                  <a:pt x="146164" y="342900"/>
                  <a:pt x="228714" y="254000"/>
                </a:cubicBezTo>
                <a:cubicBezTo>
                  <a:pt x="311264" y="165100"/>
                  <a:pt x="558914" y="0"/>
                  <a:pt x="558914" y="0"/>
                </a:cubicBezTo>
              </a:path>
            </a:pathLst>
          </a:custGeom>
          <a:ln w="38100" cmpd="sng">
            <a:solidFill>
              <a:srgbClr val="80008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26665" y="51467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j</a:t>
            </a:r>
            <a:r>
              <a:rPr lang="en-US" dirty="0" smtClean="0">
                <a:latin typeface="Monaco"/>
                <a:cs typeface="Monaco"/>
              </a:rPr>
              <a:t> loop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7110" y="241895"/>
            <a:ext cx="5583079" cy="1200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Cycle Detection: A path that goes back </a:t>
            </a:r>
          </a:p>
          <a:p>
            <a:r>
              <a:rPr lang="en-US" sz="2400" dirty="0" smtClean="0"/>
              <a:t>to a node already visited, in the same path,</a:t>
            </a:r>
          </a:p>
          <a:p>
            <a:r>
              <a:rPr lang="en-US" sz="2400" dirty="0" smtClean="0"/>
              <a:t>must terminate. 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08" y="1752600"/>
            <a:ext cx="519805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introduce a visited marker later.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697165" y="62997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343150" y="3184525"/>
            <a:ext cx="901700" cy="511175"/>
          </a:xfrm>
          <a:custGeom>
            <a:avLst/>
            <a:gdLst>
              <a:gd name="connsiteX0" fmla="*/ 0 w 901700"/>
              <a:gd name="connsiteY0" fmla="*/ 0 h 511175"/>
              <a:gd name="connsiteX1" fmla="*/ 279400 w 901700"/>
              <a:gd name="connsiteY1" fmla="*/ 225425 h 511175"/>
              <a:gd name="connsiteX2" fmla="*/ 549275 w 901700"/>
              <a:gd name="connsiteY2" fmla="*/ 393700 h 511175"/>
              <a:gd name="connsiteX3" fmla="*/ 901700 w 901700"/>
              <a:gd name="connsiteY3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511175">
                <a:moveTo>
                  <a:pt x="0" y="0"/>
                </a:moveTo>
                <a:cubicBezTo>
                  <a:pt x="93927" y="79904"/>
                  <a:pt x="187854" y="159808"/>
                  <a:pt x="279400" y="225425"/>
                </a:cubicBezTo>
                <a:cubicBezTo>
                  <a:pt x="370946" y="291042"/>
                  <a:pt x="445558" y="346075"/>
                  <a:pt x="549275" y="393700"/>
                </a:cubicBezTo>
                <a:cubicBezTo>
                  <a:pt x="652992" y="441325"/>
                  <a:pt x="901700" y="511175"/>
                  <a:pt x="901700" y="51117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91550" y="41502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5516927" y="5906041"/>
            <a:ext cx="3488568" cy="450309"/>
            <a:chOff x="5673596" y="6452141"/>
            <a:chExt cx="3488568" cy="450309"/>
          </a:xfrm>
        </p:grpSpPr>
        <p:sp>
          <p:nvSpPr>
            <p:cNvPr id="90" name="TextBox 89"/>
            <p:cNvSpPr txBox="1"/>
            <p:nvPr/>
          </p:nvSpPr>
          <p:spPr>
            <a:xfrm>
              <a:off x="5673596" y="6533118"/>
              <a:ext cx="348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[___,___,___,___,___,___,___,___]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42965" y="6464841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1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849565" y="6452141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1</a:t>
              </a:r>
              <a:endParaRPr lang="en-US" dirty="0"/>
            </a:p>
          </p:txBody>
        </p:sp>
      </p:grpSp>
      <p:sp>
        <p:nvSpPr>
          <p:cNvPr id="94" name="Freeform 93"/>
          <p:cNvSpPr/>
          <p:nvPr/>
        </p:nvSpPr>
        <p:spPr>
          <a:xfrm>
            <a:off x="3204503" y="3654768"/>
            <a:ext cx="425320" cy="2476500"/>
          </a:xfrm>
          <a:custGeom>
            <a:avLst/>
            <a:gdLst>
              <a:gd name="connsiteX0" fmla="*/ 8467 w 425320"/>
              <a:gd name="connsiteY0" fmla="*/ 0 h 2476500"/>
              <a:gd name="connsiteX1" fmla="*/ 152400 w 425320"/>
              <a:gd name="connsiteY1" fmla="*/ 152400 h 2476500"/>
              <a:gd name="connsiteX2" fmla="*/ 262467 w 425320"/>
              <a:gd name="connsiteY2" fmla="*/ 342900 h 2476500"/>
              <a:gd name="connsiteX3" fmla="*/ 355600 w 425320"/>
              <a:gd name="connsiteY3" fmla="*/ 643466 h 2476500"/>
              <a:gd name="connsiteX4" fmla="*/ 419100 w 425320"/>
              <a:gd name="connsiteY4" fmla="*/ 986366 h 2476500"/>
              <a:gd name="connsiteX5" fmla="*/ 419100 w 425320"/>
              <a:gd name="connsiteY5" fmla="*/ 1397000 h 2476500"/>
              <a:gd name="connsiteX6" fmla="*/ 385234 w 425320"/>
              <a:gd name="connsiteY6" fmla="*/ 1718733 h 2476500"/>
              <a:gd name="connsiteX7" fmla="*/ 292100 w 425320"/>
              <a:gd name="connsiteY7" fmla="*/ 2044700 h 2476500"/>
              <a:gd name="connsiteX8" fmla="*/ 165100 w 425320"/>
              <a:gd name="connsiteY8" fmla="*/ 2294466 h 2476500"/>
              <a:gd name="connsiteX9" fmla="*/ 0 w 425320"/>
              <a:gd name="connsiteY9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320" h="2476500">
                <a:moveTo>
                  <a:pt x="8467" y="0"/>
                </a:moveTo>
                <a:cubicBezTo>
                  <a:pt x="59267" y="47625"/>
                  <a:pt x="110067" y="95250"/>
                  <a:pt x="152400" y="152400"/>
                </a:cubicBezTo>
                <a:cubicBezTo>
                  <a:pt x="194733" y="209550"/>
                  <a:pt x="228600" y="261056"/>
                  <a:pt x="262467" y="342900"/>
                </a:cubicBezTo>
                <a:cubicBezTo>
                  <a:pt x="296334" y="424744"/>
                  <a:pt x="329495" y="536222"/>
                  <a:pt x="355600" y="643466"/>
                </a:cubicBezTo>
                <a:cubicBezTo>
                  <a:pt x="381706" y="750710"/>
                  <a:pt x="408517" y="860777"/>
                  <a:pt x="419100" y="986366"/>
                </a:cubicBezTo>
                <a:cubicBezTo>
                  <a:pt x="429683" y="1111955"/>
                  <a:pt x="424744" y="1274939"/>
                  <a:pt x="419100" y="1397000"/>
                </a:cubicBezTo>
                <a:cubicBezTo>
                  <a:pt x="413456" y="1519061"/>
                  <a:pt x="406401" y="1610783"/>
                  <a:pt x="385234" y="1718733"/>
                </a:cubicBezTo>
                <a:cubicBezTo>
                  <a:pt x="364067" y="1826683"/>
                  <a:pt x="328789" y="1948744"/>
                  <a:pt x="292100" y="2044700"/>
                </a:cubicBezTo>
                <a:cubicBezTo>
                  <a:pt x="255411" y="2140656"/>
                  <a:pt x="213783" y="2222499"/>
                  <a:pt x="165100" y="2294466"/>
                </a:cubicBezTo>
                <a:cubicBezTo>
                  <a:pt x="116417" y="2366433"/>
                  <a:pt x="0" y="2476500"/>
                  <a:pt x="0" y="24765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1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42" grpId="0"/>
      <p:bldP spid="43" grpId="0"/>
      <p:bldP spid="44" grpId="0"/>
      <p:bldP spid="45" grpId="0"/>
      <p:bldP spid="47" grpId="0" animBg="1"/>
      <p:bldP spid="48" grpId="0" animBg="1"/>
      <p:bldP spid="48" grpId="1" animBg="1"/>
      <p:bldP spid="50" grpId="0" animBg="1"/>
      <p:bldP spid="52" grpId="0"/>
      <p:bldP spid="53" grpId="0"/>
      <p:bldP spid="54" grpId="0"/>
      <p:bldP spid="55" grpId="0"/>
      <p:bldP spid="56" grpId="0"/>
      <p:bldP spid="56" grpId="1"/>
      <p:bldP spid="56" grpId="2"/>
      <p:bldP spid="56" grpId="3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5" grpId="2"/>
      <p:bldP spid="65" grpId="3"/>
      <p:bldP spid="65" grpId="4"/>
      <p:bldP spid="65" grpId="5"/>
      <p:bldP spid="68" grpId="0" animBg="1"/>
      <p:bldP spid="68" grpId="1" animBg="1"/>
      <p:bldP spid="69" grpId="0"/>
      <p:bldP spid="69" grpId="1"/>
      <p:bldP spid="69" grpId="2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 animBg="1"/>
      <p:bldP spid="75" grpId="1" animBg="1"/>
      <p:bldP spid="79" grpId="0" animBg="1"/>
      <p:bldP spid="79" grpId="1" animBg="1"/>
      <p:bldP spid="80" grpId="0"/>
      <p:bldP spid="81" grpId="0" animBg="1"/>
      <p:bldP spid="81" grpId="1" animBg="1"/>
      <p:bldP spid="82" grpId="0"/>
      <p:bldP spid="83" grpId="0" animBg="1"/>
      <p:bldP spid="83" grpId="1" animBg="1"/>
      <p:bldP spid="84" grpId="0" animBg="1"/>
      <p:bldP spid="84" grpId="1" animBg="1"/>
      <p:bldP spid="85" grpId="0"/>
      <p:bldP spid="86" grpId="0" animBg="1"/>
      <p:bldP spid="87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Liveness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5516927" y="5906041"/>
            <a:ext cx="3488568" cy="450309"/>
            <a:chOff x="5673596" y="6452141"/>
            <a:chExt cx="3488568" cy="450309"/>
          </a:xfrm>
        </p:grpSpPr>
        <p:sp>
          <p:nvSpPr>
            <p:cNvPr id="90" name="TextBox 89"/>
            <p:cNvSpPr txBox="1"/>
            <p:nvPr/>
          </p:nvSpPr>
          <p:spPr>
            <a:xfrm>
              <a:off x="5673596" y="6533118"/>
              <a:ext cx="348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A6A6A6"/>
                  </a:solidFill>
                </a:rPr>
                <a:t>[___,___,___,___,___,___,___,___]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42965" y="6464841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Monaco"/>
                  <a:cs typeface="Monaco"/>
                </a:rPr>
                <a:t>1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849565" y="6452141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Monaco"/>
                  <a:cs typeface="Monaco"/>
                </a:rPr>
                <a:t>1</a:t>
              </a:r>
              <a:endParaRPr lang="en-US" dirty="0">
                <a:solidFill>
                  <a:srgbClr val="A6A6A6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21196" y="6380718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90565" y="63124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21196" y="638071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21196" y="6011386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6A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1196" y="5646340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1196" y="527700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1196" y="4905718"/>
            <a:ext cx="348856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1400" y="4127267"/>
            <a:ext cx="70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live: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04227" y="4207932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[___,___,___,___,___,___,___,___]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68962" y="41375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2187" y="41375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2450" y="41375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23" name="Oval 22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  <a:endCxn id="23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4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4"/>
            <a:endCxn id="25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5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  <a:endCxn id="26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4"/>
            <a:endCxn id="27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7" idx="2"/>
            <a:endCxn id="25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7800" y="842059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LiveRegs</a:t>
            </a:r>
            <a:r>
              <a:rPr lang="en-US" dirty="0" smtClean="0">
                <a:latin typeface="Monaco"/>
                <a:cs typeface="Monaco"/>
              </a:rPr>
              <a:t>?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1" name="Straight Arrow Connector 40"/>
          <p:cNvCxnSpPr>
            <a:stCxn id="40" idx="3"/>
            <a:endCxn id="20" idx="2"/>
          </p:cNvCxnSpPr>
          <p:nvPr/>
        </p:nvCxnSpPr>
        <p:spPr>
          <a:xfrm flipV="1">
            <a:off x="1609164" y="1022350"/>
            <a:ext cx="949886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1600" y="2551293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900" y="25385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$t5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821777" y="1371600"/>
            <a:ext cx="454823" cy="876300"/>
          </a:xfrm>
          <a:custGeom>
            <a:avLst/>
            <a:gdLst>
              <a:gd name="connsiteX0" fmla="*/ 23023 w 454823"/>
              <a:gd name="connsiteY0" fmla="*/ 0 h 876300"/>
              <a:gd name="connsiteX1" fmla="*/ 48423 w 454823"/>
              <a:gd name="connsiteY1" fmla="*/ 469900 h 876300"/>
              <a:gd name="connsiteX2" fmla="*/ 454823 w 454823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23" h="876300">
                <a:moveTo>
                  <a:pt x="23023" y="0"/>
                </a:moveTo>
                <a:cubicBezTo>
                  <a:pt x="-261" y="161925"/>
                  <a:pt x="-23544" y="323850"/>
                  <a:pt x="48423" y="469900"/>
                </a:cubicBezTo>
                <a:cubicBezTo>
                  <a:pt x="120390" y="615950"/>
                  <a:pt x="454823" y="876300"/>
                  <a:pt x="454823" y="8763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980483" y="17526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516774" y="75700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Duplicate top of</a:t>
            </a:r>
          </a:p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knownToBeDead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stack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before proceeding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from a split point.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18187" y="2123095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Discard the top of</a:t>
            </a:r>
          </a:p>
          <a:p>
            <a:r>
              <a:rPr lang="en-US" sz="2400" dirty="0" err="1" smtClean="0">
                <a:solidFill>
                  <a:srgbClr val="A6A6A6"/>
                </a:solidFill>
              </a:rPr>
              <a:t>knownToBeDead</a:t>
            </a:r>
            <a:endParaRPr lang="en-US" sz="2400" dirty="0" smtClean="0">
              <a:solidFill>
                <a:srgbClr val="A6A6A6"/>
              </a:solidFill>
            </a:endParaRPr>
          </a:p>
          <a:p>
            <a:r>
              <a:rPr lang="en-US" sz="2400" dirty="0" smtClean="0">
                <a:solidFill>
                  <a:srgbClr val="A6A6A6"/>
                </a:solidFill>
              </a:rPr>
              <a:t>stack</a:t>
            </a:r>
          </a:p>
          <a:p>
            <a:r>
              <a:rPr lang="en-US" sz="2400" dirty="0" smtClean="0">
                <a:solidFill>
                  <a:srgbClr val="A6A6A6"/>
                </a:solidFill>
              </a:rPr>
              <a:t>before proceeding</a:t>
            </a:r>
          </a:p>
          <a:p>
            <a:r>
              <a:rPr lang="en-US" sz="2400" dirty="0" smtClean="0">
                <a:solidFill>
                  <a:srgbClr val="A6A6A6"/>
                </a:solidFill>
              </a:rPr>
              <a:t>to the other path.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230" y="336409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$t1 $t4 done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040" y="59425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2284" y="6337067"/>
            <a:ext cx="115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 →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5516647" y="5998686"/>
            <a:ext cx="34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[___,___,___,___,___,___,___,___]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83356" y="452368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$t1 $t1 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6665" y="51467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j</a:t>
            </a:r>
            <a:r>
              <a:rPr lang="en-US" dirty="0" smtClean="0">
                <a:latin typeface="Monaco"/>
                <a:cs typeface="Monaco"/>
              </a:rPr>
              <a:t> loop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97165" y="6299741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343150" y="3184525"/>
            <a:ext cx="901700" cy="511175"/>
          </a:xfrm>
          <a:custGeom>
            <a:avLst/>
            <a:gdLst>
              <a:gd name="connsiteX0" fmla="*/ 0 w 901700"/>
              <a:gd name="connsiteY0" fmla="*/ 0 h 511175"/>
              <a:gd name="connsiteX1" fmla="*/ 279400 w 901700"/>
              <a:gd name="connsiteY1" fmla="*/ 225425 h 511175"/>
              <a:gd name="connsiteX2" fmla="*/ 549275 w 901700"/>
              <a:gd name="connsiteY2" fmla="*/ 393700 h 511175"/>
              <a:gd name="connsiteX3" fmla="*/ 901700 w 901700"/>
              <a:gd name="connsiteY3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511175">
                <a:moveTo>
                  <a:pt x="0" y="0"/>
                </a:moveTo>
                <a:cubicBezTo>
                  <a:pt x="93927" y="79904"/>
                  <a:pt x="187854" y="159808"/>
                  <a:pt x="279400" y="225425"/>
                </a:cubicBezTo>
                <a:cubicBezTo>
                  <a:pt x="370946" y="291042"/>
                  <a:pt x="445558" y="346075"/>
                  <a:pt x="549275" y="393700"/>
                </a:cubicBezTo>
                <a:cubicBezTo>
                  <a:pt x="652992" y="441325"/>
                  <a:pt x="901700" y="511175"/>
                  <a:pt x="901700" y="51117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91550" y="4150266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5" name="Freeform 94"/>
          <p:cNvSpPr/>
          <p:nvPr/>
        </p:nvSpPr>
        <p:spPr>
          <a:xfrm flipH="1">
            <a:off x="2724150" y="3502025"/>
            <a:ext cx="91838" cy="1346200"/>
          </a:xfrm>
          <a:custGeom>
            <a:avLst/>
            <a:gdLst>
              <a:gd name="connsiteX0" fmla="*/ 117712 w 117712"/>
              <a:gd name="connsiteY0" fmla="*/ 0 h 1346200"/>
              <a:gd name="connsiteX1" fmla="*/ 3412 w 117712"/>
              <a:gd name="connsiteY1" fmla="*/ 228600 h 1346200"/>
              <a:gd name="connsiteX2" fmla="*/ 28812 w 117712"/>
              <a:gd name="connsiteY2" fmla="*/ 596900 h 1346200"/>
              <a:gd name="connsiteX3" fmla="*/ 16112 w 117712"/>
              <a:gd name="connsiteY3" fmla="*/ 965200 h 1346200"/>
              <a:gd name="connsiteX4" fmla="*/ 16112 w 117712"/>
              <a:gd name="connsiteY4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2" h="1346200">
                <a:moveTo>
                  <a:pt x="117712" y="0"/>
                </a:moveTo>
                <a:cubicBezTo>
                  <a:pt x="67970" y="64558"/>
                  <a:pt x="18229" y="129117"/>
                  <a:pt x="3412" y="228600"/>
                </a:cubicBezTo>
                <a:cubicBezTo>
                  <a:pt x="-11405" y="328083"/>
                  <a:pt x="26695" y="474133"/>
                  <a:pt x="28812" y="596900"/>
                </a:cubicBezTo>
                <a:cubicBezTo>
                  <a:pt x="30929" y="719667"/>
                  <a:pt x="18229" y="840317"/>
                  <a:pt x="16112" y="965200"/>
                </a:cubicBezTo>
                <a:cubicBezTo>
                  <a:pt x="13995" y="1090083"/>
                  <a:pt x="16112" y="1346200"/>
                  <a:pt x="16112" y="1346200"/>
                </a:cubicBezTo>
              </a:path>
            </a:pathLst>
          </a:custGeom>
          <a:ln w="38100" cmpd="sng">
            <a:solidFill>
              <a:schemeClr val="bg2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1841652" y="3596215"/>
            <a:ext cx="972953" cy="1729350"/>
          </a:xfrm>
          <a:custGeom>
            <a:avLst/>
            <a:gdLst>
              <a:gd name="connsiteX0" fmla="*/ 965314 w 972953"/>
              <a:gd name="connsiteY0" fmla="*/ 1219200 h 1729350"/>
              <a:gd name="connsiteX1" fmla="*/ 965314 w 972953"/>
              <a:gd name="connsiteY1" fmla="*/ 1460500 h 1729350"/>
              <a:gd name="connsiteX2" fmla="*/ 952614 w 972953"/>
              <a:gd name="connsiteY2" fmla="*/ 1663700 h 1729350"/>
              <a:gd name="connsiteX3" fmla="*/ 736714 w 972953"/>
              <a:gd name="connsiteY3" fmla="*/ 1727200 h 1729350"/>
              <a:gd name="connsiteX4" fmla="*/ 419214 w 972953"/>
              <a:gd name="connsiteY4" fmla="*/ 1600200 h 1729350"/>
              <a:gd name="connsiteX5" fmla="*/ 216014 w 972953"/>
              <a:gd name="connsiteY5" fmla="*/ 1447800 h 1729350"/>
              <a:gd name="connsiteX6" fmla="*/ 76314 w 972953"/>
              <a:gd name="connsiteY6" fmla="*/ 1193800 h 1729350"/>
              <a:gd name="connsiteX7" fmla="*/ 114 w 972953"/>
              <a:gd name="connsiteY7" fmla="*/ 863600 h 1729350"/>
              <a:gd name="connsiteX8" fmla="*/ 63614 w 972953"/>
              <a:gd name="connsiteY8" fmla="*/ 533400 h 1729350"/>
              <a:gd name="connsiteX9" fmla="*/ 228714 w 972953"/>
              <a:gd name="connsiteY9" fmla="*/ 254000 h 1729350"/>
              <a:gd name="connsiteX10" fmla="*/ 558914 w 972953"/>
              <a:gd name="connsiteY10" fmla="*/ 0 h 17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953" h="1729350">
                <a:moveTo>
                  <a:pt x="965314" y="1219200"/>
                </a:moveTo>
                <a:cubicBezTo>
                  <a:pt x="966372" y="1302808"/>
                  <a:pt x="967431" y="1386417"/>
                  <a:pt x="965314" y="1460500"/>
                </a:cubicBezTo>
                <a:cubicBezTo>
                  <a:pt x="963197" y="1534583"/>
                  <a:pt x="990714" y="1619250"/>
                  <a:pt x="952614" y="1663700"/>
                </a:cubicBezTo>
                <a:cubicBezTo>
                  <a:pt x="914514" y="1708150"/>
                  <a:pt x="825614" y="1737783"/>
                  <a:pt x="736714" y="1727200"/>
                </a:cubicBezTo>
                <a:cubicBezTo>
                  <a:pt x="647814" y="1716617"/>
                  <a:pt x="505997" y="1646767"/>
                  <a:pt x="419214" y="1600200"/>
                </a:cubicBezTo>
                <a:cubicBezTo>
                  <a:pt x="332431" y="1553633"/>
                  <a:pt x="273164" y="1515533"/>
                  <a:pt x="216014" y="1447800"/>
                </a:cubicBezTo>
                <a:cubicBezTo>
                  <a:pt x="158864" y="1380067"/>
                  <a:pt x="112297" y="1291167"/>
                  <a:pt x="76314" y="1193800"/>
                </a:cubicBezTo>
                <a:cubicBezTo>
                  <a:pt x="40331" y="1096433"/>
                  <a:pt x="2231" y="973667"/>
                  <a:pt x="114" y="863600"/>
                </a:cubicBezTo>
                <a:cubicBezTo>
                  <a:pt x="-2003" y="753533"/>
                  <a:pt x="25514" y="635000"/>
                  <a:pt x="63614" y="533400"/>
                </a:cubicBezTo>
                <a:cubicBezTo>
                  <a:pt x="101714" y="431800"/>
                  <a:pt x="146164" y="342900"/>
                  <a:pt x="228714" y="254000"/>
                </a:cubicBezTo>
                <a:cubicBezTo>
                  <a:pt x="311264" y="165100"/>
                  <a:pt x="558914" y="0"/>
                  <a:pt x="558914" y="0"/>
                </a:cubicBezTo>
              </a:path>
            </a:pathLst>
          </a:custGeom>
          <a:ln w="38100" cmpd="sng">
            <a:solidFill>
              <a:srgbClr val="948A5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86" grpId="0" animBg="1"/>
      <p:bldP spid="95" grpId="0" animBg="1"/>
      <p:bldP spid="95" grpId="1" animBg="1"/>
      <p:bldP spid="96" grpId="0" animBg="1"/>
      <p:bldP spid="9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Cycle Detection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300" y="2070100"/>
            <a:ext cx="6720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algorithm will need to detect cycles otherwise it </a:t>
            </a:r>
          </a:p>
          <a:p>
            <a:r>
              <a:rPr lang="en-US" sz="2400" dirty="0" smtClean="0"/>
              <a:t>will go on infinite paths around loops.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9300" y="3784600"/>
            <a:ext cx="764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suggest the use of a </a:t>
            </a:r>
            <a:r>
              <a:rPr lang="en-US" sz="2400" dirty="0" smtClean="0">
                <a:latin typeface="Monaco"/>
                <a:cs typeface="Monaco"/>
              </a:rPr>
              <a:t>visited</a:t>
            </a:r>
            <a:r>
              <a:rPr lang="en-US" sz="2400" dirty="0" smtClean="0"/>
              <a:t> flag for each instruction.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1700" y="5003800"/>
            <a:ext cx="72465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correctness, once all recursions starting from a node</a:t>
            </a:r>
          </a:p>
          <a:p>
            <a:r>
              <a:rPr lang="en-US" sz="2400" dirty="0" smtClean="0"/>
              <a:t>are completed, the visited flag for that node needs to be </a:t>
            </a:r>
          </a:p>
          <a:p>
            <a:r>
              <a:rPr lang="en-US" sz="2400" dirty="0" smtClean="0"/>
              <a:t>cleared.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75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/>
          <p:cNvSpPr/>
          <p:nvPr/>
        </p:nvSpPr>
        <p:spPr>
          <a:xfrm>
            <a:off x="1781175" y="2472266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560339" y="5037665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60339" y="4182532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560339" y="3327399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44073" y="2472266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559049" y="5890141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59050" y="7620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59050" y="1617133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78000" y="2472266"/>
            <a:ext cx="2133600" cy="520700"/>
            <a:chOff x="1778000" y="2286000"/>
            <a:chExt cx="2133600" cy="520700"/>
          </a:xfrm>
        </p:grpSpPr>
        <p:sp>
          <p:nvSpPr>
            <p:cNvPr id="23" name="Oval 22"/>
            <p:cNvSpPr/>
            <p:nvPr/>
          </p:nvSpPr>
          <p:spPr>
            <a:xfrm>
              <a:off x="33401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78000" y="2286000"/>
              <a:ext cx="571500" cy="520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2559050" y="3327399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59050" y="4182532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59050" y="5037665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9050" y="5892800"/>
            <a:ext cx="571500" cy="5207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44800" y="1282700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  <a:endCxn id="23" idx="0"/>
          </p:cNvCxnSpPr>
          <p:nvPr/>
        </p:nvCxnSpPr>
        <p:spPr>
          <a:xfrm>
            <a:off x="3046856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4" idx="0"/>
          </p:cNvCxnSpPr>
          <p:nvPr/>
        </p:nvCxnSpPr>
        <p:spPr>
          <a:xfrm flipH="1">
            <a:off x="2063750" y="2061578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4"/>
            <a:endCxn id="25" idx="7"/>
          </p:cNvCxnSpPr>
          <p:nvPr/>
        </p:nvCxnSpPr>
        <p:spPr>
          <a:xfrm flipH="1">
            <a:off x="3046856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4"/>
            <a:endCxn id="25" idx="1"/>
          </p:cNvCxnSpPr>
          <p:nvPr/>
        </p:nvCxnSpPr>
        <p:spPr>
          <a:xfrm>
            <a:off x="2063750" y="2992966"/>
            <a:ext cx="578994" cy="410688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  <a:endCxn id="26" idx="0"/>
          </p:cNvCxnSpPr>
          <p:nvPr/>
        </p:nvCxnSpPr>
        <p:spPr>
          <a:xfrm>
            <a:off x="2844800" y="3848099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4"/>
            <a:endCxn id="27" idx="0"/>
          </p:cNvCxnSpPr>
          <p:nvPr/>
        </p:nvCxnSpPr>
        <p:spPr>
          <a:xfrm>
            <a:off x="2844800" y="4703232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7" idx="2"/>
            <a:endCxn id="25" idx="2"/>
          </p:cNvCxnSpPr>
          <p:nvPr/>
        </p:nvCxnSpPr>
        <p:spPr>
          <a:xfrm rot="10800000">
            <a:off x="2559050" y="3587749"/>
            <a:ext cx="12700" cy="1710266"/>
          </a:xfrm>
          <a:prstGeom prst="curvedConnector3">
            <a:avLst>
              <a:gd name="adj1" fmla="val 53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6"/>
            <a:endCxn id="28" idx="6"/>
          </p:cNvCxnSpPr>
          <p:nvPr/>
        </p:nvCxnSpPr>
        <p:spPr>
          <a:xfrm>
            <a:off x="3130550" y="3587749"/>
            <a:ext cx="12700" cy="2565401"/>
          </a:xfrm>
          <a:prstGeom prst="curvedConnector3">
            <a:avLst>
              <a:gd name="adj1" fmla="val 4500000"/>
            </a:avLst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44800" y="427567"/>
            <a:ext cx="0" cy="334433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1300" y="474132"/>
            <a:ext cx="127000" cy="11755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7800" y="842059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LiveRegs</a:t>
            </a:r>
            <a:r>
              <a:rPr lang="en-US" dirty="0" smtClean="0">
                <a:latin typeface="Monaco"/>
                <a:cs typeface="Monaco"/>
              </a:rPr>
              <a:t>?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1" name="Straight Arrow Connector 40"/>
          <p:cNvCxnSpPr>
            <a:stCxn id="40" idx="3"/>
            <a:endCxn id="20" idx="2"/>
          </p:cNvCxnSpPr>
          <p:nvPr/>
        </p:nvCxnSpPr>
        <p:spPr>
          <a:xfrm flipV="1">
            <a:off x="1609164" y="1022350"/>
            <a:ext cx="949886" cy="437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68650" y="828327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$t0 $t1 $t2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1350" y="1645360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$t3 $t0 skip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11600" y="2551293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$t4 $t1 $t2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900" y="253859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li  $t5 1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44800" y="427567"/>
            <a:ext cx="0" cy="994833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821777" y="1371600"/>
            <a:ext cx="454823" cy="876300"/>
          </a:xfrm>
          <a:custGeom>
            <a:avLst/>
            <a:gdLst>
              <a:gd name="connsiteX0" fmla="*/ 23023 w 454823"/>
              <a:gd name="connsiteY0" fmla="*/ 0 h 876300"/>
              <a:gd name="connsiteX1" fmla="*/ 48423 w 454823"/>
              <a:gd name="connsiteY1" fmla="*/ 469900 h 876300"/>
              <a:gd name="connsiteX2" fmla="*/ 454823 w 454823"/>
              <a:gd name="connsiteY2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23" h="876300">
                <a:moveTo>
                  <a:pt x="23023" y="0"/>
                </a:moveTo>
                <a:cubicBezTo>
                  <a:pt x="-261" y="161925"/>
                  <a:pt x="-23544" y="323850"/>
                  <a:pt x="48423" y="469900"/>
                </a:cubicBezTo>
                <a:cubicBezTo>
                  <a:pt x="120390" y="615950"/>
                  <a:pt x="454823" y="876300"/>
                  <a:pt x="454823" y="8763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276600" y="2222500"/>
            <a:ext cx="393735" cy="990600"/>
          </a:xfrm>
          <a:custGeom>
            <a:avLst/>
            <a:gdLst>
              <a:gd name="connsiteX0" fmla="*/ 0 w 393735"/>
              <a:gd name="connsiteY0" fmla="*/ 0 h 990600"/>
              <a:gd name="connsiteX1" fmla="*/ 393700 w 393735"/>
              <a:gd name="connsiteY1" fmla="*/ 457200 h 990600"/>
              <a:gd name="connsiteX2" fmla="*/ 25400 w 393735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35" h="990600">
                <a:moveTo>
                  <a:pt x="0" y="0"/>
                </a:moveTo>
                <a:cubicBezTo>
                  <a:pt x="194733" y="146050"/>
                  <a:pt x="389467" y="292100"/>
                  <a:pt x="393700" y="457200"/>
                </a:cubicBezTo>
                <a:cubicBezTo>
                  <a:pt x="397933" y="622300"/>
                  <a:pt x="25400" y="990600"/>
                  <a:pt x="25400" y="9906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980483" y="1752600"/>
            <a:ext cx="826483" cy="1435100"/>
          </a:xfrm>
          <a:custGeom>
            <a:avLst/>
            <a:gdLst>
              <a:gd name="connsiteX0" fmla="*/ 826217 w 826483"/>
              <a:gd name="connsiteY0" fmla="*/ 0 h 1435100"/>
              <a:gd name="connsiteX1" fmla="*/ 762717 w 826483"/>
              <a:gd name="connsiteY1" fmla="*/ 215900 h 1435100"/>
              <a:gd name="connsiteX2" fmla="*/ 432517 w 826483"/>
              <a:gd name="connsiteY2" fmla="*/ 482600 h 1435100"/>
              <a:gd name="connsiteX3" fmla="*/ 102317 w 826483"/>
              <a:gd name="connsiteY3" fmla="*/ 723900 h 1435100"/>
              <a:gd name="connsiteX4" fmla="*/ 717 w 826483"/>
              <a:gd name="connsiteY4" fmla="*/ 1041400 h 1435100"/>
              <a:gd name="connsiteX5" fmla="*/ 140417 w 826483"/>
              <a:gd name="connsiteY5" fmla="*/ 1257300 h 1435100"/>
              <a:gd name="connsiteX6" fmla="*/ 369017 w 826483"/>
              <a:gd name="connsiteY6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483" h="1435100">
                <a:moveTo>
                  <a:pt x="826217" y="0"/>
                </a:moveTo>
                <a:cubicBezTo>
                  <a:pt x="827275" y="67733"/>
                  <a:pt x="828334" y="135467"/>
                  <a:pt x="762717" y="215900"/>
                </a:cubicBezTo>
                <a:cubicBezTo>
                  <a:pt x="697100" y="296333"/>
                  <a:pt x="542584" y="397933"/>
                  <a:pt x="432517" y="482600"/>
                </a:cubicBezTo>
                <a:cubicBezTo>
                  <a:pt x="322450" y="567267"/>
                  <a:pt x="174284" y="630767"/>
                  <a:pt x="102317" y="723900"/>
                </a:cubicBezTo>
                <a:cubicBezTo>
                  <a:pt x="30350" y="817033"/>
                  <a:pt x="-5633" y="952500"/>
                  <a:pt x="717" y="1041400"/>
                </a:cubicBezTo>
                <a:cubicBezTo>
                  <a:pt x="7067" y="1130300"/>
                  <a:pt x="79034" y="1191683"/>
                  <a:pt x="140417" y="1257300"/>
                </a:cubicBezTo>
                <a:cubicBezTo>
                  <a:pt x="201800" y="1322917"/>
                  <a:pt x="369017" y="1435100"/>
                  <a:pt x="369017" y="14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29230" y="3364092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 smtClean="0">
                <a:latin typeface="Monaco"/>
                <a:cs typeface="Monaco"/>
              </a:rPr>
              <a:t>  $t1 $t4 done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040" y="59425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949571" y="3200400"/>
            <a:ext cx="355604" cy="457200"/>
          </a:xfrm>
          <a:custGeom>
            <a:avLst/>
            <a:gdLst>
              <a:gd name="connsiteX0" fmla="*/ 349254 w 355604"/>
              <a:gd name="connsiteY0" fmla="*/ 0 h 457200"/>
              <a:gd name="connsiteX1" fmla="*/ 101604 w 355604"/>
              <a:gd name="connsiteY1" fmla="*/ 168275 h 457200"/>
              <a:gd name="connsiteX2" fmla="*/ 4 w 355604"/>
              <a:gd name="connsiteY2" fmla="*/ 298450 h 457200"/>
              <a:gd name="connsiteX3" fmla="*/ 104779 w 355604"/>
              <a:gd name="connsiteY3" fmla="*/ 374650 h 457200"/>
              <a:gd name="connsiteX4" fmla="*/ 285754 w 355604"/>
              <a:gd name="connsiteY4" fmla="*/ 415925 h 457200"/>
              <a:gd name="connsiteX5" fmla="*/ 355604 w 355604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604" h="457200">
                <a:moveTo>
                  <a:pt x="349254" y="0"/>
                </a:moveTo>
                <a:cubicBezTo>
                  <a:pt x="254533" y="59266"/>
                  <a:pt x="159812" y="118533"/>
                  <a:pt x="101604" y="168275"/>
                </a:cubicBezTo>
                <a:cubicBezTo>
                  <a:pt x="43396" y="218017"/>
                  <a:pt x="-525" y="264054"/>
                  <a:pt x="4" y="298450"/>
                </a:cubicBezTo>
                <a:cubicBezTo>
                  <a:pt x="533" y="332846"/>
                  <a:pt x="57154" y="355071"/>
                  <a:pt x="104779" y="374650"/>
                </a:cubicBezTo>
                <a:cubicBezTo>
                  <a:pt x="152404" y="394229"/>
                  <a:pt x="243950" y="402167"/>
                  <a:pt x="285754" y="415925"/>
                </a:cubicBezTo>
                <a:cubicBezTo>
                  <a:pt x="327558" y="429683"/>
                  <a:pt x="355604" y="457200"/>
                  <a:pt x="355604" y="4572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3280833" y="3640667"/>
            <a:ext cx="425320" cy="2476500"/>
          </a:xfrm>
          <a:custGeom>
            <a:avLst/>
            <a:gdLst>
              <a:gd name="connsiteX0" fmla="*/ 8467 w 425320"/>
              <a:gd name="connsiteY0" fmla="*/ 0 h 2476500"/>
              <a:gd name="connsiteX1" fmla="*/ 152400 w 425320"/>
              <a:gd name="connsiteY1" fmla="*/ 152400 h 2476500"/>
              <a:gd name="connsiteX2" fmla="*/ 262467 w 425320"/>
              <a:gd name="connsiteY2" fmla="*/ 342900 h 2476500"/>
              <a:gd name="connsiteX3" fmla="*/ 355600 w 425320"/>
              <a:gd name="connsiteY3" fmla="*/ 643466 h 2476500"/>
              <a:gd name="connsiteX4" fmla="*/ 419100 w 425320"/>
              <a:gd name="connsiteY4" fmla="*/ 986366 h 2476500"/>
              <a:gd name="connsiteX5" fmla="*/ 419100 w 425320"/>
              <a:gd name="connsiteY5" fmla="*/ 1397000 h 2476500"/>
              <a:gd name="connsiteX6" fmla="*/ 385234 w 425320"/>
              <a:gd name="connsiteY6" fmla="*/ 1718733 h 2476500"/>
              <a:gd name="connsiteX7" fmla="*/ 292100 w 425320"/>
              <a:gd name="connsiteY7" fmla="*/ 2044700 h 2476500"/>
              <a:gd name="connsiteX8" fmla="*/ 165100 w 425320"/>
              <a:gd name="connsiteY8" fmla="*/ 2294466 h 2476500"/>
              <a:gd name="connsiteX9" fmla="*/ 0 w 425320"/>
              <a:gd name="connsiteY9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320" h="2476500">
                <a:moveTo>
                  <a:pt x="8467" y="0"/>
                </a:moveTo>
                <a:cubicBezTo>
                  <a:pt x="59267" y="47625"/>
                  <a:pt x="110067" y="95250"/>
                  <a:pt x="152400" y="152400"/>
                </a:cubicBezTo>
                <a:cubicBezTo>
                  <a:pt x="194733" y="209550"/>
                  <a:pt x="228600" y="261056"/>
                  <a:pt x="262467" y="342900"/>
                </a:cubicBezTo>
                <a:cubicBezTo>
                  <a:pt x="296334" y="424744"/>
                  <a:pt x="329495" y="536222"/>
                  <a:pt x="355600" y="643466"/>
                </a:cubicBezTo>
                <a:cubicBezTo>
                  <a:pt x="381706" y="750710"/>
                  <a:pt x="408517" y="860777"/>
                  <a:pt x="419100" y="986366"/>
                </a:cubicBezTo>
                <a:cubicBezTo>
                  <a:pt x="429683" y="1111955"/>
                  <a:pt x="424744" y="1274939"/>
                  <a:pt x="419100" y="1397000"/>
                </a:cubicBezTo>
                <a:cubicBezTo>
                  <a:pt x="413456" y="1519061"/>
                  <a:pt x="406401" y="1610783"/>
                  <a:pt x="385234" y="1718733"/>
                </a:cubicBezTo>
                <a:cubicBezTo>
                  <a:pt x="364067" y="1826683"/>
                  <a:pt x="328789" y="1948744"/>
                  <a:pt x="292100" y="2044700"/>
                </a:cubicBezTo>
                <a:cubicBezTo>
                  <a:pt x="255411" y="2140656"/>
                  <a:pt x="213783" y="2222499"/>
                  <a:pt x="165100" y="2294466"/>
                </a:cubicBezTo>
                <a:cubicBezTo>
                  <a:pt x="116417" y="2366433"/>
                  <a:pt x="0" y="2476500"/>
                  <a:pt x="0" y="247650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828688" y="3479800"/>
            <a:ext cx="117712" cy="1346200"/>
          </a:xfrm>
          <a:custGeom>
            <a:avLst/>
            <a:gdLst>
              <a:gd name="connsiteX0" fmla="*/ 117712 w 117712"/>
              <a:gd name="connsiteY0" fmla="*/ 0 h 1346200"/>
              <a:gd name="connsiteX1" fmla="*/ 3412 w 117712"/>
              <a:gd name="connsiteY1" fmla="*/ 228600 h 1346200"/>
              <a:gd name="connsiteX2" fmla="*/ 28812 w 117712"/>
              <a:gd name="connsiteY2" fmla="*/ 596900 h 1346200"/>
              <a:gd name="connsiteX3" fmla="*/ 16112 w 117712"/>
              <a:gd name="connsiteY3" fmla="*/ 965200 h 1346200"/>
              <a:gd name="connsiteX4" fmla="*/ 16112 w 117712"/>
              <a:gd name="connsiteY4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2" h="1346200">
                <a:moveTo>
                  <a:pt x="117712" y="0"/>
                </a:moveTo>
                <a:cubicBezTo>
                  <a:pt x="67970" y="64558"/>
                  <a:pt x="18229" y="129117"/>
                  <a:pt x="3412" y="228600"/>
                </a:cubicBezTo>
                <a:cubicBezTo>
                  <a:pt x="-11405" y="328083"/>
                  <a:pt x="26695" y="474133"/>
                  <a:pt x="28812" y="596900"/>
                </a:cubicBezTo>
                <a:cubicBezTo>
                  <a:pt x="30929" y="719667"/>
                  <a:pt x="18229" y="840317"/>
                  <a:pt x="16112" y="965200"/>
                </a:cubicBezTo>
                <a:cubicBezTo>
                  <a:pt x="13995" y="1090083"/>
                  <a:pt x="16112" y="1346200"/>
                  <a:pt x="16112" y="1346200"/>
                </a:cubicBezTo>
              </a:path>
            </a:pathLst>
          </a:custGeom>
          <a:ln w="38100" cmpd="sng">
            <a:solidFill>
              <a:srgbClr val="80008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983356" y="452368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$t1 $t1 1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879486" y="3594100"/>
            <a:ext cx="972953" cy="1729350"/>
          </a:xfrm>
          <a:custGeom>
            <a:avLst/>
            <a:gdLst>
              <a:gd name="connsiteX0" fmla="*/ 965314 w 972953"/>
              <a:gd name="connsiteY0" fmla="*/ 1219200 h 1729350"/>
              <a:gd name="connsiteX1" fmla="*/ 965314 w 972953"/>
              <a:gd name="connsiteY1" fmla="*/ 1460500 h 1729350"/>
              <a:gd name="connsiteX2" fmla="*/ 952614 w 972953"/>
              <a:gd name="connsiteY2" fmla="*/ 1663700 h 1729350"/>
              <a:gd name="connsiteX3" fmla="*/ 736714 w 972953"/>
              <a:gd name="connsiteY3" fmla="*/ 1727200 h 1729350"/>
              <a:gd name="connsiteX4" fmla="*/ 419214 w 972953"/>
              <a:gd name="connsiteY4" fmla="*/ 1600200 h 1729350"/>
              <a:gd name="connsiteX5" fmla="*/ 216014 w 972953"/>
              <a:gd name="connsiteY5" fmla="*/ 1447800 h 1729350"/>
              <a:gd name="connsiteX6" fmla="*/ 76314 w 972953"/>
              <a:gd name="connsiteY6" fmla="*/ 1193800 h 1729350"/>
              <a:gd name="connsiteX7" fmla="*/ 114 w 972953"/>
              <a:gd name="connsiteY7" fmla="*/ 863600 h 1729350"/>
              <a:gd name="connsiteX8" fmla="*/ 63614 w 972953"/>
              <a:gd name="connsiteY8" fmla="*/ 533400 h 1729350"/>
              <a:gd name="connsiteX9" fmla="*/ 228714 w 972953"/>
              <a:gd name="connsiteY9" fmla="*/ 254000 h 1729350"/>
              <a:gd name="connsiteX10" fmla="*/ 558914 w 972953"/>
              <a:gd name="connsiteY10" fmla="*/ 0 h 17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953" h="1729350">
                <a:moveTo>
                  <a:pt x="965314" y="1219200"/>
                </a:moveTo>
                <a:cubicBezTo>
                  <a:pt x="966372" y="1302808"/>
                  <a:pt x="967431" y="1386417"/>
                  <a:pt x="965314" y="1460500"/>
                </a:cubicBezTo>
                <a:cubicBezTo>
                  <a:pt x="963197" y="1534583"/>
                  <a:pt x="990714" y="1619250"/>
                  <a:pt x="952614" y="1663700"/>
                </a:cubicBezTo>
                <a:cubicBezTo>
                  <a:pt x="914514" y="1708150"/>
                  <a:pt x="825614" y="1737783"/>
                  <a:pt x="736714" y="1727200"/>
                </a:cubicBezTo>
                <a:cubicBezTo>
                  <a:pt x="647814" y="1716617"/>
                  <a:pt x="505997" y="1646767"/>
                  <a:pt x="419214" y="1600200"/>
                </a:cubicBezTo>
                <a:cubicBezTo>
                  <a:pt x="332431" y="1553633"/>
                  <a:pt x="273164" y="1515533"/>
                  <a:pt x="216014" y="1447800"/>
                </a:cubicBezTo>
                <a:cubicBezTo>
                  <a:pt x="158864" y="1380067"/>
                  <a:pt x="112297" y="1291167"/>
                  <a:pt x="76314" y="1193800"/>
                </a:cubicBezTo>
                <a:cubicBezTo>
                  <a:pt x="40331" y="1096433"/>
                  <a:pt x="2231" y="973667"/>
                  <a:pt x="114" y="863600"/>
                </a:cubicBezTo>
                <a:cubicBezTo>
                  <a:pt x="-2003" y="753533"/>
                  <a:pt x="25514" y="635000"/>
                  <a:pt x="63614" y="533400"/>
                </a:cubicBezTo>
                <a:cubicBezTo>
                  <a:pt x="101714" y="431800"/>
                  <a:pt x="146164" y="342900"/>
                  <a:pt x="228714" y="254000"/>
                </a:cubicBezTo>
                <a:cubicBezTo>
                  <a:pt x="311264" y="165100"/>
                  <a:pt x="558914" y="0"/>
                  <a:pt x="558914" y="0"/>
                </a:cubicBezTo>
              </a:path>
            </a:pathLst>
          </a:custGeom>
          <a:ln w="38100" cmpd="sng">
            <a:solidFill>
              <a:srgbClr val="80008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26665" y="51467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j</a:t>
            </a:r>
            <a:r>
              <a:rPr lang="en-US" dirty="0" smtClean="0">
                <a:latin typeface="Monaco"/>
                <a:cs typeface="Monaco"/>
              </a:rPr>
              <a:t> loop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2343150" y="3184525"/>
            <a:ext cx="901700" cy="511175"/>
          </a:xfrm>
          <a:custGeom>
            <a:avLst/>
            <a:gdLst>
              <a:gd name="connsiteX0" fmla="*/ 0 w 901700"/>
              <a:gd name="connsiteY0" fmla="*/ 0 h 511175"/>
              <a:gd name="connsiteX1" fmla="*/ 279400 w 901700"/>
              <a:gd name="connsiteY1" fmla="*/ 225425 h 511175"/>
              <a:gd name="connsiteX2" fmla="*/ 549275 w 901700"/>
              <a:gd name="connsiteY2" fmla="*/ 393700 h 511175"/>
              <a:gd name="connsiteX3" fmla="*/ 901700 w 901700"/>
              <a:gd name="connsiteY3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511175">
                <a:moveTo>
                  <a:pt x="0" y="0"/>
                </a:moveTo>
                <a:cubicBezTo>
                  <a:pt x="93927" y="79904"/>
                  <a:pt x="187854" y="159808"/>
                  <a:pt x="279400" y="225425"/>
                </a:cubicBezTo>
                <a:cubicBezTo>
                  <a:pt x="370946" y="291042"/>
                  <a:pt x="445558" y="346075"/>
                  <a:pt x="549275" y="393700"/>
                </a:cubicBezTo>
                <a:cubicBezTo>
                  <a:pt x="652992" y="441325"/>
                  <a:pt x="901700" y="511175"/>
                  <a:pt x="901700" y="511175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3204503" y="3654768"/>
            <a:ext cx="425320" cy="2476500"/>
          </a:xfrm>
          <a:custGeom>
            <a:avLst/>
            <a:gdLst>
              <a:gd name="connsiteX0" fmla="*/ 8467 w 425320"/>
              <a:gd name="connsiteY0" fmla="*/ 0 h 2476500"/>
              <a:gd name="connsiteX1" fmla="*/ 152400 w 425320"/>
              <a:gd name="connsiteY1" fmla="*/ 152400 h 2476500"/>
              <a:gd name="connsiteX2" fmla="*/ 262467 w 425320"/>
              <a:gd name="connsiteY2" fmla="*/ 342900 h 2476500"/>
              <a:gd name="connsiteX3" fmla="*/ 355600 w 425320"/>
              <a:gd name="connsiteY3" fmla="*/ 643466 h 2476500"/>
              <a:gd name="connsiteX4" fmla="*/ 419100 w 425320"/>
              <a:gd name="connsiteY4" fmla="*/ 986366 h 2476500"/>
              <a:gd name="connsiteX5" fmla="*/ 419100 w 425320"/>
              <a:gd name="connsiteY5" fmla="*/ 1397000 h 2476500"/>
              <a:gd name="connsiteX6" fmla="*/ 385234 w 425320"/>
              <a:gd name="connsiteY6" fmla="*/ 1718733 h 2476500"/>
              <a:gd name="connsiteX7" fmla="*/ 292100 w 425320"/>
              <a:gd name="connsiteY7" fmla="*/ 2044700 h 2476500"/>
              <a:gd name="connsiteX8" fmla="*/ 165100 w 425320"/>
              <a:gd name="connsiteY8" fmla="*/ 2294466 h 2476500"/>
              <a:gd name="connsiteX9" fmla="*/ 0 w 425320"/>
              <a:gd name="connsiteY9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320" h="2476500">
                <a:moveTo>
                  <a:pt x="8467" y="0"/>
                </a:moveTo>
                <a:cubicBezTo>
                  <a:pt x="59267" y="47625"/>
                  <a:pt x="110067" y="95250"/>
                  <a:pt x="152400" y="152400"/>
                </a:cubicBezTo>
                <a:cubicBezTo>
                  <a:pt x="194733" y="209550"/>
                  <a:pt x="228600" y="261056"/>
                  <a:pt x="262467" y="342900"/>
                </a:cubicBezTo>
                <a:cubicBezTo>
                  <a:pt x="296334" y="424744"/>
                  <a:pt x="329495" y="536222"/>
                  <a:pt x="355600" y="643466"/>
                </a:cubicBezTo>
                <a:cubicBezTo>
                  <a:pt x="381706" y="750710"/>
                  <a:pt x="408517" y="860777"/>
                  <a:pt x="419100" y="986366"/>
                </a:cubicBezTo>
                <a:cubicBezTo>
                  <a:pt x="429683" y="1111955"/>
                  <a:pt x="424744" y="1274939"/>
                  <a:pt x="419100" y="1397000"/>
                </a:cubicBezTo>
                <a:cubicBezTo>
                  <a:pt x="413456" y="1519061"/>
                  <a:pt x="406401" y="1610783"/>
                  <a:pt x="385234" y="1718733"/>
                </a:cubicBezTo>
                <a:cubicBezTo>
                  <a:pt x="364067" y="1826683"/>
                  <a:pt x="328789" y="1948744"/>
                  <a:pt x="292100" y="2044700"/>
                </a:cubicBezTo>
                <a:cubicBezTo>
                  <a:pt x="255411" y="2140656"/>
                  <a:pt x="213783" y="2222499"/>
                  <a:pt x="165100" y="2294466"/>
                </a:cubicBezTo>
                <a:cubicBezTo>
                  <a:pt x="116417" y="2366433"/>
                  <a:pt x="0" y="2476500"/>
                  <a:pt x="0" y="24765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13196" y="5968484"/>
            <a:ext cx="38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[___,___,___,___,___,___,___,___,___]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00500" y="5917168"/>
            <a:ext cx="108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visited: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5164783" y="5917168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82368" y="59118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968826" y="59118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170530" y="58991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8389730" y="58991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582618" y="5899150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970630" y="5923518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784560" y="5892284"/>
            <a:ext cx="32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1</a:t>
            </a:r>
            <a:endParaRPr lang="en-US" dirty="0"/>
          </a:p>
        </p:txBody>
      </p:sp>
      <p:sp>
        <p:nvSpPr>
          <p:cNvPr id="110" name="Freeform 109"/>
          <p:cNvSpPr/>
          <p:nvPr/>
        </p:nvSpPr>
        <p:spPr>
          <a:xfrm flipH="1">
            <a:off x="2724150" y="3502025"/>
            <a:ext cx="91838" cy="1346200"/>
          </a:xfrm>
          <a:custGeom>
            <a:avLst/>
            <a:gdLst>
              <a:gd name="connsiteX0" fmla="*/ 117712 w 117712"/>
              <a:gd name="connsiteY0" fmla="*/ 0 h 1346200"/>
              <a:gd name="connsiteX1" fmla="*/ 3412 w 117712"/>
              <a:gd name="connsiteY1" fmla="*/ 228600 h 1346200"/>
              <a:gd name="connsiteX2" fmla="*/ 28812 w 117712"/>
              <a:gd name="connsiteY2" fmla="*/ 596900 h 1346200"/>
              <a:gd name="connsiteX3" fmla="*/ 16112 w 117712"/>
              <a:gd name="connsiteY3" fmla="*/ 965200 h 1346200"/>
              <a:gd name="connsiteX4" fmla="*/ 16112 w 117712"/>
              <a:gd name="connsiteY4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12" h="1346200">
                <a:moveTo>
                  <a:pt x="117712" y="0"/>
                </a:moveTo>
                <a:cubicBezTo>
                  <a:pt x="67970" y="64558"/>
                  <a:pt x="18229" y="129117"/>
                  <a:pt x="3412" y="228600"/>
                </a:cubicBezTo>
                <a:cubicBezTo>
                  <a:pt x="-11405" y="328083"/>
                  <a:pt x="26695" y="474133"/>
                  <a:pt x="28812" y="596900"/>
                </a:cubicBezTo>
                <a:cubicBezTo>
                  <a:pt x="30929" y="719667"/>
                  <a:pt x="18229" y="840317"/>
                  <a:pt x="16112" y="965200"/>
                </a:cubicBezTo>
                <a:cubicBezTo>
                  <a:pt x="13995" y="1090083"/>
                  <a:pt x="16112" y="1346200"/>
                  <a:pt x="16112" y="1346200"/>
                </a:cubicBezTo>
              </a:path>
            </a:pathLst>
          </a:custGeom>
          <a:ln w="38100" cmpd="sng">
            <a:solidFill>
              <a:schemeClr val="bg2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1841652" y="3596215"/>
            <a:ext cx="972953" cy="1729350"/>
          </a:xfrm>
          <a:custGeom>
            <a:avLst/>
            <a:gdLst>
              <a:gd name="connsiteX0" fmla="*/ 965314 w 972953"/>
              <a:gd name="connsiteY0" fmla="*/ 1219200 h 1729350"/>
              <a:gd name="connsiteX1" fmla="*/ 965314 w 972953"/>
              <a:gd name="connsiteY1" fmla="*/ 1460500 h 1729350"/>
              <a:gd name="connsiteX2" fmla="*/ 952614 w 972953"/>
              <a:gd name="connsiteY2" fmla="*/ 1663700 h 1729350"/>
              <a:gd name="connsiteX3" fmla="*/ 736714 w 972953"/>
              <a:gd name="connsiteY3" fmla="*/ 1727200 h 1729350"/>
              <a:gd name="connsiteX4" fmla="*/ 419214 w 972953"/>
              <a:gd name="connsiteY4" fmla="*/ 1600200 h 1729350"/>
              <a:gd name="connsiteX5" fmla="*/ 216014 w 972953"/>
              <a:gd name="connsiteY5" fmla="*/ 1447800 h 1729350"/>
              <a:gd name="connsiteX6" fmla="*/ 76314 w 972953"/>
              <a:gd name="connsiteY6" fmla="*/ 1193800 h 1729350"/>
              <a:gd name="connsiteX7" fmla="*/ 114 w 972953"/>
              <a:gd name="connsiteY7" fmla="*/ 863600 h 1729350"/>
              <a:gd name="connsiteX8" fmla="*/ 63614 w 972953"/>
              <a:gd name="connsiteY8" fmla="*/ 533400 h 1729350"/>
              <a:gd name="connsiteX9" fmla="*/ 228714 w 972953"/>
              <a:gd name="connsiteY9" fmla="*/ 254000 h 1729350"/>
              <a:gd name="connsiteX10" fmla="*/ 558914 w 972953"/>
              <a:gd name="connsiteY10" fmla="*/ 0 h 17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2953" h="1729350">
                <a:moveTo>
                  <a:pt x="965314" y="1219200"/>
                </a:moveTo>
                <a:cubicBezTo>
                  <a:pt x="966372" y="1302808"/>
                  <a:pt x="967431" y="1386417"/>
                  <a:pt x="965314" y="1460500"/>
                </a:cubicBezTo>
                <a:cubicBezTo>
                  <a:pt x="963197" y="1534583"/>
                  <a:pt x="990714" y="1619250"/>
                  <a:pt x="952614" y="1663700"/>
                </a:cubicBezTo>
                <a:cubicBezTo>
                  <a:pt x="914514" y="1708150"/>
                  <a:pt x="825614" y="1737783"/>
                  <a:pt x="736714" y="1727200"/>
                </a:cubicBezTo>
                <a:cubicBezTo>
                  <a:pt x="647814" y="1716617"/>
                  <a:pt x="505997" y="1646767"/>
                  <a:pt x="419214" y="1600200"/>
                </a:cubicBezTo>
                <a:cubicBezTo>
                  <a:pt x="332431" y="1553633"/>
                  <a:pt x="273164" y="1515533"/>
                  <a:pt x="216014" y="1447800"/>
                </a:cubicBezTo>
                <a:cubicBezTo>
                  <a:pt x="158864" y="1380067"/>
                  <a:pt x="112297" y="1291167"/>
                  <a:pt x="76314" y="1193800"/>
                </a:cubicBezTo>
                <a:cubicBezTo>
                  <a:pt x="40331" y="1096433"/>
                  <a:pt x="2231" y="973667"/>
                  <a:pt x="114" y="863600"/>
                </a:cubicBezTo>
                <a:cubicBezTo>
                  <a:pt x="-2003" y="753533"/>
                  <a:pt x="25514" y="635000"/>
                  <a:pt x="63614" y="533400"/>
                </a:cubicBezTo>
                <a:cubicBezTo>
                  <a:pt x="101714" y="431800"/>
                  <a:pt x="146164" y="342900"/>
                  <a:pt x="228714" y="254000"/>
                </a:cubicBezTo>
                <a:cubicBezTo>
                  <a:pt x="311264" y="165100"/>
                  <a:pt x="558914" y="0"/>
                  <a:pt x="558914" y="0"/>
                </a:cubicBezTo>
              </a:path>
            </a:pathLst>
          </a:custGeom>
          <a:ln w="38100" cmpd="sng">
            <a:solidFill>
              <a:srgbClr val="948A5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6" grpId="0" animBg="1"/>
      <p:bldP spid="106" grpId="1" animBg="1"/>
      <p:bldP spid="106" grpId="2" animBg="1"/>
      <p:bldP spid="106" grpId="3" animBg="1"/>
      <p:bldP spid="104" grpId="0" animBg="1"/>
      <p:bldP spid="104" grpId="1" animBg="1"/>
      <p:bldP spid="104" grpId="2" animBg="1"/>
      <p:bldP spid="104" grpId="3" animBg="1"/>
      <p:bldP spid="100" grpId="0" animBg="1"/>
      <p:bldP spid="100" grpId="1" animBg="1"/>
      <p:bldP spid="100" grpId="2" animBg="1"/>
      <p:bldP spid="100" grpId="3" animBg="1"/>
      <p:bldP spid="98" grpId="0" animBg="1"/>
      <p:bldP spid="98" grpId="1" animBg="1"/>
      <p:bldP spid="95" grpId="0" animBg="1"/>
      <p:bldP spid="95" grpId="1" animBg="1"/>
      <p:bldP spid="96" grpId="0" animBg="1"/>
      <p:bldP spid="96" grpId="1" animBg="1"/>
      <p:bldP spid="96" grpId="2" animBg="1"/>
      <p:bldP spid="96" grpId="3" animBg="1"/>
      <p:bldP spid="76" grpId="0" animBg="1"/>
      <p:bldP spid="76" grpId="1" animBg="1"/>
      <p:bldP spid="42" grpId="0"/>
      <p:bldP spid="43" grpId="0"/>
      <p:bldP spid="44" grpId="0"/>
      <p:bldP spid="45" grpId="0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4" grpId="0"/>
      <p:bldP spid="55" grpId="0"/>
      <p:bldP spid="68" grpId="0" animBg="1"/>
      <p:bldP spid="68" grpId="1" animBg="1"/>
      <p:bldP spid="75" grpId="0" animBg="1"/>
      <p:bldP spid="75" grpId="1" animBg="1"/>
      <p:bldP spid="79" grpId="0" animBg="1"/>
      <p:bldP spid="79" grpId="1" animBg="1"/>
      <p:bldP spid="80" grpId="0"/>
      <p:bldP spid="81" grpId="0" animBg="1"/>
      <p:bldP spid="81" grpId="1" animBg="1"/>
      <p:bldP spid="82" grpId="0"/>
      <p:bldP spid="86" grpId="0" animBg="1"/>
      <p:bldP spid="86" grpId="1" animBg="1"/>
      <p:bldP spid="94" grpId="0" animBg="1"/>
      <p:bldP spid="94" grpId="1" animBg="1"/>
      <p:bldP spid="89" grpId="0"/>
      <p:bldP spid="89" grpId="1"/>
      <p:bldP spid="97" grpId="0"/>
      <p:bldP spid="97" grpId="1"/>
      <p:bldP spid="99" grpId="0"/>
      <p:bldP spid="99" grpId="1"/>
      <p:bldP spid="101" grpId="0"/>
      <p:bldP spid="101" grpId="1"/>
      <p:bldP spid="101" grpId="2"/>
      <p:bldP spid="101" grpId="3"/>
      <p:bldP spid="102" grpId="0"/>
      <p:bldP spid="102" grpId="1"/>
      <p:bldP spid="102" grpId="2"/>
      <p:bldP spid="102" grpId="3"/>
      <p:bldP spid="105" grpId="0"/>
      <p:bldP spid="105" grpId="1"/>
      <p:bldP spid="105" grpId="2"/>
      <p:bldP spid="105" grpId="3"/>
      <p:bldP spid="107" grpId="0"/>
      <p:bldP spid="107" grpId="1"/>
      <p:bldP spid="107" grpId="2"/>
      <p:bldP spid="107" grpId="3"/>
      <p:bldP spid="109" grpId="0"/>
      <p:bldP spid="109" grpId="2"/>
      <p:bldP spid="110" grpId="0" animBg="1"/>
      <p:bldP spid="110" grpId="1" animBg="1"/>
      <p:bldP spid="111" grpId="0" animBg="1"/>
      <p:bldP spid="1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78" y="267054"/>
            <a:ext cx="8229600" cy="1143000"/>
          </a:xfrm>
        </p:spPr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578" y="1449944"/>
            <a:ext cx="787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If you choose to use the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that are suggested in the algorithm keep in mind that the contents of these will not apply from one start point to the next.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It is up to you to come up </a:t>
            </a:r>
            <a:r>
              <a:rPr lang="en-US" sz="2400" dirty="0" smtClean="0"/>
              <a:t>with a way to extract the registers from the binary instruction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83185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Assignment ( </a:t>
            </a:r>
            <a:r>
              <a:rPr lang="en-US" dirty="0" err="1" smtClean="0">
                <a:latin typeface="Monaco"/>
                <a:cs typeface="Monaco"/>
              </a:rPr>
              <a:t>findLive</a:t>
            </a:r>
            <a:r>
              <a:rPr lang="en-US" dirty="0" smtClean="0"/>
              <a:t> input)</a:t>
            </a:r>
            <a:endParaRPr lang="en-US" dirty="0"/>
          </a:p>
        </p:txBody>
      </p:sp>
      <p:pic>
        <p:nvPicPr>
          <p:cNvPr id="3" name="Picture 2" descr="odd_series_binary_code_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570038"/>
            <a:ext cx="1854200" cy="5003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8064500" y="960438"/>
            <a:ext cx="0" cy="58975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10300" y="960438"/>
            <a:ext cx="0" cy="58975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10300" y="1614488"/>
            <a:ext cx="1854200" cy="39846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10300" y="6218238"/>
            <a:ext cx="1854200" cy="3825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3275463"/>
            <a:ext cx="2108200" cy="5842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6161" y="2812760"/>
            <a:ext cx="72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$a0</a:t>
            </a:r>
            <a:endParaRPr lang="en-US" sz="2800" dirty="0"/>
          </a:p>
        </p:txBody>
      </p:sp>
      <p:cxnSp>
        <p:nvCxnSpPr>
          <p:cNvPr id="15" name="Curved Connector 14"/>
          <p:cNvCxnSpPr>
            <a:endCxn id="11" idx="1"/>
          </p:cNvCxnSpPr>
          <p:nvPr/>
        </p:nvCxnSpPr>
        <p:spPr>
          <a:xfrm>
            <a:off x="2836915" y="3859663"/>
            <a:ext cx="3373385" cy="2549869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6200" y="79533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4167208"/>
            <a:ext cx="237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$a0 contains a memory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address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16000" y="5756573"/>
            <a:ext cx="5194300" cy="923330"/>
            <a:chOff x="1016000" y="5756573"/>
            <a:chExt cx="5194300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1016000" y="5756573"/>
              <a:ext cx="28197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At that address is the binary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representation of the first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instruction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  <a:endCxn id="11" idx="1"/>
            </p:cNvCxnSpPr>
            <p:nvPr/>
          </p:nvCxnSpPr>
          <p:spPr>
            <a:xfrm>
              <a:off x="3835740" y="6218238"/>
              <a:ext cx="2374560" cy="191294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507742" y="982961"/>
            <a:ext cx="3702558" cy="923330"/>
            <a:chOff x="2507742" y="982961"/>
            <a:chExt cx="3702558" cy="923330"/>
          </a:xfrm>
        </p:grpSpPr>
        <p:sp>
          <p:nvSpPr>
            <p:cNvPr id="26" name="TextBox 25"/>
            <p:cNvSpPr txBox="1"/>
            <p:nvPr/>
          </p:nvSpPr>
          <p:spPr>
            <a:xfrm>
              <a:off x="2507742" y="982961"/>
              <a:ext cx="1919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This is the sentinel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indicating the end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of the program.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3"/>
              <a:endCxn id="10" idx="1"/>
            </p:cNvCxnSpPr>
            <p:nvPr/>
          </p:nvCxnSpPr>
          <p:spPr>
            <a:xfrm>
              <a:off x="4426807" y="1444626"/>
              <a:ext cx="1783493" cy="369093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6083300" y="2012949"/>
            <a:ext cx="2108200" cy="45878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Assignment (</a:t>
            </a:r>
            <a:r>
              <a:rPr lang="en-US" dirty="0" err="1" smtClean="0">
                <a:latin typeface="Monaco"/>
                <a:cs typeface="Monaco"/>
              </a:rPr>
              <a:t>findLive</a:t>
            </a:r>
            <a:r>
              <a:rPr lang="en-US" dirty="0" smtClean="0"/>
              <a:t> output)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95186"/>
            <a:ext cx="71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$v0</a:t>
            </a:r>
            <a:r>
              <a:rPr lang="en-US" sz="2400" dirty="0" smtClean="0"/>
              <a:t>: </a:t>
            </a:r>
            <a:r>
              <a:rPr lang="en-US" sz="2400" dirty="0"/>
              <a:t>An address of a </a:t>
            </a:r>
            <a:r>
              <a:rPr lang="en-US" sz="2400" dirty="0" smtClean="0"/>
              <a:t>list of words stored in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3063244"/>
            <a:ext cx="717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word in the list encodes in binary the set of registers that are live at a point after a </a:t>
            </a:r>
            <a:r>
              <a:rPr lang="en-US" sz="2400" dirty="0" err="1" smtClean="0">
                <a:latin typeface="Monaco"/>
                <a:cs typeface="Monaco"/>
              </a:rPr>
              <a:t>jal</a:t>
            </a:r>
            <a:r>
              <a:rPr lang="en-US" sz="2400" dirty="0" smtClean="0"/>
              <a:t> instruction.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900" y="4300634"/>
            <a:ext cx="71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list is ordered by the address of the </a:t>
            </a:r>
            <a:r>
              <a:rPr lang="en-US" sz="2400" dirty="0" err="1" smtClean="0"/>
              <a:t>jal</a:t>
            </a:r>
            <a:r>
              <a:rPr lang="en-US" sz="2400" dirty="0" smtClean="0"/>
              <a:t> instructions. 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33500" y="5168691"/>
            <a:ext cx="717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list must </a:t>
            </a:r>
            <a:r>
              <a:rPr lang="en-US" sz="2400" dirty="0" smtClean="0"/>
              <a:t>contain the sentinel 0xFFFFFFFF as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300476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Assignment (</a:t>
            </a:r>
            <a:r>
              <a:rPr lang="en-US" dirty="0" err="1" smtClean="0">
                <a:latin typeface="Monaco"/>
                <a:cs typeface="Monaco"/>
              </a:rPr>
              <a:t>findLive</a:t>
            </a:r>
            <a:r>
              <a:rPr lang="en-US" dirty="0" smtClean="0"/>
              <a:t> output)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2201"/>
            <a:ext cx="805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element of the returned list will follow the format below</a:t>
            </a:r>
            <a:endParaRPr lang="en-US" sz="2400" dirty="0" smtClean="0"/>
          </a:p>
        </p:txBody>
      </p:sp>
      <p:pic>
        <p:nvPicPr>
          <p:cNvPr id="5" name="Picture 4" descr="b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744"/>
            <a:ext cx="9144000" cy="827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500" y="4629164"/>
            <a:ext cx="805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Assume</a:t>
            </a:r>
            <a:r>
              <a:rPr lang="en-US" sz="2400" dirty="0" smtClean="0"/>
              <a:t> that </a:t>
            </a:r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smtClean="0">
                <a:latin typeface="Monaco"/>
                <a:cs typeface="Monaco"/>
              </a:rPr>
              <a:t>s0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smtClean="0">
                <a:latin typeface="Monaco"/>
                <a:cs typeface="Monaco"/>
              </a:rPr>
              <a:t>t8</a:t>
            </a:r>
            <a:r>
              <a:rPr lang="en-US" sz="2400" dirty="0" smtClean="0"/>
              <a:t> are the only live registers for: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2519" y="3919058"/>
            <a:ext cx="7195081" cy="461665"/>
            <a:chOff x="1542519" y="3919058"/>
            <a:chExt cx="7195081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1542519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44032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1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8571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4623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545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50084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6136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1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0675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7058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51597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7649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2188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3110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59162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3701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5214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66727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68238" y="3919058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0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6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</a:p>
          <a:p>
            <a:pPr lvl="1"/>
            <a:r>
              <a:rPr lang="en-US" dirty="0" smtClean="0"/>
              <a:t>One test case is provided, under the link in the assignment specification</a:t>
            </a:r>
          </a:p>
          <a:p>
            <a:r>
              <a:rPr lang="en-US" dirty="0" smtClean="0"/>
              <a:t>Student-Generated Test Cases</a:t>
            </a:r>
          </a:p>
          <a:p>
            <a:pPr lvl="1"/>
            <a:r>
              <a:rPr lang="en-US" dirty="0" smtClean="0"/>
              <a:t>Students will submit test cases</a:t>
            </a:r>
          </a:p>
          <a:p>
            <a:r>
              <a:rPr lang="en-US" dirty="0" smtClean="0"/>
              <a:t>Printing the Output of your solution</a:t>
            </a:r>
          </a:p>
          <a:p>
            <a:pPr lvl="1"/>
            <a:r>
              <a:rPr lang="en-US" dirty="0" smtClean="0"/>
              <a:t>MIPS code provided for printing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University of Alberta</a:t>
            </a:r>
            <a:br>
              <a:rPr lang="en-US" dirty="0" smtClean="0"/>
            </a:br>
            <a:r>
              <a:rPr lang="en-US" dirty="0" smtClean="0"/>
              <a:t>Code of Student Behavior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595735"/>
            <a:ext cx="81449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www.governance.ualberta.ca</a:t>
            </a:r>
            <a:r>
              <a:rPr lang="en-US" sz="1200" dirty="0"/>
              <a:t>/en/</a:t>
            </a:r>
            <a:r>
              <a:rPr lang="en-US" sz="1200" dirty="0" err="1"/>
              <a:t>CodesofConductandResidenceCommunityStandards</a:t>
            </a:r>
            <a:r>
              <a:rPr lang="en-US" sz="1200" dirty="0"/>
              <a:t>/</a:t>
            </a:r>
            <a:r>
              <a:rPr lang="en-US" sz="1200" dirty="0" err="1"/>
              <a:t>CodeofStudentBehaviour.aspx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423174"/>
            <a:ext cx="821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30.3.2(1) Plagiarism</a:t>
            </a:r>
          </a:p>
          <a:p>
            <a:r>
              <a:rPr lang="en-US" dirty="0"/>
              <a:t>No Student shall submit the words, ideas, images or data of another person as the</a:t>
            </a:r>
          </a:p>
          <a:p>
            <a:r>
              <a:rPr lang="en-US" dirty="0"/>
              <a:t>Student’s own in any academic writing, essay, thesis, project, assignment,</a:t>
            </a:r>
          </a:p>
          <a:p>
            <a:r>
              <a:rPr lang="en-US" dirty="0"/>
              <a:t>presentation or poster in a course or program of study.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4000307"/>
            <a:ext cx="80643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30.3.2</a:t>
            </a:r>
            <a:r>
              <a:rPr lang="en-US" b="1" dirty="0" smtClean="0"/>
              <a:t>(2) Cheating</a:t>
            </a:r>
            <a:endParaRPr lang="en-US" dirty="0" smtClean="0"/>
          </a:p>
          <a:p>
            <a:r>
              <a:rPr lang="en-US" dirty="0" smtClean="0"/>
              <a:t>30.3.2</a:t>
            </a:r>
            <a:r>
              <a:rPr lang="en-US" dirty="0"/>
              <a:t>(2) d No Student shall submit in any course or program of study, without the</a:t>
            </a:r>
          </a:p>
          <a:p>
            <a:r>
              <a:rPr lang="en-US" dirty="0"/>
              <a:t>written approval of the course Instructor, all or a substantial portion of any</a:t>
            </a:r>
          </a:p>
          <a:p>
            <a:r>
              <a:rPr lang="en-US" dirty="0"/>
              <a:t>academic writing, essay, thesis, research report, project, assignment,</a:t>
            </a:r>
          </a:p>
          <a:p>
            <a:r>
              <a:rPr lang="en-US" dirty="0"/>
              <a:t>presentation or poster for which credit has previously been obtained by the</a:t>
            </a:r>
          </a:p>
          <a:p>
            <a:r>
              <a:rPr lang="en-US" dirty="0"/>
              <a:t>Student or which has been or is being submitted by the Student in another</a:t>
            </a:r>
          </a:p>
          <a:p>
            <a:r>
              <a:rPr lang="en-US" dirty="0"/>
              <a:t>course or program of study in the University or elsewhere</a:t>
            </a:r>
          </a:p>
        </p:txBody>
      </p:sp>
    </p:spTree>
    <p:extLst>
      <p:ext uri="{BB962C8B-B14F-4D97-AF65-F5344CB8AC3E}">
        <p14:creationId xmlns:p14="http://schemas.microsoft.com/office/powerpoint/2010/main" val="81157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853267" y="3814233"/>
            <a:ext cx="0" cy="21505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791905" y="3975097"/>
            <a:ext cx="127000" cy="1799053"/>
            <a:chOff x="2791905" y="3975097"/>
            <a:chExt cx="127000" cy="1799053"/>
          </a:xfrm>
        </p:grpSpPr>
        <p:sp>
          <p:nvSpPr>
            <p:cNvPr id="7" name="Oval 6"/>
            <p:cNvSpPr/>
            <p:nvPr/>
          </p:nvSpPr>
          <p:spPr>
            <a:xfrm>
              <a:off x="2791905" y="3975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91905" y="4535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91905" y="5096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1905" y="5656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32455"/>
            <a:ext cx="822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register </a:t>
            </a:r>
            <a:r>
              <a:rPr lang="en-US" sz="2400" dirty="0" smtClean="0"/>
              <a:t>contains a value that is live if that value </a:t>
            </a:r>
            <a:r>
              <a:rPr lang="en-US" sz="2400" i="1" u="sng" dirty="0" smtClean="0"/>
              <a:t>may</a:t>
            </a:r>
            <a:r>
              <a:rPr lang="en-US" sz="2400" dirty="0" smtClean="0"/>
              <a:t> be used by another instruction.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44156"/>
            <a:ext cx="146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152900"/>
            <a:ext cx="2908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lui</a:t>
            </a:r>
            <a:r>
              <a:rPr lang="en-US" dirty="0" smtClean="0">
                <a:latin typeface="Monaco"/>
                <a:cs typeface="Monaco"/>
              </a:rPr>
              <a:t>    $t0, 0x8880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$t1, 0($t0)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add		$t3, $t1, $t2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18906" y="4426149"/>
            <a:ext cx="2830486" cy="369332"/>
            <a:chOff x="2918906" y="4426149"/>
            <a:chExt cx="2830486" cy="369332"/>
          </a:xfrm>
        </p:grpSpPr>
        <p:sp>
          <p:nvSpPr>
            <p:cNvPr id="15" name="Rectangle 14"/>
            <p:cNvSpPr/>
            <p:nvPr/>
          </p:nvSpPr>
          <p:spPr>
            <a:xfrm>
              <a:off x="4872116" y="442614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18906" y="4969715"/>
            <a:ext cx="2691964" cy="369332"/>
            <a:chOff x="2918906" y="4969715"/>
            <a:chExt cx="2691964" cy="369332"/>
          </a:xfrm>
        </p:grpSpPr>
        <p:sp>
          <p:nvSpPr>
            <p:cNvPr id="19" name="Rectangle 18"/>
            <p:cNvSpPr/>
            <p:nvPr/>
          </p:nvSpPr>
          <p:spPr>
            <a:xfrm>
              <a:off x="4872116" y="4969715"/>
              <a:ext cx="738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2918906" y="5154381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413978" y="4965482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, $t2}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18906" y="5538829"/>
            <a:ext cx="2276398" cy="369332"/>
            <a:chOff x="2918906" y="5538829"/>
            <a:chExt cx="2276398" cy="369332"/>
          </a:xfrm>
        </p:grpSpPr>
        <p:sp>
          <p:nvSpPr>
            <p:cNvPr id="22" name="Rectangle 21"/>
            <p:cNvSpPr/>
            <p:nvPr/>
          </p:nvSpPr>
          <p:spPr>
            <a:xfrm>
              <a:off x="4872116" y="5538829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?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47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853267" y="3814233"/>
            <a:ext cx="0" cy="21505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791905" y="3975097"/>
            <a:ext cx="127000" cy="1799053"/>
            <a:chOff x="2791905" y="3975097"/>
            <a:chExt cx="127000" cy="1799053"/>
          </a:xfrm>
        </p:grpSpPr>
        <p:sp>
          <p:nvSpPr>
            <p:cNvPr id="7" name="Oval 6"/>
            <p:cNvSpPr/>
            <p:nvPr/>
          </p:nvSpPr>
          <p:spPr>
            <a:xfrm>
              <a:off x="2791905" y="3975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91905" y="4535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91905" y="50960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1905" y="56565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639356"/>
            <a:ext cx="276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Another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4152900"/>
            <a:ext cx="2908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lui</a:t>
            </a:r>
            <a:r>
              <a:rPr lang="en-US" dirty="0" smtClean="0">
                <a:latin typeface="Monaco"/>
                <a:cs typeface="Monaco"/>
              </a:rPr>
              <a:t>    $t0, 0x8880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$t1, 0($t0)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add		$t1, $t1, $t2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18906" y="4426149"/>
            <a:ext cx="2766253" cy="369332"/>
            <a:chOff x="2918906" y="4426149"/>
            <a:chExt cx="2766253" cy="369332"/>
          </a:xfrm>
        </p:grpSpPr>
        <p:sp>
          <p:nvSpPr>
            <p:cNvPr id="15" name="Rectangle 14"/>
            <p:cNvSpPr/>
            <p:nvPr/>
          </p:nvSpPr>
          <p:spPr>
            <a:xfrm>
              <a:off x="4872116" y="442614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}</a:t>
              </a:r>
              <a:endParaRPr lang="en-US" dirty="0" smtClean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endParaRP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18906" y="4969715"/>
            <a:ext cx="2691964" cy="369332"/>
            <a:chOff x="2918906" y="4969715"/>
            <a:chExt cx="2691964" cy="369332"/>
          </a:xfrm>
        </p:grpSpPr>
        <p:sp>
          <p:nvSpPr>
            <p:cNvPr id="19" name="Rectangle 18"/>
            <p:cNvSpPr/>
            <p:nvPr/>
          </p:nvSpPr>
          <p:spPr>
            <a:xfrm>
              <a:off x="4872116" y="4969715"/>
              <a:ext cx="738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2918906" y="5154381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413978" y="4978182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Monaco"/>
                <a:cs typeface="Monaco"/>
              </a:rPr>
              <a:t>, $t2}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918906" y="5538829"/>
            <a:ext cx="2276398" cy="369332"/>
            <a:chOff x="2918906" y="5538829"/>
            <a:chExt cx="2276398" cy="369332"/>
          </a:xfrm>
        </p:grpSpPr>
        <p:sp>
          <p:nvSpPr>
            <p:cNvPr id="22" name="Rectangle 21"/>
            <p:cNvSpPr/>
            <p:nvPr/>
          </p:nvSpPr>
          <p:spPr>
            <a:xfrm>
              <a:off x="4872116" y="5538829"/>
              <a:ext cx="323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?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15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4351867" y="1454081"/>
            <a:ext cx="0" cy="215053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Examples (Control Flow)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87611" y="3419949"/>
            <a:ext cx="3523096" cy="369332"/>
            <a:chOff x="2918906" y="4426149"/>
            <a:chExt cx="3523096" cy="369332"/>
          </a:xfrm>
        </p:grpSpPr>
        <p:sp>
          <p:nvSpPr>
            <p:cNvPr id="15" name="Rectangle 14"/>
            <p:cNvSpPr/>
            <p:nvPr/>
          </p:nvSpPr>
          <p:spPr>
            <a:xfrm>
              <a:off x="4872116" y="4426149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{$t1, $t2}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57200" y="3179462"/>
            <a:ext cx="1569886" cy="838550"/>
            <a:chOff x="457200" y="3179462"/>
            <a:chExt cx="1569886" cy="838550"/>
          </a:xfrm>
        </p:grpSpPr>
        <p:sp>
          <p:nvSpPr>
            <p:cNvPr id="19" name="Rectangle 18"/>
            <p:cNvSpPr/>
            <p:nvPr/>
          </p:nvSpPr>
          <p:spPr>
            <a:xfrm>
              <a:off x="457200" y="3179462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{$t1, $t2}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53" idx="1"/>
            </p:cNvCxnSpPr>
            <p:nvPr/>
          </p:nvCxnSpPr>
          <p:spPr>
            <a:xfrm>
              <a:off x="1181100" y="3604615"/>
              <a:ext cx="666300" cy="413397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86272" y="5879756"/>
            <a:ext cx="2830486" cy="369332"/>
            <a:chOff x="2918906" y="5538829"/>
            <a:chExt cx="2830486" cy="369332"/>
          </a:xfrm>
        </p:grpSpPr>
        <p:sp>
          <p:nvSpPr>
            <p:cNvPr id="22" name="Rectangle 21"/>
            <p:cNvSpPr/>
            <p:nvPr/>
          </p:nvSpPr>
          <p:spPr>
            <a:xfrm>
              <a:off x="4872116" y="553882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{$v0}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22600" y="1537435"/>
            <a:ext cx="33706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lui</a:t>
            </a:r>
            <a:r>
              <a:rPr lang="en-US" dirty="0" smtClean="0">
                <a:latin typeface="Monaco"/>
                <a:cs typeface="Monaco"/>
              </a:rPr>
              <a:t>    $t0, 0x8880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$t1, 0($t0)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		$t2, 4($t0)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beq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$t1, $t2, </a:t>
            </a:r>
            <a:r>
              <a:rPr lang="en-US" dirty="0" err="1" smtClean="0">
                <a:latin typeface="Monaco"/>
                <a:cs typeface="Monaco"/>
              </a:rPr>
              <a:t>addOne</a:t>
            </a:r>
            <a:r>
              <a:rPr lang="en-US" dirty="0" smtClean="0">
                <a:latin typeface="Monaco"/>
                <a:cs typeface="Monaco"/>
              </a:rPr>
              <a:t>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2600" y="3818832"/>
            <a:ext cx="2955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    $v0, $t1, $t2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j      done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4891726"/>
            <a:ext cx="406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addOne</a:t>
            </a:r>
            <a:r>
              <a:rPr lang="en-US" dirty="0" smtClean="0">
                <a:latin typeface="Monaco"/>
                <a:cs typeface="Monaco"/>
              </a:rPr>
              <a:t>: add    $v0, $zero, 1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92300" y="5418091"/>
            <a:ext cx="2678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done:   </a:t>
            </a:r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 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92301" y="3604615"/>
            <a:ext cx="2459566" cy="4314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51867" y="3604615"/>
            <a:ext cx="1909233" cy="64988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2300" y="5019161"/>
            <a:ext cx="2222500" cy="39893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114801" y="4891726"/>
            <a:ext cx="2146299" cy="52636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14800" y="5418091"/>
            <a:ext cx="0" cy="64633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92301" y="4036044"/>
            <a:ext cx="0" cy="98311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61100" y="4254500"/>
            <a:ext cx="0" cy="6372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286272" y="1356211"/>
            <a:ext cx="129095" cy="2330102"/>
            <a:chOff x="4286272" y="1356211"/>
            <a:chExt cx="129095" cy="2330102"/>
          </a:xfrm>
        </p:grpSpPr>
        <p:grpSp>
          <p:nvGrpSpPr>
            <p:cNvPr id="24" name="Group 23"/>
            <p:cNvGrpSpPr/>
            <p:nvPr/>
          </p:nvGrpSpPr>
          <p:grpSpPr>
            <a:xfrm>
              <a:off x="4286272" y="1356211"/>
              <a:ext cx="127000" cy="1799053"/>
              <a:chOff x="2791905" y="3975097"/>
              <a:chExt cx="127000" cy="179905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91905" y="39750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91905" y="45355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1905" y="50960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1905" y="5656597"/>
                <a:ext cx="127000" cy="1175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4288367" y="3568760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828801" y="4000797"/>
            <a:ext cx="127000" cy="1077140"/>
            <a:chOff x="1828801" y="4000797"/>
            <a:chExt cx="127000" cy="1077140"/>
          </a:xfrm>
        </p:grpSpPr>
        <p:sp>
          <p:nvSpPr>
            <p:cNvPr id="53" name="Oval 52"/>
            <p:cNvSpPr/>
            <p:nvPr/>
          </p:nvSpPr>
          <p:spPr>
            <a:xfrm>
              <a:off x="1828801" y="4000797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828801" y="4960384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1" y="4490484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197600" y="4195723"/>
            <a:ext cx="127000" cy="764661"/>
            <a:chOff x="6197600" y="4195723"/>
            <a:chExt cx="127000" cy="764661"/>
          </a:xfrm>
        </p:grpSpPr>
        <p:sp>
          <p:nvSpPr>
            <p:cNvPr id="56" name="Oval 55"/>
            <p:cNvSpPr/>
            <p:nvPr/>
          </p:nvSpPr>
          <p:spPr>
            <a:xfrm>
              <a:off x="6197600" y="4195723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197600" y="4842831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051300" y="5359314"/>
            <a:ext cx="127000" cy="763884"/>
            <a:chOff x="4051300" y="5359314"/>
            <a:chExt cx="127000" cy="763884"/>
          </a:xfrm>
        </p:grpSpPr>
        <p:sp>
          <p:nvSpPr>
            <p:cNvPr id="58" name="Oval 57"/>
            <p:cNvSpPr/>
            <p:nvPr/>
          </p:nvSpPr>
          <p:spPr>
            <a:xfrm>
              <a:off x="4051300" y="5359314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51300" y="6005645"/>
              <a:ext cx="127000" cy="1175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64567" y="5233425"/>
            <a:ext cx="2830486" cy="369332"/>
            <a:chOff x="2918906" y="5538829"/>
            <a:chExt cx="2830486" cy="369332"/>
          </a:xfrm>
        </p:grpSpPr>
        <p:sp>
          <p:nvSpPr>
            <p:cNvPr id="61" name="Rectangle 60"/>
            <p:cNvSpPr/>
            <p:nvPr/>
          </p:nvSpPr>
          <p:spPr>
            <a:xfrm>
              <a:off x="4872116" y="553882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{$v0}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61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393272" y="4096777"/>
            <a:ext cx="2253292" cy="369332"/>
            <a:chOff x="2918906" y="5538829"/>
            <a:chExt cx="2253292" cy="369332"/>
          </a:xfrm>
        </p:grpSpPr>
        <p:sp>
          <p:nvSpPr>
            <p:cNvPr id="64" name="Rectangle 63"/>
            <p:cNvSpPr/>
            <p:nvPr/>
          </p:nvSpPr>
          <p:spPr>
            <a:xfrm>
              <a:off x="4872116" y="553882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∅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10652" y="2907098"/>
            <a:ext cx="3523096" cy="369332"/>
            <a:chOff x="2918906" y="4426149"/>
            <a:chExt cx="3523096" cy="369332"/>
          </a:xfrm>
        </p:grpSpPr>
        <p:sp>
          <p:nvSpPr>
            <p:cNvPr id="69" name="Rectangle 68"/>
            <p:cNvSpPr/>
            <p:nvPr/>
          </p:nvSpPr>
          <p:spPr>
            <a:xfrm>
              <a:off x="4872116" y="4426149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{$t1, $t2}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413011" y="2359298"/>
            <a:ext cx="3523096" cy="369332"/>
            <a:chOff x="2918906" y="4426149"/>
            <a:chExt cx="3523096" cy="369332"/>
          </a:xfrm>
        </p:grpSpPr>
        <p:sp>
          <p:nvSpPr>
            <p:cNvPr id="72" name="Rectangle 71"/>
            <p:cNvSpPr/>
            <p:nvPr/>
          </p:nvSpPr>
          <p:spPr>
            <a:xfrm>
              <a:off x="4872116" y="4426149"/>
              <a:ext cx="1569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{$t0, $t1}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2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410652" y="1798798"/>
            <a:ext cx="2830486" cy="369332"/>
            <a:chOff x="2918906" y="4426149"/>
            <a:chExt cx="2830486" cy="369332"/>
          </a:xfrm>
        </p:grpSpPr>
        <p:sp>
          <p:nvSpPr>
            <p:cNvPr id="75" name="Rectangle 74"/>
            <p:cNvSpPr/>
            <p:nvPr/>
          </p:nvSpPr>
          <p:spPr>
            <a:xfrm>
              <a:off x="4872116" y="442614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{$t0}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>
            <a:xfrm flipH="1">
              <a:off x="2918906" y="461081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415367" y="1232972"/>
            <a:ext cx="2253292" cy="369332"/>
            <a:chOff x="2918906" y="5538829"/>
            <a:chExt cx="2253292" cy="369332"/>
          </a:xfrm>
        </p:grpSpPr>
        <p:sp>
          <p:nvSpPr>
            <p:cNvPr id="83" name="Rectangle 82"/>
            <p:cNvSpPr/>
            <p:nvPr/>
          </p:nvSpPr>
          <p:spPr>
            <a:xfrm>
              <a:off x="4872116" y="553882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Monaco"/>
                  <a:cs typeface="Monaco"/>
                </a:rPr>
                <a:t>∅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3" idx="1"/>
            </p:cNvCxnSpPr>
            <p:nvPr/>
          </p:nvCxnSpPr>
          <p:spPr>
            <a:xfrm flipH="1">
              <a:off x="2918906" y="5723495"/>
              <a:ext cx="1953210" cy="0"/>
            </a:xfrm>
            <a:prstGeom prst="straightConnector1">
              <a:avLst/>
            </a:prstGeom>
            <a:ln w="12700" cmpd="sng"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43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-0.25833 0.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8.14815E-6 L 0.28333 -0.08588 " pathEditMode="relative" ptsTypes="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53113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Control Flow Graph 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92100" y="1248811"/>
            <a:ext cx="517204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Monaco"/>
              <a:cs typeface="Monaco"/>
            </a:endParaRPr>
          </a:p>
          <a:p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Loop: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lw</a:t>
            </a:r>
            <a:r>
              <a:rPr lang="en-US" sz="2400" dirty="0" smtClean="0">
                <a:latin typeface="Monaco"/>
                <a:cs typeface="Monaco"/>
              </a:rPr>
              <a:t>	  $t0 0($t7)</a:t>
            </a:r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beq</a:t>
            </a:r>
            <a:r>
              <a:rPr lang="en-US" sz="2400" dirty="0" smtClean="0">
                <a:latin typeface="Monaco"/>
                <a:cs typeface="Monaco"/>
              </a:rPr>
              <a:t>  $t0 $zero Done</a:t>
            </a: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 smtClean="0">
                <a:latin typeface="Monaco"/>
                <a:cs typeface="Monaco"/>
              </a:rPr>
              <a:t> $t0 $t0 -1</a:t>
            </a: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$t7 $t7 </a:t>
            </a:r>
            <a:r>
              <a:rPr lang="en-US" sz="2400" dirty="0">
                <a:latin typeface="Monaco"/>
                <a:cs typeface="Monaco"/>
              </a:rPr>
              <a:t>4</a:t>
            </a:r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j	Loop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Done:</a:t>
            </a:r>
          </a:p>
          <a:p>
            <a:endParaRPr lang="en-US" sz="2400" dirty="0">
              <a:latin typeface="Monaco"/>
              <a:cs typeface="Monaco"/>
            </a:endParaRPr>
          </a:p>
          <a:p>
            <a:r>
              <a:rPr lang="en-US" sz="2400" dirty="0" smtClean="0">
                <a:latin typeface="Monaco"/>
                <a:cs typeface="Monaco"/>
              </a:rPr>
              <a:t>		</a:t>
            </a:r>
            <a:r>
              <a:rPr lang="en-US" sz="2400" dirty="0" err="1" smtClean="0">
                <a:latin typeface="Monaco"/>
                <a:cs typeface="Monaco"/>
              </a:rPr>
              <a:t>addi</a:t>
            </a:r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$v0 $zero 1</a:t>
            </a: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syscall</a:t>
            </a:r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>
                <a:latin typeface="Monaco"/>
                <a:cs typeface="Monaco"/>
              </a:rPr>
              <a:t>	</a:t>
            </a:r>
            <a:r>
              <a:rPr lang="en-US" sz="2400" dirty="0" smtClean="0">
                <a:latin typeface="Monaco"/>
                <a:cs typeface="Monaco"/>
              </a:rPr>
              <a:t>	</a:t>
            </a:r>
            <a:r>
              <a:rPr lang="en-US" sz="2400" dirty="0" err="1" smtClean="0">
                <a:latin typeface="Monaco"/>
                <a:cs typeface="Monaco"/>
              </a:rPr>
              <a:t>jr</a:t>
            </a:r>
            <a:r>
              <a:rPr lang="en-US" sz="2400" dirty="0" smtClean="0">
                <a:latin typeface="Monaco"/>
                <a:cs typeface="Monaco"/>
              </a:rPr>
              <a:t>	$</a:t>
            </a:r>
            <a:r>
              <a:rPr lang="en-US" sz="2400" dirty="0" err="1" smtClean="0">
                <a:latin typeface="Monaco"/>
                <a:cs typeface="Monaco"/>
              </a:rPr>
              <a:t>ra</a:t>
            </a:r>
            <a:endParaRPr lang="en-US" sz="2400" dirty="0">
              <a:latin typeface="Monaco"/>
              <a:cs typeface="Monaco"/>
            </a:endParaRPr>
          </a:p>
          <a:p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6518244" y="2717100"/>
            <a:ext cx="754944" cy="947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4" idx="5"/>
          </p:cNvCxnSpPr>
          <p:nvPr/>
        </p:nvCxnSpPr>
        <p:spPr>
          <a:xfrm>
            <a:off x="7662332" y="2717100"/>
            <a:ext cx="698661" cy="947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92101" y="1965676"/>
            <a:ext cx="4508499" cy="118533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2100" y="4625588"/>
            <a:ext cx="4508499" cy="1964301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2101" y="3189111"/>
            <a:ext cx="4508499" cy="137054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68820" y="200377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/>
                <a:cs typeface="Monaco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8820" y="4625588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C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8820" y="3189111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B</a:t>
            </a:r>
            <a:endParaRPr lang="en-US" sz="2400" dirty="0">
              <a:latin typeface="Monaco"/>
              <a:cs typeface="Monaco"/>
            </a:endParaRPr>
          </a:p>
        </p:txBody>
      </p:sp>
      <p:cxnSp>
        <p:nvCxnSpPr>
          <p:cNvPr id="23" name="Curved Connector 22"/>
          <p:cNvCxnSpPr>
            <a:stCxn id="5" idx="1"/>
            <a:endCxn id="4" idx="2"/>
          </p:cNvCxnSpPr>
          <p:nvPr/>
        </p:nvCxnSpPr>
        <p:spPr>
          <a:xfrm rot="5400000" flipH="1" flipV="1">
            <a:off x="6161513" y="2705508"/>
            <a:ext cx="1193239" cy="86892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" name="Group 11"/>
          <p:cNvGrpSpPr/>
          <p:nvPr/>
        </p:nvGrpSpPr>
        <p:grpSpPr>
          <a:xfrm>
            <a:off x="6243077" y="3660385"/>
            <a:ext cx="550334" cy="495677"/>
            <a:chOff x="5188977" y="3660385"/>
            <a:chExt cx="550334" cy="495677"/>
          </a:xfrm>
        </p:grpSpPr>
        <p:sp>
          <p:nvSpPr>
            <p:cNvPr id="5" name="Oval 4"/>
            <p:cNvSpPr/>
            <p:nvPr/>
          </p:nvSpPr>
          <p:spPr>
            <a:xfrm>
              <a:off x="5188977" y="3664616"/>
              <a:ext cx="550334" cy="491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onaco"/>
                <a:cs typeface="Monaco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7992" y="3660385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B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92593" y="2297625"/>
            <a:ext cx="550334" cy="491446"/>
            <a:chOff x="7192593" y="2297625"/>
            <a:chExt cx="550334" cy="491446"/>
          </a:xfrm>
        </p:grpSpPr>
        <p:sp>
          <p:nvSpPr>
            <p:cNvPr id="4" name="Oval 3"/>
            <p:cNvSpPr/>
            <p:nvPr/>
          </p:nvSpPr>
          <p:spPr>
            <a:xfrm>
              <a:off x="7192593" y="2297625"/>
              <a:ext cx="550334" cy="491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2129" y="229801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93232" y="3644916"/>
            <a:ext cx="550334" cy="495999"/>
            <a:chOff x="7139132" y="3644916"/>
            <a:chExt cx="550334" cy="495999"/>
          </a:xfrm>
        </p:grpSpPr>
        <p:sp>
          <p:nvSpPr>
            <p:cNvPr id="6" name="Oval 5"/>
            <p:cNvSpPr/>
            <p:nvPr/>
          </p:nvSpPr>
          <p:spPr>
            <a:xfrm>
              <a:off x="7139132" y="3649469"/>
              <a:ext cx="550334" cy="491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52663" y="3644916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C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154493" y="6011565"/>
            <a:ext cx="195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Static Analysis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2590800" y="3060700"/>
            <a:ext cx="4655766" cy="3181698"/>
            <a:chOff x="2590800" y="3060700"/>
            <a:chExt cx="4655766" cy="3181698"/>
          </a:xfrm>
        </p:grpSpPr>
        <p:cxnSp>
          <p:nvCxnSpPr>
            <p:cNvPr id="30" name="Straight Arrow Connector 29"/>
            <p:cNvCxnSpPr>
              <a:stCxn id="28" idx="1"/>
            </p:cNvCxnSpPr>
            <p:nvPr/>
          </p:nvCxnSpPr>
          <p:spPr>
            <a:xfrm flipH="1" flipV="1">
              <a:off x="2590800" y="3060700"/>
              <a:ext cx="4563693" cy="3181698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52999" y="5112653"/>
              <a:ext cx="229356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 not know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the value of 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$t0</a:t>
              </a:r>
              <a:endParaRPr lang="en-US" sz="2400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8500" y="3009900"/>
            <a:ext cx="1989110" cy="3001665"/>
            <a:chOff x="7048500" y="3009900"/>
            <a:chExt cx="1989110" cy="3001665"/>
          </a:xfrm>
        </p:grpSpPr>
        <p:cxnSp>
          <p:nvCxnSpPr>
            <p:cNvPr id="46" name="Straight Arrow Connector 45"/>
            <p:cNvCxnSpPr>
              <a:stCxn id="28" idx="0"/>
            </p:cNvCxnSpPr>
            <p:nvPr/>
          </p:nvCxnSpPr>
          <p:spPr>
            <a:xfrm flipH="1" flipV="1">
              <a:off x="7874000" y="3060700"/>
              <a:ext cx="258661" cy="2950865"/>
            </a:xfrm>
            <a:prstGeom prst="straightConnector1">
              <a:avLst/>
            </a:prstGeom>
            <a:ln w="9525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048500" y="3009900"/>
              <a:ext cx="1989110" cy="3001665"/>
              <a:chOff x="7048500" y="3009900"/>
              <a:chExt cx="1989110" cy="3001665"/>
            </a:xfrm>
          </p:grpSpPr>
          <p:cxnSp>
            <p:nvCxnSpPr>
              <p:cNvPr id="36" name="Straight Arrow Connector 35"/>
              <p:cNvCxnSpPr>
                <a:stCxn id="28" idx="0"/>
              </p:cNvCxnSpPr>
              <p:nvPr/>
            </p:nvCxnSpPr>
            <p:spPr>
              <a:xfrm flipH="1" flipV="1">
                <a:off x="7048500" y="3009900"/>
                <a:ext cx="1084161" cy="3001665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249941" y="4559658"/>
                <a:ext cx="17876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Do not know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the path</a:t>
                </a:r>
                <a:endParaRPr lang="en-US" sz="2400" dirty="0">
                  <a:solidFill>
                    <a:srgbClr val="FF0000"/>
                  </a:solidFill>
                  <a:latin typeface="Monaco"/>
                  <a:cs typeface="Monac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34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9" grpId="0"/>
      <p:bldP spid="20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64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917" y="384366"/>
            <a:ext cx="64910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find control flow instructions?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1916" y="5827889"/>
            <a:ext cx="8774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 the </a:t>
            </a:r>
            <a:r>
              <a:rPr lang="en-US" sz="2400" dirty="0" err="1" smtClean="0"/>
              <a:t>opcodes</a:t>
            </a:r>
            <a:r>
              <a:rPr lang="en-US" sz="2400" dirty="0" smtClean="0"/>
              <a:t>. To find </a:t>
            </a:r>
            <a:r>
              <a:rPr lang="en-US" sz="2400" dirty="0" err="1" smtClean="0">
                <a:latin typeface="Monaco"/>
                <a:cs typeface="Monaco"/>
              </a:rPr>
              <a:t>jr</a:t>
            </a:r>
            <a:r>
              <a:rPr lang="en-US" sz="2400" dirty="0" smtClean="0">
                <a:latin typeface="Monaco"/>
                <a:cs typeface="Monaco"/>
              </a:rPr>
              <a:t> $</a:t>
            </a:r>
            <a:r>
              <a:rPr lang="en-US" sz="2400" dirty="0" err="1" smtClean="0">
                <a:latin typeface="Monaco"/>
                <a:cs typeface="Monaco"/>
              </a:rPr>
              <a:t>ra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smtClean="0"/>
              <a:t>check both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and the register value in the appropriate </a:t>
            </a:r>
            <a:r>
              <a:rPr lang="en-US" sz="2400" dirty="0" err="1" smtClean="0"/>
              <a:t>bitfield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2" name="Picture 1" descr="contr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8" y="1076678"/>
            <a:ext cx="8472483" cy="4511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0609" y="1568450"/>
            <a:ext cx="1042413" cy="401955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16241</TotalTime>
  <Words>1627</Words>
  <Application>Microsoft Macintosh PowerPoint</Application>
  <PresentationFormat>On-screen Show (4:3)</PresentationFormat>
  <Paragraphs>358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Lab Find Live</vt:lpstr>
      <vt:lpstr>Liveness </vt:lpstr>
      <vt:lpstr>Liveness Definition</vt:lpstr>
      <vt:lpstr>Liveness Examples</vt:lpstr>
      <vt:lpstr>Liveness Examples (Control Flow)</vt:lpstr>
      <vt:lpstr>Control Flow Graphs</vt:lpstr>
      <vt:lpstr>PowerPoint Presentation</vt:lpstr>
      <vt:lpstr>Instruction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Proposed Live-Analysis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</vt:lpstr>
      <vt:lpstr>The Assignment ( findLive input)</vt:lpstr>
      <vt:lpstr>The Assignment (findLive output)</vt:lpstr>
      <vt:lpstr>The Assignment (findLive output)</vt:lpstr>
      <vt:lpstr>Testing</vt:lpstr>
      <vt:lpstr>University of Alberta Code of Student Behavior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Basic Blocks</dc:title>
  <dc:creator>Jose Nelson Amaral</dc:creator>
  <cp:lastModifiedBy>Jose Nelson Amaral</cp:lastModifiedBy>
  <cp:revision>267</cp:revision>
  <dcterms:created xsi:type="dcterms:W3CDTF">2013-10-31T22:13:45Z</dcterms:created>
  <dcterms:modified xsi:type="dcterms:W3CDTF">2017-08-05T03:07:45Z</dcterms:modified>
</cp:coreProperties>
</file>